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323" r:id="rId4"/>
    <p:sldId id="324" r:id="rId5"/>
    <p:sldId id="325" r:id="rId6"/>
    <p:sldId id="316" r:id="rId7"/>
    <p:sldId id="305" r:id="rId8"/>
    <p:sldId id="317" r:id="rId9"/>
    <p:sldId id="318" r:id="rId10"/>
    <p:sldId id="319" r:id="rId11"/>
    <p:sldId id="320" r:id="rId12"/>
    <p:sldId id="321" r:id="rId13"/>
    <p:sldId id="322" r:id="rId14"/>
    <p:sldId id="260" r:id="rId15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>
      <p:cViewPr varScale="1">
        <p:scale>
          <a:sx n="162" d="100"/>
          <a:sy n="162" d="100"/>
        </p:scale>
        <p:origin x="173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CE6505-A7AD-4737-B106-4919A2B47D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672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0BC2C9-5035-4A48-85AC-10F0D68590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672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pPr>
              <a:defRPr/>
            </a:pPr>
            <a:fld id="{8A11E1F3-92E5-4CEB-9718-26938141A0A9}" type="datetimeFigureOut">
              <a:rPr lang="en-CA"/>
              <a:pPr>
                <a:defRPr/>
              </a:pPr>
              <a:t>2022-11-09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08574-223B-450A-979C-04162D1BB6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672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91772-2161-42AA-8BD6-76BD3D18D3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672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pPr>
              <a:defRPr/>
            </a:pPr>
            <a:fld id="{790E1DE3-6615-4357-9AC8-2F2DFFB7345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79C2B22-80D1-45BE-BC01-5E0DB42B2E5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E1ED8F9-F407-4360-B588-4C2F359C6E3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5F882599-7C20-4A94-B075-0D13E058E29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CCCE6915-DA7A-4706-BAF8-4CFB66DEC7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9600"/>
            <a:ext cx="51466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A15888FD-C72C-412D-A8F2-214CE08F8F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584A0331-58B4-4D19-8757-24FE251BFC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22DDDD1-3FFE-4EDE-AE5B-80659AC09F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B3E809-4596-4215-B29C-9CAF5544AFFA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263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5706D3-27D8-4F63-BC4E-B81803F5EF2E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374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133600"/>
            <a:ext cx="5257800" cy="1295400"/>
          </a:xfrm>
        </p:spPr>
        <p:txBody>
          <a:bodyPr anchor="ctr"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5257800" cy="21336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30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8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890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w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133600"/>
          </a:xfrm>
        </p:spPr>
        <p:txBody>
          <a:bodyPr/>
          <a:lstStyle>
            <a:lvl1pPr>
              <a:defRPr>
                <a:solidFill>
                  <a:srgbClr val="800000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6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56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CA7922-CADE-41C9-A3B3-8194D80A39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6993262-04E2-40F1-A14A-B64F6326F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7" r:id="rId2"/>
    <p:sldLayoutId id="2147483808" r:id="rId3"/>
    <p:sldLayoutId id="2147483810" r:id="rId4"/>
    <p:sldLayoutId id="2147483811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/>
          <a:ea typeface="ＭＳ Ｐゴシック" pitchFamily="-3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cordia.ca/library/guides/history.html" TargetMode="External"/><Relationship Id="rId2" Type="http://schemas.openxmlformats.org/officeDocument/2006/relationships/hyperlink" Target="https://library.concordia.ca/help/index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brary.concordia.ca/help/questions/" TargetMode="External"/><Relationship Id="rId5" Type="http://schemas.openxmlformats.org/officeDocument/2006/relationships/hyperlink" Target="https://library.concordia.ca/help/citing/chicago.php" TargetMode="External"/><Relationship Id="rId4" Type="http://schemas.openxmlformats.org/officeDocument/2006/relationships/hyperlink" Target="https://www-chicagomanualofstyle-org.lib-ezproxy.concordia.ca/home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ibrary.concordia.ca/help/users/undergraduates/index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Rz3TxjUBR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ordiauniversity-on-worldcat-org.lib-ezproxy.concordia.ca/oclc/40693245" TargetMode="External"/><Relationship Id="rId2" Type="http://schemas.openxmlformats.org/officeDocument/2006/relationships/hyperlink" Target="https://concordiauniversity-on-worldcat-org.lib-ezproxy.concordia.ca/oclc/4048512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ues.concordia.ca/record=e100040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5">
            <a:extLst>
              <a:ext uri="{FF2B5EF4-FFF2-40B4-BE49-F238E27FC236}">
                <a16:creationId xmlns:a16="http://schemas.microsoft.com/office/drawing/2014/main" id="{CD0EFAC5-BABC-4BE6-AD40-A6701C19D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750" y="1989138"/>
            <a:ext cx="8352730" cy="1295400"/>
          </a:xfrm>
        </p:spPr>
        <p:txBody>
          <a:bodyPr/>
          <a:lstStyle/>
          <a:p>
            <a:pPr algn="ctr" eaLnBrk="1" hangingPunct="1">
              <a:spcBef>
                <a:spcPts val="600"/>
              </a:spcBef>
            </a:pPr>
            <a:r>
              <a:rPr lang="en-CA" altLang="en-US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HIST </a:t>
            </a:r>
            <a:r>
              <a:rPr lang="en-CA" altLang="en-US" dirty="0" smtClean="0">
                <a:latin typeface="Arial Bold" panose="020B0704020202020204" pitchFamily="34" charset="0"/>
                <a:ea typeface="ＭＳ Ｐゴシック" panose="020B0600070205080204" pitchFamily="34" charset="-128"/>
              </a:rPr>
              <a:t>200</a:t>
            </a:r>
            <a:r>
              <a:rPr lang="en-CA" altLang="en-US" dirty="0" smtClean="0">
                <a:latin typeface="Arial Bold" panose="020B0704020202020204" pitchFamily="34" charset="0"/>
                <a:ea typeface="ＭＳ Ｐゴシック" panose="020B0600070205080204" pitchFamily="34" charset="-128"/>
              </a:rPr>
              <a:t>: </a:t>
            </a:r>
            <a:r>
              <a:rPr lang="en-CA" altLang="en-US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/>
            </a:r>
            <a:br>
              <a:rPr lang="en-CA" altLang="en-US" dirty="0">
                <a:latin typeface="Arial Bold" panose="020B0704020202020204" pitchFamily="34" charset="0"/>
                <a:ea typeface="ＭＳ Ｐゴシック" panose="020B0600070205080204" pitchFamily="34" charset="-128"/>
              </a:rPr>
            </a:br>
            <a:r>
              <a:rPr lang="en-CA" altLang="en-US" dirty="0" smtClean="0">
                <a:latin typeface="Arial Bold" panose="020B0704020202020204" pitchFamily="34" charset="0"/>
                <a:ea typeface="ＭＳ Ｐゴシック" panose="020B0600070205080204" pitchFamily="34" charset="-128"/>
              </a:rPr>
              <a:t>The History of Mexico City</a:t>
            </a:r>
            <a:endParaRPr lang="en-US" altLang="en-US" dirty="0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1" name="Subtitle 16">
            <a:extLst>
              <a:ext uri="{FF2B5EF4-FFF2-40B4-BE49-F238E27FC236}">
                <a16:creationId xmlns:a16="http://schemas.microsoft.com/office/drawing/2014/main" id="{9D2A5CF0-68AA-49ED-A0AB-8F79F0C81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8325" y="3933825"/>
            <a:ext cx="5257800" cy="2133600"/>
          </a:xfrm>
        </p:spPr>
        <p:txBody>
          <a:bodyPr/>
          <a:lstStyle/>
          <a:p>
            <a:pPr algn="r"/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Mon</a:t>
            </a: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day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November </a:t>
            </a: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14,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2022</a:t>
            </a:r>
          </a:p>
          <a:p>
            <a:pPr algn="r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r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r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Vince Graziano</a:t>
            </a:r>
          </a:p>
          <a:p>
            <a:pPr algn="r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History Librarian</a:t>
            </a:r>
          </a:p>
          <a:p>
            <a:pPr algn="r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vince.graziano@concordia.ca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83DD60-DBBB-48E1-93FD-6E23FEBC5DD9}"/>
              </a:ext>
            </a:extLst>
          </p:cNvPr>
          <p:cNvSpPr txBox="1"/>
          <p:nvPr/>
        </p:nvSpPr>
        <p:spPr>
          <a:xfrm>
            <a:off x="1403350" y="1484313"/>
            <a:ext cx="1439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j-lt"/>
                <a:ea typeface="ＭＳ Ｐゴシック" charset="-128"/>
              </a:rPr>
              <a:t>LIBRARY</a:t>
            </a:r>
            <a:endParaRPr lang="en-CA" sz="1400" b="1" dirty="0">
              <a:latin typeface="+mj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300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Search Operators</a:t>
            </a:r>
          </a:p>
        </p:txBody>
      </p:sp>
      <p:sp>
        <p:nvSpPr>
          <p:cNvPr id="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523332" y="1524000"/>
            <a:ext cx="8369148" cy="4536504"/>
          </a:xfrm>
        </p:spPr>
        <p:txBody>
          <a:bodyPr/>
          <a:lstStyle/>
          <a:p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		</a:t>
            </a:r>
            <a:r>
              <a:rPr lang="en-US" altLang="en-US" sz="2000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Mexico City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urban</a:t>
            </a:r>
            <a:endParaRPr lang="en-US" altLang="en-US" sz="20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				</a:t>
            </a:r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urban</a:t>
            </a:r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b="1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metropolitan</a:t>
            </a:r>
            <a:endParaRPr lang="en-US" altLang="en-US" sz="20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				</a:t>
            </a:r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Mexico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“New Mexico”</a:t>
            </a:r>
            <a:endParaRPr lang="en-US" altLang="en-US" sz="20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 ” 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for phrases</a:t>
            </a: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“Mexico City"</a:t>
            </a:r>
            <a:endParaRPr lang="en-US" altLang="en-US" sz="20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* 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for truncation		</a:t>
            </a:r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urban</a:t>
            </a:r>
            <a:r>
              <a:rPr lang="en-US" altLang="en-US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*</a:t>
            </a:r>
            <a:endParaRPr lang="en-US" altLang="en-US" sz="20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Nesting ()			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“Mexico City” </a:t>
            </a:r>
            <a:r>
              <a:rPr lang="en-US" altLang="en-US" sz="20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u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rban</a:t>
            </a:r>
            <a:r>
              <a:rPr lang="en-US" altLang="en-US" sz="20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*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				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`	</a:t>
            </a:r>
            <a:r>
              <a:rPr lang="en-US" altLang="en-US" sz="20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(strife </a:t>
            </a:r>
            <a:r>
              <a:rPr lang="en-US" altLang="en-US" sz="20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regulation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  <a:endParaRPr lang="en-US" altLang="en-US" sz="20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altLang="en-US" sz="20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Note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: multiple search boxes are also a form of nesting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Note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: Databases do not require the operators to be in uppercase.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</a:t>
            </a: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EXCEPTION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: UPPERCASE operators </a:t>
            </a: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MUST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be used in Sofia</a:t>
            </a:r>
          </a:p>
        </p:txBody>
      </p:sp>
    </p:spTree>
    <p:extLst>
      <p:ext uri="{BB962C8B-B14F-4D97-AF65-F5344CB8AC3E}">
        <p14:creationId xmlns:p14="http://schemas.microsoft.com/office/powerpoint/2010/main" val="389909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E0DCAD9E-4CC0-4EEE-B272-1AC8E42310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Subject Searching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6DD08633-BC4A-47DA-B5D9-4EB4792955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424862" cy="4895850"/>
          </a:xfrm>
        </p:spPr>
        <p:txBody>
          <a:bodyPr/>
          <a:lstStyle/>
          <a:p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Subject searching is more accurate &amp; specific</a:t>
            </a:r>
            <a:endParaRPr lang="en-CA" altLang="en-US" sz="28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Thesaurus</a:t>
            </a:r>
          </a:p>
          <a:p>
            <a:pPr lvl="1"/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List of terms used in a database</a:t>
            </a:r>
          </a:p>
          <a:p>
            <a:r>
              <a:rPr lang="en-CA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Subject Headings in Sofia for books</a:t>
            </a:r>
          </a:p>
          <a:p>
            <a:pPr lvl="1"/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Created by the Library of Congress</a:t>
            </a:r>
          </a:p>
          <a:p>
            <a:r>
              <a:rPr lang="en-CA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Subjects include:</a:t>
            </a:r>
          </a:p>
          <a:p>
            <a:pPr lvl="1"/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People</a:t>
            </a:r>
          </a:p>
          <a:p>
            <a:pPr lvl="1"/>
            <a:r>
              <a:rPr lang="en-CA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Events</a:t>
            </a:r>
            <a:endParaRPr lang="en-CA" altLang="en-US" sz="24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Places</a:t>
            </a:r>
            <a:endParaRPr lang="en-CA" altLang="en-US" sz="24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Topical subject headings</a:t>
            </a:r>
          </a:p>
          <a:p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0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8CAE180-C1C8-4556-8DA4-7EB3A44CC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To Find the Full Text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6C7C7EB4-1FF5-4621-98A0-DE5726210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268760"/>
            <a:ext cx="7920880" cy="5400600"/>
          </a:xfrm>
        </p:spPr>
        <p:txBody>
          <a:bodyPr/>
          <a:lstStyle/>
          <a:p>
            <a:pPr marL="342900" indent="-342900">
              <a:spcBef>
                <a:spcPts val="450"/>
              </a:spcBef>
              <a:buAutoNum type="arabicPeriod"/>
            </a:pP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Use the                         to go to the journal site</a:t>
            </a:r>
          </a:p>
          <a:p>
            <a:pPr marL="342900" indent="-342900">
              <a:spcBef>
                <a:spcPts val="450"/>
              </a:spcBef>
              <a:buAutoNum type="arabicPeriod"/>
            </a:pP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anose="05000000000000000000" pitchFamily="2" charset="2"/>
              </a:rPr>
              <a:t>Use the                                    to go directly to PDF</a:t>
            </a:r>
            <a:endParaRPr lang="en-CA" altLang="en-US" sz="20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spcBef>
                <a:spcPts val="450"/>
              </a:spcBef>
              <a:buNone/>
            </a:pP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3.  Search Sofia</a:t>
            </a:r>
          </a:p>
          <a:p>
            <a:pPr lvl="1">
              <a:spcBef>
                <a:spcPts val="450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Perform a title search for the journal</a:t>
            </a:r>
          </a:p>
          <a:p>
            <a:pPr lvl="1">
              <a:spcBef>
                <a:spcPts val="450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Perform a title search for the article</a:t>
            </a:r>
          </a:p>
          <a:p>
            <a:pPr marL="0" indent="0" eaLnBrk="1" hangingPunct="1">
              <a:buNone/>
            </a:pP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4.   Article/Chapter Scan &amp; Deliver</a:t>
            </a:r>
          </a:p>
          <a:p>
            <a:pPr lvl="1" eaLnBrk="1" hangingPunct="1"/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In Sofia, click on the title of the book to see the Access Options</a:t>
            </a:r>
          </a:p>
          <a:p>
            <a:pPr lvl="1" eaLnBrk="1" hangingPunct="1"/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Look for: </a:t>
            </a:r>
          </a:p>
          <a:p>
            <a:pPr lvl="1" eaLnBrk="1" hangingPunct="1"/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Compliance with Canadian Copyright Act</a:t>
            </a:r>
          </a:p>
          <a:p>
            <a:pPr marL="0" indent="0" eaLnBrk="1" hangingPunct="1">
              <a:buNone/>
            </a:pP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5.  Request an Interlibrary Loan (COLOMBO)</a:t>
            </a:r>
          </a:p>
          <a:p>
            <a:pPr lvl="1">
              <a:spcBef>
                <a:spcPts val="450"/>
              </a:spcBef>
            </a:pPr>
            <a:r>
              <a:rPr lang="en-US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                            in Sofia </a:t>
            </a:r>
          </a:p>
          <a:p>
            <a:pPr lvl="2">
              <a:spcBef>
                <a:spcPts val="450"/>
              </a:spcBef>
            </a:pPr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option appears only if we change the search to other QC libraries or libraries worldwide</a:t>
            </a:r>
          </a:p>
          <a:p>
            <a:pPr lvl="1">
              <a:spcBef>
                <a:spcPts val="324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Allow 1 to 2 weeks for delivery of printed books</a:t>
            </a:r>
          </a:p>
          <a:p>
            <a:pPr lvl="1">
              <a:spcBef>
                <a:spcPts val="324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Allow 2 to 4 days for delivery of articles and chapters by email</a:t>
            </a:r>
          </a:p>
        </p:txBody>
      </p:sp>
      <p:pic>
        <p:nvPicPr>
          <p:cNvPr id="23556" name="Picture 2">
            <a:extLst>
              <a:ext uri="{FF2B5EF4-FFF2-40B4-BE49-F238E27FC236}">
                <a16:creationId xmlns:a16="http://schemas.microsoft.com/office/drawing/2014/main" id="{4899EBCD-BBFB-4BE4-84E8-14923F287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586" y="1414448"/>
            <a:ext cx="1350150" cy="219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7" name="Picture 1">
            <a:extLst>
              <a:ext uri="{FF2B5EF4-FFF2-40B4-BE49-F238E27FC236}">
                <a16:creationId xmlns:a16="http://schemas.microsoft.com/office/drawing/2014/main" id="{9E28D61F-3500-4F7E-9B15-408CE456D8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858" y="4772853"/>
            <a:ext cx="2033890" cy="406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9747" y="1689616"/>
            <a:ext cx="2382253" cy="3449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BD185D-BED2-466F-8FCA-A95B754369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9803" y="3798568"/>
            <a:ext cx="1867222" cy="26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12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Help is Available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087437"/>
            <a:ext cx="7772400" cy="5770563"/>
          </a:xfrm>
        </p:spPr>
        <p:txBody>
          <a:bodyPr/>
          <a:lstStyle/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Library website: help &amp; how-to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History </a:t>
            </a:r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Subject 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Guide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hlinkClick r:id="rId4"/>
              </a:rPr>
              <a:t>Chicago Manual of 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4"/>
              </a:rPr>
              <a:t>S</a:t>
            </a:r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hlinkClick r:id="rId4"/>
              </a:rPr>
              <a:t>tyle</a:t>
            </a:r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(online)</a:t>
            </a:r>
          </a:p>
          <a:p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hlinkClick r:id="rId5"/>
              </a:rPr>
              <a:t>Chicago Citation Style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6"/>
              </a:rPr>
              <a:t>Ask Us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>
              <a:spcBef>
                <a:spcPts val="600"/>
              </a:spcBef>
            </a:pP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E-mail form</a:t>
            </a:r>
          </a:p>
          <a:p>
            <a:pPr lvl="1">
              <a:spcBef>
                <a:spcPts val="600"/>
              </a:spcBef>
            </a:pP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Chat with our staff</a:t>
            </a:r>
          </a:p>
          <a:p>
            <a:pPr lvl="1">
              <a:spcBef>
                <a:spcPts val="600"/>
              </a:spcBef>
            </a:pP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Ask Us Desks</a:t>
            </a:r>
          </a:p>
          <a:p>
            <a:pPr lvl="2">
              <a:spcBef>
                <a:spcPts val="600"/>
              </a:spcBef>
            </a:pP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Entrance to Webster Library</a:t>
            </a:r>
          </a:p>
          <a:p>
            <a:pPr>
              <a:spcBef>
                <a:spcPts val="600"/>
              </a:spcBef>
            </a:pPr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Ask Vince: </a:t>
            </a:r>
          </a:p>
          <a:p>
            <a:pPr lvl="1"/>
            <a:r>
              <a:rPr lang="en-CA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vince.graziano@concordia.ca</a:t>
            </a:r>
          </a:p>
          <a:p>
            <a:pPr lvl="1"/>
            <a:r>
              <a:rPr lang="en-CA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Office hours: by appointment on ZOOM or in person</a:t>
            </a:r>
          </a:p>
          <a:p>
            <a:pPr lvl="1"/>
            <a:r>
              <a:rPr lang="en-CA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Many questions can be answered by email</a:t>
            </a:r>
          </a:p>
          <a:p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2324767"/>
      </p:ext>
    </p:extLst>
  </p:cSld>
  <p:clrMapOvr>
    <a:masterClrMapping/>
  </p:clrMapOvr>
  <p:transition spd="slow" advTm="4928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5AB6AD9-97A7-41A0-8ABC-03484967F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400">
                <a:latin typeface="Arial Bold" panose="020B0704020202020204" pitchFamily="34" charset="0"/>
                <a:ea typeface="ＭＳ Ｐゴシック" panose="020B0600070205080204" pitchFamily="34" charset="-128"/>
              </a:rPr>
              <a:t>Workshop Outline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C6B25E89-A032-41E0-8703-34CE35804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268413"/>
            <a:ext cx="8424862" cy="5329237"/>
          </a:xfrm>
        </p:spPr>
        <p:txBody>
          <a:bodyPr/>
          <a:lstStyle/>
          <a:p>
            <a:r>
              <a:rPr lang="en-CA" altLang="en-US" sz="2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 word about printing</a:t>
            </a:r>
          </a:p>
          <a:p>
            <a:r>
              <a:rPr lang="en-CA" altLang="en-US" sz="2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T</a:t>
            </a:r>
            <a:r>
              <a:rPr lang="en-CA" altLang="en-US" sz="2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he Library Website</a:t>
            </a:r>
          </a:p>
          <a:p>
            <a:r>
              <a:rPr lang="en-CA" altLang="en-US" sz="2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Library Research Process</a:t>
            </a:r>
            <a:endParaRPr lang="en-CA" altLang="en-US" sz="2600" b="1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sz="2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Sofia Discovery Tool</a:t>
            </a:r>
          </a:p>
          <a:p>
            <a:pPr lvl="1"/>
            <a:r>
              <a:rPr lang="en-CA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Search for books, articles, primary source</a:t>
            </a:r>
            <a:endParaRPr lang="en-CA" altLang="en-US" sz="24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Historical Abstracts</a:t>
            </a:r>
          </a:p>
          <a:p>
            <a:pPr lvl="1"/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Covers world history, excluding Canada and USA</a:t>
            </a:r>
          </a:p>
          <a:p>
            <a:pPr lvl="1"/>
            <a:r>
              <a:rPr lang="en-US" altLang="en-US" sz="24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1955-onward</a:t>
            </a:r>
            <a:endParaRPr lang="en-US" altLang="en-US" sz="24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Electronic Journals</a:t>
            </a:r>
          </a:p>
          <a:p>
            <a:r>
              <a:rPr lang="en-US" altLang="en-US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Electronic books</a:t>
            </a:r>
          </a:p>
          <a:p>
            <a:r>
              <a:rPr lang="en-US" altLang="en-US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Help is available </a:t>
            </a:r>
            <a:endParaRPr lang="en-US" altLang="en-US" sz="2600" b="1" dirty="0" smtClean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Printing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772400" cy="4628728"/>
          </a:xfrm>
        </p:spPr>
        <p:txBody>
          <a:bodyPr/>
          <a:lstStyle/>
          <a:p>
            <a:r>
              <a:rPr lang="en-CA" dirty="0" smtClean="0"/>
              <a:t>The Library does </a:t>
            </a:r>
            <a:r>
              <a:rPr lang="en-CA" b="1" dirty="0" smtClean="0"/>
              <a:t>NOT</a:t>
            </a:r>
            <a:r>
              <a:rPr lang="en-CA" dirty="0" smtClean="0"/>
              <a:t> offer a printing service</a:t>
            </a:r>
          </a:p>
          <a:p>
            <a:r>
              <a:rPr lang="en-CA" dirty="0" smtClean="0"/>
              <a:t>Printing is run by </a:t>
            </a:r>
            <a:r>
              <a:rPr lang="en-CA" b="1" dirty="0" err="1" smtClean="0"/>
              <a:t>DPrint</a:t>
            </a:r>
            <a:r>
              <a:rPr lang="en-CA" dirty="0" smtClean="0"/>
              <a:t>, a unit within IITS</a:t>
            </a:r>
          </a:p>
          <a:p>
            <a:r>
              <a:rPr lang="en-CA" dirty="0" smtClean="0"/>
              <a:t>The Library answers questions about printing as a </a:t>
            </a:r>
            <a:r>
              <a:rPr lang="en-CA" b="1" dirty="0" smtClean="0"/>
              <a:t>courtesy</a:t>
            </a:r>
            <a:r>
              <a:rPr lang="en-CA" dirty="0" smtClean="0"/>
              <a:t>, not as a responsibility</a:t>
            </a:r>
          </a:p>
          <a:p>
            <a:r>
              <a:rPr lang="en-CA" dirty="0" smtClean="0"/>
              <a:t>Printing: 3 steps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CA" dirty="0" smtClean="0"/>
              <a:t>Add money to your account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CA" dirty="0" smtClean="0"/>
              <a:t>Upload document to </a:t>
            </a:r>
            <a:r>
              <a:rPr lang="en-CA" dirty="0" err="1" smtClean="0"/>
              <a:t>webprint</a:t>
            </a:r>
            <a:endParaRPr lang="en-CA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CA" dirty="0" smtClean="0"/>
              <a:t>Release print job and pay at any printer on either campus.</a:t>
            </a:r>
          </a:p>
          <a:p>
            <a:pPr marL="457200"/>
            <a:r>
              <a:rPr lang="en-CA" dirty="0" smtClean="0"/>
              <a:t>The Library is </a:t>
            </a:r>
            <a:r>
              <a:rPr lang="en-CA" b="1" dirty="0" smtClean="0"/>
              <a:t>NOT</a:t>
            </a:r>
            <a:r>
              <a:rPr lang="en-CA" dirty="0" smtClean="0"/>
              <a:t> responsible for servicing or troubleshooting the printers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357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Library Website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4744"/>
            <a:ext cx="8255270" cy="5328592"/>
          </a:xfrm>
        </p:spPr>
        <p:txBody>
          <a:bodyPr/>
          <a:lstStyle/>
          <a:p>
            <a:r>
              <a:rPr lang="en-CA" sz="2200" b="1" dirty="0" smtClean="0"/>
              <a:t>Two purposes</a:t>
            </a:r>
          </a:p>
          <a:p>
            <a:pPr lvl="1"/>
            <a:r>
              <a:rPr lang="en-CA" sz="2000" dirty="0" smtClean="0"/>
              <a:t>To inform about the Library</a:t>
            </a:r>
          </a:p>
          <a:p>
            <a:pPr lvl="1"/>
            <a:r>
              <a:rPr lang="en-CA" sz="2000" dirty="0" smtClean="0"/>
              <a:t>To access Library resources</a:t>
            </a:r>
          </a:p>
          <a:p>
            <a:r>
              <a:rPr lang="en-CA" sz="2200" dirty="0" smtClean="0"/>
              <a:t>Website is primarily designed to support undergraduates, graduates, and faculty</a:t>
            </a:r>
          </a:p>
          <a:p>
            <a:r>
              <a:rPr lang="en-CA" sz="2200" dirty="0" smtClean="0"/>
              <a:t>Information about Library Services and Collections</a:t>
            </a:r>
          </a:p>
          <a:p>
            <a:r>
              <a:rPr lang="en-CA" sz="2200" b="1" dirty="0" smtClean="0"/>
              <a:t>Accessing Library resources</a:t>
            </a:r>
            <a:r>
              <a:rPr lang="en-CA" sz="2200" dirty="0" smtClean="0"/>
              <a:t>:</a:t>
            </a:r>
          </a:p>
          <a:p>
            <a:pPr lvl="1"/>
            <a:r>
              <a:rPr lang="en-CA" sz="2000" dirty="0" smtClean="0"/>
              <a:t>Sofia Discovery Tool</a:t>
            </a:r>
          </a:p>
          <a:p>
            <a:pPr lvl="1"/>
            <a:r>
              <a:rPr lang="en-CA" sz="2000" dirty="0" smtClean="0"/>
              <a:t>Databases</a:t>
            </a:r>
          </a:p>
          <a:p>
            <a:pPr lvl="1"/>
            <a:r>
              <a:rPr lang="en-CA" sz="2000" dirty="0" smtClean="0"/>
              <a:t>Subject Guides</a:t>
            </a:r>
          </a:p>
          <a:p>
            <a:r>
              <a:rPr lang="en-CA" sz="2200" b="1" dirty="0" smtClean="0"/>
              <a:t>Find</a:t>
            </a:r>
            <a:r>
              <a:rPr lang="en-CA" sz="2200" dirty="0" smtClean="0"/>
              <a:t> and </a:t>
            </a:r>
            <a:r>
              <a:rPr lang="en-CA" sz="2200" b="1" dirty="0" err="1" smtClean="0"/>
              <a:t>Help&amp;How-to</a:t>
            </a:r>
            <a:r>
              <a:rPr lang="en-CA" sz="2200" dirty="0" smtClean="0"/>
              <a:t> are important sections</a:t>
            </a:r>
          </a:p>
          <a:p>
            <a:r>
              <a:rPr lang="en-CA" sz="2200" dirty="0" smtClean="0">
                <a:hlinkClick r:id="rId2"/>
              </a:rPr>
              <a:t>Support for Undergraduate students</a:t>
            </a:r>
            <a:endParaRPr lang="en-CA" sz="2200" dirty="0" smtClean="0"/>
          </a:p>
          <a:p>
            <a:pPr lvl="1"/>
            <a:r>
              <a:rPr lang="en-CA" b="1" dirty="0" smtClean="0"/>
              <a:t>Table of Contents </a:t>
            </a:r>
            <a:r>
              <a:rPr lang="en-CA" dirty="0" smtClean="0"/>
              <a:t>for everything the undergraduate needs</a:t>
            </a:r>
          </a:p>
        </p:txBody>
      </p:sp>
    </p:spTree>
    <p:extLst>
      <p:ext uri="{BB962C8B-B14F-4D97-AF65-F5344CB8AC3E}">
        <p14:creationId xmlns:p14="http://schemas.microsoft.com/office/powerpoint/2010/main" val="1190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Library Research Process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CA" dirty="0" smtClean="0"/>
              <a:t>Select appropriate resource(s) in which to conduct your search for your topic 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Apply a relevant search strategy using features of the resources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Analyse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Revise search strategy, if necessary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Re-analyze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Access documents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022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29183393-A306-4F29-BEC3-12FA54388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Books and articles in Sofia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584CD340-423F-4BFE-A186-ADCC13D0D4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1052736"/>
            <a:ext cx="8064896" cy="5616624"/>
          </a:xfrm>
        </p:spPr>
        <p:txBody>
          <a:bodyPr/>
          <a:lstStyle/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Sofia Discovery Tool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is used in all Quebec University Libraries</a:t>
            </a: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Can be a starting point for library research</a:t>
            </a: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Ability to search local library (default), QC libraries, and libraries worldwide</a:t>
            </a:r>
          </a:p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Catalogue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includes all electronic and physical books, videos etc available at Concordia Library</a:t>
            </a:r>
          </a:p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Discovery service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includes all full-text articles to which Concordia has access</a:t>
            </a:r>
          </a:p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Interlibrary Loan 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 </a:t>
            </a:r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Article/Chapter Scan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built in</a:t>
            </a:r>
          </a:p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Does </a:t>
            </a:r>
            <a:r>
              <a:rPr lang="en-CA" altLang="en-US" b="1" u="sng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replace databases</a:t>
            </a:r>
          </a:p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Introductory Video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:</a:t>
            </a:r>
            <a:endParaRPr lang="en-CA" altLang="en-US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Searching Sofia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60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AB2653B-56BE-4C9B-9C38-FD59C880E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>
                <a:latin typeface="Arial Bold" panose="020B0704020202020204" pitchFamily="34" charset="0"/>
                <a:ea typeface="ＭＳ Ｐゴシック" panose="020B0600070205080204" pitchFamily="34" charset="-128"/>
              </a:rPr>
              <a:t>History</a:t>
            </a:r>
            <a:r>
              <a:rPr lang="en-CA" altLang="en-US" dirty="0" smtClean="0">
                <a:latin typeface="Arial Bold" panose="020B0704020202020204" pitchFamily="34" charset="0"/>
                <a:ea typeface="ＭＳ Ｐゴシック" panose="020B0600070205080204" pitchFamily="34" charset="-128"/>
              </a:rPr>
              <a:t> Databases for Articles</a:t>
            </a:r>
            <a:endParaRPr lang="en-CA" altLang="en-US" dirty="0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46AC4F3F-B81E-42B0-A100-0846F7C44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776" y="1628800"/>
            <a:ext cx="7921625" cy="5327526"/>
          </a:xfrm>
        </p:spPr>
        <p:txBody>
          <a:bodyPr/>
          <a:lstStyle/>
          <a:p>
            <a:pPr lvl="1">
              <a:spcBef>
                <a:spcPct val="0"/>
              </a:spcBef>
            </a:pPr>
            <a:r>
              <a:rPr lang="en-CA" altLang="en-US" sz="2000" b="1" dirty="0" smtClean="0"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America</a:t>
            </a: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: History &amp; Life</a:t>
            </a:r>
            <a:endParaRPr lang="en-CA" altLang="en-US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2">
              <a:spcBef>
                <a:spcPct val="0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1964-onward</a:t>
            </a:r>
          </a:p>
          <a:p>
            <a:pPr lvl="2">
              <a:spcBef>
                <a:spcPct val="0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Covers </a:t>
            </a:r>
            <a:r>
              <a:rPr lang="en-CA" altLang="en-US" sz="1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Canadian </a:t>
            </a: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 USA history</a:t>
            </a:r>
          </a:p>
          <a:p>
            <a:pPr lvl="2">
              <a:spcBef>
                <a:spcPct val="0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Combined searched with </a:t>
            </a:r>
            <a:r>
              <a:rPr lang="en-CA" altLang="en-US" sz="1800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Historical </a:t>
            </a:r>
            <a:r>
              <a:rPr lang="en-CA" altLang="en-US" sz="1800" i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Abstracts</a:t>
            </a:r>
          </a:p>
          <a:p>
            <a:pPr lvl="2">
              <a:spcBef>
                <a:spcPct val="0"/>
              </a:spcBef>
            </a:pPr>
            <a:endParaRPr lang="en-CA" altLang="en-US" sz="1800" i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>
              <a:spcBef>
                <a:spcPct val="0"/>
              </a:spcBef>
            </a:pP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Historical Abstracts</a:t>
            </a:r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  <a:hlinkClick r:id="rId4"/>
              </a:rPr>
              <a:t> </a:t>
            </a:r>
            <a:endParaRPr lang="en-CA" altLang="en-US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2">
              <a:spcBef>
                <a:spcPct val="0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1955-onward</a:t>
            </a:r>
          </a:p>
          <a:p>
            <a:pPr lvl="2">
              <a:spcBef>
                <a:spcPct val="0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Covers world history, excluding Canada and USA</a:t>
            </a:r>
          </a:p>
          <a:p>
            <a:pPr lvl="2">
              <a:spcBef>
                <a:spcPct val="0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Combined searched with </a:t>
            </a:r>
            <a:r>
              <a:rPr lang="en-CA" altLang="en-US" sz="1800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America: History &amp; </a:t>
            </a:r>
            <a:r>
              <a:rPr lang="en-CA" altLang="en-US" sz="1800" i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Life</a:t>
            </a:r>
          </a:p>
          <a:p>
            <a:pPr marL="457200" lvl="1" indent="0">
              <a:spcBef>
                <a:spcPct val="0"/>
              </a:spcBef>
              <a:buNone/>
            </a:pPr>
            <a:endParaRPr lang="en-CA" altLang="en-US" sz="20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>
              <a:spcBef>
                <a:spcPct val="0"/>
              </a:spcBef>
            </a:pPr>
            <a:endParaRPr lang="en-CA" altLang="en-US" sz="20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CA" altLang="en-US" sz="22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AFFB3A7-B07A-40F1-831C-43381D0A81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71513"/>
          </a:xfrm>
        </p:spPr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Electronic Journals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355C9E3A-A8F1-48ED-90A9-E765846A49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46175"/>
            <a:ext cx="7772400" cy="4967288"/>
          </a:xfrm>
        </p:spPr>
        <p:txBody>
          <a:bodyPr/>
          <a:lstStyle/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Collections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: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Project MUSE (Recent issues)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JSTOR (Older issues)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Oxford Journals (recent and archive)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Wiley-Blackwell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Sage Journals 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Taylor &amp; Francis (Routledge)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Academic Search Complete (EBSCO)</a:t>
            </a: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ProQuest Central</a:t>
            </a:r>
            <a:endParaRPr lang="en-CA" altLang="en-US" sz="20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British Periodicals I and II (1681-1939)</a:t>
            </a: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American Periodicals (1741-1940)</a:t>
            </a: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Periodicals Archive Online (1802-2000)</a:t>
            </a:r>
            <a:endParaRPr lang="en-CA" altLang="en-US" sz="20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Many other electronic journal collections </a:t>
            </a:r>
          </a:p>
        </p:txBody>
      </p:sp>
      <p:pic>
        <p:nvPicPr>
          <p:cNvPr id="11268" name="Picture 2">
            <a:extLst>
              <a:ext uri="{FF2B5EF4-FFF2-40B4-BE49-F238E27FC236}">
                <a16:creationId xmlns:a16="http://schemas.microsoft.com/office/drawing/2014/main" id="{227923AE-BDD4-4412-8E9C-E33E6396E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158875"/>
            <a:ext cx="2066925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3">
            <a:extLst>
              <a:ext uri="{FF2B5EF4-FFF2-40B4-BE49-F238E27FC236}">
                <a16:creationId xmlns:a16="http://schemas.microsoft.com/office/drawing/2014/main" id="{E374F047-5722-4DC3-A851-B926DA51B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127375"/>
            <a:ext cx="665163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4">
            <a:extLst>
              <a:ext uri="{FF2B5EF4-FFF2-40B4-BE49-F238E27FC236}">
                <a16:creationId xmlns:a16="http://schemas.microsoft.com/office/drawing/2014/main" id="{208D01D3-2417-4749-8ED8-429A236E3D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450" y="3130550"/>
            <a:ext cx="6651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7">
            <a:extLst>
              <a:ext uri="{FF2B5EF4-FFF2-40B4-BE49-F238E27FC236}">
                <a16:creationId xmlns:a16="http://schemas.microsoft.com/office/drawing/2014/main" id="{429DA4ED-1FBA-43B5-A932-CDD600B65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4292600"/>
            <a:ext cx="1847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">
            <a:extLst>
              <a:ext uri="{FF2B5EF4-FFF2-40B4-BE49-F238E27FC236}">
                <a16:creationId xmlns:a16="http://schemas.microsoft.com/office/drawing/2014/main" id="{74FC848C-0FD2-404D-984D-D184685AF0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238" y="5086350"/>
            <a:ext cx="2295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Rectangle 1">
            <a:extLst>
              <a:ext uri="{FF2B5EF4-FFF2-40B4-BE49-F238E27FC236}">
                <a16:creationId xmlns:a16="http://schemas.microsoft.com/office/drawing/2014/main" id="{65192C82-0FB3-42BF-A6C2-59DF48233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5238" y="56515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>
              <a:latin typeface="Times" panose="02020603050405020304" pitchFamily="18" charset="0"/>
            </a:endParaRPr>
          </a:p>
        </p:txBody>
      </p:sp>
      <p:pic>
        <p:nvPicPr>
          <p:cNvPr id="11274" name="Picture 1">
            <a:extLst>
              <a:ext uri="{FF2B5EF4-FFF2-40B4-BE49-F238E27FC236}">
                <a16:creationId xmlns:a16="http://schemas.microsoft.com/office/drawing/2014/main" id="{C44A6D33-3D8D-4596-9294-FB4E66F9AB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050" y="2365375"/>
            <a:ext cx="23812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6521967"/>
      </p:ext>
    </p:extLst>
  </p:cSld>
  <p:clrMapOvr>
    <a:masterClrMapping/>
  </p:clrMapOvr>
  <p:transition spd="slow" advTm="62705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D11AD1A-431C-4FCB-8E55-789D287A6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71513"/>
          </a:xfrm>
        </p:spPr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Electronic Books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A3631ABD-A036-4A3A-8C27-1EC15024A8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5312" y="1052513"/>
            <a:ext cx="8278688" cy="5112791"/>
          </a:xfrm>
        </p:spPr>
        <p:txBody>
          <a:bodyPr/>
          <a:lstStyle/>
          <a:p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Collections with substantial humanities content</a:t>
            </a:r>
            <a:r>
              <a:rPr lang="en-CA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:</a:t>
            </a:r>
          </a:p>
          <a:p>
            <a:pPr lvl="1"/>
            <a:r>
              <a:rPr lang="en-CA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Early English Books Online (EEBO) – 1473-1700</a:t>
            </a:r>
          </a:p>
          <a:p>
            <a:pPr lvl="1"/>
            <a:r>
              <a:rPr lang="en-US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Eighteenth Century Collections Online (ECCO)</a:t>
            </a:r>
          </a:p>
          <a:p>
            <a:pPr lvl="1"/>
            <a:r>
              <a:rPr lang="en-CA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Canadiana (until c. 1925)</a:t>
            </a:r>
          </a:p>
          <a:p>
            <a:pPr lvl="1"/>
            <a:r>
              <a:rPr lang="en-CA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Oxford Scholarship Online (recent and ongoing)</a:t>
            </a:r>
          </a:p>
          <a:p>
            <a:pPr lvl="1"/>
            <a:r>
              <a:rPr lang="en-CA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Cambridge University Press e-books (Package:1995-2007, with individual book additions)</a:t>
            </a:r>
          </a:p>
          <a:p>
            <a:pPr lvl="1"/>
            <a:r>
              <a:rPr lang="en-CA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Project MUSE E-books (university presses)</a:t>
            </a:r>
          </a:p>
          <a:p>
            <a:pPr lvl="1"/>
            <a:r>
              <a:rPr lang="en-US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Springer E-book Collection, includes Palgrave Macmillan (2010-)</a:t>
            </a:r>
          </a:p>
          <a:p>
            <a:pPr lvl="1"/>
            <a:r>
              <a:rPr lang="en-US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Taylor &amp; Francis (Routledge)</a:t>
            </a:r>
          </a:p>
          <a:p>
            <a:pPr lvl="1"/>
            <a:r>
              <a:rPr lang="en-US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ACLS Humanities E-book</a:t>
            </a:r>
            <a:endParaRPr lang="en-CA" altLang="en-US" sz="16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Canada Commons</a:t>
            </a:r>
          </a:p>
          <a:p>
            <a:pPr lvl="1"/>
            <a:r>
              <a:rPr lang="en-CA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Ebook Central (ProQuest)</a:t>
            </a:r>
          </a:p>
          <a:p>
            <a:pPr lvl="1"/>
            <a:r>
              <a:rPr lang="en-US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EBSCO E-books</a:t>
            </a:r>
            <a:endParaRPr lang="en-CA" altLang="en-US" sz="16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sz="16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Many other electronic books </a:t>
            </a:r>
          </a:p>
        </p:txBody>
      </p:sp>
      <p:pic>
        <p:nvPicPr>
          <p:cNvPr id="11270" name="Picture 8">
            <a:extLst>
              <a:ext uri="{FF2B5EF4-FFF2-40B4-BE49-F238E27FC236}">
                <a16:creationId xmlns:a16="http://schemas.microsoft.com/office/drawing/2014/main" id="{D22F3DE6-892D-405C-A10E-13EB6E5FD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341" y="4577202"/>
            <a:ext cx="7810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EBAE829-CEED-4B43-9ED4-DB0EF09FC1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1442" y="3977347"/>
            <a:ext cx="3238500" cy="323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3DFB08-B5E6-4BDA-A84C-6D3D4044FD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4427" y="4776237"/>
            <a:ext cx="1495425" cy="428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71FC3D-3251-4FAC-B647-90A0448AC9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39952" y="5586412"/>
            <a:ext cx="1571625" cy="4381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BC31C2-EECC-4007-A88A-6BE1FAE7A7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70401" y="5480096"/>
            <a:ext cx="2820055" cy="6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58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S-Concordia-Powerpoint-2011">
  <a:themeElements>
    <a:clrScheme name="Concordia-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ordia-PPT">
      <a:majorFont>
        <a:latin typeface="GillSans Bold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lnDef>
  </a:objectDefaults>
  <a:extraClrSchemeLst>
    <a:extraClrScheme>
      <a:clrScheme name="Concordia-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Concordia-Powerpoint-2010-Template-B.potx</Template>
  <TotalTime>50470</TotalTime>
  <Words>820</Words>
  <Application>Microsoft Office PowerPoint</Application>
  <PresentationFormat>On-screen Show (4:3)</PresentationFormat>
  <Paragraphs>152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Arial Bold</vt:lpstr>
      <vt:lpstr>GillSans Bold</vt:lpstr>
      <vt:lpstr>Times</vt:lpstr>
      <vt:lpstr>Wingdings</vt:lpstr>
      <vt:lpstr>UCS-Concordia-Powerpoint-2011</vt:lpstr>
      <vt:lpstr>HIST 200:  The History of Mexico City</vt:lpstr>
      <vt:lpstr>Workshop Outline</vt:lpstr>
      <vt:lpstr>Printing</vt:lpstr>
      <vt:lpstr>The Library Website</vt:lpstr>
      <vt:lpstr>Library Research Process</vt:lpstr>
      <vt:lpstr>Books and articles in Sofia</vt:lpstr>
      <vt:lpstr>History Databases for Articles</vt:lpstr>
      <vt:lpstr>Electronic Journals</vt:lpstr>
      <vt:lpstr>Electronic Books</vt:lpstr>
      <vt:lpstr>Search Operators</vt:lpstr>
      <vt:lpstr>Subject Searching</vt:lpstr>
      <vt:lpstr>To Find the Full Text</vt:lpstr>
      <vt:lpstr>Help is Available</vt:lpstr>
      <vt:lpstr>PowerPoint Presentation</vt:lpstr>
    </vt:vector>
  </TitlesOfParts>
  <Company>Marketing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Christopher Alleyne</dc:creator>
  <cp:lastModifiedBy>Vince Graziano</cp:lastModifiedBy>
  <cp:revision>269</cp:revision>
  <cp:lastPrinted>2018-09-26T20:16:21Z</cp:lastPrinted>
  <dcterms:created xsi:type="dcterms:W3CDTF">2011-06-22T22:00:22Z</dcterms:created>
  <dcterms:modified xsi:type="dcterms:W3CDTF">2022-11-14T07:29:33Z</dcterms:modified>
</cp:coreProperties>
</file>