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80" r:id="rId3"/>
    <p:sldId id="281" r:id="rId4"/>
    <p:sldId id="275" r:id="rId5"/>
    <p:sldId id="261" r:id="rId6"/>
    <p:sldId id="265" r:id="rId7"/>
    <p:sldId id="270" r:id="rId8"/>
    <p:sldId id="271" r:id="rId9"/>
    <p:sldId id="272" r:id="rId10"/>
    <p:sldId id="274" r:id="rId11"/>
    <p:sldId id="276" r:id="rId12"/>
    <p:sldId id="266" r:id="rId13"/>
    <p:sldId id="267" r:id="rId14"/>
    <p:sldId id="273" r:id="rId15"/>
    <p:sldId id="269" r:id="rId16"/>
    <p:sldId id="277" r:id="rId17"/>
    <p:sldId id="278" r:id="rId18"/>
    <p:sldId id="262" r:id="rId19"/>
    <p:sldId id="279" r:id="rId20"/>
    <p:sldId id="260" r:id="rId21"/>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p:cViewPr varScale="1">
        <p:scale>
          <a:sx n="216" d="100"/>
          <a:sy n="216" d="100"/>
        </p:scale>
        <p:origin x="174"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ncordiauniversity.on.worldcat.org/v2/oclc/780956112" TargetMode="External"/><Relationship Id="rId13" Type="http://schemas.openxmlformats.org/officeDocument/2006/relationships/hyperlink" Target="https://concordiauniversity.on.worldcat.org/v2/oclc/552130630" TargetMode="External"/><Relationship Id="rId3" Type="http://schemas.openxmlformats.org/officeDocument/2006/relationships/hyperlink" Target="https://concordiauniversity.on.worldcat.org/v2/oclc/756872948" TargetMode="External"/><Relationship Id="rId7" Type="http://schemas.openxmlformats.org/officeDocument/2006/relationships/hyperlink" Target="https://concordiauniversity.on.worldcat.org/v2/oclc/213810572" TargetMode="External"/><Relationship Id="rId12" Type="http://schemas.openxmlformats.org/officeDocument/2006/relationships/hyperlink" Target="https://concordiauniversity.on.worldcat.org/v2/oclc/733117788" TargetMode="External"/><Relationship Id="rId2" Type="http://schemas.openxmlformats.org/officeDocument/2006/relationships/hyperlink" Target="https://concordiauniversity.on.worldcat.org/v2/oclc/49835545"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62313540" TargetMode="External"/><Relationship Id="rId11" Type="http://schemas.openxmlformats.org/officeDocument/2006/relationships/hyperlink" Target="https://concordiauniversity.on.worldcat.org/v2/oclc/54650785" TargetMode="External"/><Relationship Id="rId5" Type="http://schemas.openxmlformats.org/officeDocument/2006/relationships/hyperlink" Target="https://concordiauniversity.on.worldcat.org/v2/oclc/665135487" TargetMode="External"/><Relationship Id="rId15" Type="http://schemas.openxmlformats.org/officeDocument/2006/relationships/hyperlink" Target="https://news.google.com/newspapers?hl=en" TargetMode="External"/><Relationship Id="rId10" Type="http://schemas.openxmlformats.org/officeDocument/2006/relationships/hyperlink" Target="https://concordiauniversity.on.worldcat.org/v2/oclc/62303387" TargetMode="External"/><Relationship Id="rId4" Type="http://schemas.openxmlformats.org/officeDocument/2006/relationships/hyperlink" Target="https://concordiauniversity.on.worldcat.org/v2/oclc/54534281" TargetMode="External"/><Relationship Id="rId9" Type="http://schemas.openxmlformats.org/officeDocument/2006/relationships/hyperlink" Target="https://concordiauniversity.on.worldcat.org/v2/oclc/826648650" TargetMode="External"/><Relationship Id="rId14" Type="http://schemas.openxmlformats.org/officeDocument/2006/relationships/hyperlink" Target="https://concordiauniversity.on.worldcat.org/v2/oclc/1817582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oncordia.ca/library/guides/english/literary.html" TargetMode="External"/><Relationship Id="rId2" Type="http://schemas.openxmlformats.org/officeDocument/2006/relationships/hyperlink" Target="https://www.concordia.ca/library/guides/history/primary.html#anchor3"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36162377" TargetMode="External"/><Relationship Id="rId5" Type="http://schemas.openxmlformats.org/officeDocument/2006/relationships/hyperlink" Target="https://concordiauniversity.libguides.com/az.php?s=132551" TargetMode="External"/><Relationship Id="rId4" Type="http://schemas.openxmlformats.org/officeDocument/2006/relationships/hyperlink" Target="https://www.concordia.ca/library/guides/english/non-literary.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ncordiauniversity.on.worldcat.org/v2/oclc/509593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loc.gov/programs/teachers/getting-started-with-primary-sources/citing/mla/" TargetMode="External"/><Relationship Id="rId3" Type="http://schemas.openxmlformats.org/officeDocument/2006/relationships/hyperlink" Target="https://library.concordia.ca/help/citing/?guid=chicago" TargetMode="External"/><Relationship Id="rId7" Type="http://schemas.openxmlformats.org/officeDocument/2006/relationships/hyperlink" Target="https://library.concordia.ca/help/citing/?guid=mla" TargetMode="External"/><Relationship Id="rId2" Type="http://schemas.openxmlformats.org/officeDocument/2006/relationships/hyperlink" Target="https://concordiauniversity.on.worldcat.org/v2/oclc/495102182" TargetMode="External"/><Relationship Id="rId1" Type="http://schemas.openxmlformats.org/officeDocument/2006/relationships/slideLayout" Target="../slideLayouts/slideLayout2.xml"/><Relationship Id="rId6" Type="http://schemas.openxmlformats.org/officeDocument/2006/relationships/hyperlink" Target="https://mlahandbookplus-org.lib-ezproxy.concordia.ca/books/book/5/chapter/58456/Appendix-2-Works-Cited-List-Entries-by-Publication" TargetMode="External"/><Relationship Id="rId5" Type="http://schemas.openxmlformats.org/officeDocument/2006/relationships/hyperlink" Target="https://mlahandbookplus-org.lib-ezproxy.concordia.ca/books/book/5/MLA-Handbook" TargetMode="External"/><Relationship Id="rId4" Type="http://schemas.openxmlformats.org/officeDocument/2006/relationships/hyperlink" Target="https://www.loc.gov/programs/teachers/getting-started-with-primary-sources/citing/chicago/" TargetMode="External"/><Relationship Id="rId9" Type="http://schemas.openxmlformats.org/officeDocument/2006/relationships/hyperlink" Target="https://library.concordia.ca/find/government/citing.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oncordia.ca/library/guides/english.html" TargetMode="External"/><Relationship Id="rId2" Type="http://schemas.openxmlformats.org/officeDocument/2006/relationships/hyperlink" Target="https://www.concordia.ca/library/guides/history.html" TargetMode="External"/><Relationship Id="rId1" Type="http://schemas.openxmlformats.org/officeDocument/2006/relationships/slideLayout" Target="../slideLayouts/slideLayout2.xml"/><Relationship Id="rId4" Type="http://schemas.openxmlformats.org/officeDocument/2006/relationships/hyperlink" Target="https://www.concordia.ca/library/guid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oncordiauniversity.on.worldcat.org/v2/oclc/910187003" TargetMode="External"/><Relationship Id="rId3" Type="http://schemas.openxmlformats.org/officeDocument/2006/relationships/hyperlink" Target="https://concordiauniversity.on.worldcat.org/v2/oclc/6210577" TargetMode="External"/><Relationship Id="rId7" Type="http://schemas.openxmlformats.org/officeDocument/2006/relationships/hyperlink" Target="https://concordiauniversity.on.worldcat.org/v2/oclc/911810197" TargetMode="External"/><Relationship Id="rId2" Type="http://schemas.openxmlformats.org/officeDocument/2006/relationships/hyperlink" Target="https://concordiauniversity.on.worldcat.org/v2/oclc/818696097"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20716277" TargetMode="External"/><Relationship Id="rId5" Type="http://schemas.openxmlformats.org/officeDocument/2006/relationships/hyperlink" Target="https://concordiauniversity.on.worldcat.org/v2/oclc/665135487" TargetMode="External"/><Relationship Id="rId4" Type="http://schemas.openxmlformats.org/officeDocument/2006/relationships/hyperlink" Target="https://concordiauniversity.on.worldcat.org/v2/oclc/49835545" TargetMode="External"/><Relationship Id="rId9" Type="http://schemas.openxmlformats.org/officeDocument/2006/relationships/hyperlink" Target="https://news.google.com/newspapers?hl=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275606"/>
            <a:ext cx="6408712" cy="1187574"/>
          </a:xfrm>
        </p:spPr>
        <p:txBody>
          <a:bodyPr/>
          <a:lstStyle/>
          <a:p>
            <a:pPr eaLnBrk="1" hangingPunct="1"/>
            <a:r>
              <a:rPr lang="en-US" sz="2000" dirty="0" err="1">
                <a:latin typeface="Arial Bold" charset="0"/>
              </a:rPr>
              <a:t>GradProSkills</a:t>
            </a:r>
            <a:r>
              <a:rPr lang="en-US" sz="2000" dirty="0">
                <a:latin typeface="Arial Bold" charset="0"/>
              </a:rPr>
              <a:t>:</a:t>
            </a:r>
            <a:br>
              <a:rPr lang="en-US" sz="2000" dirty="0">
                <a:latin typeface="Arial Bold" charset="0"/>
              </a:rPr>
            </a:br>
            <a:r>
              <a:rPr lang="en-US" sz="2000" dirty="0">
                <a:latin typeface="Arial Bold" charset="0"/>
              </a:rPr>
              <a:t/>
            </a:r>
            <a:br>
              <a:rPr lang="en-US" sz="2000" dirty="0">
                <a:latin typeface="Arial Bold" charset="0"/>
              </a:rPr>
            </a:br>
            <a:r>
              <a:rPr lang="en-US" dirty="0">
                <a:latin typeface="Arial Bold" charset="0"/>
              </a:rPr>
              <a:t>	   </a:t>
            </a:r>
            <a:r>
              <a:rPr lang="en-US" sz="3200" dirty="0">
                <a:latin typeface="Arial Bold" charset="0"/>
              </a:rPr>
              <a:t>Finding Primary Sources</a:t>
            </a:r>
          </a:p>
        </p:txBody>
      </p:sp>
      <p:sp>
        <p:nvSpPr>
          <p:cNvPr id="7170" name="Subtitle 16"/>
          <p:cNvSpPr>
            <a:spLocks noGrp="1"/>
          </p:cNvSpPr>
          <p:nvPr>
            <p:ph type="subTitle" idx="1"/>
          </p:nvPr>
        </p:nvSpPr>
        <p:spPr>
          <a:xfrm>
            <a:off x="1043608" y="3075806"/>
            <a:ext cx="6264696" cy="1368152"/>
          </a:xfrm>
        </p:spPr>
        <p:txBody>
          <a:bodyPr/>
          <a:lstStyle/>
          <a:p>
            <a:pPr algn="r" eaLnBrk="1" hangingPunct="1"/>
            <a:r>
              <a:rPr lang="en-US" dirty="0">
                <a:latin typeface="Arial" charset="0"/>
              </a:rPr>
              <a:t>Vince Graziano</a:t>
            </a:r>
          </a:p>
          <a:p>
            <a:pPr algn="r" eaLnBrk="1" hangingPunct="1"/>
            <a:endParaRPr lang="en-US" dirty="0">
              <a:latin typeface="Arial" charset="0"/>
            </a:endParaRPr>
          </a:p>
          <a:p>
            <a:pPr algn="r" eaLnBrk="1" hangingPunct="1"/>
            <a:r>
              <a:rPr lang="en-US" sz="1400" dirty="0">
                <a:latin typeface="Arial" charset="0"/>
              </a:rPr>
              <a:t>Librarian for History, English, Theatre &amp; Sexuality Studies</a:t>
            </a:r>
          </a:p>
          <a:p>
            <a:pPr algn="r" eaLnBrk="1" hangingPunct="1"/>
            <a:r>
              <a:rPr lang="en-US" sz="1400" dirty="0">
                <a:latin typeface="Arial" charset="0"/>
              </a:rPr>
              <a:t>November 4,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International Newspapers</a:t>
            </a:r>
            <a:endParaRPr lang="en-CA" dirty="0"/>
          </a:p>
        </p:txBody>
      </p:sp>
      <p:sp>
        <p:nvSpPr>
          <p:cNvPr id="3" name="Content Placeholder 2"/>
          <p:cNvSpPr>
            <a:spLocks noGrp="1"/>
          </p:cNvSpPr>
          <p:nvPr>
            <p:ph idx="1"/>
          </p:nvPr>
        </p:nvSpPr>
        <p:spPr>
          <a:xfrm>
            <a:off x="611560" y="987574"/>
            <a:ext cx="7772400" cy="4083918"/>
          </a:xfrm>
        </p:spPr>
        <p:txBody>
          <a:bodyPr/>
          <a:lstStyle/>
          <a:p>
            <a:r>
              <a:rPr lang="en-CA" sz="1400" b="1" dirty="0" smtClean="0"/>
              <a:t>Current </a:t>
            </a:r>
            <a:r>
              <a:rPr lang="en-CA" sz="1400" b="1" dirty="0" smtClean="0">
                <a:sym typeface="Wingdings" panose="05000000000000000000" pitchFamily="2" charset="2"/>
              </a:rPr>
              <a:t> Text only</a:t>
            </a:r>
            <a:endParaRPr lang="en-CA" sz="1400" b="1" dirty="0" smtClean="0"/>
          </a:p>
          <a:p>
            <a:pPr lvl="1"/>
            <a:r>
              <a:rPr lang="en-CA" sz="1200" dirty="0" smtClean="0">
                <a:hlinkClick r:id="rId2"/>
              </a:rPr>
              <a:t>Factiva</a:t>
            </a:r>
            <a:r>
              <a:rPr lang="en-CA" sz="1200" dirty="0" smtClean="0"/>
              <a:t>: numerous international newspapers with varying start dates</a:t>
            </a:r>
          </a:p>
          <a:p>
            <a:pPr lvl="1"/>
            <a:r>
              <a:rPr lang="en-CA" sz="1200" dirty="0" smtClean="0">
                <a:hlinkClick r:id="rId3"/>
              </a:rPr>
              <a:t>US </a:t>
            </a:r>
            <a:r>
              <a:rPr lang="en-CA" sz="1200" dirty="0" err="1" smtClean="0">
                <a:hlinkClick r:id="rId3"/>
              </a:rPr>
              <a:t>Newsstream</a:t>
            </a:r>
            <a:r>
              <a:rPr lang="en-CA" sz="1200" dirty="0" smtClean="0"/>
              <a:t>: almost 1,200 local and major daily newspapers, with oldest NYT beginning in 1980</a:t>
            </a:r>
          </a:p>
          <a:p>
            <a:pPr lvl="1"/>
            <a:r>
              <a:rPr lang="en-CA" sz="1200" dirty="0" smtClean="0">
                <a:hlinkClick r:id="rId4"/>
              </a:rPr>
              <a:t>International </a:t>
            </a:r>
            <a:r>
              <a:rPr lang="en-CA" sz="1200" dirty="0" err="1" smtClean="0">
                <a:hlinkClick r:id="rId4"/>
              </a:rPr>
              <a:t>Newsstream</a:t>
            </a:r>
            <a:r>
              <a:rPr lang="en-CA" sz="1200" dirty="0" smtClean="0"/>
              <a:t>: about 1,600 newspapers outside of Canada and USA</a:t>
            </a:r>
          </a:p>
          <a:p>
            <a:pPr lvl="1"/>
            <a:r>
              <a:rPr lang="en-CA" sz="1200" dirty="0" smtClean="0">
                <a:hlinkClick r:id="rId5"/>
              </a:rPr>
              <a:t>Eureka</a:t>
            </a:r>
            <a:r>
              <a:rPr lang="en-CA" sz="1200" dirty="0" smtClean="0"/>
              <a:t>: many international regional newspapers with varying starting dates</a:t>
            </a:r>
          </a:p>
          <a:p>
            <a:r>
              <a:rPr lang="en-CA" sz="1400" b="1" dirty="0" smtClean="0"/>
              <a:t>Historical </a:t>
            </a:r>
            <a:r>
              <a:rPr lang="en-CA" sz="1400" b="1" dirty="0" smtClean="0">
                <a:sym typeface="Wingdings" panose="05000000000000000000" pitchFamily="2" charset="2"/>
              </a:rPr>
              <a:t> Full images</a:t>
            </a:r>
            <a:endParaRPr lang="en-CA" sz="1400" b="1" dirty="0" smtClean="0"/>
          </a:p>
          <a:p>
            <a:pPr lvl="1"/>
            <a:r>
              <a:rPr lang="en-CA" sz="1200" dirty="0" smtClean="0">
                <a:hlinkClick r:id="rId6"/>
              </a:rPr>
              <a:t>ProQuest </a:t>
            </a:r>
            <a:r>
              <a:rPr lang="en-CA" sz="1200" dirty="0">
                <a:hlinkClick r:id="rId6"/>
              </a:rPr>
              <a:t>Historical Newspapers: </a:t>
            </a:r>
            <a:r>
              <a:rPr lang="en-CA" sz="1200" dirty="0" smtClean="0">
                <a:hlinkClick r:id="rId6"/>
              </a:rPr>
              <a:t>New </a:t>
            </a:r>
            <a:r>
              <a:rPr lang="en-CA" sz="1200" dirty="0">
                <a:hlinkClick r:id="rId6"/>
              </a:rPr>
              <a:t>York </a:t>
            </a:r>
            <a:r>
              <a:rPr lang="en-CA" sz="1200" dirty="0" smtClean="0">
                <a:hlinkClick r:id="rId6"/>
              </a:rPr>
              <a:t>Times </a:t>
            </a:r>
            <a:r>
              <a:rPr lang="en-CA" sz="1200" dirty="0"/>
              <a:t>(1851 to </a:t>
            </a:r>
            <a:r>
              <a:rPr lang="en-CA" sz="1200" dirty="0" smtClean="0"/>
              <a:t>3 </a:t>
            </a:r>
            <a:r>
              <a:rPr lang="en-CA" sz="1200" dirty="0"/>
              <a:t>years </a:t>
            </a:r>
            <a:r>
              <a:rPr lang="en-CA" sz="1200" dirty="0" smtClean="0"/>
              <a:t>ago)</a:t>
            </a:r>
          </a:p>
          <a:p>
            <a:pPr lvl="1"/>
            <a:r>
              <a:rPr lang="en-CA" sz="1200" dirty="0">
                <a:hlinkClick r:id="rId7"/>
              </a:rPr>
              <a:t>ProQuest Historical </a:t>
            </a:r>
            <a:r>
              <a:rPr lang="en-CA" sz="1200" dirty="0" smtClean="0">
                <a:hlinkClick r:id="rId7"/>
              </a:rPr>
              <a:t>Newspapers: Washington Post</a:t>
            </a:r>
            <a:r>
              <a:rPr lang="en-CA" sz="1200" dirty="0" smtClean="0"/>
              <a:t> (1877-2001)</a:t>
            </a:r>
          </a:p>
          <a:p>
            <a:pPr lvl="1"/>
            <a:r>
              <a:rPr lang="en-CA" sz="1200" dirty="0">
                <a:hlinkClick r:id="rId8"/>
              </a:rPr>
              <a:t>ProQuest Historical </a:t>
            </a:r>
            <a:r>
              <a:rPr lang="en-CA" sz="1200" dirty="0" smtClean="0">
                <a:hlinkClick r:id="rId8"/>
              </a:rPr>
              <a:t>Newspapers: Irish Times</a:t>
            </a:r>
            <a:r>
              <a:rPr lang="en-CA" sz="1200" dirty="0" smtClean="0"/>
              <a:t> (1859 to 2 years ago)</a:t>
            </a:r>
          </a:p>
          <a:p>
            <a:pPr lvl="1"/>
            <a:r>
              <a:rPr lang="en-CA" sz="1200" dirty="0">
                <a:hlinkClick r:id="rId9"/>
              </a:rPr>
              <a:t>ProQuest Historical </a:t>
            </a:r>
            <a:r>
              <a:rPr lang="en-CA" sz="1200" dirty="0" smtClean="0">
                <a:hlinkClick r:id="rId9"/>
              </a:rPr>
              <a:t>Newspapers: Jerusalem Post</a:t>
            </a:r>
            <a:r>
              <a:rPr lang="en-CA" sz="1200" dirty="0" smtClean="0"/>
              <a:t> (</a:t>
            </a:r>
            <a:r>
              <a:rPr lang="en-CA" sz="1200" dirty="0"/>
              <a:t>1932-1988)</a:t>
            </a:r>
          </a:p>
          <a:p>
            <a:pPr lvl="1"/>
            <a:r>
              <a:rPr lang="en-CA" sz="1200" dirty="0" smtClean="0">
                <a:hlinkClick r:id="rId10"/>
              </a:rPr>
              <a:t>ProQuest </a:t>
            </a:r>
            <a:r>
              <a:rPr lang="en-CA" sz="1200" dirty="0">
                <a:hlinkClick r:id="rId10"/>
              </a:rPr>
              <a:t>Historical </a:t>
            </a:r>
            <a:r>
              <a:rPr lang="en-CA" sz="1200" dirty="0" smtClean="0">
                <a:hlinkClick r:id="rId10"/>
              </a:rPr>
              <a:t>Newspapers: Wall Street Journal</a:t>
            </a:r>
            <a:r>
              <a:rPr lang="en-CA" sz="1200" dirty="0" smtClean="0"/>
              <a:t> (1889-2004)</a:t>
            </a:r>
          </a:p>
          <a:p>
            <a:pPr lvl="1"/>
            <a:r>
              <a:rPr lang="en-CA" sz="1200" dirty="0" smtClean="0">
                <a:hlinkClick r:id="rId11"/>
              </a:rPr>
              <a:t>Times Digital Archive</a:t>
            </a:r>
            <a:r>
              <a:rPr lang="en-CA" sz="1200" dirty="0" smtClean="0"/>
              <a:t> </a:t>
            </a:r>
            <a:r>
              <a:rPr lang="en-CA" sz="1200" i="1" dirty="0" smtClean="0"/>
              <a:t>Times of London </a:t>
            </a:r>
            <a:r>
              <a:rPr lang="en-CA" sz="1200" dirty="0" smtClean="0"/>
              <a:t>(1785-2014)</a:t>
            </a:r>
          </a:p>
          <a:p>
            <a:pPr lvl="1"/>
            <a:r>
              <a:rPr lang="en-CA" sz="1200" dirty="0">
                <a:hlinkClick r:id="rId12"/>
              </a:rPr>
              <a:t>Picture Post Historical </a:t>
            </a:r>
            <a:r>
              <a:rPr lang="en-CA" sz="1200" dirty="0" smtClean="0">
                <a:hlinkClick r:id="rId12"/>
              </a:rPr>
              <a:t>Archive</a:t>
            </a:r>
            <a:r>
              <a:rPr lang="en-CA" sz="1200" dirty="0" smtClean="0"/>
              <a:t> (1938-1957)</a:t>
            </a:r>
          </a:p>
          <a:p>
            <a:pPr lvl="1"/>
            <a:r>
              <a:rPr lang="en-US" sz="1200" dirty="0">
                <a:hlinkClick r:id="rId13"/>
              </a:rPr>
              <a:t>Illustrated London News Historical Archive</a:t>
            </a:r>
            <a:r>
              <a:rPr lang="en-US" sz="1200" dirty="0"/>
              <a:t> </a:t>
            </a:r>
            <a:r>
              <a:rPr lang="en-US" sz="1200" dirty="0" smtClean="0"/>
              <a:t>(1842-2003)</a:t>
            </a:r>
          </a:p>
          <a:p>
            <a:pPr lvl="1"/>
            <a:r>
              <a:rPr lang="en-US" sz="1200" dirty="0">
                <a:hlinkClick r:id="rId14"/>
              </a:rPr>
              <a:t>British Library </a:t>
            </a:r>
            <a:r>
              <a:rPr lang="en-US" sz="1200" dirty="0" smtClean="0">
                <a:hlinkClick r:id="rId14"/>
              </a:rPr>
              <a:t>Newspapers</a:t>
            </a:r>
            <a:r>
              <a:rPr lang="en-US" sz="1200" dirty="0" smtClean="0"/>
              <a:t>: local and regional, from the 17</a:t>
            </a:r>
            <a:r>
              <a:rPr lang="en-US" sz="1200" baseline="30000" dirty="0" smtClean="0"/>
              <a:t>th</a:t>
            </a:r>
            <a:r>
              <a:rPr lang="en-US" sz="1200" dirty="0" smtClean="0"/>
              <a:t> century (1685) to 19</a:t>
            </a:r>
            <a:r>
              <a:rPr lang="en-US" sz="1200" baseline="30000" dirty="0" smtClean="0"/>
              <a:t>th</a:t>
            </a:r>
            <a:r>
              <a:rPr lang="en-US" sz="1200" dirty="0" smtClean="0"/>
              <a:t> century </a:t>
            </a:r>
          </a:p>
          <a:p>
            <a:pPr lvl="1"/>
            <a:r>
              <a:rPr lang="en-US" sz="1200" dirty="0" smtClean="0"/>
              <a:t>Sofia subject: geographic name newspapers (also retrieves microform)</a:t>
            </a:r>
          </a:p>
          <a:p>
            <a:r>
              <a:rPr lang="en-US" sz="1400" b="1" dirty="0">
                <a:hlinkClick r:id="rId15"/>
              </a:rPr>
              <a:t>Google News </a:t>
            </a:r>
            <a:r>
              <a:rPr lang="en-US" sz="1400" b="1" dirty="0" smtClean="0">
                <a:hlinkClick r:id="rId15"/>
              </a:rPr>
              <a:t>Archive</a:t>
            </a:r>
            <a:r>
              <a:rPr lang="en-US" sz="1400" b="1" dirty="0" smtClean="0"/>
              <a:t> </a:t>
            </a:r>
            <a:r>
              <a:rPr lang="en-US" sz="1400" dirty="0" smtClean="0">
                <a:sym typeface="Wingdings" panose="05000000000000000000" pitchFamily="2" charset="2"/>
              </a:rPr>
              <a:t> </a:t>
            </a:r>
            <a:r>
              <a:rPr lang="en-US" sz="1400" dirty="0" smtClean="0"/>
              <a:t>selected </a:t>
            </a:r>
            <a:r>
              <a:rPr lang="en-US" sz="1400" dirty="0"/>
              <a:t>issues and dates for many </a:t>
            </a:r>
            <a:r>
              <a:rPr lang="en-US" sz="1400" dirty="0" smtClean="0"/>
              <a:t>newspapers</a:t>
            </a:r>
          </a:p>
          <a:p>
            <a:pPr lvl="1"/>
            <a:endParaRPr lang="en-US" sz="1200" dirty="0" smtClean="0"/>
          </a:p>
          <a:p>
            <a:pPr lvl="1"/>
            <a:endParaRPr lang="en-CA" sz="1200" dirty="0"/>
          </a:p>
        </p:txBody>
      </p:sp>
    </p:spTree>
    <p:extLst>
      <p:ext uri="{BB962C8B-B14F-4D97-AF65-F5344CB8AC3E}">
        <p14:creationId xmlns:p14="http://schemas.microsoft.com/office/powerpoint/2010/main" val="1280478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Lists of Primary Sources</a:t>
            </a:r>
            <a:endParaRPr lang="en-CA" dirty="0"/>
          </a:p>
        </p:txBody>
      </p:sp>
      <p:sp>
        <p:nvSpPr>
          <p:cNvPr id="3" name="Content Placeholder 2"/>
          <p:cNvSpPr>
            <a:spLocks noGrp="1"/>
          </p:cNvSpPr>
          <p:nvPr>
            <p:ph idx="1"/>
          </p:nvPr>
        </p:nvSpPr>
        <p:spPr>
          <a:xfrm>
            <a:off x="697248" y="1059582"/>
            <a:ext cx="8195231" cy="4536504"/>
          </a:xfrm>
        </p:spPr>
        <p:txBody>
          <a:bodyPr/>
          <a:lstStyle/>
          <a:p>
            <a:r>
              <a:rPr lang="en-CA" sz="1600" b="1" dirty="0" smtClean="0"/>
              <a:t>History Subject Guide</a:t>
            </a:r>
          </a:p>
          <a:p>
            <a:pPr lvl="1"/>
            <a:r>
              <a:rPr lang="en-CA" sz="1400" dirty="0" smtClean="0">
                <a:hlinkClick r:id="rId2"/>
              </a:rPr>
              <a:t>Finding digitized primary sources</a:t>
            </a:r>
            <a:endParaRPr lang="en-CA" sz="1400" dirty="0" smtClean="0"/>
          </a:p>
          <a:p>
            <a:r>
              <a:rPr lang="en-CA" sz="1600" b="1" dirty="0" smtClean="0"/>
              <a:t>English Subject Guide</a:t>
            </a:r>
          </a:p>
          <a:p>
            <a:pPr lvl="1"/>
            <a:r>
              <a:rPr lang="en-US" sz="1400" dirty="0">
                <a:hlinkClick r:id="rId3"/>
              </a:rPr>
              <a:t>Finding Primary Sources: Literary </a:t>
            </a:r>
            <a:r>
              <a:rPr lang="en-US" sz="1400" dirty="0" smtClean="0">
                <a:hlinkClick r:id="rId3"/>
              </a:rPr>
              <a:t>Works</a:t>
            </a:r>
            <a:endParaRPr lang="en-US" sz="1400" dirty="0" smtClean="0"/>
          </a:p>
          <a:p>
            <a:pPr lvl="1"/>
            <a:r>
              <a:rPr lang="en-US" sz="1400" dirty="0">
                <a:hlinkClick r:id="rId4"/>
              </a:rPr>
              <a:t>Finding Primary Sources: Non-Literary </a:t>
            </a:r>
            <a:r>
              <a:rPr lang="en-US" sz="1400" dirty="0" smtClean="0">
                <a:hlinkClick r:id="rId4"/>
              </a:rPr>
              <a:t>Works</a:t>
            </a:r>
            <a:endParaRPr lang="en-US" sz="1400" dirty="0" smtClean="0"/>
          </a:p>
          <a:p>
            <a:r>
              <a:rPr lang="en-US" sz="1600" b="1" dirty="0" smtClean="0"/>
              <a:t>Databases by Subject</a:t>
            </a:r>
          </a:p>
          <a:p>
            <a:pPr lvl="1"/>
            <a:r>
              <a:rPr lang="en-US" sz="1400" dirty="0" smtClean="0"/>
              <a:t>By Content Type: </a:t>
            </a:r>
            <a:r>
              <a:rPr lang="en-US" sz="1400" dirty="0" smtClean="0">
                <a:hlinkClick r:id="rId5"/>
              </a:rPr>
              <a:t>Primary Sources</a:t>
            </a:r>
            <a:r>
              <a:rPr lang="en-US" sz="1400" dirty="0" smtClean="0"/>
              <a:t> (A-Z)</a:t>
            </a:r>
          </a:p>
          <a:p>
            <a:r>
              <a:rPr lang="en-US" sz="1600" dirty="0">
                <a:hlinkClick r:id="rId6"/>
              </a:rPr>
              <a:t>Center for Research Libraries Global </a:t>
            </a:r>
            <a:r>
              <a:rPr lang="en-US" sz="1600" dirty="0" smtClean="0">
                <a:hlinkClick r:id="rId6"/>
              </a:rPr>
              <a:t>Resources</a:t>
            </a:r>
            <a:r>
              <a:rPr lang="en-US" sz="1600" dirty="0" smtClean="0"/>
              <a:t> (CRL)</a:t>
            </a:r>
          </a:p>
          <a:p>
            <a:pPr lvl="1"/>
            <a:r>
              <a:rPr lang="en-US" sz="1400" dirty="0"/>
              <a:t>Consists of the online public access catalog (OPAC) of the Center for Research Libraries (CRL) based in Chicago, Illinois, which is an international consortium of university, college, and independent research libraries that preserves and makes available to scholars a wealth of rare and uncommon primary source materials from around the world, that are generally not targeted by other North American research institutions. Collections include serials, newspapers, dissertations and digital resources</a:t>
            </a:r>
            <a:r>
              <a:rPr lang="en-US" sz="1400" dirty="0" smtClean="0"/>
              <a:t>.</a:t>
            </a:r>
          </a:p>
          <a:p>
            <a:pPr lvl="1"/>
            <a:r>
              <a:rPr lang="en-US" sz="1400" dirty="0" smtClean="0"/>
              <a:t>Library of Congress Subject Headings</a:t>
            </a:r>
            <a:endParaRPr lang="en-CA" sz="1400" dirty="0"/>
          </a:p>
        </p:txBody>
      </p:sp>
    </p:spTree>
    <p:extLst>
      <p:ext uri="{BB962C8B-B14F-4D97-AF65-F5344CB8AC3E}">
        <p14:creationId xmlns:p14="http://schemas.microsoft.com/office/powerpoint/2010/main" val="348707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Archive Databases in Libraries</a:t>
            </a:r>
          </a:p>
        </p:txBody>
      </p:sp>
      <p:sp>
        <p:nvSpPr>
          <p:cNvPr id="3" name="Content Placeholder 2"/>
          <p:cNvSpPr>
            <a:spLocks noGrp="1"/>
          </p:cNvSpPr>
          <p:nvPr>
            <p:ph idx="1"/>
          </p:nvPr>
        </p:nvSpPr>
        <p:spPr>
          <a:xfrm>
            <a:off x="685800" y="1059582"/>
            <a:ext cx="7772400" cy="4536504"/>
          </a:xfrm>
        </p:spPr>
        <p:txBody>
          <a:bodyPr/>
          <a:lstStyle/>
          <a:p>
            <a:r>
              <a:rPr lang="en-CA" sz="1600" b="1" dirty="0"/>
              <a:t>Collections from physical archives &amp; major research libraries</a:t>
            </a:r>
          </a:p>
          <a:p>
            <a:pPr lvl="1"/>
            <a:r>
              <a:rPr lang="en-CA" sz="1400" dirty="0"/>
              <a:t>Great variation in size</a:t>
            </a:r>
          </a:p>
          <a:p>
            <a:pPr lvl="1"/>
            <a:r>
              <a:rPr lang="en-CA" sz="1400" dirty="0"/>
              <a:t>Digitized collections or parts of collections packaged and sold by vendors to libraries, often via consortia</a:t>
            </a:r>
          </a:p>
          <a:p>
            <a:pPr lvl="1"/>
            <a:r>
              <a:rPr lang="en-CA" sz="1400" dirty="0"/>
              <a:t>Major vendors are </a:t>
            </a:r>
            <a:r>
              <a:rPr lang="en-CA" sz="1400" dirty="0" smtClean="0"/>
              <a:t>ProQuest, Gale, Adam Matthew</a:t>
            </a:r>
            <a:endParaRPr lang="en-CA" sz="1400" dirty="0"/>
          </a:p>
          <a:p>
            <a:r>
              <a:rPr lang="en-CA" sz="1600" b="1" dirty="0"/>
              <a:t>Search Fields</a:t>
            </a:r>
          </a:p>
          <a:p>
            <a:pPr lvl="1"/>
            <a:r>
              <a:rPr lang="en-CA" sz="1400" dirty="0"/>
              <a:t>Great variation from database to database</a:t>
            </a:r>
          </a:p>
          <a:p>
            <a:pPr lvl="1"/>
            <a:r>
              <a:rPr lang="en-CA" sz="1400" dirty="0"/>
              <a:t>Standard fields may include keyword, author/creator, title, and full text</a:t>
            </a:r>
          </a:p>
          <a:p>
            <a:pPr lvl="1"/>
            <a:r>
              <a:rPr lang="en-CA" sz="1400" dirty="0"/>
              <a:t>Customized fields may include “sub-collection” or section, </a:t>
            </a:r>
            <a:r>
              <a:rPr lang="en-CA" sz="1400" dirty="0" err="1"/>
              <a:t>fonds</a:t>
            </a:r>
            <a:r>
              <a:rPr lang="en-CA" sz="1400" dirty="0"/>
              <a:t>, </a:t>
            </a:r>
            <a:r>
              <a:rPr lang="en-CA" sz="1400" dirty="0" err="1"/>
              <a:t>etc</a:t>
            </a:r>
            <a:endParaRPr lang="en-CA" sz="1400" dirty="0"/>
          </a:p>
          <a:p>
            <a:pPr lvl="1"/>
            <a:r>
              <a:rPr lang="en-CA" sz="1400" dirty="0"/>
              <a:t>Filters may include date, document type, document features, place of publication</a:t>
            </a:r>
          </a:p>
          <a:p>
            <a:pPr lvl="1"/>
            <a:r>
              <a:rPr lang="en-CA" sz="1400" dirty="0"/>
              <a:t>Some include a </a:t>
            </a:r>
            <a:r>
              <a:rPr lang="en-CA" sz="1400" b="1" dirty="0"/>
              <a:t>subject</a:t>
            </a:r>
            <a:r>
              <a:rPr lang="en-CA" sz="1400" dirty="0"/>
              <a:t> field, but it is very different from standard subjects such as the Library of Congress Subject Headings</a:t>
            </a:r>
          </a:p>
          <a:p>
            <a:r>
              <a:rPr lang="en-CA" sz="1600" b="1" dirty="0"/>
              <a:t>Examples</a:t>
            </a:r>
          </a:p>
          <a:p>
            <a:pPr lvl="1"/>
            <a:r>
              <a:rPr lang="en-US" sz="1400" dirty="0"/>
              <a:t>JSTOR, </a:t>
            </a:r>
            <a:r>
              <a:rPr lang="en-US" sz="1400" i="1" dirty="0"/>
              <a:t>British and Irish Women's Letters and Diaries</a:t>
            </a:r>
            <a:r>
              <a:rPr lang="en-US" sz="1400" dirty="0"/>
              <a:t>, </a:t>
            </a:r>
            <a:r>
              <a:rPr lang="en-US" sz="1400" i="1" dirty="0"/>
              <a:t>American Periodicals</a:t>
            </a:r>
            <a:r>
              <a:rPr lang="en-US" sz="1400" dirty="0"/>
              <a:t>, </a:t>
            </a:r>
            <a:r>
              <a:rPr lang="en-US" sz="1400" i="1" dirty="0"/>
              <a:t>Eighteenth Century Collections Online</a:t>
            </a:r>
            <a:r>
              <a:rPr lang="en-US" sz="1400" dirty="0"/>
              <a:t>, EEBO, </a:t>
            </a:r>
            <a:r>
              <a:rPr lang="en-US" sz="1400" i="1" dirty="0"/>
              <a:t>Canadiana</a:t>
            </a:r>
          </a:p>
          <a:p>
            <a:pPr lvl="1"/>
            <a:endParaRPr lang="en-CA" sz="1400" dirty="0"/>
          </a:p>
          <a:p>
            <a:pPr lvl="1"/>
            <a:endParaRPr lang="en-CA" sz="1400" dirty="0"/>
          </a:p>
          <a:p>
            <a:endParaRPr lang="en-CA" sz="1600" dirty="0"/>
          </a:p>
        </p:txBody>
      </p:sp>
    </p:spTree>
    <p:extLst>
      <p:ext uri="{BB962C8B-B14F-4D97-AF65-F5344CB8AC3E}">
        <p14:creationId xmlns:p14="http://schemas.microsoft.com/office/powerpoint/2010/main" val="1904855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Archive Databases in Libraries</a:t>
            </a:r>
          </a:p>
        </p:txBody>
      </p:sp>
      <p:sp>
        <p:nvSpPr>
          <p:cNvPr id="3" name="Content Placeholder 2"/>
          <p:cNvSpPr>
            <a:spLocks noGrp="1"/>
          </p:cNvSpPr>
          <p:nvPr>
            <p:ph idx="1"/>
          </p:nvPr>
        </p:nvSpPr>
        <p:spPr>
          <a:xfrm>
            <a:off x="467544" y="915566"/>
            <a:ext cx="8208912" cy="4104456"/>
          </a:xfrm>
        </p:spPr>
        <p:txBody>
          <a:bodyPr/>
          <a:lstStyle/>
          <a:p>
            <a:r>
              <a:rPr lang="en-CA" sz="1800" b="1" dirty="0"/>
              <a:t>Challenges:</a:t>
            </a:r>
          </a:p>
          <a:p>
            <a:pPr lvl="1"/>
            <a:r>
              <a:rPr lang="en-CA" sz="1800" b="1" dirty="0"/>
              <a:t>Personal names</a:t>
            </a:r>
          </a:p>
          <a:p>
            <a:pPr lvl="2"/>
            <a:r>
              <a:rPr lang="en-CA" sz="1300" dirty="0"/>
              <a:t>No name authorities, pseudonyms, spelling variations, abbreviations of given names, titles</a:t>
            </a:r>
          </a:p>
          <a:p>
            <a:pPr lvl="2"/>
            <a:r>
              <a:rPr lang="en-CA" sz="1300" dirty="0"/>
              <a:t>Sofia subject: personal names dictionaries</a:t>
            </a:r>
          </a:p>
          <a:p>
            <a:pPr lvl="1"/>
            <a:r>
              <a:rPr lang="en-CA" sz="1600" b="1" dirty="0"/>
              <a:t>Place names </a:t>
            </a:r>
          </a:p>
          <a:p>
            <a:pPr lvl="2"/>
            <a:r>
              <a:rPr lang="en-CA" sz="1300" dirty="0"/>
              <a:t>Former names, spelling variations, abbreviations</a:t>
            </a:r>
          </a:p>
          <a:p>
            <a:pPr lvl="2"/>
            <a:r>
              <a:rPr lang="en-CA" sz="1300" dirty="0"/>
              <a:t>Sofia subject: geographic names dictionaries</a:t>
            </a:r>
          </a:p>
          <a:p>
            <a:pPr lvl="1"/>
            <a:r>
              <a:rPr lang="en-CA" sz="1600" b="1" dirty="0"/>
              <a:t>Language usage</a:t>
            </a:r>
          </a:p>
          <a:p>
            <a:pPr lvl="2"/>
            <a:r>
              <a:rPr lang="en-CA" sz="1300" dirty="0"/>
              <a:t>Many spelling variations and abbreviations</a:t>
            </a:r>
          </a:p>
          <a:p>
            <a:pPr lvl="2"/>
            <a:r>
              <a:rPr lang="en-CA" sz="1300" dirty="0"/>
              <a:t>Words that are now considered pejorative or offensive</a:t>
            </a:r>
          </a:p>
          <a:p>
            <a:pPr lvl="2"/>
            <a:r>
              <a:rPr lang="en-CA" sz="1300" dirty="0"/>
              <a:t>Figurative language and expressions </a:t>
            </a:r>
          </a:p>
          <a:p>
            <a:pPr lvl="2"/>
            <a:r>
              <a:rPr lang="en-CA" sz="1300" dirty="0"/>
              <a:t>Definitions of words may be different </a:t>
            </a:r>
          </a:p>
          <a:p>
            <a:pPr lvl="3"/>
            <a:r>
              <a:rPr lang="en-CA" sz="1300" dirty="0"/>
              <a:t>Ex: “sex” before 1900 meant only gender</a:t>
            </a:r>
          </a:p>
          <a:p>
            <a:pPr lvl="2"/>
            <a:r>
              <a:rPr lang="en-CA" sz="1300" dirty="0"/>
              <a:t>The </a:t>
            </a:r>
            <a:r>
              <a:rPr lang="en-CA" sz="1300" dirty="0">
                <a:hlinkClick r:id="rId2"/>
              </a:rPr>
              <a:t>Oxford English Dictionary </a:t>
            </a:r>
            <a:r>
              <a:rPr lang="en-CA" sz="1300" dirty="0"/>
              <a:t>is an authoritative historical dictionary of the English language as spoken anywhere in the world</a:t>
            </a:r>
          </a:p>
          <a:p>
            <a:pPr lvl="2"/>
            <a:endParaRPr lang="en-CA" sz="1400" dirty="0"/>
          </a:p>
        </p:txBody>
      </p:sp>
    </p:spTree>
    <p:extLst>
      <p:ext uri="{BB962C8B-B14F-4D97-AF65-F5344CB8AC3E}">
        <p14:creationId xmlns:p14="http://schemas.microsoft.com/office/powerpoint/2010/main" val="376377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CA" altLang="en-US" sz="3300" dirty="0">
                <a:latin typeface="Arial Bold" panose="020B0704020202020204" pitchFamily="34" charset="0"/>
                <a:ea typeface="ＭＳ Ｐゴシック" panose="020B0600070205080204" pitchFamily="34" charset="-128"/>
              </a:rPr>
              <a:t>Search Operators</a:t>
            </a:r>
          </a:p>
        </p:txBody>
      </p:sp>
      <p:sp>
        <p:nvSpPr>
          <p:cNvPr id="3" name="Content Placeholder 2"/>
          <p:cNvSpPr>
            <a:spLocks noGrp="1" noChangeArrowheads="1"/>
          </p:cNvSpPr>
          <p:nvPr>
            <p:ph idx="1"/>
          </p:nvPr>
        </p:nvSpPr>
        <p:spPr>
          <a:xfrm>
            <a:off x="827584" y="1203598"/>
            <a:ext cx="8136904" cy="3657600"/>
          </a:xfrm>
        </p:spPr>
        <p:txBody>
          <a:bodyPr/>
          <a:lstStyle/>
          <a:p>
            <a:r>
              <a:rPr lang="en-US" altLang="en-US" sz="2000" dirty="0">
                <a:latin typeface="Arial" panose="020B0604020202020204" pitchFamily="34" charset="0"/>
                <a:ea typeface="ＭＳ Ｐゴシック" panose="020B0600070205080204" pitchFamily="34" charset="-128"/>
              </a:rPr>
              <a:t>AND		</a:t>
            </a:r>
            <a:r>
              <a:rPr lang="en-US" altLang="en-US" sz="2000" i="1" dirty="0">
                <a:latin typeface="Arial" panose="020B0604020202020204" pitchFamily="34" charset="0"/>
                <a:ea typeface="ＭＳ Ｐゴシック" panose="020B0600070205080204" pitchFamily="34" charset="-128"/>
              </a:rPr>
              <a:t>	</a:t>
            </a:r>
            <a:r>
              <a:rPr lang="en-US" altLang="en-US" sz="2000" i="1" dirty="0" smtClean="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Canada</a:t>
            </a:r>
            <a:r>
              <a:rPr lang="en-US" altLang="en-US" sz="2000" dirty="0" smtClean="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AND</a:t>
            </a:r>
            <a:r>
              <a:rPr lang="en-US" altLang="en-US" sz="2000" dirty="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history</a:t>
            </a:r>
            <a:endParaRPr lang="en-US" altLang="en-US" sz="2000" dirty="0">
              <a:solidFill>
                <a:schemeClr val="tx2"/>
              </a:solidFill>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OR			</a:t>
            </a:r>
            <a:r>
              <a:rPr lang="en-US" altLang="en-US" sz="2000" dirty="0" smtClean="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autobiography </a:t>
            </a:r>
            <a:r>
              <a:rPr lang="en-US" altLang="en-US" sz="2000" b="1" dirty="0">
                <a:solidFill>
                  <a:schemeClr val="tx2"/>
                </a:solidFill>
                <a:latin typeface="Arial" panose="020B0604020202020204" pitchFamily="34" charset="0"/>
                <a:ea typeface="ＭＳ Ｐゴシック" panose="020B0600070205080204" pitchFamily="34" charset="-128"/>
              </a:rPr>
              <a:t>OR</a:t>
            </a:r>
            <a:r>
              <a:rPr lang="en-US" altLang="en-US" sz="2000" dirty="0">
                <a:solidFill>
                  <a:schemeClr val="tx2"/>
                </a:solidFill>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memoir</a:t>
            </a:r>
            <a:endParaRPr lang="en-US" altLang="en-US" sz="2000" b="1" dirty="0">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NOT			</a:t>
            </a:r>
            <a:r>
              <a:rPr lang="en-US" altLang="en-US" sz="2000" dirty="0" smtClean="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theatre</a:t>
            </a:r>
            <a:r>
              <a:rPr lang="en-US" altLang="en-US" sz="2000" dirty="0" smtClean="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NOT</a:t>
            </a:r>
            <a:r>
              <a:rPr lang="en-US" altLang="en-US" sz="2000" dirty="0">
                <a:latin typeface="Arial" panose="020B0604020202020204" pitchFamily="34" charset="0"/>
                <a:ea typeface="ＭＳ Ｐゴシック" panose="020B0600070205080204" pitchFamily="34" charset="-128"/>
              </a:rPr>
              <a:t> </a:t>
            </a:r>
            <a:r>
              <a:rPr lang="en-US" altLang="en-US" sz="2000" dirty="0">
                <a:solidFill>
                  <a:schemeClr val="tx2"/>
                </a:solidFill>
                <a:latin typeface="Arial" panose="020B0604020202020204" pitchFamily="34" charset="0"/>
                <a:ea typeface="ＭＳ Ｐゴシック" panose="020B0600070205080204" pitchFamily="34" charset="-128"/>
              </a:rPr>
              <a:t>film</a:t>
            </a:r>
          </a:p>
          <a:p>
            <a:r>
              <a:rPr lang="en-US" altLang="en-US" sz="2000" b="1" dirty="0">
                <a:latin typeface="Arial" panose="020B0604020202020204" pitchFamily="34" charset="0"/>
                <a:ea typeface="ＭＳ Ｐゴシック" panose="020B0600070205080204" pitchFamily="34" charset="-128"/>
              </a:rPr>
              <a:t>“ ”			</a:t>
            </a:r>
            <a:r>
              <a:rPr lang="en-US" altLang="en-US" sz="2000" b="1" dirty="0" smtClean="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a:t>
            </a:r>
            <a:r>
              <a:rPr lang="en-US" altLang="en-US" sz="2000" dirty="0" smtClean="0">
                <a:solidFill>
                  <a:schemeClr val="tx2"/>
                </a:solidFill>
                <a:latin typeface="Arial" panose="020B0604020202020204" pitchFamily="34" charset="0"/>
                <a:ea typeface="ＭＳ Ｐゴシック" panose="020B0600070205080204" pitchFamily="34" charset="-128"/>
              </a:rPr>
              <a:t>United States</a:t>
            </a:r>
            <a:r>
              <a:rPr lang="en-US" altLang="en-US" sz="2000" dirty="0" smtClean="0">
                <a:latin typeface="Arial" panose="020B0604020202020204" pitchFamily="34" charset="0"/>
                <a:ea typeface="ＭＳ Ｐゴシック" panose="020B0600070205080204" pitchFamily="34" charset="-128"/>
              </a:rPr>
              <a:t>”</a:t>
            </a:r>
            <a:endParaRPr lang="en-US" altLang="en-US" sz="2000" dirty="0">
              <a:latin typeface="Arial" panose="020B0604020202020204" pitchFamily="34" charset="0"/>
              <a:ea typeface="ＭＳ Ｐゴシック" panose="020B0600070205080204" pitchFamily="34" charset="-128"/>
            </a:endParaRPr>
          </a:p>
          <a:p>
            <a:r>
              <a:rPr lang="en-US" altLang="en-US" sz="2000" b="1" dirty="0">
                <a:latin typeface="Arial" panose="020B0604020202020204" pitchFamily="34" charset="0"/>
                <a:ea typeface="ＭＳ Ｐゴシック" panose="020B0600070205080204" pitchFamily="34" charset="-128"/>
              </a:rPr>
              <a:t>*</a:t>
            </a:r>
            <a:r>
              <a:rPr lang="en-US" altLang="en-US" sz="2000" dirty="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	</a:t>
            </a:r>
            <a:r>
              <a:rPr lang="en-US" altLang="en-US" sz="2000" dirty="0" err="1" smtClean="0">
                <a:solidFill>
                  <a:schemeClr val="tx2"/>
                </a:solidFill>
                <a:latin typeface="Arial" panose="020B0604020202020204" pitchFamily="34" charset="0"/>
                <a:ea typeface="ＭＳ Ｐゴシック" panose="020B0600070205080204" pitchFamily="34" charset="-128"/>
              </a:rPr>
              <a:t>Canad</a:t>
            </a:r>
            <a:r>
              <a:rPr lang="en-US" altLang="en-US" sz="2000" b="1" dirty="0" smtClean="0">
                <a:solidFill>
                  <a:schemeClr val="tx2"/>
                </a:solidFill>
                <a:latin typeface="Arial" panose="020B0604020202020204" pitchFamily="34" charset="0"/>
                <a:ea typeface="ＭＳ Ｐゴシック" panose="020B0600070205080204" pitchFamily="34" charset="-128"/>
              </a:rPr>
              <a:t>*</a:t>
            </a:r>
            <a:endParaRPr lang="en-US" altLang="en-US" sz="2000" b="1" dirty="0">
              <a:latin typeface="Arial" panose="020B0604020202020204" pitchFamily="34" charset="0"/>
              <a:ea typeface="ＭＳ Ｐゴシック" panose="020B0600070205080204" pitchFamily="34" charset="-128"/>
            </a:endParaRPr>
          </a:p>
          <a:p>
            <a:r>
              <a:rPr lang="en-US" altLang="en-US" sz="2000" dirty="0" smtClean="0">
                <a:latin typeface="Arial" panose="020B0604020202020204" pitchFamily="34" charset="0"/>
                <a:ea typeface="ＭＳ Ｐゴシック" panose="020B0600070205080204" pitchFamily="34" charset="-128"/>
              </a:rPr>
              <a:t>Nesting ()</a:t>
            </a:r>
            <a:r>
              <a:rPr lang="en-US" altLang="en-US" sz="2000" dirty="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	</a:t>
            </a:r>
            <a:r>
              <a:rPr lang="en-US" altLang="en-US" sz="2000" dirty="0" err="1" smtClean="0">
                <a:latin typeface="Arial" panose="020B0604020202020204" pitchFamily="34" charset="0"/>
                <a:ea typeface="ＭＳ Ｐゴシック" panose="020B0600070205080204" pitchFamily="34" charset="-128"/>
              </a:rPr>
              <a:t>Canad</a:t>
            </a:r>
            <a:r>
              <a:rPr lang="en-US" altLang="en-US" sz="2000" dirty="0" smtClean="0">
                <a:latin typeface="Arial" panose="020B0604020202020204" pitchFamily="34" charset="0"/>
                <a:ea typeface="ＭＳ Ｐゴシック" panose="020B0600070205080204" pitchFamily="34" charset="-128"/>
              </a:rPr>
              <a:t>* </a:t>
            </a:r>
            <a:r>
              <a:rPr lang="en-US" altLang="en-US" sz="2000" b="1" dirty="0" smtClean="0">
                <a:latin typeface="Arial" panose="020B0604020202020204" pitchFamily="34" charset="0"/>
                <a:ea typeface="ＭＳ Ｐゴシック" panose="020B0600070205080204" pitchFamily="34" charset="-128"/>
              </a:rPr>
              <a:t>AND</a:t>
            </a:r>
            <a:r>
              <a:rPr lang="en-US" altLang="en-US" sz="2000" dirty="0" smtClean="0">
                <a:latin typeface="Arial" panose="020B0604020202020204" pitchFamily="34" charset="0"/>
                <a:ea typeface="ＭＳ Ｐゴシック" panose="020B0600070205080204" pitchFamily="34" charset="-128"/>
              </a:rPr>
              <a:t> history</a:t>
            </a:r>
            <a:r>
              <a:rPr lang="en-US" altLang="en-US" sz="2000" dirty="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			</a:t>
            </a:r>
            <a:r>
              <a:rPr lang="en-US" altLang="en-US" sz="2000" b="1" dirty="0" smtClean="0">
                <a:latin typeface="Arial" panose="020B0604020202020204" pitchFamily="34" charset="0"/>
                <a:ea typeface="ＭＳ Ｐゴシック" panose="020B0600070205080204" pitchFamily="34" charset="-128"/>
              </a:rPr>
              <a:t>AND</a:t>
            </a:r>
            <a:r>
              <a:rPr lang="en-US" altLang="en-US" sz="2000" dirty="0" smtClean="0">
                <a:latin typeface="Arial" panose="020B0604020202020204" pitchFamily="34" charset="0"/>
                <a:ea typeface="ＭＳ Ｐゴシック" panose="020B0600070205080204" pitchFamily="34" charset="-128"/>
              </a:rPr>
              <a:t> (</a:t>
            </a:r>
            <a:r>
              <a:rPr lang="en-US" altLang="en-US" sz="2000" dirty="0" err="1" smtClean="0">
                <a:latin typeface="Arial" panose="020B0604020202020204" pitchFamily="34" charset="0"/>
                <a:ea typeface="ＭＳ Ｐゴシック" panose="020B0600070205080204" pitchFamily="34" charset="-128"/>
              </a:rPr>
              <a:t>autobiograph</a:t>
            </a:r>
            <a:r>
              <a:rPr lang="en-US" altLang="en-US" sz="2000" dirty="0" smtClean="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OR</a:t>
            </a:r>
            <a:r>
              <a:rPr lang="en-US" altLang="en-US" sz="2000" dirty="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memoir)</a:t>
            </a:r>
          </a:p>
          <a:p>
            <a:pPr marL="0" indent="0">
              <a:buNone/>
            </a:pPr>
            <a:endParaRPr lang="en-US" altLang="en-US" sz="2000" dirty="0">
              <a:latin typeface="Arial" panose="020B0604020202020204" pitchFamily="34" charset="0"/>
              <a:ea typeface="ＭＳ Ｐゴシック" panose="020B0600070205080204" pitchFamily="34" charset="-128"/>
            </a:endParaRPr>
          </a:p>
          <a:p>
            <a:pPr marL="0" indent="0">
              <a:buNone/>
            </a:pPr>
            <a:r>
              <a:rPr lang="en-US" altLang="en-US" sz="2000" b="1" dirty="0" smtClean="0">
                <a:latin typeface="Arial" panose="020B0604020202020204" pitchFamily="34" charset="0"/>
                <a:ea typeface="ＭＳ Ｐゴシック" panose="020B0600070205080204" pitchFamily="34" charset="-128"/>
              </a:rPr>
              <a:t>Note</a:t>
            </a:r>
            <a:r>
              <a:rPr lang="en-US" altLang="en-US" sz="2000" dirty="0" smtClean="0">
                <a:latin typeface="Arial" panose="020B0604020202020204" pitchFamily="34" charset="0"/>
                <a:ea typeface="ＭＳ Ｐゴシック" panose="020B0600070205080204" pitchFamily="34" charset="-128"/>
              </a:rPr>
              <a:t>: multiple search boxes are also a form of nesting</a:t>
            </a:r>
            <a:endParaRPr lang="en-US" altLang="en-US" sz="2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43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Proximity Operators</a:t>
            </a:r>
          </a:p>
        </p:txBody>
      </p:sp>
      <p:sp>
        <p:nvSpPr>
          <p:cNvPr id="3" name="Content Placeholder 2"/>
          <p:cNvSpPr>
            <a:spLocks noGrp="1"/>
          </p:cNvSpPr>
          <p:nvPr>
            <p:ph idx="1"/>
          </p:nvPr>
        </p:nvSpPr>
        <p:spPr>
          <a:xfrm>
            <a:off x="674958" y="987574"/>
            <a:ext cx="7772400" cy="4392488"/>
          </a:xfrm>
        </p:spPr>
        <p:txBody>
          <a:bodyPr/>
          <a:lstStyle/>
          <a:p>
            <a:r>
              <a:rPr lang="en-US" sz="1200" dirty="0"/>
              <a:t>Used to define distance between terms or concepts</a:t>
            </a:r>
          </a:p>
          <a:p>
            <a:r>
              <a:rPr lang="en-US" sz="1200" dirty="0"/>
              <a:t>Effective strategy when searching full text of long documents</a:t>
            </a:r>
          </a:p>
          <a:p>
            <a:r>
              <a:rPr lang="en-US" sz="1200" dirty="0"/>
              <a:t>Check the database help pages for usage and syntax of proximity operators, but some archive databases do not have this capability</a:t>
            </a:r>
          </a:p>
          <a:p>
            <a:r>
              <a:rPr lang="en-US" sz="1200" b="1" dirty="0"/>
              <a:t>NEAR</a:t>
            </a:r>
          </a:p>
          <a:p>
            <a:pPr lvl="1"/>
            <a:r>
              <a:rPr lang="en-US" sz="1000" dirty="0"/>
              <a:t>Use </a:t>
            </a:r>
            <a:r>
              <a:rPr lang="en-US" sz="1000" b="1" dirty="0"/>
              <a:t>NEAR</a:t>
            </a:r>
            <a:r>
              <a:rPr lang="en-US" sz="1000" dirty="0"/>
              <a:t> to find terms when order doesn't matter</a:t>
            </a:r>
          </a:p>
          <a:p>
            <a:pPr lvl="1"/>
            <a:r>
              <a:rPr lang="en-US" sz="1000" dirty="0"/>
              <a:t>Add a numerical value to the operator</a:t>
            </a:r>
          </a:p>
          <a:p>
            <a:pPr lvl="1"/>
            <a:r>
              <a:rPr lang="en-US" sz="1000" dirty="0"/>
              <a:t>Examples with syntax: 	</a:t>
            </a:r>
          </a:p>
          <a:p>
            <a:pPr lvl="2"/>
            <a:r>
              <a:rPr lang="en-US" sz="1000" b="1" i="1" dirty="0"/>
              <a:t>slave* NEAR5 </a:t>
            </a:r>
            <a:r>
              <a:rPr lang="en-US" sz="1000" b="1" i="1" dirty="0" smtClean="0"/>
              <a:t>sugar</a:t>
            </a:r>
            <a:r>
              <a:rPr lang="en-US" sz="1000" dirty="0" smtClean="0"/>
              <a:t> (Gale)</a:t>
            </a:r>
            <a:endParaRPr lang="en-US" sz="1000" b="1" i="1" dirty="0"/>
          </a:p>
          <a:p>
            <a:pPr lvl="2"/>
            <a:r>
              <a:rPr lang="en-US" sz="1000" b="1" i="1" dirty="0"/>
              <a:t>slave* NEAR/5 </a:t>
            </a:r>
            <a:r>
              <a:rPr lang="en-US" sz="1000" b="1" i="1" dirty="0" smtClean="0"/>
              <a:t>sugar </a:t>
            </a:r>
            <a:r>
              <a:rPr lang="en-US" sz="1000" dirty="0" smtClean="0"/>
              <a:t>(ProQuest, selected databases)</a:t>
            </a:r>
          </a:p>
          <a:p>
            <a:pPr lvl="2"/>
            <a:r>
              <a:rPr lang="en-US" sz="1000" dirty="0" smtClean="0"/>
              <a:t>                                       (Adam Matthew)</a:t>
            </a:r>
            <a:endParaRPr lang="en-US" sz="1000" dirty="0"/>
          </a:p>
          <a:p>
            <a:pPr lvl="1"/>
            <a:r>
              <a:rPr lang="en-US" sz="1000" dirty="0"/>
              <a:t>Finds documents that contain </a:t>
            </a:r>
            <a:r>
              <a:rPr lang="en-US" sz="1000" b="1" dirty="0"/>
              <a:t>slave* </a:t>
            </a:r>
            <a:r>
              <a:rPr lang="en-US" sz="1000" dirty="0"/>
              <a:t>and </a:t>
            </a:r>
            <a:r>
              <a:rPr lang="en-US" sz="1000" b="1" dirty="0"/>
              <a:t>sugar</a:t>
            </a:r>
            <a:r>
              <a:rPr lang="en-US" sz="1000" dirty="0"/>
              <a:t> within five or fewer words of each other</a:t>
            </a:r>
          </a:p>
          <a:p>
            <a:r>
              <a:rPr lang="en-US" sz="1200" b="1" dirty="0"/>
              <a:t>WITH or PRE</a:t>
            </a:r>
          </a:p>
          <a:p>
            <a:pPr lvl="1"/>
            <a:r>
              <a:rPr lang="en-US" sz="1000" dirty="0"/>
              <a:t>Use </a:t>
            </a:r>
            <a:r>
              <a:rPr lang="en-US" sz="1000" b="1" dirty="0"/>
              <a:t>WITH or PRE</a:t>
            </a:r>
            <a:r>
              <a:rPr lang="en-US" sz="1000" dirty="0"/>
              <a:t> to find terms in order, or the first term followed by the second term</a:t>
            </a:r>
          </a:p>
          <a:p>
            <a:pPr lvl="1"/>
            <a:r>
              <a:rPr lang="en-US" sz="1000" dirty="0"/>
              <a:t>Add a numerical value to the operator</a:t>
            </a:r>
          </a:p>
          <a:p>
            <a:pPr lvl="1"/>
            <a:r>
              <a:rPr lang="en-US" sz="1000" dirty="0"/>
              <a:t>Examples with syntax: </a:t>
            </a:r>
          </a:p>
          <a:p>
            <a:pPr lvl="2"/>
            <a:r>
              <a:rPr lang="en-US" sz="1000" b="1" i="1" dirty="0" smtClean="0"/>
              <a:t>Canada </a:t>
            </a:r>
            <a:r>
              <a:rPr lang="en-US" sz="1000" b="1" i="1" dirty="0"/>
              <a:t>WITH3 </a:t>
            </a:r>
            <a:r>
              <a:rPr lang="en-US" sz="1000" b="1" i="1" dirty="0" smtClean="0"/>
              <a:t>Confederation </a:t>
            </a:r>
            <a:r>
              <a:rPr lang="en-US" sz="1000" dirty="0" smtClean="0"/>
              <a:t>(Gale)</a:t>
            </a:r>
            <a:endParaRPr lang="en-US" sz="1000" b="1" i="1" dirty="0"/>
          </a:p>
          <a:p>
            <a:pPr lvl="2"/>
            <a:r>
              <a:rPr lang="en-US" sz="1000" b="1" i="1" dirty="0" smtClean="0"/>
              <a:t>Canada </a:t>
            </a:r>
            <a:r>
              <a:rPr lang="en-US" sz="1000" b="1" i="1" dirty="0"/>
              <a:t>PRE/3 </a:t>
            </a:r>
            <a:r>
              <a:rPr lang="en-US" sz="1000" b="1" i="1" dirty="0" smtClean="0"/>
              <a:t>Confederation </a:t>
            </a:r>
            <a:r>
              <a:rPr lang="en-US" sz="1000" dirty="0"/>
              <a:t>(ProQuest, selected databases</a:t>
            </a:r>
            <a:r>
              <a:rPr lang="en-US" sz="1000" dirty="0" smtClean="0"/>
              <a:t>) </a:t>
            </a:r>
            <a:endParaRPr lang="en-US" sz="1000" b="1" i="1" dirty="0"/>
          </a:p>
          <a:p>
            <a:pPr lvl="1"/>
            <a:r>
              <a:rPr lang="en-US" sz="1000" dirty="0"/>
              <a:t>Finds documents that contain </a:t>
            </a:r>
            <a:r>
              <a:rPr lang="en-US" sz="1000" b="1" dirty="0"/>
              <a:t>Confederation</a:t>
            </a:r>
            <a:r>
              <a:rPr lang="en-US" sz="1000" dirty="0"/>
              <a:t> within three or fewer words after </a:t>
            </a:r>
            <a:r>
              <a:rPr lang="en-US" sz="1000" b="1" dirty="0"/>
              <a:t>Canada</a:t>
            </a:r>
            <a:br>
              <a:rPr lang="en-US" sz="1000" b="1" dirty="0"/>
            </a:br>
            <a:r>
              <a:rPr lang="en-US" sz="1000" dirty="0"/>
              <a:t>	</a:t>
            </a:r>
            <a:endParaRPr lang="en-CA" sz="1000" dirty="0"/>
          </a:p>
        </p:txBody>
      </p:sp>
      <p:pic>
        <p:nvPicPr>
          <p:cNvPr id="7" name="Picture 6"/>
          <p:cNvPicPr>
            <a:picLocks noChangeAspect="1"/>
          </p:cNvPicPr>
          <p:nvPr/>
        </p:nvPicPr>
        <p:blipFill>
          <a:blip r:embed="rId2"/>
          <a:stretch>
            <a:fillRect/>
          </a:stretch>
        </p:blipFill>
        <p:spPr>
          <a:xfrm>
            <a:off x="1835696" y="2957584"/>
            <a:ext cx="1440160" cy="226233"/>
          </a:xfrm>
          <a:prstGeom prst="rect">
            <a:avLst/>
          </a:prstGeom>
        </p:spPr>
      </p:pic>
    </p:spTree>
    <p:extLst>
      <p:ext uri="{BB962C8B-B14F-4D97-AF65-F5344CB8AC3E}">
        <p14:creationId xmlns:p14="http://schemas.microsoft.com/office/powerpoint/2010/main" val="3356139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Evaluating Primary Sources</a:t>
            </a:r>
            <a:endParaRPr lang="en-CA" dirty="0"/>
          </a:p>
        </p:txBody>
      </p:sp>
      <p:sp>
        <p:nvSpPr>
          <p:cNvPr id="3" name="Content Placeholder 2"/>
          <p:cNvSpPr>
            <a:spLocks noGrp="1"/>
          </p:cNvSpPr>
          <p:nvPr>
            <p:ph idx="1"/>
          </p:nvPr>
        </p:nvSpPr>
        <p:spPr>
          <a:xfrm>
            <a:off x="611560" y="1203598"/>
            <a:ext cx="7704856" cy="3829050"/>
          </a:xfrm>
        </p:spPr>
        <p:txBody>
          <a:bodyPr/>
          <a:lstStyle/>
          <a:p>
            <a:r>
              <a:rPr lang="en-US" sz="1400" b="1" dirty="0"/>
              <a:t>When and by whom was this particular document written? </a:t>
            </a:r>
            <a:r>
              <a:rPr lang="en-US" sz="1400" dirty="0"/>
              <a:t>What is the format of the document? Has the document been edited? Was the document published? If so, when and where and how? How do the layout, typographical details, and accompanying illustrations inform you about the purpose of the document, the author's historical and cultural position, and that of the intended audience</a:t>
            </a:r>
            <a:r>
              <a:rPr lang="en-US" sz="1400" dirty="0" smtClean="0"/>
              <a:t>?</a:t>
            </a:r>
          </a:p>
          <a:p>
            <a:r>
              <a:rPr lang="en-US" sz="1400" b="1" dirty="0"/>
              <a:t>Who is the author, and why did he or she create the document?</a:t>
            </a:r>
            <a:r>
              <a:rPr lang="en-US" sz="1400" dirty="0"/>
              <a:t> Why does the author choose to narrate the text in the manner chosen? Remember that the author of the text (i.e., the person who creates it) and the narrator of the text (i.e. the person who tells it) are not necessarily one and the same</a:t>
            </a:r>
            <a:r>
              <a:rPr lang="en-US" sz="1400" dirty="0" smtClean="0"/>
              <a:t>.</a:t>
            </a:r>
          </a:p>
          <a:p>
            <a:r>
              <a:rPr lang="en-US" sz="1400" b="1" dirty="0"/>
              <a:t>Using clues from the document itself, its form, and its content, who is the intended audience for the text? </a:t>
            </a:r>
            <a:r>
              <a:rPr lang="en-US" sz="1400" dirty="0"/>
              <a:t>Is the audience regional? National? A particular subset of "the American people"? How do you think the text was received by this audience? How might the text be received by those for whom it was NOT intended</a:t>
            </a:r>
            <a:r>
              <a:rPr lang="en-US" sz="1400" dirty="0" smtClean="0"/>
              <a:t>?</a:t>
            </a:r>
          </a:p>
        </p:txBody>
      </p:sp>
    </p:spTree>
    <p:extLst>
      <p:ext uri="{BB962C8B-B14F-4D97-AF65-F5344CB8AC3E}">
        <p14:creationId xmlns:p14="http://schemas.microsoft.com/office/powerpoint/2010/main" val="173000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Evaluating Primary Sources</a:t>
            </a:r>
          </a:p>
        </p:txBody>
      </p:sp>
      <p:sp>
        <p:nvSpPr>
          <p:cNvPr id="3" name="Content Placeholder 2"/>
          <p:cNvSpPr>
            <a:spLocks noGrp="1"/>
          </p:cNvSpPr>
          <p:nvPr>
            <p:ph idx="1"/>
          </p:nvPr>
        </p:nvSpPr>
        <p:spPr>
          <a:xfrm>
            <a:off x="685800" y="1314450"/>
            <a:ext cx="7772400" cy="3633564"/>
          </a:xfrm>
        </p:spPr>
        <p:txBody>
          <a:bodyPr/>
          <a:lstStyle/>
          <a:p>
            <a:r>
              <a:rPr lang="en-US" sz="1400" b="1" dirty="0"/>
              <a:t>How does the text reflect or mask such factors as the class, race, gender, ethnicity, or regional background of its creator/narrator?</a:t>
            </a:r>
            <a:r>
              <a:rPr lang="en-US" sz="1400" dirty="0"/>
              <a:t> </a:t>
            </a:r>
            <a:endParaRPr lang="en-US" sz="1400" dirty="0" smtClean="0"/>
          </a:p>
          <a:p>
            <a:r>
              <a:rPr lang="en-US" sz="1400" b="1" dirty="0" smtClean="0"/>
              <a:t>How </a:t>
            </a:r>
            <a:r>
              <a:rPr lang="en-US" sz="1400" b="1" dirty="0"/>
              <a:t>does the author describe, grapple with, or ignore contemporaneous historical events? </a:t>
            </a:r>
            <a:r>
              <a:rPr lang="en-US" sz="1400" dirty="0"/>
              <a:t>Why? Which cultural myths or ideologies does the author endorse or attack? Are there any oversights or "blind spots" that strike you as particularly salient? What cultural value systems does the writer/narrator embrace</a:t>
            </a:r>
            <a:r>
              <a:rPr lang="en-US" sz="1400" dirty="0" smtClean="0"/>
              <a:t>?</a:t>
            </a:r>
          </a:p>
          <a:p>
            <a:r>
              <a:rPr lang="en-US" sz="1400" b="1" dirty="0"/>
              <a:t>From a literary perspective, does the writer employ any generic conventions?</a:t>
            </a:r>
            <a:r>
              <a:rPr lang="en-US" sz="1400" dirty="0"/>
              <a:t> </a:t>
            </a:r>
            <a:r>
              <a:rPr lang="en-US" sz="1400" dirty="0" smtClean="0"/>
              <a:t>Do they use </a:t>
            </a:r>
            <a:r>
              <a:rPr lang="en-US" sz="1400" dirty="0"/>
              <a:t>such devices as metaphor, simile, or other rhetorical devices</a:t>
            </a:r>
            <a:r>
              <a:rPr lang="en-US" sz="1400" dirty="0" smtClean="0"/>
              <a:t>?</a:t>
            </a:r>
          </a:p>
          <a:p>
            <a:r>
              <a:rPr lang="en-US" sz="1400" b="1" dirty="0"/>
              <a:t>With what aspects of the text (content, form, style) can you most readily identify? </a:t>
            </a:r>
            <a:r>
              <a:rPr lang="en-US" sz="1400" dirty="0"/>
              <a:t>Which seem most foreign to you? Why? Does the document remind you of contemporaneous or present-day cultural forms that you have encountered? How and why?</a:t>
            </a:r>
            <a:endParaRPr lang="en-CA" sz="1400" dirty="0"/>
          </a:p>
        </p:txBody>
      </p:sp>
    </p:spTree>
    <p:extLst>
      <p:ext uri="{BB962C8B-B14F-4D97-AF65-F5344CB8AC3E}">
        <p14:creationId xmlns:p14="http://schemas.microsoft.com/office/powerpoint/2010/main" val="394714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Citing Primary Sources</a:t>
            </a:r>
          </a:p>
        </p:txBody>
      </p:sp>
      <p:sp>
        <p:nvSpPr>
          <p:cNvPr id="3" name="Content Placeholder 2"/>
          <p:cNvSpPr>
            <a:spLocks noGrp="1"/>
          </p:cNvSpPr>
          <p:nvPr>
            <p:ph idx="1"/>
          </p:nvPr>
        </p:nvSpPr>
        <p:spPr>
          <a:xfrm>
            <a:off x="685800" y="1059582"/>
            <a:ext cx="7772400" cy="3829050"/>
          </a:xfrm>
        </p:spPr>
        <p:txBody>
          <a:bodyPr/>
          <a:lstStyle/>
          <a:p>
            <a:r>
              <a:rPr lang="en-CA" sz="1800" b="1" dirty="0"/>
              <a:t>Chicago</a:t>
            </a:r>
          </a:p>
          <a:p>
            <a:pPr lvl="1"/>
            <a:r>
              <a:rPr lang="en-CA" sz="1600" dirty="0">
                <a:hlinkClick r:id="rId2"/>
              </a:rPr>
              <a:t>Chicago Manual of Style </a:t>
            </a:r>
            <a:r>
              <a:rPr lang="en-CA" sz="1600" dirty="0"/>
              <a:t>(16</a:t>
            </a:r>
            <a:r>
              <a:rPr lang="en-CA" sz="1600" baseline="30000" dirty="0"/>
              <a:t>th</a:t>
            </a:r>
            <a:r>
              <a:rPr lang="en-CA" sz="1600" dirty="0"/>
              <a:t>) full text</a:t>
            </a:r>
          </a:p>
          <a:p>
            <a:pPr lvl="1"/>
            <a:r>
              <a:rPr lang="en-CA" sz="1600" dirty="0">
                <a:hlinkClick r:id="rId3"/>
              </a:rPr>
              <a:t>Chicago style guides</a:t>
            </a:r>
            <a:endParaRPr lang="en-CA" sz="1600" dirty="0"/>
          </a:p>
          <a:p>
            <a:pPr lvl="1"/>
            <a:r>
              <a:rPr lang="en-CA" sz="1600" dirty="0">
                <a:hlinkClick r:id="rId4"/>
              </a:rPr>
              <a:t>Library of Congress: Citing Primary Sources: Chicago</a:t>
            </a:r>
          </a:p>
          <a:p>
            <a:r>
              <a:rPr lang="en-CA" sz="1800" b="1" dirty="0"/>
              <a:t>MLA</a:t>
            </a:r>
          </a:p>
          <a:p>
            <a:pPr lvl="1"/>
            <a:r>
              <a:rPr lang="en-CA" sz="1600" b="1" dirty="0">
                <a:solidFill>
                  <a:srgbClr val="FF0000"/>
                </a:solidFill>
              </a:rPr>
              <a:t>NEW</a:t>
            </a:r>
            <a:r>
              <a:rPr lang="en-CA" sz="1600" dirty="0"/>
              <a:t>: </a:t>
            </a:r>
            <a:r>
              <a:rPr lang="en-CA" sz="1600" dirty="0">
                <a:hlinkClick r:id="rId5"/>
              </a:rPr>
              <a:t>MLA Handbook Plus</a:t>
            </a:r>
            <a:r>
              <a:rPr lang="en-CA" sz="1600" dirty="0"/>
              <a:t> (9</a:t>
            </a:r>
            <a:r>
              <a:rPr lang="en-CA" sz="1600" baseline="30000" dirty="0"/>
              <a:t>th</a:t>
            </a:r>
            <a:r>
              <a:rPr lang="en-CA" sz="1600" dirty="0"/>
              <a:t> edition) </a:t>
            </a:r>
          </a:p>
          <a:p>
            <a:pPr lvl="2"/>
            <a:r>
              <a:rPr lang="en-CA" sz="1400" dirty="0"/>
              <a:t>Electronic edition released in spring 2021</a:t>
            </a:r>
          </a:p>
          <a:p>
            <a:pPr lvl="2"/>
            <a:r>
              <a:rPr lang="en-CA" sz="1400" dirty="0" smtClean="0"/>
              <a:t>On Trial Basis until November 30, 2021</a:t>
            </a:r>
          </a:p>
          <a:p>
            <a:pPr lvl="2"/>
            <a:r>
              <a:rPr lang="en-CA" sz="1400" dirty="0" smtClean="0">
                <a:hlinkClick r:id="rId6"/>
              </a:rPr>
              <a:t>Appendix 2: </a:t>
            </a:r>
            <a:r>
              <a:rPr lang="en-US" sz="1400" dirty="0">
                <a:hlinkClick r:id="rId6"/>
              </a:rPr>
              <a:t>Works-Cited-List Entries by Publication Format</a:t>
            </a:r>
            <a:endParaRPr lang="en-CA" sz="1400" dirty="0"/>
          </a:p>
          <a:p>
            <a:pPr lvl="1"/>
            <a:r>
              <a:rPr lang="en-CA" sz="1600" dirty="0">
                <a:hlinkClick r:id="rId7"/>
              </a:rPr>
              <a:t>MLA style </a:t>
            </a:r>
            <a:r>
              <a:rPr lang="en-CA" sz="1600" dirty="0" smtClean="0">
                <a:hlinkClick r:id="rId7"/>
              </a:rPr>
              <a:t>guides</a:t>
            </a:r>
            <a:endParaRPr lang="en-CA" sz="1600" dirty="0"/>
          </a:p>
          <a:p>
            <a:pPr lvl="1"/>
            <a:r>
              <a:rPr lang="en-CA" sz="1600" dirty="0">
                <a:hlinkClick r:id="rId8"/>
              </a:rPr>
              <a:t>Library of Congress: Citing Primary Sources: MLA</a:t>
            </a:r>
            <a:r>
              <a:rPr lang="en-CA" sz="1600" dirty="0"/>
              <a:t> </a:t>
            </a:r>
            <a:endParaRPr lang="en-CA" sz="1600" dirty="0" smtClean="0"/>
          </a:p>
          <a:p>
            <a:r>
              <a:rPr lang="en-CA" sz="1800" b="1" dirty="0" smtClean="0"/>
              <a:t>Government Documents</a:t>
            </a:r>
          </a:p>
          <a:p>
            <a:pPr lvl="1"/>
            <a:r>
              <a:rPr lang="en-CA" sz="1600" dirty="0">
                <a:hlinkClick r:id="rId9"/>
              </a:rPr>
              <a:t>Government information citation </a:t>
            </a:r>
            <a:r>
              <a:rPr lang="en-CA" sz="1600" dirty="0" smtClean="0">
                <a:hlinkClick r:id="rId9"/>
              </a:rPr>
              <a:t>guides</a:t>
            </a:r>
            <a:r>
              <a:rPr lang="en-CA" sz="1600" dirty="0" smtClean="0"/>
              <a:t> (Concordia)</a:t>
            </a:r>
            <a:endParaRPr lang="en-CA" sz="1600" dirty="0"/>
          </a:p>
        </p:txBody>
      </p:sp>
    </p:spTree>
    <p:extLst>
      <p:ext uri="{BB962C8B-B14F-4D97-AF65-F5344CB8AC3E}">
        <p14:creationId xmlns:p14="http://schemas.microsoft.com/office/powerpoint/2010/main" val="3715570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Help</a:t>
            </a:r>
            <a:endParaRPr lang="en-CA" dirty="0"/>
          </a:p>
        </p:txBody>
      </p:sp>
      <p:sp>
        <p:nvSpPr>
          <p:cNvPr id="3" name="Content Placeholder 2"/>
          <p:cNvSpPr>
            <a:spLocks noGrp="1"/>
          </p:cNvSpPr>
          <p:nvPr>
            <p:ph idx="1"/>
          </p:nvPr>
        </p:nvSpPr>
        <p:spPr>
          <a:xfrm>
            <a:off x="701148" y="1119893"/>
            <a:ext cx="7772400" cy="3705572"/>
          </a:xfrm>
        </p:spPr>
        <p:txBody>
          <a:bodyPr/>
          <a:lstStyle/>
          <a:p>
            <a:r>
              <a:rPr lang="en-CA" dirty="0" smtClean="0">
                <a:hlinkClick r:id="rId2"/>
              </a:rPr>
              <a:t>History Subject Guide</a:t>
            </a:r>
            <a:endParaRPr lang="en-CA" dirty="0" smtClean="0"/>
          </a:p>
          <a:p>
            <a:r>
              <a:rPr lang="en-CA" dirty="0" smtClean="0">
                <a:hlinkClick r:id="rId3"/>
              </a:rPr>
              <a:t>Literatures in English Subject Guide</a:t>
            </a:r>
            <a:endParaRPr lang="en-CA" dirty="0" smtClean="0"/>
          </a:p>
          <a:p>
            <a:r>
              <a:rPr lang="en-CA" dirty="0" smtClean="0">
                <a:hlinkClick r:id="rId4"/>
              </a:rPr>
              <a:t>List of Subject &amp; Course Guides</a:t>
            </a:r>
            <a:endParaRPr lang="en-CA" dirty="0" smtClean="0"/>
          </a:p>
          <a:p>
            <a:r>
              <a:rPr lang="en-CA" b="1" dirty="0" smtClean="0"/>
              <a:t>Ask Us Desks</a:t>
            </a:r>
          </a:p>
          <a:p>
            <a:pPr lvl="1"/>
            <a:r>
              <a:rPr lang="en-CA" dirty="0" smtClean="0"/>
              <a:t>Entrance to Webster Library</a:t>
            </a:r>
          </a:p>
          <a:p>
            <a:r>
              <a:rPr lang="en-CA" b="1" dirty="0" smtClean="0"/>
              <a:t>Ask Vince</a:t>
            </a:r>
          </a:p>
          <a:p>
            <a:pPr lvl="1"/>
            <a:r>
              <a:rPr lang="en-US" dirty="0"/>
              <a:t>vince.graziano@concordia.ca</a:t>
            </a:r>
          </a:p>
          <a:p>
            <a:pPr lvl="1"/>
            <a:r>
              <a:rPr lang="en-US" dirty="0"/>
              <a:t>Office hours: by appointment on ZOOM</a:t>
            </a:r>
          </a:p>
          <a:p>
            <a:pPr lvl="1"/>
            <a:endParaRPr lang="en-CA" dirty="0"/>
          </a:p>
        </p:txBody>
      </p:sp>
    </p:spTree>
    <p:extLst>
      <p:ext uri="{BB962C8B-B14F-4D97-AF65-F5344CB8AC3E}">
        <p14:creationId xmlns:p14="http://schemas.microsoft.com/office/powerpoint/2010/main" val="2321858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Workshop Outline</a:t>
            </a:r>
          </a:p>
        </p:txBody>
      </p:sp>
      <p:sp>
        <p:nvSpPr>
          <p:cNvPr id="8194" name="Content Placeholder 10"/>
          <p:cNvSpPr>
            <a:spLocks noGrp="1"/>
          </p:cNvSpPr>
          <p:nvPr>
            <p:ph idx="1"/>
          </p:nvPr>
        </p:nvSpPr>
        <p:spPr>
          <a:xfrm>
            <a:off x="685800" y="1059582"/>
            <a:ext cx="7772400" cy="3888432"/>
          </a:xfrm>
        </p:spPr>
        <p:txBody>
          <a:bodyPr/>
          <a:lstStyle/>
          <a:p>
            <a:r>
              <a:rPr lang="en-US" sz="1600" b="1" dirty="0">
                <a:latin typeface="Arial" charset="0"/>
              </a:rPr>
              <a:t>Learning </a:t>
            </a:r>
            <a:r>
              <a:rPr lang="en-US" sz="1600" b="1" dirty="0" smtClean="0">
                <a:latin typeface="Arial" charset="0"/>
              </a:rPr>
              <a:t>objectives</a:t>
            </a:r>
            <a:endParaRPr lang="en-US" sz="1600" b="1" dirty="0">
              <a:latin typeface="Arial" charset="0"/>
            </a:endParaRPr>
          </a:p>
          <a:p>
            <a:pPr eaLnBrk="1" hangingPunct="1"/>
            <a:r>
              <a:rPr lang="en-US" sz="1600" b="1" dirty="0">
                <a:latin typeface="Arial" charset="0"/>
              </a:rPr>
              <a:t>Library definitions</a:t>
            </a:r>
            <a:r>
              <a:rPr lang="en-US" sz="1600" dirty="0">
                <a:latin typeface="Arial" charset="0"/>
              </a:rPr>
              <a:t>: catalogue, periodical index, archive</a:t>
            </a:r>
          </a:p>
          <a:p>
            <a:pPr eaLnBrk="1" hangingPunct="1"/>
            <a:r>
              <a:rPr lang="en-US" sz="1600" b="1" dirty="0">
                <a:latin typeface="Arial" charset="0"/>
              </a:rPr>
              <a:t>Sofia: </a:t>
            </a:r>
          </a:p>
          <a:p>
            <a:pPr lvl="1"/>
            <a:r>
              <a:rPr lang="en-US" sz="1400" dirty="0">
                <a:latin typeface="Arial" charset="0"/>
              </a:rPr>
              <a:t>Identifying primary sources in print, microform, and electronic formats</a:t>
            </a:r>
          </a:p>
          <a:p>
            <a:pPr eaLnBrk="1" hangingPunct="1"/>
            <a:r>
              <a:rPr lang="en-US" sz="1600" b="1" dirty="0">
                <a:latin typeface="Arial" charset="0"/>
              </a:rPr>
              <a:t>Newspapers</a:t>
            </a:r>
            <a:endParaRPr lang="en-US" sz="1600" dirty="0">
              <a:latin typeface="Arial" charset="0"/>
            </a:endParaRPr>
          </a:p>
          <a:p>
            <a:pPr lvl="1"/>
            <a:r>
              <a:rPr lang="en-US" sz="1400" dirty="0">
                <a:latin typeface="Arial" charset="0"/>
              </a:rPr>
              <a:t>Current &amp; historical</a:t>
            </a:r>
          </a:p>
          <a:p>
            <a:pPr lvl="1"/>
            <a:r>
              <a:rPr lang="en-US" sz="1400" dirty="0">
                <a:latin typeface="Arial" charset="0"/>
              </a:rPr>
              <a:t>Electronic and microform</a:t>
            </a:r>
          </a:p>
          <a:p>
            <a:pPr eaLnBrk="1" hangingPunct="1"/>
            <a:r>
              <a:rPr lang="en-US" sz="1600" b="1" dirty="0">
                <a:latin typeface="Arial" charset="0"/>
              </a:rPr>
              <a:t>Primary </a:t>
            </a:r>
            <a:r>
              <a:rPr lang="en-US" sz="1600" b="1" dirty="0" smtClean="0">
                <a:latin typeface="Arial" charset="0"/>
              </a:rPr>
              <a:t>Source </a:t>
            </a:r>
            <a:r>
              <a:rPr lang="en-US" sz="1600" b="1" dirty="0">
                <a:latin typeface="Arial" charset="0"/>
              </a:rPr>
              <a:t>Databases:</a:t>
            </a:r>
          </a:p>
          <a:p>
            <a:pPr lvl="1"/>
            <a:r>
              <a:rPr lang="en-US" sz="1400" dirty="0">
                <a:latin typeface="Arial" charset="0"/>
              </a:rPr>
              <a:t>Canadian </a:t>
            </a:r>
          </a:p>
          <a:p>
            <a:pPr lvl="1"/>
            <a:r>
              <a:rPr lang="en-US" sz="1400" dirty="0">
                <a:latin typeface="Arial" charset="0"/>
              </a:rPr>
              <a:t>American</a:t>
            </a:r>
          </a:p>
          <a:p>
            <a:pPr lvl="1"/>
            <a:r>
              <a:rPr lang="en-US" sz="1400" dirty="0" smtClean="0">
                <a:latin typeface="Arial" charset="0"/>
              </a:rPr>
              <a:t>British &amp; World</a:t>
            </a:r>
            <a:endParaRPr lang="en-US" sz="1400" dirty="0">
              <a:latin typeface="Arial" charset="0"/>
            </a:endParaRPr>
          </a:p>
          <a:p>
            <a:r>
              <a:rPr lang="en-US" sz="1600" b="1" dirty="0" smtClean="0">
                <a:latin typeface="Arial" charset="0"/>
              </a:rPr>
              <a:t>Evaluating </a:t>
            </a:r>
            <a:r>
              <a:rPr lang="en-US" sz="1600" b="1" dirty="0">
                <a:latin typeface="Arial" charset="0"/>
              </a:rPr>
              <a:t>primary sources</a:t>
            </a:r>
          </a:p>
          <a:p>
            <a:r>
              <a:rPr lang="en-US" sz="1600" b="1" dirty="0">
                <a:latin typeface="Arial" charset="0"/>
              </a:rPr>
              <a:t>Citing primary sources</a:t>
            </a:r>
          </a:p>
        </p:txBody>
      </p:sp>
    </p:spTree>
    <p:extLst>
      <p:ext uri="{BB962C8B-B14F-4D97-AF65-F5344CB8AC3E}">
        <p14:creationId xmlns:p14="http://schemas.microsoft.com/office/powerpoint/2010/main" val="2637187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EF8E-E5DA-4A9F-B7F2-60D7F2A73271}"/>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0EC1E1DA-DB88-4B78-813A-0A90FC2F3A24}"/>
              </a:ext>
            </a:extLst>
          </p:cNvPr>
          <p:cNvSpPr>
            <a:spLocks noGrp="1"/>
          </p:cNvSpPr>
          <p:nvPr>
            <p:ph idx="1"/>
          </p:nvPr>
        </p:nvSpPr>
        <p:spPr>
          <a:xfrm>
            <a:off x="685800" y="1314450"/>
            <a:ext cx="8062664" cy="3086100"/>
          </a:xfrm>
        </p:spPr>
        <p:txBody>
          <a:bodyPr/>
          <a:lstStyle/>
          <a:p>
            <a:pPr marL="457200" indent="-457200">
              <a:buFont typeface="+mj-lt"/>
              <a:buAutoNum type="arabicPeriod"/>
            </a:pPr>
            <a:r>
              <a:rPr lang="en-CA" sz="2000" dirty="0"/>
              <a:t>Identify primary sources in a variety of formats in the Concordia Library</a:t>
            </a:r>
          </a:p>
          <a:p>
            <a:pPr marL="457200" indent="-457200">
              <a:buFont typeface="+mj-lt"/>
              <a:buAutoNum type="arabicPeriod"/>
            </a:pPr>
            <a:r>
              <a:rPr lang="en-CA" sz="2000" dirty="0"/>
              <a:t>Apply techniques for finding primary sources in Sofia</a:t>
            </a:r>
          </a:p>
          <a:p>
            <a:pPr marL="457200" indent="-457200">
              <a:buFont typeface="+mj-lt"/>
              <a:buAutoNum type="arabicPeriod"/>
            </a:pPr>
            <a:r>
              <a:rPr lang="en-CA" sz="2000" dirty="0"/>
              <a:t>Employ search skills to retrieve documents in relevant library databases</a:t>
            </a:r>
          </a:p>
          <a:p>
            <a:pPr marL="457200" indent="-457200">
              <a:buFont typeface="+mj-lt"/>
              <a:buAutoNum type="arabicPeriod"/>
            </a:pPr>
            <a:r>
              <a:rPr lang="en-CA" sz="2000" dirty="0"/>
              <a:t>Identify and access primary material at other libraries worldwide</a:t>
            </a:r>
          </a:p>
          <a:p>
            <a:pPr marL="457200" indent="-457200">
              <a:buFont typeface="+mj-lt"/>
              <a:buAutoNum type="arabicPeriod"/>
            </a:pPr>
            <a:r>
              <a:rPr lang="en-CA" sz="2000" dirty="0"/>
              <a:t>Evaluate primary sources</a:t>
            </a:r>
          </a:p>
          <a:p>
            <a:pPr marL="457200" indent="-457200">
              <a:buFont typeface="+mj-lt"/>
              <a:buAutoNum type="arabicPeriod"/>
            </a:pPr>
            <a:r>
              <a:rPr lang="en-CA" sz="2000" dirty="0"/>
              <a:t>Cite primary sources in Chicago and MLA styles</a:t>
            </a:r>
          </a:p>
        </p:txBody>
      </p:sp>
    </p:spTree>
    <p:extLst>
      <p:ext uri="{BB962C8B-B14F-4D97-AF65-F5344CB8AC3E}">
        <p14:creationId xmlns:p14="http://schemas.microsoft.com/office/powerpoint/2010/main" val="322813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Primary Sources?</a:t>
            </a:r>
            <a:endParaRPr lang="en-CA" dirty="0"/>
          </a:p>
        </p:txBody>
      </p:sp>
      <p:sp>
        <p:nvSpPr>
          <p:cNvPr id="3" name="Content Placeholder 2"/>
          <p:cNvSpPr>
            <a:spLocks noGrp="1"/>
          </p:cNvSpPr>
          <p:nvPr>
            <p:ph idx="1"/>
          </p:nvPr>
        </p:nvSpPr>
        <p:spPr>
          <a:xfrm>
            <a:off x="685800" y="1275606"/>
            <a:ext cx="7772400" cy="4065612"/>
          </a:xfrm>
        </p:spPr>
        <p:txBody>
          <a:bodyPr/>
          <a:lstStyle/>
          <a:p>
            <a:r>
              <a:rPr lang="en-US" sz="2000" dirty="0"/>
              <a:t>Primary sources provide first-hand testimony or direct evidence concerning a topic under investigation. They are created by witnesses or recorders who experienced the events or conditions being documented. </a:t>
            </a:r>
            <a:endParaRPr lang="en-US" sz="2000" dirty="0" smtClean="0"/>
          </a:p>
          <a:p>
            <a:r>
              <a:rPr lang="en-US" sz="2000" dirty="0" smtClean="0"/>
              <a:t>These </a:t>
            </a:r>
            <a:r>
              <a:rPr lang="en-US" sz="2000" dirty="0"/>
              <a:t>sources are often created at the time when the events or conditions are happening, but they can also include autobiographies, memoirs, and oral histories recorded later. </a:t>
            </a:r>
            <a:endParaRPr lang="en-US" sz="2000" dirty="0" smtClean="0"/>
          </a:p>
          <a:p>
            <a:r>
              <a:rPr lang="en-US" sz="2000" dirty="0" smtClean="0"/>
              <a:t>Primary </a:t>
            </a:r>
            <a:r>
              <a:rPr lang="en-US" sz="2000" dirty="0"/>
              <a:t>sources are characterized by their content, regardless of whether they are available in original format like manuscripts, letters, or diaries, in </a:t>
            </a:r>
            <a:r>
              <a:rPr lang="en-US" sz="2000" dirty="0" smtClean="0"/>
              <a:t>microform, </a:t>
            </a:r>
            <a:r>
              <a:rPr lang="en-US" sz="2000" dirty="0"/>
              <a:t>in digital format, or in published </a:t>
            </a:r>
            <a:r>
              <a:rPr lang="en-US" sz="2000" dirty="0" smtClean="0"/>
              <a:t>print format</a:t>
            </a:r>
            <a:r>
              <a:rPr lang="en-US" sz="2000" dirty="0"/>
              <a:t>. </a:t>
            </a:r>
            <a:endParaRPr lang="en-CA" sz="2000" dirty="0"/>
          </a:p>
        </p:txBody>
      </p:sp>
    </p:spTree>
    <p:extLst>
      <p:ext uri="{BB962C8B-B14F-4D97-AF65-F5344CB8AC3E}">
        <p14:creationId xmlns:p14="http://schemas.microsoft.com/office/powerpoint/2010/main" val="24263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Library Definitions</a:t>
            </a:r>
          </a:p>
        </p:txBody>
      </p:sp>
      <p:sp>
        <p:nvSpPr>
          <p:cNvPr id="3" name="Content Placeholder 2"/>
          <p:cNvSpPr>
            <a:spLocks noGrp="1"/>
          </p:cNvSpPr>
          <p:nvPr>
            <p:ph idx="1"/>
          </p:nvPr>
        </p:nvSpPr>
        <p:spPr>
          <a:xfrm>
            <a:off x="685800" y="987574"/>
            <a:ext cx="7772400" cy="4032448"/>
          </a:xfrm>
        </p:spPr>
        <p:txBody>
          <a:bodyPr/>
          <a:lstStyle/>
          <a:p>
            <a:r>
              <a:rPr lang="en-CA" sz="2000" b="1" dirty="0"/>
              <a:t>Library catalogue</a:t>
            </a:r>
            <a:r>
              <a:rPr lang="en-CA" sz="2000" dirty="0"/>
              <a:t>:</a:t>
            </a:r>
          </a:p>
          <a:p>
            <a:pPr lvl="1"/>
            <a:r>
              <a:rPr lang="en-US" sz="1600" dirty="0"/>
              <a:t>Database (either online or on paper cards) listing and describing the books, journals, government documents, audiovisual, and other materials held by a library </a:t>
            </a:r>
          </a:p>
          <a:p>
            <a:r>
              <a:rPr lang="en-US" sz="2000" b="1" dirty="0"/>
              <a:t>Periodical Index:</a:t>
            </a:r>
          </a:p>
          <a:p>
            <a:pPr lvl="1"/>
            <a:r>
              <a:rPr lang="en-US" sz="1600" dirty="0"/>
              <a:t>Printed or electronic publication that provides references to periodical articles or books by their subject, author, or other search terms</a:t>
            </a:r>
          </a:p>
          <a:p>
            <a:r>
              <a:rPr lang="en-US" sz="2000" b="1" dirty="0"/>
              <a:t>Archive:</a:t>
            </a:r>
          </a:p>
          <a:p>
            <a:pPr lvl="1"/>
            <a:r>
              <a:rPr lang="en-US" sz="1600" dirty="0"/>
              <a:t>Singular: physical or digital collection of historical records</a:t>
            </a:r>
          </a:p>
          <a:p>
            <a:pPr lvl="1"/>
            <a:r>
              <a:rPr lang="en-US" sz="1600" dirty="0"/>
              <a:t>Plural:</a:t>
            </a:r>
          </a:p>
          <a:p>
            <a:pPr lvl="2"/>
            <a:r>
              <a:rPr lang="en-US" sz="1600" dirty="0"/>
              <a:t>Space which houses historical or public records</a:t>
            </a:r>
          </a:p>
          <a:p>
            <a:pPr lvl="2"/>
            <a:r>
              <a:rPr lang="en-US" sz="1600" dirty="0"/>
              <a:t>Historical or public records themselves</a:t>
            </a:r>
            <a:endParaRPr lang="en-CA" sz="1600" dirty="0"/>
          </a:p>
        </p:txBody>
      </p:sp>
    </p:spTree>
    <p:extLst>
      <p:ext uri="{BB962C8B-B14F-4D97-AF65-F5344CB8AC3E}">
        <p14:creationId xmlns:p14="http://schemas.microsoft.com/office/powerpoint/2010/main" val="211285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Purpose &amp; Features</a:t>
            </a:r>
          </a:p>
        </p:txBody>
      </p:sp>
      <p:sp>
        <p:nvSpPr>
          <p:cNvPr id="3" name="Content Placeholder 2"/>
          <p:cNvSpPr>
            <a:spLocks noGrp="1"/>
          </p:cNvSpPr>
          <p:nvPr>
            <p:ph idx="1"/>
          </p:nvPr>
        </p:nvSpPr>
        <p:spPr>
          <a:xfrm>
            <a:off x="685800" y="987574"/>
            <a:ext cx="7990656" cy="4320480"/>
          </a:xfrm>
        </p:spPr>
        <p:txBody>
          <a:bodyPr/>
          <a:lstStyle/>
          <a:p>
            <a:r>
              <a:rPr lang="en-CA" sz="1600" b="1" dirty="0"/>
              <a:t>Academic library catalogues in USA &amp; Canada</a:t>
            </a:r>
            <a:r>
              <a:rPr lang="en-CA" sz="1600" dirty="0"/>
              <a:t>:</a:t>
            </a:r>
          </a:p>
          <a:p>
            <a:pPr lvl="1"/>
            <a:r>
              <a:rPr lang="en-CA" sz="1300" dirty="0"/>
              <a:t>Purpose is to present a complete list of items in any format held by a library</a:t>
            </a:r>
          </a:p>
          <a:p>
            <a:pPr lvl="1"/>
            <a:r>
              <a:rPr lang="en-CA" sz="1300" dirty="0"/>
              <a:t>Library of Congress Name Authorities for authors &amp; subjects</a:t>
            </a:r>
          </a:p>
          <a:p>
            <a:pPr lvl="1"/>
            <a:r>
              <a:rPr lang="en-CA" sz="1300" dirty="0"/>
              <a:t>Library of Congress Subject Headings (LCSH)</a:t>
            </a:r>
          </a:p>
          <a:p>
            <a:pPr lvl="1"/>
            <a:r>
              <a:rPr lang="en-CA" sz="1300" dirty="0"/>
              <a:t>Ability to search by keyword &amp; subject, and many other fields</a:t>
            </a:r>
          </a:p>
          <a:p>
            <a:r>
              <a:rPr lang="en-US" sz="1600" b="1" dirty="0"/>
              <a:t>Periodical Index:</a:t>
            </a:r>
          </a:p>
          <a:p>
            <a:pPr lvl="1"/>
            <a:r>
              <a:rPr lang="en-US" sz="1300" dirty="0"/>
              <a:t>Purpose is to present a complete listing of the contents of journals and other documents usually representing a discipline, without necessarily providing full text (ex: </a:t>
            </a:r>
            <a:r>
              <a:rPr lang="en-US" sz="1300" i="1" dirty="0"/>
              <a:t>Historical Abstracts</a:t>
            </a:r>
            <a:r>
              <a:rPr lang="en-US" sz="1300" dirty="0"/>
              <a:t>)</a:t>
            </a:r>
          </a:p>
          <a:p>
            <a:pPr lvl="1"/>
            <a:r>
              <a:rPr lang="en-US" sz="1300" dirty="0"/>
              <a:t>Name authorities and ability to search by keyword &amp; subject, and other fields</a:t>
            </a:r>
          </a:p>
          <a:p>
            <a:r>
              <a:rPr lang="en-US" sz="1600" b="1" dirty="0"/>
              <a:t>Archive:</a:t>
            </a:r>
          </a:p>
          <a:p>
            <a:pPr lvl="1"/>
            <a:r>
              <a:rPr lang="en-US" sz="1300" dirty="0"/>
              <a:t>Purpose is to present the full text of a specific collection identified by theme, document type, nationality, time period, and other criteria</a:t>
            </a:r>
          </a:p>
          <a:p>
            <a:pPr lvl="1"/>
            <a:r>
              <a:rPr lang="en-US" sz="1300" dirty="0"/>
              <a:t>Documents usually presented “as is” without name authorities and subjects</a:t>
            </a:r>
          </a:p>
          <a:p>
            <a:pPr lvl="1"/>
            <a:r>
              <a:rPr lang="en-US" sz="1300" dirty="0"/>
              <a:t>Normally searched by keyword, with some standard fields (author, title) and some customized fields pertaining to the database or vendor platform</a:t>
            </a:r>
          </a:p>
        </p:txBody>
      </p:sp>
    </p:spTree>
    <p:extLst>
      <p:ext uri="{BB962C8B-B14F-4D97-AF65-F5344CB8AC3E}">
        <p14:creationId xmlns:p14="http://schemas.microsoft.com/office/powerpoint/2010/main" val="343617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DF4E-4E81-4A13-B83E-96A63FE6C23D}"/>
              </a:ext>
            </a:extLst>
          </p:cNvPr>
          <p:cNvSpPr>
            <a:spLocks noGrp="1"/>
          </p:cNvSpPr>
          <p:nvPr>
            <p:ph type="title"/>
          </p:nvPr>
        </p:nvSpPr>
        <p:spPr/>
        <p:txBody>
          <a:bodyPr/>
          <a:lstStyle/>
          <a:p>
            <a:r>
              <a:rPr lang="en-CA" dirty="0"/>
              <a:t>Sofia</a:t>
            </a:r>
          </a:p>
        </p:txBody>
      </p:sp>
      <p:sp>
        <p:nvSpPr>
          <p:cNvPr id="3" name="Content Placeholder 2">
            <a:extLst>
              <a:ext uri="{FF2B5EF4-FFF2-40B4-BE49-F238E27FC236}">
                <a16:creationId xmlns:a16="http://schemas.microsoft.com/office/drawing/2014/main" id="{EAC4DEC3-E6FE-4734-BE8E-14CEF4351FBA}"/>
              </a:ext>
            </a:extLst>
          </p:cNvPr>
          <p:cNvSpPr>
            <a:spLocks noGrp="1"/>
          </p:cNvSpPr>
          <p:nvPr>
            <p:ph idx="1"/>
          </p:nvPr>
        </p:nvSpPr>
        <p:spPr>
          <a:xfrm>
            <a:off x="755576" y="1059582"/>
            <a:ext cx="7772400" cy="4165054"/>
          </a:xfrm>
        </p:spPr>
        <p:txBody>
          <a:bodyPr/>
          <a:lstStyle/>
          <a:p>
            <a:r>
              <a:rPr lang="en-CA" sz="1600" dirty="0"/>
              <a:t>Numerous primary sources in our </a:t>
            </a:r>
            <a:r>
              <a:rPr lang="en-CA" sz="1600" dirty="0" smtClean="0"/>
              <a:t>print, electronic, </a:t>
            </a:r>
            <a:r>
              <a:rPr lang="en-CA" sz="1600" dirty="0"/>
              <a:t>and microform collection</a:t>
            </a:r>
          </a:p>
          <a:p>
            <a:r>
              <a:rPr lang="en-CA" sz="1600" dirty="0"/>
              <a:t>Before there were electronic resources, primary sources were re-printed and packaged as books, or a microfilm collection</a:t>
            </a:r>
          </a:p>
          <a:p>
            <a:pPr lvl="1"/>
            <a:r>
              <a:rPr lang="en-CA" sz="1400" dirty="0"/>
              <a:t>These were facsimiles of primary sources, but so are digitized documents</a:t>
            </a:r>
          </a:p>
          <a:p>
            <a:r>
              <a:rPr lang="en-CA" sz="1600" b="1" dirty="0"/>
              <a:t>Some examples of primary sources include:</a:t>
            </a:r>
          </a:p>
          <a:p>
            <a:pPr lvl="1"/>
            <a:r>
              <a:rPr lang="en-CA" sz="1400" dirty="0"/>
              <a:t>Letters</a:t>
            </a:r>
          </a:p>
          <a:p>
            <a:pPr lvl="1"/>
            <a:r>
              <a:rPr lang="en-CA" sz="1400" dirty="0"/>
              <a:t>Diaries</a:t>
            </a:r>
          </a:p>
          <a:p>
            <a:pPr lvl="1"/>
            <a:r>
              <a:rPr lang="en-CA" sz="1400" dirty="0"/>
              <a:t>Interviews</a:t>
            </a:r>
          </a:p>
          <a:p>
            <a:pPr lvl="1"/>
            <a:r>
              <a:rPr lang="en-CA" sz="1400" dirty="0"/>
              <a:t>Maps</a:t>
            </a:r>
          </a:p>
          <a:p>
            <a:pPr lvl="1"/>
            <a:r>
              <a:rPr lang="en-CA" sz="1400" dirty="0"/>
              <a:t>Newspaper and magazine articles</a:t>
            </a:r>
          </a:p>
          <a:p>
            <a:pPr lvl="1"/>
            <a:r>
              <a:rPr lang="en-CA" sz="1400" dirty="0"/>
              <a:t>Government documents</a:t>
            </a:r>
          </a:p>
          <a:p>
            <a:pPr lvl="1"/>
            <a:r>
              <a:rPr lang="en-CA" sz="1400" dirty="0"/>
              <a:t>Autobiographies and memoirs</a:t>
            </a:r>
          </a:p>
          <a:p>
            <a:pPr lvl="1"/>
            <a:r>
              <a:rPr lang="en-CA" sz="1400" dirty="0"/>
              <a:t>Works of art, including plays, poetry, films, fiction, and paintings, sculptures, music, </a:t>
            </a:r>
            <a:r>
              <a:rPr lang="en-CA" sz="1400" dirty="0" err="1"/>
              <a:t>etc</a:t>
            </a:r>
            <a:endParaRPr lang="en-CA" sz="1400" dirty="0"/>
          </a:p>
          <a:p>
            <a:pPr lvl="1"/>
            <a:r>
              <a:rPr lang="en-CA" sz="1400" dirty="0"/>
              <a:t>Artefacts, including clothing, furniture, and buildings</a:t>
            </a:r>
          </a:p>
          <a:p>
            <a:pPr lvl="1"/>
            <a:endParaRPr lang="en-CA" sz="1600" dirty="0"/>
          </a:p>
        </p:txBody>
      </p:sp>
    </p:spTree>
    <p:extLst>
      <p:ext uri="{BB962C8B-B14F-4D97-AF65-F5344CB8AC3E}">
        <p14:creationId xmlns:p14="http://schemas.microsoft.com/office/powerpoint/2010/main" val="2493185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9EEB-92A3-4FB5-B7BB-46C715F26B7A}"/>
              </a:ext>
            </a:extLst>
          </p:cNvPr>
          <p:cNvSpPr>
            <a:spLocks noGrp="1"/>
          </p:cNvSpPr>
          <p:nvPr>
            <p:ph type="title"/>
          </p:nvPr>
        </p:nvSpPr>
        <p:spPr/>
        <p:txBody>
          <a:bodyPr/>
          <a:lstStyle/>
          <a:p>
            <a:r>
              <a:rPr lang="en-CA" dirty="0"/>
              <a:t>Sofia</a:t>
            </a:r>
          </a:p>
        </p:txBody>
      </p:sp>
      <p:sp>
        <p:nvSpPr>
          <p:cNvPr id="3" name="Content Placeholder 2">
            <a:extLst>
              <a:ext uri="{FF2B5EF4-FFF2-40B4-BE49-F238E27FC236}">
                <a16:creationId xmlns:a16="http://schemas.microsoft.com/office/drawing/2014/main" id="{A01D74FD-8FB1-45B7-9865-F9F2ADDFE72A}"/>
              </a:ext>
            </a:extLst>
          </p:cNvPr>
          <p:cNvSpPr>
            <a:spLocks noGrp="1"/>
          </p:cNvSpPr>
          <p:nvPr>
            <p:ph idx="1"/>
          </p:nvPr>
        </p:nvSpPr>
        <p:spPr>
          <a:xfrm>
            <a:off x="683310" y="1028700"/>
            <a:ext cx="8353186" cy="4114800"/>
          </a:xfrm>
        </p:spPr>
        <p:txBody>
          <a:bodyPr/>
          <a:lstStyle/>
          <a:p>
            <a:r>
              <a:rPr lang="en-CA" sz="1400" dirty="0"/>
              <a:t>Search for primary sources in Sofia by using the Library of Congress Subject Headings (LCSH)</a:t>
            </a:r>
          </a:p>
          <a:p>
            <a:r>
              <a:rPr lang="en-CA" sz="1400" dirty="0"/>
              <a:t>LCSH features </a:t>
            </a:r>
            <a:r>
              <a:rPr lang="en-CA" sz="1400" b="1" dirty="0"/>
              <a:t>standard subdivisions </a:t>
            </a:r>
            <a:r>
              <a:rPr lang="en-CA" sz="1400" dirty="0"/>
              <a:t>that identify and retrieve primary sources</a:t>
            </a:r>
          </a:p>
          <a:p>
            <a:r>
              <a:rPr lang="en-CA" sz="1400" dirty="0"/>
              <a:t>Advantage is that LCSH terms are portable to other academic library catalogues in Canada &amp; USA</a:t>
            </a:r>
          </a:p>
          <a:p>
            <a:r>
              <a:rPr lang="en-CA" sz="1400" b="1" dirty="0"/>
              <a:t>Note</a:t>
            </a:r>
            <a:r>
              <a:rPr lang="en-CA" sz="1400" dirty="0"/>
              <a:t>: these subdivisions are used for the documents themselves or a listing of </a:t>
            </a:r>
            <a:r>
              <a:rPr lang="en-CA" sz="1400" dirty="0" smtClean="0"/>
              <a:t>documents identified </a:t>
            </a:r>
            <a:r>
              <a:rPr lang="en-CA" sz="1400" dirty="0"/>
              <a:t>as a </a:t>
            </a:r>
            <a:r>
              <a:rPr lang="en-CA" sz="1400" b="1" dirty="0" smtClean="0"/>
              <a:t>bibliography or catalogue </a:t>
            </a:r>
            <a:r>
              <a:rPr lang="en-CA" sz="1400" dirty="0" smtClean="0"/>
              <a:t>(usually paired with </a:t>
            </a:r>
            <a:r>
              <a:rPr lang="en-CA" sz="1400" b="1" dirty="0" smtClean="0"/>
              <a:t>sources</a:t>
            </a:r>
            <a:r>
              <a:rPr lang="en-CA" sz="1400" dirty="0" smtClean="0"/>
              <a:t>)</a:t>
            </a:r>
            <a:endParaRPr lang="en-CA" sz="1400" dirty="0"/>
          </a:p>
          <a:p>
            <a:r>
              <a:rPr lang="en-CA" sz="1400" b="1" dirty="0"/>
              <a:t>Some subdivisions </a:t>
            </a:r>
            <a:r>
              <a:rPr lang="en-CA" sz="1400" b="1" dirty="0" smtClean="0"/>
              <a:t>include (must search in subject): </a:t>
            </a:r>
            <a:endParaRPr lang="en-CA" sz="1400" b="1" dirty="0"/>
          </a:p>
          <a:p>
            <a:pPr lvl="1"/>
            <a:r>
              <a:rPr lang="en-CA" sz="1200" dirty="0"/>
              <a:t>Sources </a:t>
            </a:r>
            <a:r>
              <a:rPr lang="en-CA" sz="1200" dirty="0">
                <a:sym typeface="Wingdings" panose="05000000000000000000" pitchFamily="2" charset="2"/>
              </a:rPr>
              <a:t> </a:t>
            </a:r>
            <a:r>
              <a:rPr lang="en-CA" sz="1200" dirty="0"/>
              <a:t>Main subdivision for primary sources</a:t>
            </a:r>
          </a:p>
          <a:p>
            <a:pPr lvl="1"/>
            <a:r>
              <a:rPr lang="en-CA" sz="1200" dirty="0"/>
              <a:t>Diaries</a:t>
            </a:r>
            <a:endParaRPr lang="en-CA" sz="1200" b="1" dirty="0"/>
          </a:p>
          <a:p>
            <a:pPr lvl="1"/>
            <a:r>
              <a:rPr lang="en-CA" sz="1200" dirty="0"/>
              <a:t>Correspondence </a:t>
            </a:r>
          </a:p>
          <a:p>
            <a:pPr lvl="1"/>
            <a:r>
              <a:rPr lang="en-CA" sz="1200" dirty="0"/>
              <a:t>Interviews </a:t>
            </a:r>
          </a:p>
          <a:p>
            <a:pPr lvl="1"/>
            <a:r>
              <a:rPr lang="en-CA" sz="1200" dirty="0"/>
              <a:t>Personal narratives</a:t>
            </a:r>
          </a:p>
          <a:p>
            <a:pPr lvl="1"/>
            <a:r>
              <a:rPr lang="en-CA" sz="1200" dirty="0"/>
              <a:t>Slave narratives</a:t>
            </a:r>
          </a:p>
          <a:p>
            <a:pPr lvl="1"/>
            <a:r>
              <a:rPr lang="en-CA" sz="1200" dirty="0"/>
              <a:t>Captivity narratives</a:t>
            </a:r>
          </a:p>
          <a:p>
            <a:pPr lvl="1"/>
            <a:r>
              <a:rPr lang="en-CA" sz="1200" dirty="0"/>
              <a:t>Pamphlets</a:t>
            </a:r>
          </a:p>
          <a:p>
            <a:pPr lvl="1"/>
            <a:r>
              <a:rPr lang="en-CA" sz="1200" dirty="0"/>
              <a:t>Oral history</a:t>
            </a:r>
          </a:p>
          <a:p>
            <a:pPr lvl="1"/>
            <a:r>
              <a:rPr lang="en-CA" sz="1200" dirty="0"/>
              <a:t>Description and travel</a:t>
            </a:r>
          </a:p>
          <a:p>
            <a:pPr lvl="1"/>
            <a:r>
              <a:rPr lang="en-CA" sz="1200" dirty="0"/>
              <a:t>Early works to 1800</a:t>
            </a:r>
          </a:p>
          <a:p>
            <a:pPr lvl="1"/>
            <a:endParaRPr lang="en-CA" sz="1400" dirty="0"/>
          </a:p>
          <a:p>
            <a:pPr lvl="1"/>
            <a:endParaRPr lang="en-CA" sz="1400" dirty="0"/>
          </a:p>
          <a:p>
            <a:pPr lvl="1"/>
            <a:endParaRPr lang="en-CA" sz="1400" dirty="0"/>
          </a:p>
          <a:p>
            <a:pPr lvl="1"/>
            <a:endParaRPr lang="en-CA" sz="1600" dirty="0"/>
          </a:p>
        </p:txBody>
      </p:sp>
    </p:spTree>
    <p:extLst>
      <p:ext uri="{BB962C8B-B14F-4D97-AF65-F5344CB8AC3E}">
        <p14:creationId xmlns:p14="http://schemas.microsoft.com/office/powerpoint/2010/main" val="53942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5763-51FB-4538-A63E-6C95CA2770FC}"/>
              </a:ext>
            </a:extLst>
          </p:cNvPr>
          <p:cNvSpPr>
            <a:spLocks noGrp="1"/>
          </p:cNvSpPr>
          <p:nvPr>
            <p:ph type="title"/>
          </p:nvPr>
        </p:nvSpPr>
        <p:spPr>
          <a:xfrm>
            <a:off x="685800" y="339502"/>
            <a:ext cx="7772400" cy="857250"/>
          </a:xfrm>
        </p:spPr>
        <p:txBody>
          <a:bodyPr/>
          <a:lstStyle/>
          <a:p>
            <a:r>
              <a:rPr lang="en-CA" dirty="0" smtClean="0"/>
              <a:t>Canadian Newspapers</a:t>
            </a:r>
            <a:endParaRPr lang="en-CA" dirty="0"/>
          </a:p>
        </p:txBody>
      </p:sp>
      <p:sp>
        <p:nvSpPr>
          <p:cNvPr id="3" name="Content Placeholder 2">
            <a:extLst>
              <a:ext uri="{FF2B5EF4-FFF2-40B4-BE49-F238E27FC236}">
                <a16:creationId xmlns:a16="http://schemas.microsoft.com/office/drawing/2014/main" id="{064BA9B4-BA33-4F2D-89EA-9953ED3FEF3C}"/>
              </a:ext>
            </a:extLst>
          </p:cNvPr>
          <p:cNvSpPr>
            <a:spLocks noGrp="1"/>
          </p:cNvSpPr>
          <p:nvPr>
            <p:ph idx="1"/>
          </p:nvPr>
        </p:nvSpPr>
        <p:spPr>
          <a:xfrm>
            <a:off x="673528" y="987574"/>
            <a:ext cx="8206680" cy="4155926"/>
          </a:xfrm>
        </p:spPr>
        <p:txBody>
          <a:bodyPr/>
          <a:lstStyle/>
          <a:p>
            <a:r>
              <a:rPr lang="en-CA" sz="1400" b="1" dirty="0" smtClean="0"/>
              <a:t>Current</a:t>
            </a:r>
            <a:r>
              <a:rPr lang="en-CA" sz="1400" dirty="0" smtClean="0"/>
              <a:t> </a:t>
            </a:r>
            <a:r>
              <a:rPr lang="en-CA" sz="1400" dirty="0" smtClean="0">
                <a:sym typeface="Wingdings" panose="05000000000000000000" pitchFamily="2" charset="2"/>
              </a:rPr>
              <a:t> </a:t>
            </a:r>
            <a:r>
              <a:rPr lang="en-CA" sz="1400" b="1" dirty="0">
                <a:sym typeface="Wingdings" panose="05000000000000000000" pitchFamily="2" charset="2"/>
              </a:rPr>
              <a:t>T</a:t>
            </a:r>
            <a:r>
              <a:rPr lang="en-CA" sz="1400" b="1" dirty="0" smtClean="0">
                <a:sym typeface="Wingdings" panose="05000000000000000000" pitchFamily="2" charset="2"/>
              </a:rPr>
              <a:t>ext only</a:t>
            </a:r>
            <a:endParaRPr lang="en-CA" sz="1400" b="1" dirty="0"/>
          </a:p>
          <a:p>
            <a:pPr lvl="1"/>
            <a:r>
              <a:rPr lang="en-CA" sz="1200" dirty="0"/>
              <a:t>English newspaper databases generally begin in 1984, with some starting in 1977 (</a:t>
            </a:r>
            <a:r>
              <a:rPr lang="en-CA" sz="1200" i="1" dirty="0"/>
              <a:t>Globe &amp; Mail</a:t>
            </a:r>
            <a:r>
              <a:rPr lang="en-CA" sz="1200" dirty="0"/>
              <a:t>) </a:t>
            </a:r>
            <a:r>
              <a:rPr lang="en-CA" sz="1200" dirty="0">
                <a:sym typeface="Wingdings" panose="05000000000000000000" pitchFamily="2" charset="2"/>
              </a:rPr>
              <a:t> </a:t>
            </a:r>
            <a:r>
              <a:rPr lang="en-CA" sz="1200" dirty="0">
                <a:sym typeface="Wingdings" panose="05000000000000000000" pitchFamily="2" charset="2"/>
                <a:hlinkClick r:id="rId2"/>
              </a:rPr>
              <a:t>Canadian </a:t>
            </a:r>
            <a:r>
              <a:rPr lang="en-CA" sz="1200" dirty="0" err="1" smtClean="0">
                <a:sym typeface="Wingdings" panose="05000000000000000000" pitchFamily="2" charset="2"/>
                <a:hlinkClick r:id="rId2"/>
              </a:rPr>
              <a:t>Newsstream</a:t>
            </a:r>
            <a:r>
              <a:rPr lang="en-CA" sz="1200" dirty="0" smtClean="0">
                <a:sym typeface="Wingdings" panose="05000000000000000000" pitchFamily="2" charset="2"/>
                <a:hlinkClick r:id="rId2"/>
              </a:rPr>
              <a:t> </a:t>
            </a:r>
            <a:r>
              <a:rPr lang="en-CA" sz="1200" dirty="0" smtClean="0">
                <a:sym typeface="Wingdings" panose="05000000000000000000" pitchFamily="2" charset="2"/>
              </a:rPr>
              <a:t>features almost 600 local and major daily newspapers</a:t>
            </a:r>
            <a:endParaRPr lang="en-CA" sz="1200" dirty="0">
              <a:sym typeface="Wingdings" panose="05000000000000000000" pitchFamily="2" charset="2"/>
            </a:endParaRPr>
          </a:p>
          <a:p>
            <a:pPr lvl="1"/>
            <a:r>
              <a:rPr lang="en-CA" sz="1200" dirty="0">
                <a:sym typeface="Wingdings" panose="05000000000000000000" pitchFamily="2" charset="2"/>
                <a:hlinkClick r:id="rId3"/>
              </a:rPr>
              <a:t>Canadian News Index </a:t>
            </a:r>
            <a:r>
              <a:rPr lang="en-CA" sz="1200" dirty="0">
                <a:sym typeface="Wingdings" panose="05000000000000000000" pitchFamily="2" charset="2"/>
              </a:rPr>
              <a:t>is a printed index to English newspapers that begins in 1980</a:t>
            </a:r>
          </a:p>
          <a:p>
            <a:pPr lvl="1"/>
            <a:r>
              <a:rPr lang="en-CA" sz="1200" dirty="0">
                <a:sym typeface="Wingdings" panose="05000000000000000000" pitchFamily="2" charset="2"/>
                <a:hlinkClick r:id="rId4"/>
              </a:rPr>
              <a:t>Factiva</a:t>
            </a:r>
            <a:r>
              <a:rPr lang="en-CA" sz="1200" dirty="0">
                <a:sym typeface="Wingdings" panose="05000000000000000000" pitchFamily="2" charset="2"/>
              </a:rPr>
              <a:t> features international and Canadian </a:t>
            </a:r>
            <a:r>
              <a:rPr lang="en-CA" sz="1200" dirty="0" smtClean="0">
                <a:sym typeface="Wingdings" panose="05000000000000000000" pitchFamily="2" charset="2"/>
              </a:rPr>
              <a:t>newspapers, </a:t>
            </a:r>
            <a:r>
              <a:rPr lang="en-CA" sz="1200" dirty="0">
                <a:sym typeface="Wingdings" panose="05000000000000000000" pitchFamily="2" charset="2"/>
              </a:rPr>
              <a:t>with </a:t>
            </a:r>
            <a:r>
              <a:rPr lang="en-CA" sz="1200" i="1" dirty="0">
                <a:sym typeface="Wingdings" panose="05000000000000000000" pitchFamily="2" charset="2"/>
              </a:rPr>
              <a:t>Globe &amp; </a:t>
            </a:r>
            <a:r>
              <a:rPr lang="en-CA" sz="1200" i="1" dirty="0" smtClean="0">
                <a:sym typeface="Wingdings" panose="05000000000000000000" pitchFamily="2" charset="2"/>
              </a:rPr>
              <a:t>Mail </a:t>
            </a:r>
            <a:r>
              <a:rPr lang="en-CA" sz="1200" dirty="0" smtClean="0">
                <a:sym typeface="Wingdings" panose="05000000000000000000" pitchFamily="2" charset="2"/>
              </a:rPr>
              <a:t>beginning in 1977, </a:t>
            </a:r>
            <a:r>
              <a:rPr lang="en-CA" sz="1200" dirty="0">
                <a:sym typeface="Wingdings" panose="05000000000000000000" pitchFamily="2" charset="2"/>
              </a:rPr>
              <a:t>but starting dates range from the 1980s to 2000s</a:t>
            </a:r>
          </a:p>
          <a:p>
            <a:pPr lvl="1"/>
            <a:r>
              <a:rPr lang="en-CA" sz="1200" dirty="0">
                <a:sym typeface="Wingdings" panose="05000000000000000000" pitchFamily="2" charset="2"/>
                <a:hlinkClick r:id="rId5"/>
              </a:rPr>
              <a:t>Eureka</a:t>
            </a:r>
            <a:r>
              <a:rPr lang="en-CA" sz="1200" dirty="0">
                <a:sym typeface="Wingdings" panose="05000000000000000000" pitchFamily="2" charset="2"/>
              </a:rPr>
              <a:t> features French Canadian newspapers, with oldest starting in 1985 (</a:t>
            </a:r>
            <a:r>
              <a:rPr lang="en-CA" sz="1200" i="1" dirty="0">
                <a:sym typeface="Wingdings" panose="05000000000000000000" pitchFamily="2" charset="2"/>
              </a:rPr>
              <a:t>La Presse</a:t>
            </a:r>
            <a:r>
              <a:rPr lang="en-CA" sz="1200" dirty="0">
                <a:sym typeface="Wingdings" panose="05000000000000000000" pitchFamily="2" charset="2"/>
              </a:rPr>
              <a:t>)</a:t>
            </a:r>
          </a:p>
          <a:p>
            <a:pPr lvl="1"/>
            <a:r>
              <a:rPr lang="en-CA" sz="1200" dirty="0">
                <a:sym typeface="Wingdings" panose="05000000000000000000" pitchFamily="2" charset="2"/>
                <a:hlinkClick r:id="rId6"/>
              </a:rPr>
              <a:t>Index de </a:t>
            </a:r>
            <a:r>
              <a:rPr lang="en-CA" sz="1200" dirty="0" err="1">
                <a:sym typeface="Wingdings" panose="05000000000000000000" pitchFamily="2" charset="2"/>
                <a:hlinkClick r:id="rId6"/>
              </a:rPr>
              <a:t>l'actualite</a:t>
            </a:r>
            <a:r>
              <a:rPr lang="en-CA" sz="1200" dirty="0">
                <a:sym typeface="Wingdings" panose="05000000000000000000" pitchFamily="2" charset="2"/>
                <a:hlinkClick r:id="rId6"/>
              </a:rPr>
              <a:t>́ </a:t>
            </a:r>
            <a:r>
              <a:rPr lang="en-CA" sz="1200" dirty="0" err="1">
                <a:sym typeface="Wingdings" panose="05000000000000000000" pitchFamily="2" charset="2"/>
                <a:hlinkClick r:id="rId6"/>
              </a:rPr>
              <a:t>vue</a:t>
            </a:r>
            <a:r>
              <a:rPr lang="en-CA" sz="1200" dirty="0">
                <a:sym typeface="Wingdings" panose="05000000000000000000" pitchFamily="2" charset="2"/>
                <a:hlinkClick r:id="rId6"/>
              </a:rPr>
              <a:t> à travers la </a:t>
            </a:r>
            <a:r>
              <a:rPr lang="en-CA" sz="1200" dirty="0" err="1">
                <a:sym typeface="Wingdings" panose="05000000000000000000" pitchFamily="2" charset="2"/>
                <a:hlinkClick r:id="rId6"/>
              </a:rPr>
              <a:t>presse</a:t>
            </a:r>
            <a:r>
              <a:rPr lang="en-CA" sz="1200" dirty="0">
                <a:sym typeface="Wingdings" panose="05000000000000000000" pitchFamily="2" charset="2"/>
                <a:hlinkClick r:id="rId6"/>
              </a:rPr>
              <a:t> </a:t>
            </a:r>
            <a:r>
              <a:rPr lang="en-CA" sz="1200" dirty="0" err="1">
                <a:sym typeface="Wingdings" panose="05000000000000000000" pitchFamily="2" charset="2"/>
                <a:hlinkClick r:id="rId6"/>
              </a:rPr>
              <a:t>écrite</a:t>
            </a:r>
            <a:r>
              <a:rPr lang="en-CA" sz="1200" dirty="0">
                <a:sym typeface="Wingdings" panose="05000000000000000000" pitchFamily="2" charset="2"/>
                <a:hlinkClick r:id="rId6"/>
              </a:rPr>
              <a:t> </a:t>
            </a:r>
            <a:r>
              <a:rPr lang="en-CA" sz="1200" dirty="0" smtClean="0">
                <a:sym typeface="Wingdings" panose="05000000000000000000" pitchFamily="2" charset="2"/>
              </a:rPr>
              <a:t>printed </a:t>
            </a:r>
            <a:r>
              <a:rPr lang="en-CA" sz="1200" dirty="0">
                <a:sym typeface="Wingdings" panose="05000000000000000000" pitchFamily="2" charset="2"/>
              </a:rPr>
              <a:t>index </a:t>
            </a:r>
            <a:r>
              <a:rPr lang="en-CA" sz="1200" i="1" dirty="0" smtClean="0">
                <a:sym typeface="Wingdings" panose="05000000000000000000" pitchFamily="2" charset="2"/>
              </a:rPr>
              <a:t>to La </a:t>
            </a:r>
            <a:r>
              <a:rPr lang="en-CA" sz="1200" i="1" dirty="0" err="1" smtClean="0">
                <a:sym typeface="Wingdings" panose="05000000000000000000" pitchFamily="2" charset="2"/>
              </a:rPr>
              <a:t>Presse</a:t>
            </a:r>
            <a:r>
              <a:rPr lang="en-CA" sz="1200" i="1" dirty="0" smtClean="0">
                <a:sym typeface="Wingdings" panose="05000000000000000000" pitchFamily="2" charset="2"/>
              </a:rPr>
              <a:t>, Le Devoir, Le Soleil </a:t>
            </a:r>
            <a:r>
              <a:rPr lang="en-CA" sz="1200" dirty="0" smtClean="0">
                <a:sym typeface="Wingdings" panose="05000000000000000000" pitchFamily="2" charset="2"/>
              </a:rPr>
              <a:t>from </a:t>
            </a:r>
            <a:r>
              <a:rPr lang="en-CA" sz="1200" dirty="0" smtClean="0">
                <a:sym typeface="Wingdings" panose="05000000000000000000" pitchFamily="2" charset="2"/>
              </a:rPr>
              <a:t>1972</a:t>
            </a:r>
            <a:endParaRPr lang="en-CA" sz="1200" dirty="0">
              <a:sym typeface="Wingdings" panose="05000000000000000000" pitchFamily="2" charset="2"/>
            </a:endParaRPr>
          </a:p>
          <a:p>
            <a:r>
              <a:rPr lang="en-CA" sz="1400" b="1" dirty="0">
                <a:sym typeface="Wingdings" panose="05000000000000000000" pitchFamily="2" charset="2"/>
              </a:rPr>
              <a:t>Historical  ProQuest Historical </a:t>
            </a:r>
            <a:r>
              <a:rPr lang="en-CA" sz="1400" b="1" dirty="0" smtClean="0">
                <a:sym typeface="Wingdings" panose="05000000000000000000" pitchFamily="2" charset="2"/>
              </a:rPr>
              <a:t>Newspapers (Full images)</a:t>
            </a:r>
            <a:endParaRPr lang="en-CA" sz="1400" b="1" dirty="0">
              <a:sym typeface="Wingdings" panose="05000000000000000000" pitchFamily="2" charset="2"/>
            </a:endParaRPr>
          </a:p>
          <a:p>
            <a:pPr lvl="1"/>
            <a:r>
              <a:rPr lang="en-CA" sz="1200" dirty="0">
                <a:sym typeface="Wingdings" panose="05000000000000000000" pitchFamily="2" charset="2"/>
                <a:hlinkClick r:id="rId7"/>
              </a:rPr>
              <a:t>Globe &amp; Mail </a:t>
            </a:r>
            <a:r>
              <a:rPr lang="en-CA" sz="1200" dirty="0">
                <a:sym typeface="Wingdings" panose="05000000000000000000" pitchFamily="2" charset="2"/>
              </a:rPr>
              <a:t>(1844-2017)</a:t>
            </a:r>
          </a:p>
          <a:p>
            <a:pPr lvl="1"/>
            <a:r>
              <a:rPr lang="en-CA" sz="1200" dirty="0">
                <a:sym typeface="Wingdings" panose="05000000000000000000" pitchFamily="2" charset="2"/>
                <a:hlinkClick r:id="rId8"/>
              </a:rPr>
              <a:t>Toronto Star </a:t>
            </a:r>
            <a:r>
              <a:rPr lang="en-CA" sz="1200" dirty="0">
                <a:sym typeface="Wingdings" panose="05000000000000000000" pitchFamily="2" charset="2"/>
              </a:rPr>
              <a:t>(1894-2019)</a:t>
            </a:r>
          </a:p>
          <a:p>
            <a:pPr lvl="2"/>
            <a:r>
              <a:rPr lang="en-CA" sz="1000" dirty="0">
                <a:sym typeface="Wingdings" panose="05000000000000000000" pitchFamily="2" charset="2"/>
              </a:rPr>
              <a:t>Both were created by Cold North Wind, which was bought by ProQuest</a:t>
            </a:r>
          </a:p>
          <a:p>
            <a:pPr lvl="1"/>
            <a:r>
              <a:rPr lang="en-CA" sz="1200" dirty="0">
                <a:sym typeface="Wingdings" panose="05000000000000000000" pitchFamily="2" charset="2"/>
              </a:rPr>
              <a:t>Montreal Gazette (1900s-?) not available at Concordia</a:t>
            </a:r>
          </a:p>
          <a:p>
            <a:pPr lvl="2"/>
            <a:r>
              <a:rPr lang="en-CA" sz="1000" dirty="0">
                <a:sym typeface="Wingdings" panose="05000000000000000000" pitchFamily="2" charset="2"/>
              </a:rPr>
              <a:t>Does not search at the article level, but rather at the page </a:t>
            </a:r>
            <a:r>
              <a:rPr lang="en-CA" sz="1000" dirty="0" smtClean="0">
                <a:sym typeface="Wingdings" panose="05000000000000000000" pitchFamily="2" charset="2"/>
              </a:rPr>
              <a:t>level</a:t>
            </a:r>
          </a:p>
          <a:p>
            <a:r>
              <a:rPr lang="en-CA" sz="1400" b="1" dirty="0" smtClean="0">
                <a:sym typeface="Wingdings" panose="05000000000000000000" pitchFamily="2" charset="2"/>
              </a:rPr>
              <a:t>Microform</a:t>
            </a:r>
          </a:p>
          <a:p>
            <a:pPr lvl="1"/>
            <a:r>
              <a:rPr lang="en-CA" sz="1200" dirty="0" smtClean="0">
                <a:sym typeface="Wingdings" panose="05000000000000000000" pitchFamily="2" charset="2"/>
              </a:rPr>
              <a:t>Many historical and defunct newspapers</a:t>
            </a:r>
          </a:p>
          <a:p>
            <a:pPr lvl="1"/>
            <a:r>
              <a:rPr lang="en-CA" sz="1200" dirty="0" smtClean="0">
                <a:sym typeface="Wingdings" panose="05000000000000000000" pitchFamily="2" charset="2"/>
              </a:rPr>
              <a:t>Sofia subject: Canada newspapers or city or province name newspapers</a:t>
            </a:r>
            <a:endParaRPr lang="en-CA" sz="1200" dirty="0">
              <a:sym typeface="Wingdings" panose="05000000000000000000" pitchFamily="2" charset="2"/>
            </a:endParaRPr>
          </a:p>
          <a:p>
            <a:r>
              <a:rPr lang="en-CA" sz="1400" b="1" dirty="0" smtClean="0">
                <a:sym typeface="Wingdings" panose="05000000000000000000" pitchFamily="2" charset="2"/>
                <a:hlinkClick r:id="rId9"/>
              </a:rPr>
              <a:t>Google </a:t>
            </a:r>
            <a:r>
              <a:rPr lang="en-CA" sz="1400" b="1" dirty="0">
                <a:sym typeface="Wingdings" panose="05000000000000000000" pitchFamily="2" charset="2"/>
                <a:hlinkClick r:id="rId9"/>
              </a:rPr>
              <a:t>News Archive </a:t>
            </a:r>
            <a:r>
              <a:rPr lang="en-CA" sz="1400" dirty="0">
                <a:sym typeface="Wingdings" panose="05000000000000000000" pitchFamily="2" charset="2"/>
              </a:rPr>
              <a:t> selected issues and dates for many newspapers including Canadian</a:t>
            </a:r>
          </a:p>
          <a:p>
            <a:pPr lvl="1"/>
            <a:endParaRPr lang="en-CA" sz="1400" dirty="0"/>
          </a:p>
        </p:txBody>
      </p:sp>
    </p:spTree>
    <p:extLst>
      <p:ext uri="{BB962C8B-B14F-4D97-AF65-F5344CB8AC3E}">
        <p14:creationId xmlns:p14="http://schemas.microsoft.com/office/powerpoint/2010/main" val="285984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T17-32986-LIBR-Powerpoint-Template-16x9-v1 (1)</Template>
  <TotalTime>6172</TotalTime>
  <Words>2138</Words>
  <Application>Microsoft Office PowerPoint</Application>
  <PresentationFormat>On-screen Show (16:9)</PresentationFormat>
  <Paragraphs>221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Arial Bold</vt:lpstr>
      <vt:lpstr>GillSans Bold</vt:lpstr>
      <vt:lpstr>Times</vt:lpstr>
      <vt:lpstr>Wingdings</vt:lpstr>
      <vt:lpstr>T17-32986-LIBR-Powerpoint-Template-16x9-v1</vt:lpstr>
      <vt:lpstr>GradProSkills:      Finding Primary Sources</vt:lpstr>
      <vt:lpstr>Workshop Outline</vt:lpstr>
      <vt:lpstr>Learning Objectives</vt:lpstr>
      <vt:lpstr>What are Primary Sources?</vt:lpstr>
      <vt:lpstr>Library Definitions</vt:lpstr>
      <vt:lpstr>Purpose &amp; Features</vt:lpstr>
      <vt:lpstr>Sofia</vt:lpstr>
      <vt:lpstr>Sofia</vt:lpstr>
      <vt:lpstr>Canadian Newspapers</vt:lpstr>
      <vt:lpstr>International Newspapers</vt:lpstr>
      <vt:lpstr>Lists of Primary Sources</vt:lpstr>
      <vt:lpstr>Archive Databases in Libraries</vt:lpstr>
      <vt:lpstr>Archive Databases in Libraries</vt:lpstr>
      <vt:lpstr>Search Operators</vt:lpstr>
      <vt:lpstr>Proximity Operators</vt:lpstr>
      <vt:lpstr>Evaluating Primary Sources</vt:lpstr>
      <vt:lpstr>Evaluating Primary Sources</vt:lpstr>
      <vt:lpstr>Citing Primary Sources</vt:lpstr>
      <vt:lpstr>Help</vt:lpstr>
      <vt:lpstr>PowerPoint Presentation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Graziano</dc:creator>
  <cp:lastModifiedBy>Vince Graziano</cp:lastModifiedBy>
  <cp:revision>144</cp:revision>
  <dcterms:created xsi:type="dcterms:W3CDTF">2021-10-19T19:56:16Z</dcterms:created>
  <dcterms:modified xsi:type="dcterms:W3CDTF">2021-11-02T19:45:50Z</dcterms:modified>
</cp:coreProperties>
</file>