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8" r:id="rId2"/>
  </p:sldMasterIdLst>
  <p:notesMasterIdLst>
    <p:notesMasterId r:id="rId23"/>
  </p:notesMasterIdLst>
  <p:sldIdLst>
    <p:sldId id="256" r:id="rId3"/>
    <p:sldId id="280" r:id="rId4"/>
    <p:sldId id="281" r:id="rId5"/>
    <p:sldId id="275" r:id="rId6"/>
    <p:sldId id="261" r:id="rId7"/>
    <p:sldId id="265" r:id="rId8"/>
    <p:sldId id="270" r:id="rId9"/>
    <p:sldId id="271" r:id="rId10"/>
    <p:sldId id="272" r:id="rId11"/>
    <p:sldId id="274" r:id="rId12"/>
    <p:sldId id="276" r:id="rId13"/>
    <p:sldId id="266" r:id="rId14"/>
    <p:sldId id="267" r:id="rId15"/>
    <p:sldId id="295" r:id="rId16"/>
    <p:sldId id="269" r:id="rId17"/>
    <p:sldId id="277" r:id="rId18"/>
    <p:sldId id="278" r:id="rId19"/>
    <p:sldId id="317" r:id="rId20"/>
    <p:sldId id="304" r:id="rId21"/>
    <p:sldId id="260" r:id="rId22"/>
  </p:sldIdLst>
  <p:sldSz cx="6858000" cy="5143500"/>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A583D-D474-496E-9255-6D5092F64E93}" v="11" dt="2023-03-09T09:06:19.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30" autoAdjust="0"/>
    <p:restoredTop sz="94660" autoAdjust="0"/>
  </p:normalViewPr>
  <p:slideViewPr>
    <p:cSldViewPr>
      <p:cViewPr varScale="1">
        <p:scale>
          <a:sx n="210" d="100"/>
          <a:sy n="210" d="100"/>
        </p:scale>
        <p:origin x="1344" y="168"/>
      </p:cViewPr>
      <p:guideLst>
        <p:guide orient="horz" pos="1620"/>
        <p:guide pos="2160"/>
      </p:guideLst>
    </p:cSldViewPr>
  </p:slideViewPr>
  <p:outlineViewPr>
    <p:cViewPr>
      <p:scale>
        <a:sx n="33" d="100"/>
        <a:sy n="33" d="100"/>
      </p:scale>
      <p:origin x="0" y="-1800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 Graziano" userId="50c21514-5d9c-4a0c-a094-cce99675f364" providerId="ADAL" clId="{690A583D-D474-496E-9255-6D5092F64E93}"/>
    <pc:docChg chg="modSld">
      <pc:chgData name="Vince Graziano" userId="50c21514-5d9c-4a0c-a094-cce99675f364" providerId="ADAL" clId="{690A583D-D474-496E-9255-6D5092F64E93}" dt="2023-03-09T09:06:19.501" v="10"/>
      <pc:docMkLst>
        <pc:docMk/>
      </pc:docMkLst>
      <pc:sldChg chg="modAnim">
        <pc:chgData name="Vince Graziano" userId="50c21514-5d9c-4a0c-a094-cce99675f364" providerId="ADAL" clId="{690A583D-D474-496E-9255-6D5092F64E93}" dt="2023-03-09T09:05:45.531" v="6"/>
        <pc:sldMkLst>
          <pc:docMk/>
          <pc:sldMk cId="466861861" sldId="277"/>
        </pc:sldMkLst>
      </pc:sldChg>
      <pc:sldChg chg="modAnim">
        <pc:chgData name="Vince Graziano" userId="50c21514-5d9c-4a0c-a094-cce99675f364" providerId="ADAL" clId="{690A583D-D474-496E-9255-6D5092F64E93}" dt="2023-03-09T09:06:19.501" v="10"/>
        <pc:sldMkLst>
          <pc:docMk/>
          <pc:sldMk cId="1093836972"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2543ACF8-3F51-854F-91E9-AD86E324A5D8}" type="slidenum">
              <a:rPr lang="en-US" smtClean="0"/>
              <a:pPr>
                <a:defRPr/>
              </a:pPr>
              <a:t>14</a:t>
            </a:fld>
            <a:endParaRPr lang="en-US" dirty="0"/>
          </a:p>
        </p:txBody>
      </p:sp>
    </p:spTree>
    <p:extLst>
      <p:ext uri="{BB962C8B-B14F-4D97-AF65-F5344CB8AC3E}">
        <p14:creationId xmlns:p14="http://schemas.microsoft.com/office/powerpoint/2010/main" val="1464784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6712" y="1617644"/>
            <a:ext cx="3943350" cy="1187574"/>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836712" y="3075806"/>
            <a:ext cx="3943350" cy="575202"/>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0539-673B-CA4E-8891-157F2821E67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BA5F066-9566-C6F3-266D-45DFD2F64A01}"/>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4" name="Footer Placeholder 3">
            <a:extLst>
              <a:ext uri="{FF2B5EF4-FFF2-40B4-BE49-F238E27FC236}">
                <a16:creationId xmlns:a16="http://schemas.microsoft.com/office/drawing/2014/main" id="{8D3FCF33-5A65-647B-AE48-7C824088451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13BA6B8-51AA-14F4-6E86-19005DA086B4}"/>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139191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DDFD8-3BF2-87F9-BC60-A82513296133}"/>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3" name="Footer Placeholder 2">
            <a:extLst>
              <a:ext uri="{FF2B5EF4-FFF2-40B4-BE49-F238E27FC236}">
                <a16:creationId xmlns:a16="http://schemas.microsoft.com/office/drawing/2014/main" id="{A70D99A1-B517-5A59-06F5-AAD29C86C96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0985C15-1ACA-724A-A4CF-EF3C1ACFC120}"/>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56537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7E57-B39C-7A54-FEC7-1CEF3C1DC684}"/>
              </a:ext>
            </a:extLst>
          </p:cNvPr>
          <p:cNvSpPr>
            <a:spLocks noGrp="1"/>
          </p:cNvSpPr>
          <p:nvPr>
            <p:ph type="title"/>
          </p:nvPr>
        </p:nvSpPr>
        <p:spPr>
          <a:xfrm>
            <a:off x="472679" y="342900"/>
            <a:ext cx="2212181"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DFE8703-2794-AB9B-FBFE-A90D5FE1D47A}"/>
              </a:ext>
            </a:extLst>
          </p:cNvPr>
          <p:cNvSpPr>
            <a:spLocks noGrp="1"/>
          </p:cNvSpPr>
          <p:nvPr>
            <p:ph idx="1"/>
          </p:nvPr>
        </p:nvSpPr>
        <p:spPr>
          <a:xfrm>
            <a:off x="2915841" y="741364"/>
            <a:ext cx="3471863"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DF32446-7551-54A7-0980-A43B2A829919}"/>
              </a:ext>
            </a:extLst>
          </p:cNvPr>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566E7-8DA0-2889-7599-5B911343692C}"/>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6" name="Footer Placeholder 5">
            <a:extLst>
              <a:ext uri="{FF2B5EF4-FFF2-40B4-BE49-F238E27FC236}">
                <a16:creationId xmlns:a16="http://schemas.microsoft.com/office/drawing/2014/main" id="{90CF1595-F080-D01C-415D-B7B971A234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789E92-3CCD-2C2E-E34D-FAA60810461A}"/>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3237297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4E54-970D-70BE-846C-67500A074F8B}"/>
              </a:ext>
            </a:extLst>
          </p:cNvPr>
          <p:cNvSpPr>
            <a:spLocks noGrp="1"/>
          </p:cNvSpPr>
          <p:nvPr>
            <p:ph type="title"/>
          </p:nvPr>
        </p:nvSpPr>
        <p:spPr>
          <a:xfrm>
            <a:off x="472679" y="342900"/>
            <a:ext cx="2212181"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379E2BD-A969-227E-7712-687F30ABA222}"/>
              </a:ext>
            </a:extLst>
          </p:cNvPr>
          <p:cNvSpPr>
            <a:spLocks noGrp="1"/>
          </p:cNvSpPr>
          <p:nvPr>
            <p:ph type="pic" idx="1"/>
          </p:nvPr>
        </p:nvSpPr>
        <p:spPr>
          <a:xfrm>
            <a:off x="2915841" y="741364"/>
            <a:ext cx="3471863"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9A189CD-B3C4-A1D8-9E7C-D8914CB7F86F}"/>
              </a:ext>
            </a:extLst>
          </p:cNvPr>
          <p:cNvSpPr>
            <a:spLocks noGrp="1"/>
          </p:cNvSpPr>
          <p:nvPr>
            <p:ph type="body" sz="half" idx="2"/>
          </p:nvPr>
        </p:nvSpPr>
        <p:spPr>
          <a:xfrm>
            <a:off x="472679" y="1543050"/>
            <a:ext cx="2212181"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02B2F-2C15-1DDB-AE9E-226DE5AC0BE7}"/>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6" name="Footer Placeholder 5">
            <a:extLst>
              <a:ext uri="{FF2B5EF4-FFF2-40B4-BE49-F238E27FC236}">
                <a16:creationId xmlns:a16="http://schemas.microsoft.com/office/drawing/2014/main" id="{57C05A18-3F03-A17C-93E3-89892910AB1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CF494BE-5DD8-C316-5717-F6E60FDEF9F8}"/>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3143868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2B93-350A-973E-02CC-6C1ACFE0658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9D974E1-BD92-B1D2-9575-9A19B075A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8BA4C1E-6E78-5790-CC7B-558D7C72D6F4}"/>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5" name="Footer Placeholder 4">
            <a:extLst>
              <a:ext uri="{FF2B5EF4-FFF2-40B4-BE49-F238E27FC236}">
                <a16:creationId xmlns:a16="http://schemas.microsoft.com/office/drawing/2014/main" id="{1E92FE77-B619-7FD1-015E-A9C7754732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6C1B88-972E-588C-94FD-6D06B5D9E5D9}"/>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2445225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3BF118-BBB0-6758-FBD5-446B710D7AF4}"/>
              </a:ext>
            </a:extLst>
          </p:cNvPr>
          <p:cNvSpPr>
            <a:spLocks noGrp="1"/>
          </p:cNvSpPr>
          <p:nvPr>
            <p:ph type="title" orient="vert"/>
          </p:nvPr>
        </p:nvSpPr>
        <p:spPr>
          <a:xfrm>
            <a:off x="4907757" y="274639"/>
            <a:ext cx="1478756"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36FF97C-4FEE-5DD3-3F96-22E3492CF918}"/>
              </a:ext>
            </a:extLst>
          </p:cNvPr>
          <p:cNvSpPr>
            <a:spLocks noGrp="1"/>
          </p:cNvSpPr>
          <p:nvPr>
            <p:ph type="body" orient="vert" idx="1"/>
          </p:nvPr>
        </p:nvSpPr>
        <p:spPr>
          <a:xfrm>
            <a:off x="471488" y="274639"/>
            <a:ext cx="4321969"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03F8747-B534-1690-E580-D77204770BDB}"/>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5" name="Footer Placeholder 4">
            <a:extLst>
              <a:ext uri="{FF2B5EF4-FFF2-40B4-BE49-F238E27FC236}">
                <a16:creationId xmlns:a16="http://schemas.microsoft.com/office/drawing/2014/main" id="{A08A7D6E-DB9B-06FE-681E-F82E19D767F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6ABB0D4-C470-5AEA-B190-C1DEC0FEE1F1}"/>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96449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08C0-5222-BD1A-BA0A-46035FBA27AE}"/>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6211635-36AF-0A95-CE69-CB98AFB391A9}"/>
              </a:ext>
            </a:extLst>
          </p:cNvPr>
          <p:cNvSpPr>
            <a:spLocks noGrp="1"/>
          </p:cNvSpPr>
          <p:nvPr>
            <p:ph type="subTitle" idx="1"/>
          </p:nvPr>
        </p:nvSpPr>
        <p:spPr>
          <a:xfrm>
            <a:off x="857250" y="2701926"/>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0DA5A5D-D338-74D4-2A46-A1C03ADB8DEF}"/>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5" name="Footer Placeholder 4">
            <a:extLst>
              <a:ext uri="{FF2B5EF4-FFF2-40B4-BE49-F238E27FC236}">
                <a16:creationId xmlns:a16="http://schemas.microsoft.com/office/drawing/2014/main" id="{175ED771-C153-F5FC-0D0F-9CA6B286A7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124D67-1209-05DF-1468-F7C619EE1D23}"/>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118511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DD99-BA7E-491D-3753-DC87CA1FF79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D6B4BC4-C257-995F-6AF6-BCDFFA0ED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F9E199-B8E9-7182-4CDF-CE9E2A69BFA1}"/>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5" name="Footer Placeholder 4">
            <a:extLst>
              <a:ext uri="{FF2B5EF4-FFF2-40B4-BE49-F238E27FC236}">
                <a16:creationId xmlns:a16="http://schemas.microsoft.com/office/drawing/2014/main" id="{61CE996D-C4CA-D4EB-9B7C-DB4BDB3D36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6F91F6-EC01-333A-CC76-CF33A07BCEE5}"/>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307778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39DC-12A9-4C52-D619-584A0A28C356}"/>
              </a:ext>
            </a:extLst>
          </p:cNvPr>
          <p:cNvSpPr>
            <a:spLocks noGrp="1"/>
          </p:cNvSpPr>
          <p:nvPr>
            <p:ph type="title"/>
          </p:nvPr>
        </p:nvSpPr>
        <p:spPr>
          <a:xfrm>
            <a:off x="467916" y="1282700"/>
            <a:ext cx="5915025"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2933EDB-19A4-FD40-84EF-BBD14E5D8F03}"/>
              </a:ext>
            </a:extLst>
          </p:cNvPr>
          <p:cNvSpPr>
            <a:spLocks noGrp="1"/>
          </p:cNvSpPr>
          <p:nvPr>
            <p:ph type="body" idx="1"/>
          </p:nvPr>
        </p:nvSpPr>
        <p:spPr>
          <a:xfrm>
            <a:off x="467916"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D5F5D1-BC7A-7F96-68A9-86349581ACF4}"/>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5" name="Footer Placeholder 4">
            <a:extLst>
              <a:ext uri="{FF2B5EF4-FFF2-40B4-BE49-F238E27FC236}">
                <a16:creationId xmlns:a16="http://schemas.microsoft.com/office/drawing/2014/main" id="{75EA4358-ABB0-04AB-3901-295EE766C51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E08E7E-748B-BBA7-4D4E-A140D104FC75}"/>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2793756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8E8C-B2B9-E670-8055-86041CD9A8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324F9F-C244-B4E6-7E37-B2931571E904}"/>
              </a:ext>
            </a:extLst>
          </p:cNvPr>
          <p:cNvSpPr>
            <a:spLocks noGrp="1"/>
          </p:cNvSpPr>
          <p:nvPr>
            <p:ph sz="half" idx="1"/>
          </p:nvPr>
        </p:nvSpPr>
        <p:spPr>
          <a:xfrm>
            <a:off x="471487"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A5276E7-0AD7-C58C-29F2-68ADC3153B12}"/>
              </a:ext>
            </a:extLst>
          </p:cNvPr>
          <p:cNvSpPr>
            <a:spLocks noGrp="1"/>
          </p:cNvSpPr>
          <p:nvPr>
            <p:ph sz="half" idx="2"/>
          </p:nvPr>
        </p:nvSpPr>
        <p:spPr>
          <a:xfrm>
            <a:off x="3486150" y="1370013"/>
            <a:ext cx="290036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368DD8A-725A-984A-671B-CBA06E2A40A4}"/>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6" name="Footer Placeholder 5">
            <a:extLst>
              <a:ext uri="{FF2B5EF4-FFF2-40B4-BE49-F238E27FC236}">
                <a16:creationId xmlns:a16="http://schemas.microsoft.com/office/drawing/2014/main" id="{55922EF4-E5EA-6F35-A5A7-D1DC800BC6B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076663F-9256-06FA-FB7A-8488355CACD0}"/>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198241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2820-B776-F7CD-A883-AE4F45F11FF3}"/>
              </a:ext>
            </a:extLst>
          </p:cNvPr>
          <p:cNvSpPr>
            <a:spLocks noGrp="1"/>
          </p:cNvSpPr>
          <p:nvPr>
            <p:ph type="title"/>
          </p:nvPr>
        </p:nvSpPr>
        <p:spPr>
          <a:xfrm>
            <a:off x="472679" y="274639"/>
            <a:ext cx="5915025"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5A86AE-8A75-42DB-7F0D-D198512DAF99}"/>
              </a:ext>
            </a:extLst>
          </p:cNvPr>
          <p:cNvSpPr>
            <a:spLocks noGrp="1"/>
          </p:cNvSpPr>
          <p:nvPr>
            <p:ph type="body" idx="1"/>
          </p:nvPr>
        </p:nvSpPr>
        <p:spPr>
          <a:xfrm>
            <a:off x="472679" y="1260475"/>
            <a:ext cx="290155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BBF47-11A4-496B-7CF4-9061BEB39DB6}"/>
              </a:ext>
            </a:extLst>
          </p:cNvPr>
          <p:cNvSpPr>
            <a:spLocks noGrp="1"/>
          </p:cNvSpPr>
          <p:nvPr>
            <p:ph sz="half" idx="2"/>
          </p:nvPr>
        </p:nvSpPr>
        <p:spPr>
          <a:xfrm>
            <a:off x="472679" y="1879600"/>
            <a:ext cx="290155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320DC4-1B93-8086-09EF-ED5B093088C7}"/>
              </a:ext>
            </a:extLst>
          </p:cNvPr>
          <p:cNvSpPr>
            <a:spLocks noGrp="1"/>
          </p:cNvSpPr>
          <p:nvPr>
            <p:ph type="body" sz="quarter" idx="3"/>
          </p:nvPr>
        </p:nvSpPr>
        <p:spPr>
          <a:xfrm>
            <a:off x="3471863" y="1260475"/>
            <a:ext cx="2915841"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CEDDD1-1A8C-CDA6-DF1A-6CA8143F511B}"/>
              </a:ext>
            </a:extLst>
          </p:cNvPr>
          <p:cNvSpPr>
            <a:spLocks noGrp="1"/>
          </p:cNvSpPr>
          <p:nvPr>
            <p:ph sz="quarter" idx="4"/>
          </p:nvPr>
        </p:nvSpPr>
        <p:spPr>
          <a:xfrm>
            <a:off x="3471863" y="1879600"/>
            <a:ext cx="2915841"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C9B4375-DE9B-05C2-635C-5F8558697AD8}"/>
              </a:ext>
            </a:extLst>
          </p:cNvPr>
          <p:cNvSpPr>
            <a:spLocks noGrp="1"/>
          </p:cNvSpPr>
          <p:nvPr>
            <p:ph type="dt" sz="half" idx="10"/>
          </p:nvPr>
        </p:nvSpPr>
        <p:spPr/>
        <p:txBody>
          <a:bodyPr/>
          <a:lstStyle/>
          <a:p>
            <a:fld id="{2DD96D76-022D-442B-A515-95E876BF0CBF}" type="datetimeFigureOut">
              <a:rPr lang="en-CA" smtClean="0"/>
              <a:t>2023-03-09</a:t>
            </a:fld>
            <a:endParaRPr lang="en-CA"/>
          </a:p>
        </p:txBody>
      </p:sp>
      <p:sp>
        <p:nvSpPr>
          <p:cNvPr id="8" name="Footer Placeholder 7">
            <a:extLst>
              <a:ext uri="{FF2B5EF4-FFF2-40B4-BE49-F238E27FC236}">
                <a16:creationId xmlns:a16="http://schemas.microsoft.com/office/drawing/2014/main" id="{9D2BC2B9-DDF0-06E0-C385-B38A51951E3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86262332-0035-A352-BC24-FF3605D34F82}"/>
              </a:ext>
            </a:extLst>
          </p:cNvPr>
          <p:cNvSpPr>
            <a:spLocks noGrp="1"/>
          </p:cNvSpPr>
          <p:nvPr>
            <p:ph type="sldNum" sz="quarter" idx="12"/>
          </p:nvPr>
        </p:nvSpPr>
        <p:spPr/>
        <p:txBody>
          <a:bodyPr/>
          <a:lstStyle/>
          <a:p>
            <a:fld id="{70F2D9CD-F865-47A3-AED8-827D6047683B}" type="slidenum">
              <a:rPr lang="en-CA" smtClean="0"/>
              <a:t>‹#›</a:t>
            </a:fld>
            <a:endParaRPr lang="en-CA"/>
          </a:p>
        </p:txBody>
      </p:sp>
    </p:spTree>
    <p:extLst>
      <p:ext uri="{BB962C8B-B14F-4D97-AF65-F5344CB8AC3E}">
        <p14:creationId xmlns:p14="http://schemas.microsoft.com/office/powerpoint/2010/main" val="37539348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85750"/>
            <a:ext cx="58293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314450"/>
            <a:ext cx="58293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5F894-856E-B404-FBB1-998FB9AF5CC7}"/>
              </a:ext>
            </a:extLst>
          </p:cNvPr>
          <p:cNvSpPr>
            <a:spLocks noGrp="1"/>
          </p:cNvSpPr>
          <p:nvPr>
            <p:ph type="title"/>
          </p:nvPr>
        </p:nvSpPr>
        <p:spPr>
          <a:xfrm>
            <a:off x="471488" y="274639"/>
            <a:ext cx="5915025"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11C3373-3EC9-A7B0-E837-AF7A2D22B6CB}"/>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6D81A0F-FD3E-0B46-40E3-CFF38D421848}"/>
              </a:ext>
            </a:extLst>
          </p:cNvPr>
          <p:cNvSpPr>
            <a:spLocks noGrp="1"/>
          </p:cNvSpPr>
          <p:nvPr>
            <p:ph type="dt" sz="half" idx="2"/>
          </p:nvPr>
        </p:nvSpPr>
        <p:spPr>
          <a:xfrm>
            <a:off x="471488" y="4767264"/>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DD96D76-022D-442B-A515-95E876BF0CBF}" type="datetimeFigureOut">
              <a:rPr lang="en-CA" smtClean="0"/>
              <a:t>2023-03-09</a:t>
            </a:fld>
            <a:endParaRPr lang="en-CA"/>
          </a:p>
        </p:txBody>
      </p:sp>
      <p:sp>
        <p:nvSpPr>
          <p:cNvPr id="5" name="Footer Placeholder 4">
            <a:extLst>
              <a:ext uri="{FF2B5EF4-FFF2-40B4-BE49-F238E27FC236}">
                <a16:creationId xmlns:a16="http://schemas.microsoft.com/office/drawing/2014/main" id="{C5BF623B-9A34-1E8B-B943-631C6A584A34}"/>
              </a:ext>
            </a:extLst>
          </p:cNvPr>
          <p:cNvSpPr>
            <a:spLocks noGrp="1"/>
          </p:cNvSpPr>
          <p:nvPr>
            <p:ph type="ftr" sz="quarter" idx="3"/>
          </p:nvPr>
        </p:nvSpPr>
        <p:spPr>
          <a:xfrm>
            <a:off x="2271713" y="4767264"/>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B0763AC-7C9C-BEF5-FD09-29B437131DB6}"/>
              </a:ext>
            </a:extLst>
          </p:cNvPr>
          <p:cNvSpPr>
            <a:spLocks noGrp="1"/>
          </p:cNvSpPr>
          <p:nvPr>
            <p:ph type="sldNum" sz="quarter" idx="4"/>
          </p:nvPr>
        </p:nvSpPr>
        <p:spPr>
          <a:xfrm>
            <a:off x="4843463" y="4767264"/>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0F2D9CD-F865-47A3-AED8-827D6047683B}" type="slidenum">
              <a:rPr lang="en-CA" smtClean="0"/>
              <a:t>‹#›</a:t>
            </a:fld>
            <a:endParaRPr lang="en-CA"/>
          </a:p>
        </p:txBody>
      </p:sp>
    </p:spTree>
    <p:extLst>
      <p:ext uri="{BB962C8B-B14F-4D97-AF65-F5344CB8AC3E}">
        <p14:creationId xmlns:p14="http://schemas.microsoft.com/office/powerpoint/2010/main" val="194864153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ncordiauniversity.on.worldcat.org/v2/oclc/780956112" TargetMode="External"/><Relationship Id="rId13" Type="http://schemas.openxmlformats.org/officeDocument/2006/relationships/hyperlink" Target="https://concordiauniversity.on.worldcat.org/v2/oclc/552130630" TargetMode="External"/><Relationship Id="rId3" Type="http://schemas.openxmlformats.org/officeDocument/2006/relationships/hyperlink" Target="https://concordiauniversity.on.worldcat.org/v2/oclc/756872948" TargetMode="External"/><Relationship Id="rId7" Type="http://schemas.openxmlformats.org/officeDocument/2006/relationships/hyperlink" Target="https://concordiauniversity.on.worldcat.org/v2/oclc/213810572" TargetMode="External"/><Relationship Id="rId12" Type="http://schemas.openxmlformats.org/officeDocument/2006/relationships/hyperlink" Target="https://concordiauniversity.on.worldcat.org/v2/oclc/733117788" TargetMode="External"/><Relationship Id="rId2" Type="http://schemas.openxmlformats.org/officeDocument/2006/relationships/hyperlink" Target="https://concordiauniversity.on.worldcat.org/v2/oclc/49835545"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v2/oclc/62313540" TargetMode="External"/><Relationship Id="rId11" Type="http://schemas.openxmlformats.org/officeDocument/2006/relationships/hyperlink" Target="https://concordiauniversity.on.worldcat.org/v2/oclc/54650785" TargetMode="External"/><Relationship Id="rId5" Type="http://schemas.openxmlformats.org/officeDocument/2006/relationships/hyperlink" Target="https://concordiauniversity.on.worldcat.org/v2/oclc/665135487" TargetMode="External"/><Relationship Id="rId15" Type="http://schemas.openxmlformats.org/officeDocument/2006/relationships/hyperlink" Target="https://news.google.com/newspapers?hl=en" TargetMode="External"/><Relationship Id="rId10" Type="http://schemas.openxmlformats.org/officeDocument/2006/relationships/hyperlink" Target="https://concordiauniversity.on.worldcat.org/v2/oclc/62303387" TargetMode="External"/><Relationship Id="rId4" Type="http://schemas.openxmlformats.org/officeDocument/2006/relationships/hyperlink" Target="https://concordiauniversity.on.worldcat.org/v2/oclc/54534281" TargetMode="External"/><Relationship Id="rId9" Type="http://schemas.openxmlformats.org/officeDocument/2006/relationships/hyperlink" Target="https://concordiauniversity.on.worldcat.org/v2/oclc/826648650" TargetMode="External"/><Relationship Id="rId14" Type="http://schemas.openxmlformats.org/officeDocument/2006/relationships/hyperlink" Target="https://concordiauniversity.on.worldcat.org/v2/oclc/1817582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oncordia.ca/library/guides/english/literary.html" TargetMode="External"/><Relationship Id="rId2" Type="http://schemas.openxmlformats.org/officeDocument/2006/relationships/hyperlink" Target="https://www.concordia.ca/library/guides/history/primary.html#anchor3"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v2/oclc/36162377" TargetMode="External"/><Relationship Id="rId5" Type="http://schemas.openxmlformats.org/officeDocument/2006/relationships/hyperlink" Target="https://concordiauniversity.libguides.com/az.php?s=132551" TargetMode="External"/><Relationship Id="rId4" Type="http://schemas.openxmlformats.org/officeDocument/2006/relationships/hyperlink" Target="https://www.concordia.ca/library/guides/english/non-literary.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ncordiauniversity.on.worldcat.org/v2/oclc/5095934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c.gov/programs/teachers/getting-started-with-primary-sources/citing/chicago/" TargetMode="External"/><Relationship Id="rId2" Type="http://schemas.openxmlformats.org/officeDocument/2006/relationships/hyperlink" Target="https://www-chicagomanualofstyle-org.lib-ezproxy.concordia.ca/16/contents.html" TargetMode="External"/><Relationship Id="rId1" Type="http://schemas.openxmlformats.org/officeDocument/2006/relationships/slideLayout" Target="../slideLayouts/slideLayout2.xml"/><Relationship Id="rId6" Type="http://schemas.openxmlformats.org/officeDocument/2006/relationships/hyperlink" Target="https://library.concordia.ca/find/government/citing.php" TargetMode="External"/><Relationship Id="rId5" Type="http://schemas.openxmlformats.org/officeDocument/2006/relationships/hyperlink" Target="https://www.loc.gov/programs/teachers/getting-started-with-primary-sources/citing/mla/" TargetMode="External"/><Relationship Id="rId4" Type="http://schemas.openxmlformats.org/officeDocument/2006/relationships/hyperlink" Target="https://mlahandbookplus-org.lib-ezproxy.concordia.ca/books/book/5/MLA-Handboo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oncordia.ca/library/guides/history.html" TargetMode="External"/><Relationship Id="rId7" Type="http://schemas.openxmlformats.org/officeDocument/2006/relationships/hyperlink" Target="mailto:vince.graziano@concordia.ca" TargetMode="External"/><Relationship Id="rId2" Type="http://schemas.openxmlformats.org/officeDocument/2006/relationships/hyperlink" Target="https://library.concordia.ca/help/index.php" TargetMode="External"/><Relationship Id="rId1" Type="http://schemas.openxmlformats.org/officeDocument/2006/relationships/slideLayout" Target="../slideLayouts/slideLayout2.xml"/><Relationship Id="rId6" Type="http://schemas.openxmlformats.org/officeDocument/2006/relationships/hyperlink" Target="https://library.concordia.ca/help/questions/" TargetMode="External"/><Relationship Id="rId5" Type="http://schemas.openxmlformats.org/officeDocument/2006/relationships/hyperlink" Target="https://library.concordia.ca/help/citing/index.php" TargetMode="External"/><Relationship Id="rId4" Type="http://schemas.openxmlformats.org/officeDocument/2006/relationships/hyperlink" Target="https://www.concordia.ca/library/guides/englis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concordiauniversity.on.worldcat.org/v2/oclc/910187003" TargetMode="External"/><Relationship Id="rId3" Type="http://schemas.openxmlformats.org/officeDocument/2006/relationships/hyperlink" Target="https://concordiauniversity.on.worldcat.org/v2/oclc/6210577" TargetMode="External"/><Relationship Id="rId7" Type="http://schemas.openxmlformats.org/officeDocument/2006/relationships/hyperlink" Target="https://concordiauniversity.on.worldcat.org/v2/oclc/911810197" TargetMode="External"/><Relationship Id="rId2" Type="http://schemas.openxmlformats.org/officeDocument/2006/relationships/hyperlink" Target="https://concordiauniversity.on.worldcat.org/v2/oclc/818696097"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v2/oclc/20716277" TargetMode="External"/><Relationship Id="rId5" Type="http://schemas.openxmlformats.org/officeDocument/2006/relationships/hyperlink" Target="https://concordiauniversity.on.worldcat.org/v2/oclc/665135487" TargetMode="External"/><Relationship Id="rId10" Type="http://schemas.openxmlformats.org/officeDocument/2006/relationships/hyperlink" Target="https://news.google.com/newspapers?hl=en" TargetMode="External"/><Relationship Id="rId4" Type="http://schemas.openxmlformats.org/officeDocument/2006/relationships/hyperlink" Target="https://concordiauniversity.on.worldcat.org/v2/oclc/49835545" TargetMode="External"/><Relationship Id="rId9" Type="http://schemas.openxmlformats.org/officeDocument/2006/relationships/hyperlink" Target="https://concordiauniversity.on.worldcat.org/oclc/606238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169" name="Title 15"/>
          <p:cNvSpPr>
            <a:spLocks noGrp="1"/>
          </p:cNvSpPr>
          <p:nvPr>
            <p:ph type="ctrTitle"/>
          </p:nvPr>
        </p:nvSpPr>
        <p:spPr>
          <a:xfrm>
            <a:off x="332656" y="1203598"/>
            <a:ext cx="6336704" cy="1187574"/>
          </a:xfrm>
        </p:spPr>
        <p:txBody>
          <a:bodyPr/>
          <a:lstStyle/>
          <a:p>
            <a:pPr eaLnBrk="1" hangingPunct="1"/>
            <a:r>
              <a:rPr lang="en-US" sz="2000" dirty="0">
                <a:latin typeface="Arial Bold" charset="0"/>
              </a:rPr>
              <a:t>GradProSkills:</a:t>
            </a:r>
            <a:br>
              <a:rPr lang="en-US" sz="2000" dirty="0">
                <a:latin typeface="Arial Bold" charset="0"/>
              </a:rPr>
            </a:br>
            <a:br>
              <a:rPr lang="en-US" sz="2000" dirty="0">
                <a:latin typeface="Arial Bold" charset="0"/>
              </a:rPr>
            </a:br>
            <a:r>
              <a:rPr lang="en-US" sz="2000" dirty="0">
                <a:latin typeface="Arial Bold" charset="0"/>
              </a:rPr>
              <a:t>	</a:t>
            </a:r>
            <a:r>
              <a:rPr lang="en-US" sz="2400" dirty="0">
                <a:latin typeface="Arial Bold" charset="0"/>
              </a:rPr>
              <a:t>Finding Primary Sources | GPLL270    </a:t>
            </a:r>
          </a:p>
        </p:txBody>
      </p:sp>
      <p:sp>
        <p:nvSpPr>
          <p:cNvPr id="7170" name="Subtitle 16"/>
          <p:cNvSpPr>
            <a:spLocks noGrp="1"/>
          </p:cNvSpPr>
          <p:nvPr>
            <p:ph type="subTitle" idx="1"/>
          </p:nvPr>
        </p:nvSpPr>
        <p:spPr>
          <a:xfrm>
            <a:off x="476672" y="3075806"/>
            <a:ext cx="5976664" cy="1368152"/>
          </a:xfrm>
        </p:spPr>
        <p:txBody>
          <a:bodyPr/>
          <a:lstStyle/>
          <a:p>
            <a:pPr algn="r" eaLnBrk="1" hangingPunct="1"/>
            <a:r>
              <a:rPr lang="en-US" dirty="0">
                <a:latin typeface="Arial" charset="0"/>
              </a:rPr>
              <a:t>Vince Graziano</a:t>
            </a:r>
          </a:p>
          <a:p>
            <a:pPr algn="r" eaLnBrk="1" hangingPunct="1"/>
            <a:endParaRPr lang="en-US" dirty="0">
              <a:latin typeface="Arial" charset="0"/>
            </a:endParaRPr>
          </a:p>
          <a:p>
            <a:pPr algn="r" eaLnBrk="1" hangingPunct="1"/>
            <a:r>
              <a:rPr lang="en-US" sz="1400" dirty="0">
                <a:latin typeface="Arial" charset="0"/>
              </a:rPr>
              <a:t>Librarian for History, English &amp; Sexuality Studies</a:t>
            </a:r>
          </a:p>
          <a:p>
            <a:pPr algn="r" eaLnBrk="1" hangingPunct="1"/>
            <a:r>
              <a:rPr lang="en-US" sz="1400" dirty="0">
                <a:latin typeface="Arial" charset="0"/>
              </a:rPr>
              <a:t>March 9,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30324"/>
            <a:ext cx="5829300" cy="857250"/>
          </a:xfrm>
        </p:spPr>
        <p:txBody>
          <a:bodyPr/>
          <a:lstStyle/>
          <a:p>
            <a:r>
              <a:rPr lang="en-CA" dirty="0"/>
              <a:t>International Newspapers</a:t>
            </a:r>
          </a:p>
        </p:txBody>
      </p:sp>
      <p:sp>
        <p:nvSpPr>
          <p:cNvPr id="3" name="Content Placeholder 2"/>
          <p:cNvSpPr>
            <a:spLocks noGrp="1"/>
          </p:cNvSpPr>
          <p:nvPr>
            <p:ph idx="1"/>
          </p:nvPr>
        </p:nvSpPr>
        <p:spPr>
          <a:xfrm>
            <a:off x="548680" y="843558"/>
            <a:ext cx="6120680" cy="4083918"/>
          </a:xfrm>
        </p:spPr>
        <p:txBody>
          <a:bodyPr/>
          <a:lstStyle/>
          <a:p>
            <a:r>
              <a:rPr lang="en-CA" sz="1200" b="1" dirty="0"/>
              <a:t>Current </a:t>
            </a:r>
            <a:r>
              <a:rPr lang="en-CA" sz="1200" b="1" dirty="0">
                <a:sym typeface="Wingdings" panose="05000000000000000000" pitchFamily="2" charset="2"/>
              </a:rPr>
              <a:t> Text only</a:t>
            </a:r>
            <a:endParaRPr lang="en-CA" sz="1200" b="1" dirty="0"/>
          </a:p>
          <a:p>
            <a:pPr lvl="1"/>
            <a:r>
              <a:rPr lang="en-CA" sz="1100" dirty="0">
                <a:hlinkClick r:id="rId2"/>
              </a:rPr>
              <a:t>Factiva</a:t>
            </a:r>
            <a:r>
              <a:rPr lang="en-CA" sz="1100" dirty="0"/>
              <a:t>: numerous international newspapers with varying start dates</a:t>
            </a:r>
          </a:p>
          <a:p>
            <a:pPr lvl="1"/>
            <a:r>
              <a:rPr lang="en-CA" sz="1100" dirty="0">
                <a:hlinkClick r:id="rId3"/>
              </a:rPr>
              <a:t>US </a:t>
            </a:r>
            <a:r>
              <a:rPr lang="en-CA" sz="1100" dirty="0" err="1">
                <a:hlinkClick r:id="rId3"/>
              </a:rPr>
              <a:t>Newsstream</a:t>
            </a:r>
            <a:r>
              <a:rPr lang="en-CA" sz="1100" dirty="0"/>
              <a:t>: almost 1,200 local and major daily newspapers, with oldest NYT beginning in 1980</a:t>
            </a:r>
          </a:p>
          <a:p>
            <a:pPr lvl="1"/>
            <a:r>
              <a:rPr lang="en-CA" sz="1100" dirty="0">
                <a:hlinkClick r:id="rId4"/>
              </a:rPr>
              <a:t>International </a:t>
            </a:r>
            <a:r>
              <a:rPr lang="en-CA" sz="1100" dirty="0" err="1">
                <a:hlinkClick r:id="rId4"/>
              </a:rPr>
              <a:t>Newsstream</a:t>
            </a:r>
            <a:r>
              <a:rPr lang="en-CA" sz="1100" dirty="0"/>
              <a:t>: about 1,600 newspapers outside of Canada and USA</a:t>
            </a:r>
          </a:p>
          <a:p>
            <a:pPr lvl="1"/>
            <a:r>
              <a:rPr lang="en-CA" sz="1100" dirty="0">
                <a:hlinkClick r:id="rId5"/>
              </a:rPr>
              <a:t>Eureka</a:t>
            </a:r>
            <a:r>
              <a:rPr lang="en-CA" sz="1100" dirty="0"/>
              <a:t>: many international regional newspapers with varying starting dates</a:t>
            </a:r>
          </a:p>
          <a:p>
            <a:r>
              <a:rPr lang="en-CA" sz="1200" b="1" dirty="0"/>
              <a:t>Historical </a:t>
            </a:r>
            <a:r>
              <a:rPr lang="en-CA" sz="1200" b="1" dirty="0">
                <a:sym typeface="Wingdings" panose="05000000000000000000" pitchFamily="2" charset="2"/>
              </a:rPr>
              <a:t> Full images</a:t>
            </a:r>
            <a:endParaRPr lang="en-CA" sz="1200" b="1" dirty="0"/>
          </a:p>
          <a:p>
            <a:pPr lvl="1"/>
            <a:r>
              <a:rPr lang="en-CA" sz="1100" dirty="0">
                <a:hlinkClick r:id="rId6"/>
              </a:rPr>
              <a:t>ProQuest Historical Newspapers: New York Times </a:t>
            </a:r>
            <a:r>
              <a:rPr lang="en-CA" sz="1100" dirty="0"/>
              <a:t>(1851 to 3 years ago)</a:t>
            </a:r>
          </a:p>
          <a:p>
            <a:pPr lvl="1"/>
            <a:r>
              <a:rPr lang="en-CA" sz="1100" dirty="0">
                <a:hlinkClick r:id="rId7"/>
              </a:rPr>
              <a:t>ProQuest Historical Newspapers: Washington Post</a:t>
            </a:r>
            <a:r>
              <a:rPr lang="en-CA" sz="1100" dirty="0"/>
              <a:t> (1877-2001)</a:t>
            </a:r>
          </a:p>
          <a:p>
            <a:pPr lvl="1"/>
            <a:r>
              <a:rPr lang="en-CA" sz="1100" dirty="0">
                <a:hlinkClick r:id="rId8"/>
              </a:rPr>
              <a:t>ProQuest Historical Newspapers: Irish Times</a:t>
            </a:r>
            <a:r>
              <a:rPr lang="en-CA" sz="1100" dirty="0"/>
              <a:t> (1859 to 2 years ago)</a:t>
            </a:r>
          </a:p>
          <a:p>
            <a:pPr lvl="1"/>
            <a:r>
              <a:rPr lang="en-CA" sz="1100" dirty="0">
                <a:hlinkClick r:id="rId9"/>
              </a:rPr>
              <a:t>ProQuest Historical Newspapers: Jerusalem Post</a:t>
            </a:r>
            <a:r>
              <a:rPr lang="en-CA" sz="1100" dirty="0"/>
              <a:t> (1932-1988)</a:t>
            </a:r>
          </a:p>
          <a:p>
            <a:pPr lvl="1"/>
            <a:r>
              <a:rPr lang="en-CA" sz="1100" dirty="0">
                <a:hlinkClick r:id="rId10"/>
              </a:rPr>
              <a:t>ProQuest Historical Newspapers: Wall Street Journal</a:t>
            </a:r>
            <a:r>
              <a:rPr lang="en-CA" sz="1100" dirty="0"/>
              <a:t> (1889-2004)</a:t>
            </a:r>
          </a:p>
          <a:p>
            <a:pPr lvl="1"/>
            <a:r>
              <a:rPr lang="en-CA" sz="1100" dirty="0">
                <a:hlinkClick r:id="rId11"/>
              </a:rPr>
              <a:t>Times Digital Archive</a:t>
            </a:r>
            <a:r>
              <a:rPr lang="en-CA" sz="1100" dirty="0"/>
              <a:t> </a:t>
            </a:r>
            <a:r>
              <a:rPr lang="en-CA" sz="1100" i="1" dirty="0"/>
              <a:t>Times of London </a:t>
            </a:r>
            <a:r>
              <a:rPr lang="en-CA" sz="1100" dirty="0"/>
              <a:t>(1785-2014)</a:t>
            </a:r>
          </a:p>
          <a:p>
            <a:pPr lvl="1"/>
            <a:r>
              <a:rPr lang="en-CA" sz="1100" dirty="0">
                <a:hlinkClick r:id="rId12"/>
              </a:rPr>
              <a:t>Picture Post Historical Archive</a:t>
            </a:r>
            <a:r>
              <a:rPr lang="en-CA" sz="1100" dirty="0"/>
              <a:t> (1938-1957)</a:t>
            </a:r>
          </a:p>
          <a:p>
            <a:pPr lvl="1"/>
            <a:r>
              <a:rPr lang="en-US" sz="1100" dirty="0">
                <a:hlinkClick r:id="rId13"/>
              </a:rPr>
              <a:t>Illustrated London News Historical Archive</a:t>
            </a:r>
            <a:r>
              <a:rPr lang="en-US" sz="1100" dirty="0"/>
              <a:t> (1842-2003)</a:t>
            </a:r>
          </a:p>
          <a:p>
            <a:pPr lvl="1"/>
            <a:r>
              <a:rPr lang="en-US" sz="1100" dirty="0">
                <a:hlinkClick r:id="rId14"/>
              </a:rPr>
              <a:t>British Library Newspapers</a:t>
            </a:r>
            <a:r>
              <a:rPr lang="en-US" sz="1100" dirty="0"/>
              <a:t>: local and regional, from the 17</a:t>
            </a:r>
            <a:r>
              <a:rPr lang="en-US" sz="1100" baseline="30000" dirty="0"/>
              <a:t>th</a:t>
            </a:r>
            <a:r>
              <a:rPr lang="en-US" sz="1100" dirty="0"/>
              <a:t> century (1685) to 19</a:t>
            </a:r>
            <a:r>
              <a:rPr lang="en-US" sz="1100" baseline="30000" dirty="0"/>
              <a:t>th</a:t>
            </a:r>
            <a:r>
              <a:rPr lang="en-US" sz="1100" dirty="0"/>
              <a:t> century </a:t>
            </a:r>
          </a:p>
          <a:p>
            <a:pPr lvl="1"/>
            <a:r>
              <a:rPr lang="en-US" sz="1100" dirty="0"/>
              <a:t>Sofia subject: geographic name newspapers (also retrieves microform)</a:t>
            </a:r>
          </a:p>
          <a:p>
            <a:r>
              <a:rPr lang="en-US" sz="1200" b="1" dirty="0">
                <a:hlinkClick r:id="rId15"/>
              </a:rPr>
              <a:t>Google News Archive</a:t>
            </a:r>
            <a:r>
              <a:rPr lang="en-US" sz="1200" b="1" dirty="0"/>
              <a:t> </a:t>
            </a:r>
            <a:r>
              <a:rPr lang="en-US" sz="1200" dirty="0">
                <a:sym typeface="Wingdings" panose="05000000000000000000" pitchFamily="2" charset="2"/>
              </a:rPr>
              <a:t> </a:t>
            </a:r>
            <a:r>
              <a:rPr lang="en-US" sz="1200" dirty="0"/>
              <a:t>selected issues and dates for many newspapers</a:t>
            </a:r>
          </a:p>
          <a:p>
            <a:pPr lvl="1"/>
            <a:endParaRPr lang="en-US" sz="1200" dirty="0"/>
          </a:p>
          <a:p>
            <a:pPr lvl="1"/>
            <a:endParaRPr lang="en-CA" sz="1200" dirty="0"/>
          </a:p>
        </p:txBody>
      </p:sp>
    </p:spTree>
    <p:extLst>
      <p:ext uri="{BB962C8B-B14F-4D97-AF65-F5344CB8AC3E}">
        <p14:creationId xmlns:p14="http://schemas.microsoft.com/office/powerpoint/2010/main" val="128047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3478"/>
            <a:ext cx="5829300" cy="857250"/>
          </a:xfrm>
        </p:spPr>
        <p:txBody>
          <a:bodyPr/>
          <a:lstStyle/>
          <a:p>
            <a:r>
              <a:rPr lang="en-CA" dirty="0"/>
              <a:t>Lists of Primary Sources</a:t>
            </a:r>
          </a:p>
        </p:txBody>
      </p:sp>
      <p:sp>
        <p:nvSpPr>
          <p:cNvPr id="3" name="Content Placeholder 2"/>
          <p:cNvSpPr>
            <a:spLocks noGrp="1"/>
          </p:cNvSpPr>
          <p:nvPr>
            <p:ph idx="1"/>
          </p:nvPr>
        </p:nvSpPr>
        <p:spPr>
          <a:xfrm>
            <a:off x="514350" y="843558"/>
            <a:ext cx="6048672" cy="4536504"/>
          </a:xfrm>
        </p:spPr>
        <p:txBody>
          <a:bodyPr/>
          <a:lstStyle/>
          <a:p>
            <a:r>
              <a:rPr lang="en-CA" sz="1500" b="1" dirty="0"/>
              <a:t>History Subject Guide</a:t>
            </a:r>
          </a:p>
          <a:p>
            <a:pPr lvl="1"/>
            <a:r>
              <a:rPr lang="en-CA" sz="1300" dirty="0">
                <a:hlinkClick r:id="rId2"/>
              </a:rPr>
              <a:t>Finding digitized primary sources</a:t>
            </a:r>
            <a:endParaRPr lang="en-CA" sz="1300" dirty="0"/>
          </a:p>
          <a:p>
            <a:r>
              <a:rPr lang="en-CA" sz="1500" b="1" dirty="0"/>
              <a:t>English Subject Guide</a:t>
            </a:r>
          </a:p>
          <a:p>
            <a:pPr lvl="1"/>
            <a:r>
              <a:rPr lang="en-US" sz="1300" dirty="0">
                <a:hlinkClick r:id="rId3"/>
              </a:rPr>
              <a:t>Finding Primary Sources: Literary Works</a:t>
            </a:r>
            <a:endParaRPr lang="en-US" sz="1300" dirty="0"/>
          </a:p>
          <a:p>
            <a:pPr lvl="1"/>
            <a:r>
              <a:rPr lang="en-US" sz="1300" dirty="0">
                <a:hlinkClick r:id="rId4"/>
              </a:rPr>
              <a:t>Finding Primary Sources: Non-Literary Works</a:t>
            </a:r>
            <a:endParaRPr lang="en-US" sz="1300" dirty="0"/>
          </a:p>
          <a:p>
            <a:r>
              <a:rPr lang="en-US" sz="1500" b="1" dirty="0"/>
              <a:t>Databases by Subject</a:t>
            </a:r>
          </a:p>
          <a:p>
            <a:pPr lvl="1"/>
            <a:r>
              <a:rPr lang="en-US" sz="1300" dirty="0"/>
              <a:t>By Content Type: </a:t>
            </a:r>
            <a:r>
              <a:rPr lang="en-US" sz="1300" dirty="0">
                <a:hlinkClick r:id="rId5"/>
              </a:rPr>
              <a:t>Primary Sources</a:t>
            </a:r>
            <a:r>
              <a:rPr lang="en-US" sz="1300" dirty="0"/>
              <a:t> (A-Z)</a:t>
            </a:r>
          </a:p>
          <a:p>
            <a:r>
              <a:rPr lang="en-US" sz="1500" dirty="0">
                <a:hlinkClick r:id="rId6"/>
              </a:rPr>
              <a:t>Center for Research Libraries Global Resources</a:t>
            </a:r>
            <a:r>
              <a:rPr lang="en-US" sz="1500" dirty="0"/>
              <a:t> (CRL)</a:t>
            </a:r>
          </a:p>
          <a:p>
            <a:pPr lvl="1"/>
            <a:r>
              <a:rPr lang="en-US" sz="1300" dirty="0"/>
              <a:t>Consists of the online public access catalog (OPAC) of the Center for Research Libraries (CRL) based in Chicago, Illinois, which is an international consortium of university, college, and independent research libraries that preserves and makes available to scholars a wealth of rare and uncommon primary source materials from around the world, that are generally not targeted by other North American research institutions. Collections include serials, newspapers, dissertations and digital resources.</a:t>
            </a:r>
          </a:p>
          <a:p>
            <a:pPr lvl="1"/>
            <a:r>
              <a:rPr lang="en-US" sz="1300" dirty="0"/>
              <a:t>Library of Congress Subject Headings</a:t>
            </a:r>
            <a:endParaRPr lang="en-CA" sz="1300" dirty="0"/>
          </a:p>
        </p:txBody>
      </p:sp>
    </p:spTree>
    <p:extLst>
      <p:ext uri="{BB962C8B-B14F-4D97-AF65-F5344CB8AC3E}">
        <p14:creationId xmlns:p14="http://schemas.microsoft.com/office/powerpoint/2010/main" val="348707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3478"/>
            <a:ext cx="5829300" cy="857250"/>
          </a:xfrm>
        </p:spPr>
        <p:txBody>
          <a:bodyPr/>
          <a:lstStyle/>
          <a:p>
            <a:r>
              <a:rPr lang="en-CA" sz="3000" dirty="0"/>
              <a:t>Archive Databases in Libraries</a:t>
            </a:r>
          </a:p>
        </p:txBody>
      </p:sp>
      <p:sp>
        <p:nvSpPr>
          <p:cNvPr id="3" name="Content Placeholder 2"/>
          <p:cNvSpPr>
            <a:spLocks noGrp="1"/>
          </p:cNvSpPr>
          <p:nvPr>
            <p:ph idx="1"/>
          </p:nvPr>
        </p:nvSpPr>
        <p:spPr>
          <a:xfrm>
            <a:off x="332656" y="843558"/>
            <a:ext cx="6336704" cy="4536504"/>
          </a:xfrm>
        </p:spPr>
        <p:txBody>
          <a:bodyPr/>
          <a:lstStyle/>
          <a:p>
            <a:r>
              <a:rPr lang="en-CA" sz="1500" b="1" dirty="0"/>
              <a:t>Collections from physical archives &amp; major research libraries</a:t>
            </a:r>
          </a:p>
          <a:p>
            <a:pPr lvl="1"/>
            <a:r>
              <a:rPr lang="en-CA" sz="1300" dirty="0"/>
              <a:t>Great variation in size</a:t>
            </a:r>
          </a:p>
          <a:p>
            <a:pPr lvl="1"/>
            <a:r>
              <a:rPr lang="en-CA" sz="1300" dirty="0"/>
              <a:t>Digitized collections or parts of collections packaged and sold by vendors to libraries, often via consortia</a:t>
            </a:r>
          </a:p>
          <a:p>
            <a:pPr lvl="1"/>
            <a:r>
              <a:rPr lang="en-CA" sz="1300" dirty="0"/>
              <a:t>Major vendors are ProQuest, Gale, Adam Matthew</a:t>
            </a:r>
          </a:p>
          <a:p>
            <a:r>
              <a:rPr lang="en-CA" sz="1500" b="1" dirty="0"/>
              <a:t>Search Fields</a:t>
            </a:r>
          </a:p>
          <a:p>
            <a:pPr lvl="1"/>
            <a:r>
              <a:rPr lang="en-CA" sz="1300" dirty="0"/>
              <a:t>Great variation from database to database</a:t>
            </a:r>
          </a:p>
          <a:p>
            <a:pPr lvl="1"/>
            <a:r>
              <a:rPr lang="en-CA" sz="1300" dirty="0"/>
              <a:t>Standard fields may include keyword, author/creator, title, and full text</a:t>
            </a:r>
          </a:p>
          <a:p>
            <a:pPr lvl="1"/>
            <a:r>
              <a:rPr lang="en-CA" sz="1300" dirty="0"/>
              <a:t>Customized fields may include “sub-collection” or section, fonds, </a:t>
            </a:r>
            <a:r>
              <a:rPr lang="en-CA" sz="1300" dirty="0" err="1"/>
              <a:t>etc</a:t>
            </a:r>
            <a:endParaRPr lang="en-CA" sz="1300" dirty="0"/>
          </a:p>
          <a:p>
            <a:pPr lvl="1"/>
            <a:r>
              <a:rPr lang="en-CA" sz="1300" dirty="0"/>
              <a:t>Filters may include date, document type, document features, place of publication</a:t>
            </a:r>
          </a:p>
          <a:p>
            <a:pPr lvl="1"/>
            <a:r>
              <a:rPr lang="en-CA" sz="1300" dirty="0"/>
              <a:t>Some include a </a:t>
            </a:r>
            <a:r>
              <a:rPr lang="en-CA" sz="1300" b="1" dirty="0"/>
              <a:t>subject</a:t>
            </a:r>
            <a:r>
              <a:rPr lang="en-CA" sz="1300" dirty="0"/>
              <a:t> field, but it is very different from standard subjects such as the Library of Congress Subject Headings</a:t>
            </a:r>
          </a:p>
          <a:p>
            <a:r>
              <a:rPr lang="en-CA" sz="1500" b="1" dirty="0"/>
              <a:t>Examples</a:t>
            </a:r>
          </a:p>
          <a:p>
            <a:pPr lvl="1"/>
            <a:r>
              <a:rPr lang="en-US" sz="1300" dirty="0"/>
              <a:t>JSTOR, </a:t>
            </a:r>
            <a:r>
              <a:rPr lang="en-US" sz="1300" i="1" dirty="0"/>
              <a:t>British and Irish Women's Letters and Diaries</a:t>
            </a:r>
            <a:r>
              <a:rPr lang="en-US" sz="1300" dirty="0"/>
              <a:t>, </a:t>
            </a:r>
            <a:r>
              <a:rPr lang="en-US" sz="1300" i="1" dirty="0"/>
              <a:t>American Periodicals</a:t>
            </a:r>
            <a:r>
              <a:rPr lang="en-US" sz="1300" dirty="0"/>
              <a:t>, </a:t>
            </a:r>
            <a:r>
              <a:rPr lang="en-US" sz="1300" i="1" dirty="0"/>
              <a:t>Eighteenth Century Collections Online</a:t>
            </a:r>
            <a:r>
              <a:rPr lang="en-US" sz="1300" dirty="0"/>
              <a:t>, EEBO, </a:t>
            </a:r>
            <a:r>
              <a:rPr lang="en-US" sz="1300" i="1" dirty="0"/>
              <a:t>Canadiana</a:t>
            </a:r>
          </a:p>
          <a:p>
            <a:pPr lvl="1"/>
            <a:endParaRPr lang="en-CA" sz="1400" dirty="0"/>
          </a:p>
          <a:p>
            <a:pPr lvl="1"/>
            <a:endParaRPr lang="en-CA" sz="1400" dirty="0"/>
          </a:p>
          <a:p>
            <a:endParaRPr lang="en-CA" sz="1600" dirty="0"/>
          </a:p>
        </p:txBody>
      </p:sp>
    </p:spTree>
    <p:extLst>
      <p:ext uri="{BB962C8B-B14F-4D97-AF65-F5344CB8AC3E}">
        <p14:creationId xmlns:p14="http://schemas.microsoft.com/office/powerpoint/2010/main" val="190485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4" y="195486"/>
            <a:ext cx="6192688" cy="857250"/>
          </a:xfrm>
        </p:spPr>
        <p:txBody>
          <a:bodyPr/>
          <a:lstStyle/>
          <a:p>
            <a:r>
              <a:rPr lang="en-CA" sz="3000" dirty="0"/>
              <a:t>Archive Databases in Libraries</a:t>
            </a:r>
          </a:p>
        </p:txBody>
      </p:sp>
      <p:sp>
        <p:nvSpPr>
          <p:cNvPr id="3" name="Content Placeholder 2"/>
          <p:cNvSpPr>
            <a:spLocks noGrp="1"/>
          </p:cNvSpPr>
          <p:nvPr>
            <p:ph idx="1"/>
          </p:nvPr>
        </p:nvSpPr>
        <p:spPr>
          <a:xfrm>
            <a:off x="404664" y="771550"/>
            <a:ext cx="6328157" cy="4248472"/>
          </a:xfrm>
        </p:spPr>
        <p:txBody>
          <a:bodyPr/>
          <a:lstStyle/>
          <a:p>
            <a:r>
              <a:rPr lang="en-CA" sz="1800" b="1" dirty="0"/>
              <a:t>Challenges:</a:t>
            </a:r>
          </a:p>
          <a:p>
            <a:pPr lvl="1"/>
            <a:r>
              <a:rPr lang="en-CA" sz="1800" b="1" dirty="0"/>
              <a:t>Personal names</a:t>
            </a:r>
          </a:p>
          <a:p>
            <a:pPr lvl="2"/>
            <a:r>
              <a:rPr lang="en-CA" sz="1300" dirty="0"/>
              <a:t>No name authorities, pseudonyms, spelling variations, abbreviations of given names, titles</a:t>
            </a:r>
          </a:p>
          <a:p>
            <a:pPr lvl="2"/>
            <a:r>
              <a:rPr lang="en-CA" sz="1300" dirty="0"/>
              <a:t>Sofia subject: personal names dictionaries</a:t>
            </a:r>
          </a:p>
          <a:p>
            <a:pPr lvl="1"/>
            <a:r>
              <a:rPr lang="en-CA" sz="1600" b="1" dirty="0"/>
              <a:t>Place names </a:t>
            </a:r>
          </a:p>
          <a:p>
            <a:pPr lvl="2"/>
            <a:r>
              <a:rPr lang="en-CA" sz="1300" dirty="0"/>
              <a:t>Former names, spelling variations, abbreviations</a:t>
            </a:r>
          </a:p>
          <a:p>
            <a:pPr lvl="2"/>
            <a:r>
              <a:rPr lang="en-CA" sz="1300" dirty="0"/>
              <a:t>Sofia subject: geographic names dictionaries</a:t>
            </a:r>
          </a:p>
          <a:p>
            <a:pPr lvl="1"/>
            <a:r>
              <a:rPr lang="en-CA" sz="1600" b="1" dirty="0"/>
              <a:t>Language usage</a:t>
            </a:r>
          </a:p>
          <a:p>
            <a:pPr lvl="2"/>
            <a:r>
              <a:rPr lang="en-CA" sz="1300" dirty="0"/>
              <a:t>Many spelling variations and abbreviations</a:t>
            </a:r>
          </a:p>
          <a:p>
            <a:pPr lvl="2"/>
            <a:r>
              <a:rPr lang="en-CA" sz="1300" dirty="0"/>
              <a:t>Words that are now considered pejorative or offensive</a:t>
            </a:r>
          </a:p>
          <a:p>
            <a:pPr lvl="2"/>
            <a:r>
              <a:rPr lang="en-CA" sz="1300" dirty="0"/>
              <a:t>Figurative language and expressions </a:t>
            </a:r>
          </a:p>
          <a:p>
            <a:pPr lvl="2"/>
            <a:r>
              <a:rPr lang="en-CA" sz="1300" dirty="0"/>
              <a:t>Definitions of words may be different </a:t>
            </a:r>
          </a:p>
          <a:p>
            <a:pPr lvl="3"/>
            <a:r>
              <a:rPr lang="en-CA" sz="1300" dirty="0"/>
              <a:t>Ex: “sex” before 1900 meant only gender</a:t>
            </a:r>
          </a:p>
          <a:p>
            <a:pPr lvl="2"/>
            <a:r>
              <a:rPr lang="en-CA" sz="1300" dirty="0"/>
              <a:t>The </a:t>
            </a:r>
            <a:r>
              <a:rPr lang="en-CA" sz="1300" dirty="0">
                <a:hlinkClick r:id="rId2"/>
              </a:rPr>
              <a:t>Oxford English Dictionary</a:t>
            </a:r>
            <a:r>
              <a:rPr lang="en-CA" sz="1300" dirty="0"/>
              <a:t> is an authoritative historical dictionary of the English language as spoken anywhere in the world</a:t>
            </a:r>
          </a:p>
          <a:p>
            <a:pPr lvl="2"/>
            <a:endParaRPr lang="en-CA" sz="1400" dirty="0"/>
          </a:p>
        </p:txBody>
      </p:sp>
    </p:spTree>
    <p:extLst>
      <p:ext uri="{BB962C8B-B14F-4D97-AF65-F5344CB8AC3E}">
        <p14:creationId xmlns:p14="http://schemas.microsoft.com/office/powerpoint/2010/main" val="3763779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404664" y="285750"/>
            <a:ext cx="6453336" cy="857250"/>
          </a:xfrm>
        </p:spPr>
        <p:txBody>
          <a:bodyPr/>
          <a:lstStyle/>
          <a:p>
            <a:r>
              <a:rPr lang="en-CA" altLang="en-US" sz="2475" dirty="0">
                <a:latin typeface="Arial Bold" panose="020B0704020202020204" pitchFamily="34" charset="0"/>
                <a:ea typeface="ＭＳ Ｐゴシック" panose="020B0600070205080204" pitchFamily="34" charset="-128"/>
              </a:rPr>
              <a:t>Boolean Operators &amp; search capabilities</a:t>
            </a:r>
          </a:p>
        </p:txBody>
      </p:sp>
      <p:sp>
        <p:nvSpPr>
          <p:cNvPr id="3" name="Content Placeholder 2"/>
          <p:cNvSpPr>
            <a:spLocks noGrp="1" noChangeArrowheads="1"/>
          </p:cNvSpPr>
          <p:nvPr>
            <p:ph idx="1"/>
          </p:nvPr>
        </p:nvSpPr>
        <p:spPr>
          <a:xfrm>
            <a:off x="332656" y="843558"/>
            <a:ext cx="6336704" cy="4266474"/>
          </a:xfrm>
        </p:spPr>
        <p:txBody>
          <a:bodyPr/>
          <a:lstStyle/>
          <a:p>
            <a:r>
              <a:rPr lang="en-US" altLang="en-US" sz="1200" dirty="0">
                <a:latin typeface="Arial" panose="020B0604020202020204" pitchFamily="34" charset="0"/>
                <a:ea typeface="ＭＳ Ｐゴシック" panose="020B0600070205080204" pitchFamily="34" charset="-128"/>
              </a:rPr>
              <a:t>Boolean searching is based on an algebraic system of logic created by George Boole, a British 19</a:t>
            </a:r>
            <a:r>
              <a:rPr lang="en-US" altLang="en-US" sz="1200" baseline="30000" dirty="0">
                <a:latin typeface="Arial" panose="020B0604020202020204" pitchFamily="34" charset="0"/>
                <a:ea typeface="ＭＳ Ｐゴシック" panose="020B0600070205080204" pitchFamily="34" charset="-128"/>
              </a:rPr>
              <a:t>th</a:t>
            </a:r>
            <a:r>
              <a:rPr lang="en-US" altLang="en-US" sz="1200" dirty="0">
                <a:latin typeface="Arial" panose="020B0604020202020204" pitchFamily="34" charset="0"/>
                <a:ea typeface="ＭＳ Ｐゴシック" panose="020B0600070205080204" pitchFamily="34" charset="-128"/>
              </a:rPr>
              <a:t>c. mathematician &amp; philosopher</a:t>
            </a:r>
          </a:p>
          <a:p>
            <a:r>
              <a:rPr lang="en-US" altLang="en-US" sz="1200" dirty="0">
                <a:latin typeface="Arial" panose="020B0604020202020204" pitchFamily="34" charset="0"/>
                <a:ea typeface="ＭＳ Ｐゴシック" panose="020B0600070205080204" pitchFamily="34" charset="-128"/>
              </a:rPr>
              <a:t>AKA logical operators or search operators or operators</a:t>
            </a:r>
          </a:p>
          <a:p>
            <a:pPr marL="0" indent="0">
              <a:buNone/>
            </a:pPr>
            <a:endParaRPr lang="en-US" altLang="en-US" sz="1275" dirty="0">
              <a:latin typeface="Arial" panose="020B0604020202020204" pitchFamily="34" charset="0"/>
              <a:ea typeface="ＭＳ Ｐゴシック" panose="020B0600070205080204" pitchFamily="34" charset="-128"/>
            </a:endParaRPr>
          </a:p>
          <a:p>
            <a:pPr>
              <a:spcBef>
                <a:spcPts val="75"/>
              </a:spcBef>
            </a:pPr>
            <a:r>
              <a:rPr lang="en-US" altLang="en-US" sz="1275" b="1" dirty="0">
                <a:latin typeface="Arial" panose="020B0604020202020204" pitchFamily="34" charset="0"/>
                <a:ea typeface="ＭＳ Ｐゴシック" panose="020B0600070205080204" pitchFamily="34" charset="-128"/>
              </a:rPr>
              <a:t>Boolean Operators</a:t>
            </a:r>
            <a:r>
              <a:rPr lang="en-US" altLang="en-US" sz="1275" dirty="0">
                <a:latin typeface="Arial" panose="020B0604020202020204" pitchFamily="34" charset="0"/>
                <a:ea typeface="ＭＳ Ｐゴシック" panose="020B0600070205080204" pitchFamily="34" charset="-128"/>
              </a:rPr>
              <a:t>:</a:t>
            </a:r>
          </a:p>
          <a:p>
            <a:pPr lvl="1"/>
            <a:r>
              <a:rPr lang="en-US" altLang="en-US" sz="1200" b="1" dirty="0">
                <a:latin typeface="Arial" panose="020B0604020202020204" pitchFamily="34" charset="0"/>
                <a:ea typeface="ＭＳ Ｐゴシック" panose="020B0600070205080204" pitchFamily="34" charset="-128"/>
              </a:rPr>
              <a:t>AND</a:t>
            </a:r>
            <a:r>
              <a:rPr lang="en-US" altLang="en-US" sz="1200" dirty="0">
                <a:latin typeface="Arial" panose="020B0604020202020204" pitchFamily="34" charset="0"/>
                <a:ea typeface="ＭＳ Ｐゴシック" panose="020B0600070205080204" pitchFamily="34" charset="-128"/>
              </a:rPr>
              <a:t> restricts search		</a:t>
            </a:r>
            <a:r>
              <a:rPr lang="en-US" altLang="en-US" sz="1200" dirty="0">
                <a:solidFill>
                  <a:schemeClr val="tx2"/>
                </a:solidFill>
                <a:latin typeface="Arial" panose="020B0604020202020204" pitchFamily="34" charset="0"/>
                <a:ea typeface="ＭＳ Ｐゴシック" panose="020B0600070205080204" pitchFamily="34" charset="-128"/>
              </a:rPr>
              <a:t>Canada</a:t>
            </a:r>
            <a:r>
              <a:rPr lang="en-US" altLang="en-US" sz="1200" dirty="0">
                <a:latin typeface="Arial" panose="020B0604020202020204" pitchFamily="34" charset="0"/>
                <a:ea typeface="ＭＳ Ｐゴシック" panose="020B0600070205080204" pitchFamily="34" charset="-128"/>
              </a:rPr>
              <a:t> </a:t>
            </a:r>
            <a:r>
              <a:rPr lang="en-US" altLang="en-US" sz="1200" b="1" dirty="0">
                <a:latin typeface="Arial" panose="020B0604020202020204" pitchFamily="34" charset="0"/>
                <a:ea typeface="ＭＳ Ｐゴシック" panose="020B0600070205080204" pitchFamily="34" charset="-128"/>
              </a:rPr>
              <a:t>AND</a:t>
            </a:r>
            <a:r>
              <a:rPr lang="en-US" altLang="en-US" sz="1200" dirty="0">
                <a:latin typeface="Arial" panose="020B0604020202020204" pitchFamily="34" charset="0"/>
                <a:ea typeface="ＭＳ Ｐゴシック" panose="020B0600070205080204" pitchFamily="34" charset="-128"/>
              </a:rPr>
              <a:t> </a:t>
            </a:r>
            <a:r>
              <a:rPr lang="en-US" altLang="en-US" sz="1200" dirty="0">
                <a:solidFill>
                  <a:schemeClr val="tx2"/>
                </a:solidFill>
                <a:latin typeface="Arial" panose="020B0604020202020204" pitchFamily="34" charset="0"/>
                <a:ea typeface="ＭＳ Ｐゴシック" panose="020B0600070205080204" pitchFamily="34" charset="-128"/>
              </a:rPr>
              <a:t>history</a:t>
            </a:r>
          </a:p>
          <a:p>
            <a:pPr lvl="1"/>
            <a:r>
              <a:rPr lang="en-US" altLang="en-US" sz="1200" b="1" dirty="0">
                <a:latin typeface="Arial" panose="020B0604020202020204" pitchFamily="34" charset="0"/>
                <a:ea typeface="ＭＳ Ｐゴシック" panose="020B0600070205080204" pitchFamily="34" charset="-128"/>
              </a:rPr>
              <a:t>OR</a:t>
            </a:r>
            <a:r>
              <a:rPr lang="en-US" altLang="en-US" sz="1200" dirty="0">
                <a:latin typeface="Arial" panose="020B0604020202020204" pitchFamily="34" charset="0"/>
                <a:ea typeface="ＭＳ Ｐゴシック" panose="020B0600070205080204" pitchFamily="34" charset="-128"/>
              </a:rPr>
              <a:t> expands search		</a:t>
            </a:r>
            <a:r>
              <a:rPr lang="en-US" altLang="en-US" sz="1200" dirty="0">
                <a:solidFill>
                  <a:schemeClr val="tx2"/>
                </a:solidFill>
                <a:latin typeface="Arial" panose="020B0604020202020204" pitchFamily="34" charset="0"/>
                <a:ea typeface="ＭＳ Ｐゴシック" panose="020B0600070205080204" pitchFamily="34" charset="-128"/>
              </a:rPr>
              <a:t>autobiography </a:t>
            </a:r>
            <a:r>
              <a:rPr lang="en-US" altLang="en-US" sz="1200" b="1" dirty="0">
                <a:solidFill>
                  <a:schemeClr val="tx2"/>
                </a:solidFill>
                <a:latin typeface="Arial" panose="020B0604020202020204" pitchFamily="34" charset="0"/>
                <a:ea typeface="ＭＳ Ｐゴシック" panose="020B0600070205080204" pitchFamily="34" charset="-128"/>
              </a:rPr>
              <a:t>OR</a:t>
            </a:r>
            <a:r>
              <a:rPr lang="en-US" altLang="en-US" sz="1200" dirty="0">
                <a:solidFill>
                  <a:schemeClr val="tx2"/>
                </a:solidFill>
                <a:latin typeface="Arial" panose="020B0604020202020204" pitchFamily="34" charset="0"/>
                <a:ea typeface="ＭＳ Ｐゴシック" panose="020B0600070205080204" pitchFamily="34" charset="-128"/>
              </a:rPr>
              <a:t> memoir</a:t>
            </a:r>
            <a:endParaRPr lang="en-US" altLang="en-US" sz="1200" b="1" dirty="0">
              <a:latin typeface="Arial" panose="020B0604020202020204" pitchFamily="34" charset="0"/>
              <a:ea typeface="ＭＳ Ｐゴシック" panose="020B0600070205080204" pitchFamily="34" charset="-128"/>
            </a:endParaRPr>
          </a:p>
          <a:p>
            <a:pPr lvl="1"/>
            <a:r>
              <a:rPr lang="en-US" altLang="en-US" sz="1200" b="1" dirty="0">
                <a:latin typeface="Arial" panose="020B0604020202020204" pitchFamily="34" charset="0"/>
                <a:ea typeface="ＭＳ Ｐゴシック" panose="020B0600070205080204" pitchFamily="34" charset="-128"/>
              </a:rPr>
              <a:t>NOT</a:t>
            </a:r>
            <a:r>
              <a:rPr lang="en-US" altLang="en-US" sz="1200" dirty="0">
                <a:latin typeface="Arial" panose="020B0604020202020204" pitchFamily="34" charset="0"/>
                <a:ea typeface="ＭＳ Ｐゴシック" panose="020B0600070205080204" pitchFamily="34" charset="-128"/>
              </a:rPr>
              <a:t> eliminates			</a:t>
            </a:r>
            <a:r>
              <a:rPr lang="en-US" altLang="en-US" sz="1200" dirty="0">
                <a:solidFill>
                  <a:schemeClr val="tx2"/>
                </a:solidFill>
                <a:latin typeface="Arial" panose="020B0604020202020204" pitchFamily="34" charset="0"/>
                <a:ea typeface="ＭＳ Ｐゴシック" panose="020B0600070205080204" pitchFamily="34" charset="-128"/>
              </a:rPr>
              <a:t>theatre</a:t>
            </a:r>
            <a:r>
              <a:rPr lang="en-US" altLang="en-US" sz="1200" dirty="0">
                <a:latin typeface="Arial" panose="020B0604020202020204" pitchFamily="34" charset="0"/>
                <a:ea typeface="ＭＳ Ｐゴシック" panose="020B0600070205080204" pitchFamily="34" charset="-128"/>
              </a:rPr>
              <a:t> </a:t>
            </a:r>
            <a:r>
              <a:rPr lang="en-US" altLang="en-US" sz="1200" b="1" dirty="0">
                <a:latin typeface="Arial" panose="020B0604020202020204" pitchFamily="34" charset="0"/>
                <a:ea typeface="ＭＳ Ｐゴシック" panose="020B0600070205080204" pitchFamily="34" charset="-128"/>
              </a:rPr>
              <a:t>NOT</a:t>
            </a:r>
            <a:r>
              <a:rPr lang="en-US" altLang="en-US" sz="1200" dirty="0">
                <a:latin typeface="Arial" panose="020B0604020202020204" pitchFamily="34" charset="0"/>
                <a:ea typeface="ＭＳ Ｐゴシック" panose="020B0600070205080204" pitchFamily="34" charset="-128"/>
              </a:rPr>
              <a:t> </a:t>
            </a:r>
            <a:r>
              <a:rPr lang="en-US" altLang="en-US" sz="1200" dirty="0">
                <a:solidFill>
                  <a:schemeClr val="tx2"/>
                </a:solidFill>
                <a:latin typeface="Arial" panose="020B0604020202020204" pitchFamily="34" charset="0"/>
                <a:ea typeface="ＭＳ Ｐゴシック" panose="020B0600070205080204" pitchFamily="34" charset="-128"/>
              </a:rPr>
              <a:t>film</a:t>
            </a:r>
          </a:p>
          <a:p>
            <a:endParaRPr lang="en-US" altLang="en-US" sz="1275" dirty="0">
              <a:solidFill>
                <a:schemeClr val="tx2"/>
              </a:solidFill>
              <a:latin typeface="Arial" panose="020B0604020202020204" pitchFamily="34" charset="0"/>
              <a:ea typeface="ＭＳ Ｐゴシック" panose="020B0600070205080204" pitchFamily="34" charset="-128"/>
            </a:endParaRPr>
          </a:p>
          <a:p>
            <a:pPr>
              <a:spcBef>
                <a:spcPts val="75"/>
              </a:spcBef>
            </a:pPr>
            <a:r>
              <a:rPr lang="en-US" altLang="en-US" sz="1275" b="1" dirty="0">
                <a:solidFill>
                  <a:schemeClr val="tx2"/>
                </a:solidFill>
                <a:latin typeface="Arial" panose="020B0604020202020204" pitchFamily="34" charset="0"/>
                <a:ea typeface="ＭＳ Ｐゴシック" panose="020B0600070205080204" pitchFamily="34" charset="-128"/>
              </a:rPr>
              <a:t>Search capabilities</a:t>
            </a:r>
            <a:r>
              <a:rPr lang="en-US" altLang="en-US" sz="1275" dirty="0">
                <a:solidFill>
                  <a:schemeClr val="tx2"/>
                </a:solidFill>
                <a:latin typeface="Arial" panose="020B0604020202020204" pitchFamily="34" charset="0"/>
                <a:ea typeface="ＭＳ Ｐゴシック" panose="020B0600070205080204" pitchFamily="34" charset="-128"/>
              </a:rPr>
              <a:t>:</a:t>
            </a:r>
          </a:p>
          <a:p>
            <a:pPr lvl="1"/>
            <a:r>
              <a:rPr lang="en-US" altLang="en-US" sz="1200" b="1" dirty="0">
                <a:latin typeface="Arial" panose="020B0604020202020204" pitchFamily="34" charset="0"/>
                <a:ea typeface="ＭＳ Ｐゴシック" panose="020B0600070205080204" pitchFamily="34" charset="-128"/>
              </a:rPr>
              <a:t>“ ” </a:t>
            </a:r>
            <a:r>
              <a:rPr lang="en-US" altLang="en-US" sz="1200" dirty="0">
                <a:latin typeface="Arial" panose="020B0604020202020204" pitchFamily="34" charset="0"/>
                <a:ea typeface="ＭＳ Ｐゴシック" panose="020B0600070205080204" pitchFamily="34" charset="-128"/>
              </a:rPr>
              <a:t>for phrases</a:t>
            </a:r>
            <a:r>
              <a:rPr lang="en-US" altLang="en-US" sz="1200" b="1"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a:t>
            </a:r>
            <a:r>
              <a:rPr lang="en-US" altLang="en-US" sz="1200" dirty="0">
                <a:solidFill>
                  <a:schemeClr val="tx2"/>
                </a:solidFill>
                <a:latin typeface="Arial" panose="020B0604020202020204" pitchFamily="34" charset="0"/>
                <a:ea typeface="ＭＳ Ｐゴシック" panose="020B0600070205080204" pitchFamily="34" charset="-128"/>
              </a:rPr>
              <a:t>United States</a:t>
            </a:r>
            <a:r>
              <a:rPr lang="en-US" altLang="en-US" sz="1200" dirty="0">
                <a:latin typeface="Arial" panose="020B0604020202020204" pitchFamily="34" charset="0"/>
                <a:ea typeface="ＭＳ Ｐゴシック" panose="020B0600070205080204" pitchFamily="34" charset="-128"/>
              </a:rPr>
              <a:t>”</a:t>
            </a:r>
          </a:p>
          <a:p>
            <a:pPr lvl="1"/>
            <a:r>
              <a:rPr lang="en-US" altLang="en-US" sz="1200" b="1"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for truncation			</a:t>
            </a:r>
            <a:r>
              <a:rPr lang="en-US" altLang="en-US" sz="1200" dirty="0" err="1">
                <a:solidFill>
                  <a:schemeClr val="tx2"/>
                </a:solidFill>
                <a:latin typeface="Arial" panose="020B0604020202020204" pitchFamily="34" charset="0"/>
                <a:ea typeface="ＭＳ Ｐゴシック" panose="020B0600070205080204" pitchFamily="34" charset="-128"/>
              </a:rPr>
              <a:t>Canad</a:t>
            </a:r>
            <a:r>
              <a:rPr lang="en-US" altLang="en-US" sz="1200" b="1" dirty="0">
                <a:solidFill>
                  <a:schemeClr val="tx2"/>
                </a:solidFill>
                <a:latin typeface="Arial" panose="020B0604020202020204" pitchFamily="34" charset="0"/>
                <a:ea typeface="ＭＳ Ｐゴシック" panose="020B0600070205080204" pitchFamily="34" charset="-128"/>
              </a:rPr>
              <a:t>*</a:t>
            </a:r>
            <a:endParaRPr lang="en-US" altLang="en-US" sz="1200" b="1" dirty="0">
              <a:latin typeface="Arial" panose="020B0604020202020204" pitchFamily="34" charset="0"/>
              <a:ea typeface="ＭＳ Ｐゴシック" panose="020B0600070205080204" pitchFamily="34" charset="-128"/>
            </a:endParaRPr>
          </a:p>
          <a:p>
            <a:pPr lvl="1"/>
            <a:r>
              <a:rPr lang="en-US" altLang="en-US" sz="1200" dirty="0">
                <a:latin typeface="Arial" panose="020B0604020202020204" pitchFamily="34" charset="0"/>
                <a:ea typeface="ＭＳ Ｐゴシック" panose="020B0600070205080204" pitchFamily="34" charset="-128"/>
              </a:rPr>
              <a:t>Nesting ()			</a:t>
            </a:r>
            <a:r>
              <a:rPr lang="en-US" altLang="en-US" sz="1200" dirty="0" err="1">
                <a:latin typeface="Arial" panose="020B0604020202020204" pitchFamily="34" charset="0"/>
                <a:ea typeface="ＭＳ Ｐゴシック" panose="020B0600070205080204" pitchFamily="34" charset="-128"/>
              </a:rPr>
              <a:t>Canad</a:t>
            </a:r>
            <a:r>
              <a:rPr lang="en-US" altLang="en-US" sz="1200" dirty="0">
                <a:latin typeface="Arial" panose="020B0604020202020204" pitchFamily="34" charset="0"/>
                <a:ea typeface="ＭＳ Ｐゴシック" panose="020B0600070205080204" pitchFamily="34" charset="-128"/>
              </a:rPr>
              <a:t>* </a:t>
            </a:r>
            <a:r>
              <a:rPr lang="en-US" altLang="en-US" sz="1200" b="1" dirty="0">
                <a:latin typeface="Arial" panose="020B0604020202020204" pitchFamily="34" charset="0"/>
                <a:ea typeface="ＭＳ Ｐゴシック" panose="020B0600070205080204" pitchFamily="34" charset="-128"/>
              </a:rPr>
              <a:t>AND</a:t>
            </a:r>
            <a:r>
              <a:rPr lang="en-US" altLang="en-US" sz="1200" dirty="0">
                <a:latin typeface="Arial" panose="020B0604020202020204" pitchFamily="34" charset="0"/>
                <a:ea typeface="ＭＳ Ｐゴシック" panose="020B0600070205080204" pitchFamily="34" charset="-128"/>
              </a:rPr>
              <a:t> history </a:t>
            </a:r>
            <a:r>
              <a:rPr lang="en-US" altLang="en-US" sz="1200" b="1" dirty="0">
                <a:latin typeface="Arial" panose="020B0604020202020204" pitchFamily="34" charset="0"/>
                <a:ea typeface="ＭＳ Ｐゴシック" panose="020B0600070205080204" pitchFamily="34" charset="-128"/>
              </a:rPr>
              <a:t>AND</a:t>
            </a:r>
            <a:r>
              <a:rPr lang="en-US" altLang="en-US" sz="1200" dirty="0">
                <a:latin typeface="Arial" panose="020B0604020202020204" pitchFamily="34" charset="0"/>
                <a:ea typeface="ＭＳ Ｐゴシック" panose="020B0600070205080204" pitchFamily="34" charset="-128"/>
              </a:rPr>
              <a:t> 					(autobiography* </a:t>
            </a:r>
            <a:r>
              <a:rPr lang="en-US" altLang="en-US" sz="1200" b="1" dirty="0">
                <a:latin typeface="Arial" panose="020B0604020202020204" pitchFamily="34" charset="0"/>
                <a:ea typeface="ＭＳ Ｐゴシック" panose="020B0600070205080204" pitchFamily="34" charset="-128"/>
              </a:rPr>
              <a:t>OR</a:t>
            </a:r>
            <a:r>
              <a:rPr lang="en-US" altLang="en-US" sz="1200" dirty="0">
                <a:latin typeface="Arial" panose="020B0604020202020204" pitchFamily="34" charset="0"/>
                <a:ea typeface="ＭＳ Ｐゴシック" panose="020B0600070205080204" pitchFamily="34" charset="-128"/>
              </a:rPr>
              <a:t> memoir)</a:t>
            </a:r>
          </a:p>
          <a:p>
            <a:pPr marL="0" indent="0">
              <a:buNone/>
            </a:pPr>
            <a:endParaRPr lang="en-US" altLang="en-US" sz="1275" dirty="0">
              <a:latin typeface="Arial" panose="020B0604020202020204" pitchFamily="34" charset="0"/>
              <a:ea typeface="ＭＳ Ｐゴシック" panose="020B0600070205080204" pitchFamily="34" charset="-128"/>
            </a:endParaRPr>
          </a:p>
          <a:p>
            <a:pPr marL="0" indent="0" algn="ctr">
              <a:spcBef>
                <a:spcPts val="75"/>
              </a:spcBef>
              <a:buNone/>
            </a:pPr>
            <a:r>
              <a:rPr lang="en-US" altLang="en-US" sz="1275" b="1" dirty="0">
                <a:latin typeface="Arial" panose="020B0604020202020204" pitchFamily="34" charset="0"/>
                <a:ea typeface="ＭＳ Ｐゴシック" panose="020B0600070205080204" pitchFamily="34" charset="-128"/>
              </a:rPr>
              <a:t>Note</a:t>
            </a:r>
            <a:r>
              <a:rPr lang="en-US" altLang="en-US" sz="1275" dirty="0">
                <a:latin typeface="Arial" panose="020B0604020202020204" pitchFamily="34" charset="0"/>
                <a:ea typeface="ＭＳ Ｐゴシック" panose="020B0600070205080204" pitchFamily="34" charset="-128"/>
              </a:rPr>
              <a:t>: multiple search boxes are also a form of nesting</a:t>
            </a:r>
          </a:p>
          <a:p>
            <a:pPr marL="0" indent="0" algn="ctr">
              <a:spcBef>
                <a:spcPts val="450"/>
              </a:spcBef>
              <a:buNone/>
            </a:pPr>
            <a:r>
              <a:rPr lang="en-US" altLang="en-US" sz="1275" b="1" dirty="0">
                <a:latin typeface="Arial" panose="020B0604020202020204" pitchFamily="34" charset="0"/>
                <a:ea typeface="ＭＳ Ｐゴシック" panose="020B0600070205080204" pitchFamily="34" charset="-128"/>
              </a:rPr>
              <a:t>Note</a:t>
            </a:r>
            <a:r>
              <a:rPr lang="en-US" altLang="en-US" sz="1275" dirty="0">
                <a:latin typeface="Arial" panose="020B0604020202020204" pitchFamily="34" charset="0"/>
                <a:ea typeface="ＭＳ Ｐゴシック" panose="020B0600070205080204" pitchFamily="34" charset="-128"/>
              </a:rPr>
              <a:t>: Databases do not require the operators to be in uppercase</a:t>
            </a:r>
          </a:p>
          <a:p>
            <a:pPr marL="0" indent="0" algn="ctr">
              <a:spcBef>
                <a:spcPts val="450"/>
              </a:spcBef>
              <a:buNone/>
            </a:pPr>
            <a:r>
              <a:rPr lang="en-US" altLang="en-US" sz="1275" dirty="0">
                <a:latin typeface="Arial" panose="020B0604020202020204" pitchFamily="34" charset="0"/>
                <a:ea typeface="ＭＳ Ｐゴシック" panose="020B0600070205080204" pitchFamily="34" charset="-128"/>
              </a:rPr>
              <a:t>     </a:t>
            </a:r>
            <a:r>
              <a:rPr lang="en-US" altLang="en-US" sz="1125" b="1" dirty="0">
                <a:latin typeface="Arial" panose="020B0604020202020204" pitchFamily="34" charset="0"/>
                <a:ea typeface="ＭＳ Ｐゴシック" panose="020B0600070205080204" pitchFamily="34" charset="-128"/>
              </a:rPr>
              <a:t>EXCEPTION</a:t>
            </a:r>
            <a:r>
              <a:rPr lang="en-US" altLang="en-US" sz="1125" dirty="0">
                <a:latin typeface="Arial" panose="020B0604020202020204" pitchFamily="34" charset="0"/>
                <a:ea typeface="ＭＳ Ｐゴシック" panose="020B0600070205080204" pitchFamily="34" charset="-128"/>
              </a:rPr>
              <a:t>: UPPERCASE operators </a:t>
            </a:r>
            <a:r>
              <a:rPr lang="en-US" altLang="en-US" sz="1125" b="1" dirty="0">
                <a:latin typeface="Arial" panose="020B0604020202020204" pitchFamily="34" charset="0"/>
                <a:ea typeface="ＭＳ Ｐゴシック" panose="020B0600070205080204" pitchFamily="34" charset="-128"/>
              </a:rPr>
              <a:t>MUST</a:t>
            </a:r>
            <a:r>
              <a:rPr lang="en-US" altLang="en-US" sz="1125" dirty="0">
                <a:latin typeface="Arial" panose="020B0604020202020204" pitchFamily="34" charset="0"/>
                <a:ea typeface="ＭＳ Ｐゴシック" panose="020B0600070205080204" pitchFamily="34" charset="-128"/>
              </a:rPr>
              <a:t> be used in Sofia</a:t>
            </a:r>
          </a:p>
        </p:txBody>
      </p:sp>
    </p:spTree>
    <p:extLst>
      <p:ext uri="{BB962C8B-B14F-4D97-AF65-F5344CB8AC3E}">
        <p14:creationId xmlns:p14="http://schemas.microsoft.com/office/powerpoint/2010/main" val="424361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95486"/>
            <a:ext cx="5829300" cy="857250"/>
          </a:xfrm>
        </p:spPr>
        <p:txBody>
          <a:bodyPr/>
          <a:lstStyle/>
          <a:p>
            <a:r>
              <a:rPr lang="en-CA" dirty="0"/>
              <a:t>Proximity Operators</a:t>
            </a:r>
          </a:p>
        </p:txBody>
      </p:sp>
      <p:sp>
        <p:nvSpPr>
          <p:cNvPr id="3" name="Content Placeholder 2"/>
          <p:cNvSpPr>
            <a:spLocks noGrp="1"/>
          </p:cNvSpPr>
          <p:nvPr>
            <p:ph idx="1"/>
          </p:nvPr>
        </p:nvSpPr>
        <p:spPr>
          <a:xfrm>
            <a:off x="620688" y="987574"/>
            <a:ext cx="6120680" cy="3960440"/>
          </a:xfrm>
        </p:spPr>
        <p:txBody>
          <a:bodyPr/>
          <a:lstStyle/>
          <a:p>
            <a:r>
              <a:rPr lang="en-US" sz="1200" dirty="0"/>
              <a:t>Used to define distance between terms or concepts</a:t>
            </a:r>
          </a:p>
          <a:p>
            <a:r>
              <a:rPr lang="en-US" sz="1200" dirty="0"/>
              <a:t>Effective strategy when searching full text of long documents</a:t>
            </a:r>
          </a:p>
          <a:p>
            <a:r>
              <a:rPr lang="en-US" sz="1200" dirty="0"/>
              <a:t>Check the database help pages for usage and syntax of proximity operators, but some archive databases do not have this capability</a:t>
            </a:r>
          </a:p>
          <a:p>
            <a:r>
              <a:rPr lang="en-US" sz="1200" b="1" dirty="0"/>
              <a:t>NEAR</a:t>
            </a:r>
          </a:p>
          <a:p>
            <a:pPr lvl="1"/>
            <a:r>
              <a:rPr lang="en-US" sz="1000" dirty="0"/>
              <a:t>Use </a:t>
            </a:r>
            <a:r>
              <a:rPr lang="en-US" sz="1000" b="1" dirty="0"/>
              <a:t>NEAR</a:t>
            </a:r>
            <a:r>
              <a:rPr lang="en-US" sz="1000" dirty="0"/>
              <a:t> to find terms when order doesn't matter</a:t>
            </a:r>
          </a:p>
          <a:p>
            <a:pPr lvl="1"/>
            <a:r>
              <a:rPr lang="en-US" sz="1000" dirty="0"/>
              <a:t>Add a numerical value to the operator</a:t>
            </a:r>
          </a:p>
          <a:p>
            <a:pPr lvl="1"/>
            <a:r>
              <a:rPr lang="en-US" sz="1000" dirty="0"/>
              <a:t>Examples with syntax: 	</a:t>
            </a:r>
          </a:p>
          <a:p>
            <a:pPr lvl="2"/>
            <a:r>
              <a:rPr lang="en-US" sz="1000" b="1" i="1" dirty="0"/>
              <a:t>slave* NEAR5 sugar</a:t>
            </a:r>
            <a:r>
              <a:rPr lang="en-US" sz="1000" dirty="0"/>
              <a:t> (Gale)</a:t>
            </a:r>
            <a:endParaRPr lang="en-US" sz="1000" b="1" i="1" dirty="0"/>
          </a:p>
          <a:p>
            <a:pPr lvl="2"/>
            <a:r>
              <a:rPr lang="en-US" sz="1000" b="1" i="1" dirty="0"/>
              <a:t>slave* NEAR/5 sugar </a:t>
            </a:r>
            <a:r>
              <a:rPr lang="en-US" sz="1000" dirty="0"/>
              <a:t>(ProQuest, selected databases)</a:t>
            </a:r>
          </a:p>
          <a:p>
            <a:pPr lvl="2"/>
            <a:r>
              <a:rPr lang="en-US" sz="1000" dirty="0"/>
              <a:t>                                       ( Adam Matthew)</a:t>
            </a:r>
          </a:p>
          <a:p>
            <a:pPr lvl="1"/>
            <a:r>
              <a:rPr lang="en-US" sz="1000" dirty="0"/>
              <a:t>Finds documents that contain </a:t>
            </a:r>
            <a:r>
              <a:rPr lang="en-US" sz="1000" b="1" dirty="0"/>
              <a:t>slave* </a:t>
            </a:r>
            <a:r>
              <a:rPr lang="en-US" sz="1000" dirty="0"/>
              <a:t>and </a:t>
            </a:r>
            <a:r>
              <a:rPr lang="en-US" sz="1000" b="1" dirty="0"/>
              <a:t>sugar</a:t>
            </a:r>
            <a:r>
              <a:rPr lang="en-US" sz="1000" dirty="0"/>
              <a:t> within five or fewer words of each other</a:t>
            </a:r>
          </a:p>
          <a:p>
            <a:r>
              <a:rPr lang="en-US" sz="1200" b="1" dirty="0"/>
              <a:t>WITH or PRE</a:t>
            </a:r>
          </a:p>
          <a:p>
            <a:pPr lvl="1"/>
            <a:r>
              <a:rPr lang="en-US" sz="1000" dirty="0"/>
              <a:t>Use </a:t>
            </a:r>
            <a:r>
              <a:rPr lang="en-US" sz="1000" b="1" dirty="0"/>
              <a:t>WITH or PRE</a:t>
            </a:r>
            <a:r>
              <a:rPr lang="en-US" sz="1000" dirty="0"/>
              <a:t> to find terms in order, or the first term followed by the second term</a:t>
            </a:r>
          </a:p>
          <a:p>
            <a:pPr lvl="1"/>
            <a:r>
              <a:rPr lang="en-US" sz="1000" dirty="0"/>
              <a:t>Add a numerical value to the operator</a:t>
            </a:r>
          </a:p>
          <a:p>
            <a:pPr lvl="1"/>
            <a:r>
              <a:rPr lang="en-US" sz="1000" dirty="0"/>
              <a:t>Examples with syntax: </a:t>
            </a:r>
          </a:p>
          <a:p>
            <a:pPr lvl="2"/>
            <a:r>
              <a:rPr lang="en-US" sz="1000" b="1" i="1" dirty="0"/>
              <a:t>Canada WITH3 Confederation </a:t>
            </a:r>
            <a:r>
              <a:rPr lang="en-US" sz="1000" dirty="0"/>
              <a:t>(Gale)</a:t>
            </a:r>
            <a:endParaRPr lang="en-US" sz="1000" b="1" i="1" dirty="0"/>
          </a:p>
          <a:p>
            <a:pPr lvl="2"/>
            <a:r>
              <a:rPr lang="en-US" sz="1000" b="1" i="1" dirty="0"/>
              <a:t>Canada PRE/3 Confederation </a:t>
            </a:r>
            <a:r>
              <a:rPr lang="en-US" sz="1000" dirty="0"/>
              <a:t>(ProQuest, selected databases) </a:t>
            </a:r>
            <a:endParaRPr lang="en-US" sz="1000" b="1" i="1" dirty="0"/>
          </a:p>
          <a:p>
            <a:pPr lvl="1"/>
            <a:r>
              <a:rPr lang="en-US" sz="1000" dirty="0"/>
              <a:t>Finds documents that contain </a:t>
            </a:r>
            <a:r>
              <a:rPr lang="en-US" sz="1000" b="1" dirty="0"/>
              <a:t>Confederation</a:t>
            </a:r>
            <a:r>
              <a:rPr lang="en-US" sz="1000" dirty="0"/>
              <a:t> within three or fewer words after </a:t>
            </a:r>
            <a:r>
              <a:rPr lang="en-US" sz="1000" b="1" dirty="0"/>
              <a:t>Canada</a:t>
            </a:r>
            <a:br>
              <a:rPr lang="en-US" sz="1000" b="1" dirty="0"/>
            </a:br>
            <a:r>
              <a:rPr lang="en-US" sz="1000" dirty="0"/>
              <a:t>	</a:t>
            </a:r>
            <a:endParaRPr lang="en-CA" sz="1000" dirty="0"/>
          </a:p>
        </p:txBody>
      </p:sp>
      <p:pic>
        <p:nvPicPr>
          <p:cNvPr id="7" name="Picture 6"/>
          <p:cNvPicPr>
            <a:picLocks noChangeAspect="1"/>
          </p:cNvPicPr>
          <p:nvPr/>
        </p:nvPicPr>
        <p:blipFill>
          <a:blip r:embed="rId2"/>
          <a:stretch>
            <a:fillRect/>
          </a:stretch>
        </p:blipFill>
        <p:spPr>
          <a:xfrm>
            <a:off x="1844824" y="2957585"/>
            <a:ext cx="1440160" cy="226233"/>
          </a:xfrm>
          <a:prstGeom prst="rect">
            <a:avLst/>
          </a:prstGeom>
        </p:spPr>
      </p:pic>
    </p:spTree>
    <p:extLst>
      <p:ext uri="{BB962C8B-B14F-4D97-AF65-F5344CB8AC3E}">
        <p14:creationId xmlns:p14="http://schemas.microsoft.com/office/powerpoint/2010/main" val="335613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t>Evaluating Primary Sources</a:t>
            </a:r>
          </a:p>
        </p:txBody>
      </p:sp>
      <p:sp>
        <p:nvSpPr>
          <p:cNvPr id="3" name="Content Placeholder 2"/>
          <p:cNvSpPr>
            <a:spLocks noGrp="1"/>
          </p:cNvSpPr>
          <p:nvPr>
            <p:ph idx="1"/>
          </p:nvPr>
        </p:nvSpPr>
        <p:spPr>
          <a:xfrm>
            <a:off x="404664" y="1059582"/>
            <a:ext cx="6120680" cy="3888432"/>
          </a:xfrm>
        </p:spPr>
        <p:txBody>
          <a:bodyPr/>
          <a:lstStyle/>
          <a:p>
            <a:r>
              <a:rPr lang="en-US" sz="1400" b="1" dirty="0"/>
              <a:t>When and by whom was this particular document written? </a:t>
            </a:r>
            <a:r>
              <a:rPr lang="en-US" sz="1400" dirty="0"/>
              <a:t>What is the format of the document? Has the document been edited? Was the document published? If so, when and where and how? How do the layout, typographical details, and accompanying illustrations inform you about the purpose of the document, the author's historical and cultural position, and that of the intended audience?</a:t>
            </a:r>
          </a:p>
          <a:p>
            <a:r>
              <a:rPr lang="en-US" sz="1400" b="1" dirty="0"/>
              <a:t>Who is the author, and why did he or she create the document?</a:t>
            </a:r>
            <a:r>
              <a:rPr lang="en-US" sz="1400" dirty="0"/>
              <a:t> Why does the author choose to narrate the text in the manner chosen? Remember that the author of the text (i.e., the person who creates it) and the narrator of the text (i.e. the person who tells it) are not necessarily one and the same.</a:t>
            </a:r>
          </a:p>
          <a:p>
            <a:r>
              <a:rPr lang="en-US" sz="1400" b="1" dirty="0"/>
              <a:t>Using clues from the document itself, its form, and its content, who is the intended audience for the text? </a:t>
            </a:r>
            <a:r>
              <a:rPr lang="en-US" sz="1400" dirty="0"/>
              <a:t>Is the audience regional? National? A particular subset of "the American people"? How do you think the text was received by this audience? How might the text be received by those for whom it was NOT intended?</a:t>
            </a:r>
          </a:p>
        </p:txBody>
      </p:sp>
    </p:spTree>
    <p:extLst>
      <p:ext uri="{BB962C8B-B14F-4D97-AF65-F5344CB8AC3E}">
        <p14:creationId xmlns:p14="http://schemas.microsoft.com/office/powerpoint/2010/main" val="4668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t>Evaluating Primary Sources</a:t>
            </a:r>
          </a:p>
        </p:txBody>
      </p:sp>
      <p:sp>
        <p:nvSpPr>
          <p:cNvPr id="3" name="Content Placeholder 2"/>
          <p:cNvSpPr>
            <a:spLocks noGrp="1"/>
          </p:cNvSpPr>
          <p:nvPr>
            <p:ph idx="1"/>
          </p:nvPr>
        </p:nvSpPr>
        <p:spPr>
          <a:xfrm>
            <a:off x="514350" y="969318"/>
            <a:ext cx="6137819" cy="3888432"/>
          </a:xfrm>
        </p:spPr>
        <p:txBody>
          <a:bodyPr/>
          <a:lstStyle/>
          <a:p>
            <a:r>
              <a:rPr lang="en-US" sz="1500" b="1" dirty="0"/>
              <a:t>How does the text reflect or mask such factors as the class, race, gender, ethnicity, or regional background of its creator/narrator?</a:t>
            </a:r>
            <a:r>
              <a:rPr lang="en-US" sz="1500" dirty="0"/>
              <a:t> </a:t>
            </a:r>
          </a:p>
          <a:p>
            <a:r>
              <a:rPr lang="en-US" sz="1500" b="1" dirty="0"/>
              <a:t>How does the author describe, grapple with, or ignore contemporaneous historical events? </a:t>
            </a:r>
            <a:r>
              <a:rPr lang="en-US" sz="1500" dirty="0"/>
              <a:t>Why? Which cultural myths or ideologies does the author endorse or attack? Are there any oversights or "blind spots" that strike you as particularly salient? What cultural value systems does the writer/narrator embrace?</a:t>
            </a:r>
          </a:p>
          <a:p>
            <a:r>
              <a:rPr lang="en-US" sz="1500" b="1" dirty="0"/>
              <a:t>From a literary perspective, does the writer employ any generic conventions?</a:t>
            </a:r>
            <a:r>
              <a:rPr lang="en-US" sz="1500" dirty="0"/>
              <a:t> Do they use such devices as metaphor, simile, or other rhetorical devices?</a:t>
            </a:r>
          </a:p>
          <a:p>
            <a:r>
              <a:rPr lang="en-US" sz="1500" b="1" dirty="0"/>
              <a:t>With what aspects of the text (content, form, style) can you most readily identify? </a:t>
            </a:r>
            <a:r>
              <a:rPr lang="en-US" sz="1500" dirty="0"/>
              <a:t>Which seem most foreign to you? Why? Does the document remind you of contemporaneous or present-day cultural forms that you have encountered? How and why?</a:t>
            </a:r>
            <a:endParaRPr lang="en-CA" sz="1500" dirty="0"/>
          </a:p>
        </p:txBody>
      </p:sp>
    </p:spTree>
    <p:extLst>
      <p:ext uri="{BB962C8B-B14F-4D97-AF65-F5344CB8AC3E}">
        <p14:creationId xmlns:p14="http://schemas.microsoft.com/office/powerpoint/2010/main" val="109383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EB03-84B2-4454-8107-D0645B626A92}"/>
              </a:ext>
            </a:extLst>
          </p:cNvPr>
          <p:cNvSpPr>
            <a:spLocks noGrp="1"/>
          </p:cNvSpPr>
          <p:nvPr>
            <p:ph type="title"/>
          </p:nvPr>
        </p:nvSpPr>
        <p:spPr/>
        <p:txBody>
          <a:bodyPr/>
          <a:lstStyle/>
          <a:p>
            <a:r>
              <a:rPr lang="en-CA" dirty="0"/>
              <a:t>Citation Styles</a:t>
            </a:r>
          </a:p>
        </p:txBody>
      </p:sp>
      <p:sp>
        <p:nvSpPr>
          <p:cNvPr id="3" name="Content Placeholder 2">
            <a:extLst>
              <a:ext uri="{FF2B5EF4-FFF2-40B4-BE49-F238E27FC236}">
                <a16:creationId xmlns:a16="http://schemas.microsoft.com/office/drawing/2014/main" id="{7235275F-4098-4F95-AE5E-E86FF5A0B956}"/>
              </a:ext>
            </a:extLst>
          </p:cNvPr>
          <p:cNvSpPr>
            <a:spLocks noGrp="1"/>
          </p:cNvSpPr>
          <p:nvPr>
            <p:ph idx="1"/>
          </p:nvPr>
        </p:nvSpPr>
        <p:spPr>
          <a:xfrm>
            <a:off x="476672" y="1059582"/>
            <a:ext cx="5829300" cy="4374486"/>
          </a:xfrm>
        </p:spPr>
        <p:txBody>
          <a:bodyPr/>
          <a:lstStyle/>
          <a:p>
            <a:r>
              <a:rPr lang="en-CA" altLang="en-US" sz="2000" b="1" dirty="0">
                <a:latin typeface="Arial" panose="020B0604020202020204" pitchFamily="34" charset="0"/>
                <a:ea typeface="ＭＳ Ｐゴシック" panose="020B0600070205080204" pitchFamily="34" charset="-128"/>
                <a:hlinkClick r:id="rId2"/>
              </a:rPr>
              <a:t>Chicago Manual of Style</a:t>
            </a:r>
            <a:endParaRPr lang="en-CA" altLang="en-US" sz="2000" b="1" dirty="0">
              <a:latin typeface="Arial" panose="020B0604020202020204" pitchFamily="34" charset="0"/>
              <a:ea typeface="ＭＳ Ｐゴシック" panose="020B0600070205080204" pitchFamily="34" charset="-128"/>
            </a:endParaRPr>
          </a:p>
          <a:p>
            <a:pPr lvl="1"/>
            <a:r>
              <a:rPr lang="en-CA" sz="1400" dirty="0"/>
              <a:t>Full-text electronic version of the Chicago Manual</a:t>
            </a:r>
          </a:p>
          <a:p>
            <a:pPr lvl="1"/>
            <a:r>
              <a:rPr lang="en-CA" sz="1400" dirty="0"/>
              <a:t>Part Three: Documentation</a:t>
            </a:r>
          </a:p>
          <a:p>
            <a:pPr lvl="2"/>
            <a:r>
              <a:rPr lang="en-CA" sz="1300" dirty="0"/>
              <a:t>Documentation I: Notes &amp; Bibliography</a:t>
            </a:r>
          </a:p>
          <a:p>
            <a:pPr lvl="2"/>
            <a:r>
              <a:rPr lang="en-CA" sz="1300" dirty="0"/>
              <a:t>Documentation II: Author-Date References</a:t>
            </a:r>
          </a:p>
          <a:p>
            <a:pPr lvl="1"/>
            <a:r>
              <a:rPr lang="en-CA" sz="1400" dirty="0">
                <a:hlinkClick r:id="rId3"/>
              </a:rPr>
              <a:t>Library of Congress: Citing Primary Sources: Chicago</a:t>
            </a:r>
          </a:p>
          <a:p>
            <a:r>
              <a:rPr lang="en-CA" altLang="en-US" sz="2000" b="1" dirty="0">
                <a:latin typeface="Arial" panose="020B0604020202020204" pitchFamily="34" charset="0"/>
                <a:ea typeface="ＭＳ Ｐゴシック" panose="020B0600070205080204" pitchFamily="34" charset="-128"/>
                <a:hlinkClick r:id="rId4"/>
              </a:rPr>
              <a:t>MLA Handbook</a:t>
            </a:r>
            <a:r>
              <a:rPr lang="en-CA" altLang="en-US" sz="2200" b="1" dirty="0">
                <a:latin typeface="Arial" panose="020B0604020202020204" pitchFamily="34" charset="0"/>
                <a:ea typeface="ＭＳ Ｐゴシック" panose="020B0600070205080204" pitchFamily="34" charset="-128"/>
              </a:rPr>
              <a:t> </a:t>
            </a:r>
          </a:p>
          <a:p>
            <a:pPr lvl="1"/>
            <a:r>
              <a:rPr lang="en-CA" altLang="en-US" sz="1400" dirty="0">
                <a:latin typeface="Arial" panose="020B0604020202020204" pitchFamily="34" charset="0"/>
                <a:ea typeface="ＭＳ Ｐゴシック" panose="020B0600070205080204" pitchFamily="34" charset="-128"/>
              </a:rPr>
              <a:t>New full-text electronic version</a:t>
            </a:r>
            <a:endParaRPr lang="en-CA" altLang="en-US" sz="1400" i="1" dirty="0">
              <a:latin typeface="Arial" panose="020B0604020202020204" pitchFamily="34" charset="0"/>
              <a:ea typeface="ＭＳ Ｐゴシック" panose="020B0600070205080204" pitchFamily="34" charset="-128"/>
            </a:endParaRPr>
          </a:p>
          <a:p>
            <a:pPr lvl="1"/>
            <a:r>
              <a:rPr lang="en-US" altLang="en-US" sz="1400" dirty="0">
                <a:latin typeface="Arial" panose="020B0604020202020204" pitchFamily="34" charset="0"/>
                <a:ea typeface="ＭＳ Ｐゴシック" panose="020B0600070205080204" pitchFamily="34" charset="-128"/>
              </a:rPr>
              <a:t>Use the appendices:</a:t>
            </a:r>
          </a:p>
          <a:p>
            <a:pPr lvl="2"/>
            <a:r>
              <a:rPr lang="en-US" altLang="en-US" sz="1300" b="1" dirty="0">
                <a:latin typeface="Arial" panose="020B0604020202020204" pitchFamily="34" charset="0"/>
                <a:ea typeface="ＭＳ Ｐゴシック" panose="020B0600070205080204" pitchFamily="34" charset="-128"/>
              </a:rPr>
              <a:t>Appendix 2: Citation Examples </a:t>
            </a:r>
            <a:r>
              <a:rPr lang="en-US" altLang="en-US" sz="1300" dirty="0">
                <a:latin typeface="Arial" panose="020B0604020202020204" pitchFamily="34" charset="0"/>
                <a:ea typeface="ＭＳ Ｐゴシック" panose="020B0600070205080204" pitchFamily="34" charset="-128"/>
              </a:rPr>
              <a:t>is a long list of citations for different publication types</a:t>
            </a:r>
          </a:p>
          <a:p>
            <a:pPr lvl="1"/>
            <a:r>
              <a:rPr lang="en-CA" sz="1400" dirty="0">
                <a:hlinkClick r:id="rId5"/>
              </a:rPr>
              <a:t>Library of Congress: Citing Primary Sources: MLA</a:t>
            </a:r>
            <a:endParaRPr lang="en-CA" sz="1400" dirty="0"/>
          </a:p>
          <a:p>
            <a:r>
              <a:rPr lang="en-CA" sz="2000" b="1" dirty="0"/>
              <a:t>Government Documents</a:t>
            </a:r>
          </a:p>
          <a:p>
            <a:pPr lvl="1"/>
            <a:r>
              <a:rPr lang="en-CA" sz="1400" dirty="0">
                <a:hlinkClick r:id="rId6"/>
              </a:rPr>
              <a:t>Government information citation guides</a:t>
            </a:r>
            <a:r>
              <a:rPr lang="en-CA" sz="1400" dirty="0"/>
              <a:t> (Concordia)</a:t>
            </a:r>
            <a:br>
              <a:rPr lang="en-US" altLang="en-US" sz="1750" dirty="0">
                <a:latin typeface="Arial" panose="020B0604020202020204" pitchFamily="34" charset="0"/>
                <a:ea typeface="ＭＳ Ｐゴシック" panose="020B0600070205080204" pitchFamily="34" charset="-128"/>
              </a:rPr>
            </a:br>
            <a:endParaRPr lang="en-US" altLang="en-US" sz="1750" dirty="0">
              <a:latin typeface="Arial" panose="020B0604020202020204" pitchFamily="34" charset="0"/>
              <a:ea typeface="ＭＳ Ｐゴシック" panose="020B0600070205080204" pitchFamily="34" charset="-128"/>
            </a:endParaRPr>
          </a:p>
          <a:p>
            <a:endParaRPr lang="en-CA" sz="1600" dirty="0">
              <a:hlinkClick r:id="rId3"/>
            </a:endParaRPr>
          </a:p>
          <a:p>
            <a:pPr lvl="1"/>
            <a:endParaRPr lang="en-CA" sz="1550" dirty="0"/>
          </a:p>
        </p:txBody>
      </p:sp>
    </p:spTree>
    <p:extLst>
      <p:ext uri="{BB962C8B-B14F-4D97-AF65-F5344CB8AC3E}">
        <p14:creationId xmlns:p14="http://schemas.microsoft.com/office/powerpoint/2010/main" val="119218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6F2350-1411-4E2A-92B9-C7413A8F5A72}"/>
              </a:ext>
            </a:extLst>
          </p:cNvPr>
          <p:cNvSpPr>
            <a:spLocks noGrp="1" noChangeArrowheads="1"/>
          </p:cNvSpPr>
          <p:nvPr>
            <p:ph type="title"/>
          </p:nvPr>
        </p:nvSpPr>
        <p:spPr/>
        <p:txBody>
          <a:bodyPr/>
          <a:lstStyle/>
          <a:p>
            <a:r>
              <a:rPr lang="en-CA" altLang="en-US">
                <a:latin typeface="Arial Bold" panose="020B0704020202020204" pitchFamily="34" charset="0"/>
                <a:ea typeface="ＭＳ Ｐゴシック" panose="020B0600070205080204" pitchFamily="34" charset="-128"/>
              </a:rPr>
              <a:t>Help is Available</a:t>
            </a:r>
          </a:p>
        </p:txBody>
      </p:sp>
      <p:sp>
        <p:nvSpPr>
          <p:cNvPr id="23555" name="Content Placeholder 2">
            <a:extLst>
              <a:ext uri="{FF2B5EF4-FFF2-40B4-BE49-F238E27FC236}">
                <a16:creationId xmlns:a16="http://schemas.microsoft.com/office/drawing/2014/main" id="{987825DE-BC07-4FCA-8F4C-69E00E26397B}"/>
              </a:ext>
            </a:extLst>
          </p:cNvPr>
          <p:cNvSpPr>
            <a:spLocks noGrp="1" noChangeArrowheads="1"/>
          </p:cNvSpPr>
          <p:nvPr>
            <p:ph idx="1"/>
          </p:nvPr>
        </p:nvSpPr>
        <p:spPr>
          <a:xfrm>
            <a:off x="514350" y="1048852"/>
            <a:ext cx="6248722" cy="4327922"/>
          </a:xfrm>
        </p:spPr>
        <p:txBody>
          <a:bodyPr/>
          <a:lstStyle/>
          <a:p>
            <a:r>
              <a:rPr lang="en-CA" altLang="en-US" sz="1800" dirty="0">
                <a:latin typeface="Arial" panose="020B0604020202020204" pitchFamily="34" charset="0"/>
                <a:ea typeface="ＭＳ Ｐゴシック" panose="020B0600070205080204" pitchFamily="34" charset="-128"/>
                <a:hlinkClick r:id="rId2"/>
              </a:rPr>
              <a:t>Library website: help &amp; how-to</a:t>
            </a:r>
            <a:endParaRPr lang="en-CA" altLang="en-US" sz="1800" dirty="0">
              <a:latin typeface="Arial" panose="020B0604020202020204" pitchFamily="34" charset="0"/>
              <a:ea typeface="ＭＳ Ｐゴシック" panose="020B0600070205080204" pitchFamily="34" charset="-128"/>
            </a:endParaRPr>
          </a:p>
          <a:p>
            <a:r>
              <a:rPr lang="en-CA" altLang="en-US" sz="1800" dirty="0">
                <a:latin typeface="Arial" panose="020B0604020202020204" pitchFamily="34" charset="0"/>
                <a:ea typeface="ＭＳ Ｐゴシック" panose="020B0600070205080204" pitchFamily="34" charset="-128"/>
                <a:hlinkClick r:id="rId3"/>
              </a:rPr>
              <a:t>History Subject Guide</a:t>
            </a:r>
            <a:endParaRPr lang="en-CA" altLang="en-US" sz="1800" dirty="0">
              <a:latin typeface="Arial" panose="020B0604020202020204" pitchFamily="34" charset="0"/>
              <a:ea typeface="ＭＳ Ｐゴシック" panose="020B0600070205080204" pitchFamily="34" charset="-128"/>
            </a:endParaRPr>
          </a:p>
          <a:p>
            <a:r>
              <a:rPr lang="en-CA" altLang="en-US" sz="1800" dirty="0">
                <a:latin typeface="Arial" panose="020B0604020202020204" pitchFamily="34" charset="0"/>
                <a:ea typeface="ＭＳ Ｐゴシック" panose="020B0600070205080204" pitchFamily="34" charset="-128"/>
                <a:hlinkClick r:id="rId4"/>
              </a:rPr>
              <a:t>Literatures in English subject guide</a:t>
            </a:r>
            <a:endParaRPr lang="en-CA" altLang="en-US" sz="1800" dirty="0">
              <a:latin typeface="Arial" panose="020B0604020202020204" pitchFamily="34" charset="0"/>
              <a:ea typeface="ＭＳ Ｐゴシック" panose="020B0600070205080204" pitchFamily="34" charset="-128"/>
            </a:endParaRPr>
          </a:p>
          <a:p>
            <a:r>
              <a:rPr lang="en-CA" altLang="en-US" sz="1800" dirty="0">
                <a:latin typeface="Arial" panose="020B0604020202020204" pitchFamily="34" charset="0"/>
                <a:ea typeface="ＭＳ Ｐゴシック" panose="020B0600070205080204" pitchFamily="34" charset="-128"/>
                <a:hlinkClick r:id="rId5"/>
              </a:rPr>
              <a:t>Shorter citation style guides</a:t>
            </a:r>
            <a:endParaRPr lang="en-CA" altLang="en-US" sz="1800" dirty="0">
              <a:latin typeface="Arial" panose="020B0604020202020204" pitchFamily="34" charset="0"/>
              <a:ea typeface="ＭＳ Ｐゴシック" panose="020B0600070205080204" pitchFamily="34" charset="-128"/>
            </a:endParaRPr>
          </a:p>
          <a:p>
            <a:r>
              <a:rPr lang="en-CA" altLang="en-US" sz="1800" dirty="0">
                <a:latin typeface="Arial" panose="020B0604020202020204" pitchFamily="34" charset="0"/>
                <a:ea typeface="ＭＳ Ｐゴシック" panose="020B0600070205080204" pitchFamily="34" charset="-128"/>
                <a:hlinkClick r:id="rId6"/>
              </a:rPr>
              <a:t>Ask Us</a:t>
            </a:r>
            <a:endParaRPr lang="en-CA" altLang="en-US" sz="1800" dirty="0">
              <a:latin typeface="Arial" panose="020B0604020202020204" pitchFamily="34" charset="0"/>
              <a:ea typeface="ＭＳ Ｐゴシック" panose="020B0600070205080204" pitchFamily="34" charset="-128"/>
            </a:endParaRPr>
          </a:p>
          <a:p>
            <a:pPr lvl="1">
              <a:spcBef>
                <a:spcPts val="150"/>
              </a:spcBef>
            </a:pPr>
            <a:r>
              <a:rPr lang="en-CA" altLang="en-US" sz="1600" dirty="0">
                <a:latin typeface="Arial" panose="020B0604020202020204" pitchFamily="34" charset="0"/>
                <a:ea typeface="ＭＳ Ｐゴシック" panose="020B0600070205080204" pitchFamily="34" charset="-128"/>
              </a:rPr>
              <a:t>E-mail form</a:t>
            </a:r>
          </a:p>
          <a:p>
            <a:pPr lvl="1">
              <a:spcBef>
                <a:spcPts val="150"/>
              </a:spcBef>
            </a:pPr>
            <a:r>
              <a:rPr lang="en-CA" altLang="en-US" sz="1600" dirty="0">
                <a:latin typeface="Arial" panose="020B0604020202020204" pitchFamily="34" charset="0"/>
                <a:ea typeface="ＭＳ Ｐゴシック" panose="020B0600070205080204" pitchFamily="34" charset="-128"/>
              </a:rPr>
              <a:t>Chat with our staff</a:t>
            </a:r>
          </a:p>
          <a:p>
            <a:pPr lvl="1">
              <a:spcBef>
                <a:spcPts val="150"/>
              </a:spcBef>
            </a:pPr>
            <a:r>
              <a:rPr lang="en-CA" altLang="en-US" sz="1600" dirty="0">
                <a:latin typeface="Arial" panose="020B0604020202020204" pitchFamily="34" charset="0"/>
                <a:ea typeface="ＭＳ Ｐゴシック" panose="020B0600070205080204" pitchFamily="34" charset="-128"/>
              </a:rPr>
              <a:t>Ask Us Desks at entrance to Webster Library on LB2</a:t>
            </a:r>
          </a:p>
          <a:p>
            <a:r>
              <a:rPr lang="en-CA" altLang="en-US" sz="1800" b="1" dirty="0">
                <a:latin typeface="Arial" panose="020B0604020202020204" pitchFamily="34" charset="0"/>
                <a:ea typeface="ＭＳ Ｐゴシック" panose="020B0600070205080204" pitchFamily="34" charset="-128"/>
              </a:rPr>
              <a:t>Ask Vince (until March 30): </a:t>
            </a:r>
          </a:p>
          <a:p>
            <a:pPr lvl="1">
              <a:spcBef>
                <a:spcPts val="150"/>
              </a:spcBef>
            </a:pPr>
            <a:r>
              <a:rPr lang="en-CA" altLang="en-US" sz="1600" dirty="0">
                <a:latin typeface="Arial" panose="020B0604020202020204" pitchFamily="34" charset="0"/>
                <a:ea typeface="ＭＳ Ｐゴシック" panose="020B0600070205080204" pitchFamily="34" charset="-128"/>
              </a:rPr>
              <a:t>Pease use email only: </a:t>
            </a:r>
            <a:r>
              <a:rPr lang="en-CA" altLang="en-US" sz="1600" dirty="0">
                <a:latin typeface="Arial" panose="020B0604020202020204" pitchFamily="34" charset="0"/>
                <a:ea typeface="ＭＳ Ｐゴシック" panose="020B0600070205080204" pitchFamily="34" charset="-128"/>
                <a:hlinkClick r:id="rId7"/>
              </a:rPr>
              <a:t>vince.graziano@concordia.ca</a:t>
            </a:r>
            <a:endParaRPr lang="en-CA" altLang="en-US" sz="1600" dirty="0">
              <a:latin typeface="Arial" panose="020B0604020202020204" pitchFamily="34" charset="0"/>
              <a:ea typeface="ＭＳ Ｐゴシック" panose="020B0600070205080204" pitchFamily="34" charset="-128"/>
            </a:endParaRPr>
          </a:p>
          <a:p>
            <a:pPr lvl="1">
              <a:spcBef>
                <a:spcPts val="150"/>
              </a:spcBef>
            </a:pPr>
            <a:r>
              <a:rPr lang="en-CA" altLang="en-US" sz="1600" dirty="0">
                <a:latin typeface="Arial" panose="020B0604020202020204" pitchFamily="34" charset="0"/>
                <a:ea typeface="ＭＳ Ｐゴシック" panose="020B0600070205080204" pitchFamily="34" charset="-128"/>
              </a:rPr>
              <a:t>Office hours: by appointment, in-person or on ZOOM</a:t>
            </a:r>
          </a:p>
          <a:p>
            <a:pPr lvl="1">
              <a:spcBef>
                <a:spcPts val="150"/>
              </a:spcBef>
            </a:pPr>
            <a:r>
              <a:rPr lang="en-CA" altLang="en-US" sz="1600" dirty="0">
                <a:latin typeface="Arial" panose="020B0604020202020204" pitchFamily="34" charset="0"/>
                <a:ea typeface="ＭＳ Ｐゴシック" panose="020B0600070205080204" pitchFamily="34" charset="-128"/>
              </a:rPr>
              <a:t>Many questions can be answered by email</a:t>
            </a: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6732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a:xfrm>
            <a:off x="514350" y="195486"/>
            <a:ext cx="5829300" cy="857250"/>
          </a:xfrm>
        </p:spPr>
        <p:txBody>
          <a:bodyPr/>
          <a:lstStyle/>
          <a:p>
            <a:pPr eaLnBrk="1" hangingPunct="1"/>
            <a:r>
              <a:rPr lang="en-US" dirty="0">
                <a:latin typeface="Arial Bold" charset="0"/>
              </a:rPr>
              <a:t>Workshop Outline</a:t>
            </a:r>
          </a:p>
        </p:txBody>
      </p:sp>
      <p:sp>
        <p:nvSpPr>
          <p:cNvPr id="8194" name="Content Placeholder 10"/>
          <p:cNvSpPr>
            <a:spLocks noGrp="1"/>
          </p:cNvSpPr>
          <p:nvPr>
            <p:ph idx="1"/>
          </p:nvPr>
        </p:nvSpPr>
        <p:spPr>
          <a:xfrm>
            <a:off x="423503" y="987574"/>
            <a:ext cx="6010994" cy="3888432"/>
          </a:xfrm>
        </p:spPr>
        <p:txBody>
          <a:bodyPr/>
          <a:lstStyle/>
          <a:p>
            <a:pPr eaLnBrk="1" hangingPunct="1"/>
            <a:r>
              <a:rPr lang="en-US" sz="1500" b="1" dirty="0">
                <a:latin typeface="Arial" charset="0"/>
              </a:rPr>
              <a:t>What are primary sources?</a:t>
            </a:r>
          </a:p>
          <a:p>
            <a:pPr eaLnBrk="1" hangingPunct="1"/>
            <a:r>
              <a:rPr lang="en-US" sz="1500" b="1" dirty="0">
                <a:latin typeface="Arial" charset="0"/>
              </a:rPr>
              <a:t>Library definitions</a:t>
            </a:r>
            <a:r>
              <a:rPr lang="en-US" sz="1500" dirty="0">
                <a:latin typeface="Arial" charset="0"/>
              </a:rPr>
              <a:t>: catalogue, periodical index, archive</a:t>
            </a:r>
          </a:p>
          <a:p>
            <a:pPr eaLnBrk="1" hangingPunct="1"/>
            <a:r>
              <a:rPr lang="en-US" sz="1500" b="1" dirty="0">
                <a:latin typeface="Arial" charset="0"/>
              </a:rPr>
              <a:t>Sofia: </a:t>
            </a:r>
          </a:p>
          <a:p>
            <a:pPr lvl="1"/>
            <a:r>
              <a:rPr lang="en-US" sz="1300" dirty="0">
                <a:latin typeface="Arial" charset="0"/>
              </a:rPr>
              <a:t>Identifying primary sources in print, microform, and e-book formats</a:t>
            </a:r>
          </a:p>
          <a:p>
            <a:pPr eaLnBrk="1" hangingPunct="1"/>
            <a:r>
              <a:rPr lang="en-US" sz="1500" b="1" dirty="0">
                <a:latin typeface="Arial" charset="0"/>
              </a:rPr>
              <a:t>Newspapers</a:t>
            </a:r>
            <a:endParaRPr lang="en-US" sz="1500" dirty="0">
              <a:latin typeface="Arial" charset="0"/>
            </a:endParaRPr>
          </a:p>
          <a:p>
            <a:pPr lvl="1"/>
            <a:r>
              <a:rPr lang="en-US" sz="1300" dirty="0">
                <a:latin typeface="Arial" charset="0"/>
              </a:rPr>
              <a:t>Current &amp; historical</a:t>
            </a:r>
          </a:p>
          <a:p>
            <a:pPr lvl="1"/>
            <a:r>
              <a:rPr lang="en-US" sz="1300" dirty="0">
                <a:latin typeface="Arial" charset="0"/>
              </a:rPr>
              <a:t>Electronic and microform</a:t>
            </a:r>
          </a:p>
          <a:p>
            <a:pPr eaLnBrk="1" hangingPunct="1"/>
            <a:r>
              <a:rPr lang="en-US" sz="1500" b="1" dirty="0">
                <a:latin typeface="Arial" charset="0"/>
              </a:rPr>
              <a:t>Primary Source Databases:</a:t>
            </a:r>
          </a:p>
          <a:p>
            <a:pPr lvl="1"/>
            <a:r>
              <a:rPr lang="en-US" sz="1300" dirty="0">
                <a:latin typeface="Arial" charset="0"/>
              </a:rPr>
              <a:t>Canadian </a:t>
            </a:r>
          </a:p>
          <a:p>
            <a:pPr lvl="1"/>
            <a:r>
              <a:rPr lang="en-US" sz="1300" dirty="0">
                <a:latin typeface="Arial" charset="0"/>
              </a:rPr>
              <a:t>American</a:t>
            </a:r>
          </a:p>
          <a:p>
            <a:pPr lvl="1"/>
            <a:r>
              <a:rPr lang="en-US" sz="1300" dirty="0">
                <a:latin typeface="Arial" charset="0"/>
              </a:rPr>
              <a:t>British &amp; World</a:t>
            </a:r>
          </a:p>
          <a:p>
            <a:r>
              <a:rPr lang="en-US" sz="1500" b="1" dirty="0">
                <a:latin typeface="Arial" charset="0"/>
              </a:rPr>
              <a:t>Evaluating primary sources</a:t>
            </a:r>
          </a:p>
          <a:p>
            <a:r>
              <a:rPr lang="en-US" sz="1500" b="1" dirty="0">
                <a:latin typeface="Arial" charset="0"/>
              </a:rPr>
              <a:t>Citing primary sources</a:t>
            </a:r>
          </a:p>
          <a:p>
            <a:r>
              <a:rPr lang="en-US" sz="1500" b="1" dirty="0">
                <a:latin typeface="Arial" charset="0"/>
              </a:rPr>
              <a:t>Help is available</a:t>
            </a:r>
          </a:p>
        </p:txBody>
      </p:sp>
    </p:spTree>
    <p:extLst>
      <p:ext uri="{BB962C8B-B14F-4D97-AF65-F5344CB8AC3E}">
        <p14:creationId xmlns:p14="http://schemas.microsoft.com/office/powerpoint/2010/main" val="263718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EF8E-E5DA-4A9F-B7F2-60D7F2A73271}"/>
              </a:ext>
            </a:extLst>
          </p:cNvPr>
          <p:cNvSpPr>
            <a:spLocks noGrp="1"/>
          </p:cNvSpPr>
          <p:nvPr>
            <p:ph type="title"/>
          </p:nvPr>
        </p:nvSpPr>
        <p:spPr/>
        <p:txBody>
          <a:bodyPr/>
          <a:lstStyle/>
          <a:p>
            <a:r>
              <a:rPr lang="en-CA" dirty="0"/>
              <a:t>Learning Objectives</a:t>
            </a:r>
          </a:p>
        </p:txBody>
      </p:sp>
      <p:sp>
        <p:nvSpPr>
          <p:cNvPr id="3" name="Content Placeholder 2">
            <a:extLst>
              <a:ext uri="{FF2B5EF4-FFF2-40B4-BE49-F238E27FC236}">
                <a16:creationId xmlns:a16="http://schemas.microsoft.com/office/drawing/2014/main" id="{0EC1E1DA-DB88-4B78-813A-0A90FC2F3A24}"/>
              </a:ext>
            </a:extLst>
          </p:cNvPr>
          <p:cNvSpPr>
            <a:spLocks noGrp="1"/>
          </p:cNvSpPr>
          <p:nvPr>
            <p:ph idx="1"/>
          </p:nvPr>
        </p:nvSpPr>
        <p:spPr>
          <a:xfrm>
            <a:off x="502036" y="1246356"/>
            <a:ext cx="6046998" cy="3888431"/>
          </a:xfrm>
        </p:spPr>
        <p:txBody>
          <a:bodyPr/>
          <a:lstStyle/>
          <a:p>
            <a:pPr>
              <a:buFont typeface="+mj-lt"/>
              <a:buAutoNum type="arabicPeriod"/>
            </a:pPr>
            <a:r>
              <a:rPr lang="en-CA" sz="2000" dirty="0"/>
              <a:t>Identify primary sources in a variety of formats in the Concordia Library</a:t>
            </a:r>
          </a:p>
          <a:p>
            <a:pPr>
              <a:buFont typeface="+mj-lt"/>
              <a:buAutoNum type="arabicPeriod"/>
            </a:pPr>
            <a:r>
              <a:rPr lang="en-CA" sz="2000" dirty="0"/>
              <a:t>Apply techniques for finding primary sources in Sofia</a:t>
            </a:r>
          </a:p>
          <a:p>
            <a:pPr>
              <a:buFont typeface="+mj-lt"/>
              <a:buAutoNum type="arabicPeriod"/>
            </a:pPr>
            <a:r>
              <a:rPr lang="en-CA" sz="2000" dirty="0"/>
              <a:t>Employ search skills to retrieve documents in relevant library databases</a:t>
            </a:r>
          </a:p>
          <a:p>
            <a:pPr>
              <a:buFont typeface="+mj-lt"/>
              <a:buAutoNum type="arabicPeriod"/>
            </a:pPr>
            <a:r>
              <a:rPr lang="en-CA" sz="2000" dirty="0"/>
              <a:t>Identify and access primary material at other libraries worldwide</a:t>
            </a:r>
          </a:p>
          <a:p>
            <a:pPr>
              <a:buFont typeface="+mj-lt"/>
              <a:buAutoNum type="arabicPeriod"/>
            </a:pPr>
            <a:r>
              <a:rPr lang="en-CA" sz="2000" dirty="0"/>
              <a:t>Evaluate primary sources</a:t>
            </a:r>
          </a:p>
          <a:p>
            <a:pPr>
              <a:buFont typeface="+mj-lt"/>
              <a:buAutoNum type="arabicPeriod"/>
            </a:pPr>
            <a:r>
              <a:rPr lang="en-CA" sz="2000" dirty="0"/>
              <a:t>Cite primary sources in Chicago and MLA styles</a:t>
            </a:r>
          </a:p>
        </p:txBody>
      </p:sp>
    </p:spTree>
    <p:extLst>
      <p:ext uri="{BB962C8B-B14F-4D97-AF65-F5344CB8AC3E}">
        <p14:creationId xmlns:p14="http://schemas.microsoft.com/office/powerpoint/2010/main" val="114675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6227018" cy="857250"/>
          </a:xfrm>
        </p:spPr>
        <p:txBody>
          <a:bodyPr/>
          <a:lstStyle/>
          <a:p>
            <a:r>
              <a:rPr lang="en-CA" dirty="0"/>
              <a:t>What are Primary Sources?</a:t>
            </a:r>
          </a:p>
        </p:txBody>
      </p:sp>
      <p:sp>
        <p:nvSpPr>
          <p:cNvPr id="3" name="Content Placeholder 2"/>
          <p:cNvSpPr>
            <a:spLocks noGrp="1"/>
          </p:cNvSpPr>
          <p:nvPr>
            <p:ph idx="1"/>
          </p:nvPr>
        </p:nvSpPr>
        <p:spPr>
          <a:xfrm>
            <a:off x="332656" y="1203598"/>
            <a:ext cx="6192688" cy="3654152"/>
          </a:xfrm>
        </p:spPr>
        <p:txBody>
          <a:bodyPr/>
          <a:lstStyle/>
          <a:p>
            <a:r>
              <a:rPr lang="en-US" sz="1800" dirty="0"/>
              <a:t>Primary sources provide first-hand testimony or direct evidence concerning a topic under investigation. They are created by witnesses or recorders who experienced the events or conditions being documented. </a:t>
            </a:r>
          </a:p>
          <a:p>
            <a:r>
              <a:rPr lang="en-US" sz="1800" dirty="0"/>
              <a:t>These sources are often created at the time when the events or conditions are happening, but they can also include autobiographies, memoirs, and oral histories recorded later. </a:t>
            </a:r>
          </a:p>
          <a:p>
            <a:r>
              <a:rPr lang="en-US" sz="1800" dirty="0"/>
              <a:t>Primary sources are characterized by their content, regardless of whether they are available in original format like manuscripts, letters, or diaries, in microform, in digital format, or in published print format. </a:t>
            </a:r>
            <a:endParaRPr lang="en-CA" sz="1800" dirty="0"/>
          </a:p>
        </p:txBody>
      </p:sp>
    </p:spTree>
    <p:extLst>
      <p:ext uri="{BB962C8B-B14F-4D97-AF65-F5344CB8AC3E}">
        <p14:creationId xmlns:p14="http://schemas.microsoft.com/office/powerpoint/2010/main" val="24263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Library Definitions</a:t>
            </a:r>
          </a:p>
        </p:txBody>
      </p:sp>
      <p:sp>
        <p:nvSpPr>
          <p:cNvPr id="3" name="Content Placeholder 2"/>
          <p:cNvSpPr>
            <a:spLocks noGrp="1"/>
          </p:cNvSpPr>
          <p:nvPr>
            <p:ph idx="1"/>
          </p:nvPr>
        </p:nvSpPr>
        <p:spPr>
          <a:xfrm>
            <a:off x="514350" y="987574"/>
            <a:ext cx="6083002" cy="4032448"/>
          </a:xfrm>
        </p:spPr>
        <p:txBody>
          <a:bodyPr/>
          <a:lstStyle/>
          <a:p>
            <a:r>
              <a:rPr lang="en-CA" sz="2000" b="1" dirty="0"/>
              <a:t>Library catalogue</a:t>
            </a:r>
            <a:r>
              <a:rPr lang="en-CA" sz="2000" dirty="0"/>
              <a:t>:</a:t>
            </a:r>
          </a:p>
          <a:p>
            <a:pPr lvl="1"/>
            <a:r>
              <a:rPr lang="en-US" sz="1600" dirty="0"/>
              <a:t>Database (either online or on paper cards) listing and describing the books, journals, government documents, audiovisual, and other materials held by a library </a:t>
            </a:r>
          </a:p>
          <a:p>
            <a:r>
              <a:rPr lang="en-US" sz="2000" b="1" dirty="0"/>
              <a:t>Periodical Index:</a:t>
            </a:r>
          </a:p>
          <a:p>
            <a:pPr lvl="1"/>
            <a:r>
              <a:rPr lang="en-US" sz="1600" dirty="0"/>
              <a:t>Printed or electronic publication that provides references to periodical articles or books by their subject, author, or other search terms</a:t>
            </a:r>
          </a:p>
          <a:p>
            <a:r>
              <a:rPr lang="en-US" sz="2000" b="1" dirty="0"/>
              <a:t>Archive:</a:t>
            </a:r>
          </a:p>
          <a:p>
            <a:pPr lvl="1"/>
            <a:r>
              <a:rPr lang="en-US" sz="1600" dirty="0"/>
              <a:t>Singular: physical or digital collection of historical records</a:t>
            </a:r>
          </a:p>
          <a:p>
            <a:pPr lvl="1"/>
            <a:r>
              <a:rPr lang="en-US" sz="1600" dirty="0"/>
              <a:t>Plural:</a:t>
            </a:r>
          </a:p>
          <a:p>
            <a:pPr lvl="2"/>
            <a:r>
              <a:rPr lang="en-US" sz="1600" dirty="0"/>
              <a:t>Space which houses historical or public records</a:t>
            </a:r>
          </a:p>
          <a:p>
            <a:pPr lvl="2"/>
            <a:r>
              <a:rPr lang="en-US" sz="1600" dirty="0"/>
              <a:t>Historical or public records themselves</a:t>
            </a:r>
            <a:endParaRPr lang="en-CA" sz="1600" dirty="0"/>
          </a:p>
        </p:txBody>
      </p:sp>
    </p:spTree>
    <p:extLst>
      <p:ext uri="{BB962C8B-B14F-4D97-AF65-F5344CB8AC3E}">
        <p14:creationId xmlns:p14="http://schemas.microsoft.com/office/powerpoint/2010/main" val="211285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Purpose &amp; Features</a:t>
            </a:r>
          </a:p>
        </p:txBody>
      </p:sp>
      <p:sp>
        <p:nvSpPr>
          <p:cNvPr id="3" name="Content Placeholder 2"/>
          <p:cNvSpPr>
            <a:spLocks noGrp="1"/>
          </p:cNvSpPr>
          <p:nvPr>
            <p:ph idx="1"/>
          </p:nvPr>
        </p:nvSpPr>
        <p:spPr>
          <a:xfrm>
            <a:off x="514350" y="987574"/>
            <a:ext cx="6083002" cy="4320480"/>
          </a:xfrm>
        </p:spPr>
        <p:txBody>
          <a:bodyPr/>
          <a:lstStyle/>
          <a:p>
            <a:r>
              <a:rPr lang="en-CA" sz="1500" b="1" dirty="0"/>
              <a:t>University library catalogues in USA &amp; Canada</a:t>
            </a:r>
            <a:r>
              <a:rPr lang="en-CA" sz="1500" dirty="0"/>
              <a:t>:</a:t>
            </a:r>
          </a:p>
          <a:p>
            <a:pPr lvl="1"/>
            <a:r>
              <a:rPr lang="en-CA" sz="1200" dirty="0"/>
              <a:t>Purpose is to present a complete list of items in any format held by a library</a:t>
            </a:r>
          </a:p>
          <a:p>
            <a:pPr lvl="1"/>
            <a:r>
              <a:rPr lang="en-CA" sz="1200" dirty="0"/>
              <a:t>Library of Congress Name Authorities for people as subjects</a:t>
            </a:r>
          </a:p>
          <a:p>
            <a:pPr lvl="1"/>
            <a:r>
              <a:rPr lang="en-CA" sz="1200" dirty="0"/>
              <a:t>Library of Congress Subject Headings (LCSH)</a:t>
            </a:r>
          </a:p>
          <a:p>
            <a:pPr lvl="1"/>
            <a:r>
              <a:rPr lang="en-CA" sz="1200" dirty="0"/>
              <a:t>Ability to search by keyword &amp; subject, and many other fields</a:t>
            </a:r>
          </a:p>
          <a:p>
            <a:r>
              <a:rPr lang="en-US" sz="1500" b="1" dirty="0"/>
              <a:t>Periodical Index:</a:t>
            </a:r>
          </a:p>
          <a:p>
            <a:pPr lvl="1"/>
            <a:r>
              <a:rPr lang="en-US" sz="1200" dirty="0"/>
              <a:t>Purpose is to present a complete listing of the contents of journals and other documents usually representing a discipline, without necessarily providing full text (ex: </a:t>
            </a:r>
            <a:r>
              <a:rPr lang="en-US" sz="1200" i="1" dirty="0"/>
              <a:t>Historical Abstracts</a:t>
            </a:r>
            <a:r>
              <a:rPr lang="en-US" sz="1200" dirty="0"/>
              <a:t>)</a:t>
            </a:r>
          </a:p>
          <a:p>
            <a:pPr lvl="1"/>
            <a:r>
              <a:rPr lang="en-US" sz="1200" dirty="0"/>
              <a:t>Name authorities and ability to search by keyword &amp; subject, and other fields</a:t>
            </a:r>
          </a:p>
          <a:p>
            <a:r>
              <a:rPr lang="en-US" sz="1500" b="1" dirty="0"/>
              <a:t>Archive:</a:t>
            </a:r>
          </a:p>
          <a:p>
            <a:pPr lvl="1"/>
            <a:r>
              <a:rPr lang="en-US" sz="1200" dirty="0"/>
              <a:t>Purpose is to present the full text of a specific collection identified by theme, document type, nationality, time period, and other criteria</a:t>
            </a:r>
          </a:p>
          <a:p>
            <a:pPr lvl="1"/>
            <a:r>
              <a:rPr lang="en-US" sz="1200" dirty="0"/>
              <a:t>Documents usually presented </a:t>
            </a:r>
            <a:r>
              <a:rPr lang="en-US" sz="1200" b="1" dirty="0"/>
              <a:t>“as is” </a:t>
            </a:r>
            <a:r>
              <a:rPr lang="en-US" sz="1200" dirty="0"/>
              <a:t>without name authorities and subjects</a:t>
            </a:r>
          </a:p>
          <a:p>
            <a:pPr lvl="1"/>
            <a:r>
              <a:rPr lang="en-US" sz="1200" dirty="0"/>
              <a:t>Normally searched by keyword, with some standard fields (author, title) and some customized fields pertaining to the database or vendor platform</a:t>
            </a:r>
          </a:p>
        </p:txBody>
      </p:sp>
    </p:spTree>
    <p:extLst>
      <p:ext uri="{BB962C8B-B14F-4D97-AF65-F5344CB8AC3E}">
        <p14:creationId xmlns:p14="http://schemas.microsoft.com/office/powerpoint/2010/main" val="343617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DF4E-4E81-4A13-B83E-96A63FE6C23D}"/>
              </a:ext>
            </a:extLst>
          </p:cNvPr>
          <p:cNvSpPr>
            <a:spLocks noGrp="1"/>
          </p:cNvSpPr>
          <p:nvPr>
            <p:ph type="title"/>
          </p:nvPr>
        </p:nvSpPr>
        <p:spPr/>
        <p:txBody>
          <a:bodyPr/>
          <a:lstStyle/>
          <a:p>
            <a:r>
              <a:rPr lang="en-CA" dirty="0"/>
              <a:t>Sofia</a:t>
            </a:r>
          </a:p>
        </p:txBody>
      </p:sp>
      <p:sp>
        <p:nvSpPr>
          <p:cNvPr id="3" name="Content Placeholder 2">
            <a:extLst>
              <a:ext uri="{FF2B5EF4-FFF2-40B4-BE49-F238E27FC236}">
                <a16:creationId xmlns:a16="http://schemas.microsoft.com/office/drawing/2014/main" id="{EAC4DEC3-E6FE-4734-BE8E-14CEF4351FBA}"/>
              </a:ext>
            </a:extLst>
          </p:cNvPr>
          <p:cNvSpPr>
            <a:spLocks noGrp="1"/>
          </p:cNvSpPr>
          <p:nvPr>
            <p:ph idx="1"/>
          </p:nvPr>
        </p:nvSpPr>
        <p:spPr>
          <a:xfrm>
            <a:off x="548680" y="915566"/>
            <a:ext cx="6264696" cy="4165054"/>
          </a:xfrm>
        </p:spPr>
        <p:txBody>
          <a:bodyPr/>
          <a:lstStyle/>
          <a:p>
            <a:r>
              <a:rPr lang="en-CA" sz="1500" dirty="0"/>
              <a:t>Numerous primary sources in our print, e-book, and microform collection</a:t>
            </a:r>
          </a:p>
          <a:p>
            <a:r>
              <a:rPr lang="en-CA" sz="1500" dirty="0"/>
              <a:t>Before there were electronic resources, primary sources were re-printed and packaged as books or a microfilm collection</a:t>
            </a:r>
          </a:p>
          <a:p>
            <a:pPr lvl="1"/>
            <a:r>
              <a:rPr lang="en-CA" sz="1300" dirty="0"/>
              <a:t>These were facsimiles of primary sources, but so are digitized documents</a:t>
            </a:r>
          </a:p>
          <a:p>
            <a:r>
              <a:rPr lang="en-CA" sz="1500" b="1" dirty="0"/>
              <a:t>Some examples of primary sources include:</a:t>
            </a:r>
          </a:p>
          <a:p>
            <a:pPr lvl="1"/>
            <a:r>
              <a:rPr lang="en-CA" sz="1300" dirty="0"/>
              <a:t>Letters</a:t>
            </a:r>
          </a:p>
          <a:p>
            <a:pPr lvl="1"/>
            <a:r>
              <a:rPr lang="en-CA" sz="1300" dirty="0"/>
              <a:t>Diaries</a:t>
            </a:r>
          </a:p>
          <a:p>
            <a:pPr lvl="1"/>
            <a:r>
              <a:rPr lang="en-CA" sz="1300" dirty="0"/>
              <a:t>Interviews</a:t>
            </a:r>
          </a:p>
          <a:p>
            <a:pPr lvl="1"/>
            <a:r>
              <a:rPr lang="en-CA" sz="1300" dirty="0"/>
              <a:t>Maps</a:t>
            </a:r>
          </a:p>
          <a:p>
            <a:pPr lvl="1"/>
            <a:r>
              <a:rPr lang="en-CA" sz="1300" dirty="0"/>
              <a:t>Newspaper and magazine articles</a:t>
            </a:r>
          </a:p>
          <a:p>
            <a:pPr lvl="1"/>
            <a:r>
              <a:rPr lang="en-CA" sz="1300" dirty="0"/>
              <a:t>Government documents</a:t>
            </a:r>
          </a:p>
          <a:p>
            <a:pPr lvl="1"/>
            <a:r>
              <a:rPr lang="en-CA" sz="1300" dirty="0"/>
              <a:t>Autobiographies and memoirs</a:t>
            </a:r>
          </a:p>
          <a:p>
            <a:pPr lvl="1"/>
            <a:r>
              <a:rPr lang="en-CA" sz="1300" dirty="0"/>
              <a:t>Works of art, including plays, poetry, films, fiction, and paintings, sculptures, music, </a:t>
            </a:r>
            <a:r>
              <a:rPr lang="en-CA" sz="1300" dirty="0" err="1"/>
              <a:t>etc</a:t>
            </a:r>
            <a:endParaRPr lang="en-CA" sz="1300" dirty="0"/>
          </a:p>
          <a:p>
            <a:pPr lvl="1"/>
            <a:r>
              <a:rPr lang="en-CA" sz="1300" dirty="0"/>
              <a:t>Artefacts, including clothing, furniture, and buildings</a:t>
            </a:r>
          </a:p>
          <a:p>
            <a:pPr lvl="1"/>
            <a:endParaRPr lang="en-CA" sz="1600" dirty="0"/>
          </a:p>
        </p:txBody>
      </p:sp>
    </p:spTree>
    <p:extLst>
      <p:ext uri="{BB962C8B-B14F-4D97-AF65-F5344CB8AC3E}">
        <p14:creationId xmlns:p14="http://schemas.microsoft.com/office/powerpoint/2010/main" val="249318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9EEB-92A3-4FB5-B7BB-46C715F26B7A}"/>
              </a:ext>
            </a:extLst>
          </p:cNvPr>
          <p:cNvSpPr>
            <a:spLocks noGrp="1"/>
          </p:cNvSpPr>
          <p:nvPr>
            <p:ph type="title"/>
          </p:nvPr>
        </p:nvSpPr>
        <p:spPr/>
        <p:txBody>
          <a:bodyPr/>
          <a:lstStyle/>
          <a:p>
            <a:r>
              <a:rPr lang="en-CA" dirty="0"/>
              <a:t>Sofia</a:t>
            </a:r>
          </a:p>
        </p:txBody>
      </p:sp>
      <p:sp>
        <p:nvSpPr>
          <p:cNvPr id="3" name="Content Placeholder 2">
            <a:extLst>
              <a:ext uri="{FF2B5EF4-FFF2-40B4-BE49-F238E27FC236}">
                <a16:creationId xmlns:a16="http://schemas.microsoft.com/office/drawing/2014/main" id="{A01D74FD-8FB1-45B7-9865-F9F2ADDFE72A}"/>
              </a:ext>
            </a:extLst>
          </p:cNvPr>
          <p:cNvSpPr>
            <a:spLocks noGrp="1"/>
          </p:cNvSpPr>
          <p:nvPr>
            <p:ph idx="1"/>
          </p:nvPr>
        </p:nvSpPr>
        <p:spPr>
          <a:xfrm>
            <a:off x="548680" y="1028700"/>
            <a:ext cx="6192688" cy="3919314"/>
          </a:xfrm>
        </p:spPr>
        <p:txBody>
          <a:bodyPr/>
          <a:lstStyle/>
          <a:p>
            <a:r>
              <a:rPr lang="en-CA" sz="1200" dirty="0"/>
              <a:t>Search for primary sources in Sofia by using the Library of Congress Subject Headings (LCSH)</a:t>
            </a:r>
          </a:p>
          <a:p>
            <a:r>
              <a:rPr lang="en-CA" sz="1200" dirty="0"/>
              <a:t>LCSH features </a:t>
            </a:r>
            <a:r>
              <a:rPr lang="en-CA" sz="1200" b="1" dirty="0"/>
              <a:t>standard subdivisions </a:t>
            </a:r>
            <a:r>
              <a:rPr lang="en-CA" sz="1200" dirty="0"/>
              <a:t>that identify and retrieve primary sources</a:t>
            </a:r>
          </a:p>
          <a:p>
            <a:r>
              <a:rPr lang="en-CA" sz="1200" dirty="0"/>
              <a:t>Advantage is that LCSH terms are portable to other academic library catalogues in Canada &amp; USA</a:t>
            </a:r>
          </a:p>
          <a:p>
            <a:r>
              <a:rPr lang="en-CA" sz="1200" b="1" dirty="0"/>
              <a:t>Note</a:t>
            </a:r>
            <a:r>
              <a:rPr lang="en-CA" sz="1200" dirty="0"/>
              <a:t>: these subdivisions are used for the documents themselves or a listing of documents identified as a </a:t>
            </a:r>
            <a:r>
              <a:rPr lang="en-CA" sz="1200" b="1" dirty="0"/>
              <a:t>bibliography or catalogue </a:t>
            </a:r>
            <a:r>
              <a:rPr lang="en-CA" sz="1200" dirty="0"/>
              <a:t>(usually paired with </a:t>
            </a:r>
            <a:r>
              <a:rPr lang="en-CA" sz="1200" b="1" dirty="0"/>
              <a:t>sources</a:t>
            </a:r>
            <a:r>
              <a:rPr lang="en-CA" sz="1200" dirty="0"/>
              <a:t>)</a:t>
            </a:r>
          </a:p>
          <a:p>
            <a:r>
              <a:rPr lang="en-CA" sz="1200" b="1" dirty="0"/>
              <a:t>Some subdivisions include (must search in subject): </a:t>
            </a:r>
          </a:p>
          <a:p>
            <a:pPr lvl="1"/>
            <a:r>
              <a:rPr lang="en-CA" sz="1100" dirty="0"/>
              <a:t>Sources </a:t>
            </a:r>
            <a:r>
              <a:rPr lang="en-CA" sz="1100" dirty="0">
                <a:sym typeface="Wingdings" panose="05000000000000000000" pitchFamily="2" charset="2"/>
              </a:rPr>
              <a:t> </a:t>
            </a:r>
            <a:r>
              <a:rPr lang="en-CA" sz="1100" dirty="0"/>
              <a:t>Main subdivision for primary sources</a:t>
            </a:r>
          </a:p>
          <a:p>
            <a:pPr lvl="1"/>
            <a:r>
              <a:rPr lang="en-CA" sz="1100" dirty="0"/>
              <a:t>Diaries</a:t>
            </a:r>
            <a:endParaRPr lang="en-CA" sz="1100" b="1" dirty="0"/>
          </a:p>
          <a:p>
            <a:pPr lvl="1"/>
            <a:r>
              <a:rPr lang="en-CA" sz="1100" dirty="0"/>
              <a:t>Correspondence </a:t>
            </a:r>
          </a:p>
          <a:p>
            <a:pPr lvl="1"/>
            <a:r>
              <a:rPr lang="en-CA" sz="1100" dirty="0"/>
              <a:t>Interviews </a:t>
            </a:r>
          </a:p>
          <a:p>
            <a:pPr lvl="1"/>
            <a:r>
              <a:rPr lang="en-CA" sz="1100" dirty="0"/>
              <a:t>Personal narratives</a:t>
            </a:r>
          </a:p>
          <a:p>
            <a:pPr lvl="1"/>
            <a:r>
              <a:rPr lang="en-CA" sz="1100" dirty="0"/>
              <a:t>Slave narratives</a:t>
            </a:r>
          </a:p>
          <a:p>
            <a:pPr lvl="1"/>
            <a:r>
              <a:rPr lang="en-CA" sz="1100" dirty="0"/>
              <a:t>Captivity narratives</a:t>
            </a:r>
          </a:p>
          <a:p>
            <a:pPr lvl="1"/>
            <a:r>
              <a:rPr lang="en-CA" sz="1100" dirty="0"/>
              <a:t>Pamphlets</a:t>
            </a:r>
          </a:p>
          <a:p>
            <a:pPr lvl="1"/>
            <a:r>
              <a:rPr lang="en-CA" sz="1100" dirty="0"/>
              <a:t>Oral history</a:t>
            </a:r>
          </a:p>
          <a:p>
            <a:pPr lvl="1"/>
            <a:r>
              <a:rPr lang="en-CA" sz="1100" dirty="0"/>
              <a:t>Description and travel</a:t>
            </a:r>
          </a:p>
          <a:p>
            <a:pPr lvl="1"/>
            <a:r>
              <a:rPr lang="en-CA" sz="1100" dirty="0"/>
              <a:t>Early works to 1800</a:t>
            </a:r>
          </a:p>
          <a:p>
            <a:pPr lvl="1"/>
            <a:endParaRPr lang="en-CA" sz="1400" dirty="0"/>
          </a:p>
          <a:p>
            <a:pPr lvl="1"/>
            <a:endParaRPr lang="en-CA" sz="1400" dirty="0"/>
          </a:p>
          <a:p>
            <a:pPr lvl="1"/>
            <a:endParaRPr lang="en-CA" sz="1400" dirty="0"/>
          </a:p>
          <a:p>
            <a:pPr lvl="1"/>
            <a:endParaRPr lang="en-CA" sz="1600" dirty="0"/>
          </a:p>
        </p:txBody>
      </p:sp>
    </p:spTree>
    <p:extLst>
      <p:ext uri="{BB962C8B-B14F-4D97-AF65-F5344CB8AC3E}">
        <p14:creationId xmlns:p14="http://schemas.microsoft.com/office/powerpoint/2010/main" val="53942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5763-51FB-4538-A63E-6C95CA2770FC}"/>
              </a:ext>
            </a:extLst>
          </p:cNvPr>
          <p:cNvSpPr>
            <a:spLocks noGrp="1"/>
          </p:cNvSpPr>
          <p:nvPr>
            <p:ph type="title"/>
          </p:nvPr>
        </p:nvSpPr>
        <p:spPr>
          <a:xfrm>
            <a:off x="548680" y="128632"/>
            <a:ext cx="6766520" cy="857250"/>
          </a:xfrm>
        </p:spPr>
        <p:txBody>
          <a:bodyPr/>
          <a:lstStyle/>
          <a:p>
            <a:r>
              <a:rPr lang="en-CA" dirty="0"/>
              <a:t>Canadian Newspapers</a:t>
            </a:r>
          </a:p>
        </p:txBody>
      </p:sp>
      <p:sp>
        <p:nvSpPr>
          <p:cNvPr id="3" name="Content Placeholder 2">
            <a:extLst>
              <a:ext uri="{FF2B5EF4-FFF2-40B4-BE49-F238E27FC236}">
                <a16:creationId xmlns:a16="http://schemas.microsoft.com/office/drawing/2014/main" id="{064BA9B4-BA33-4F2D-89EA-9953ED3FEF3C}"/>
              </a:ext>
            </a:extLst>
          </p:cNvPr>
          <p:cNvSpPr>
            <a:spLocks noGrp="1"/>
          </p:cNvSpPr>
          <p:nvPr>
            <p:ph idx="1"/>
          </p:nvPr>
        </p:nvSpPr>
        <p:spPr>
          <a:xfrm>
            <a:off x="332656" y="915566"/>
            <a:ext cx="6408712" cy="4155926"/>
          </a:xfrm>
        </p:spPr>
        <p:txBody>
          <a:bodyPr/>
          <a:lstStyle/>
          <a:p>
            <a:r>
              <a:rPr lang="en-CA" sz="1200" b="1" dirty="0"/>
              <a:t>Current</a:t>
            </a:r>
            <a:r>
              <a:rPr lang="en-CA" sz="1200" dirty="0"/>
              <a:t> </a:t>
            </a:r>
            <a:r>
              <a:rPr lang="en-CA" sz="1200" dirty="0">
                <a:sym typeface="Wingdings" panose="05000000000000000000" pitchFamily="2" charset="2"/>
              </a:rPr>
              <a:t> </a:t>
            </a:r>
            <a:r>
              <a:rPr lang="en-CA" sz="1200" b="1" dirty="0">
                <a:sym typeface="Wingdings" panose="05000000000000000000" pitchFamily="2" charset="2"/>
              </a:rPr>
              <a:t>Text only</a:t>
            </a:r>
            <a:endParaRPr lang="en-CA" sz="1200" b="1" dirty="0"/>
          </a:p>
          <a:p>
            <a:pPr lvl="1"/>
            <a:r>
              <a:rPr lang="en-CA" sz="1100" dirty="0"/>
              <a:t>English newspaper databases generally begin in 1984, with some starting in 1977 (</a:t>
            </a:r>
            <a:r>
              <a:rPr lang="en-CA" sz="1100" i="1" dirty="0"/>
              <a:t>Globe &amp; Mail</a:t>
            </a:r>
            <a:r>
              <a:rPr lang="en-CA" sz="1100" dirty="0"/>
              <a:t>) </a:t>
            </a:r>
            <a:r>
              <a:rPr lang="en-CA" sz="1100" dirty="0">
                <a:sym typeface="Wingdings" panose="05000000000000000000" pitchFamily="2" charset="2"/>
              </a:rPr>
              <a:t> </a:t>
            </a:r>
            <a:r>
              <a:rPr lang="en-CA" sz="1100" dirty="0">
                <a:sym typeface="Wingdings" panose="05000000000000000000" pitchFamily="2" charset="2"/>
                <a:hlinkClick r:id="rId2"/>
              </a:rPr>
              <a:t>Canadian </a:t>
            </a:r>
            <a:r>
              <a:rPr lang="en-CA" sz="1100" dirty="0" err="1">
                <a:sym typeface="Wingdings" panose="05000000000000000000" pitchFamily="2" charset="2"/>
                <a:hlinkClick r:id="rId2"/>
              </a:rPr>
              <a:t>Newsstream</a:t>
            </a:r>
            <a:r>
              <a:rPr lang="en-CA" sz="1100" dirty="0">
                <a:sym typeface="Wingdings" panose="05000000000000000000" pitchFamily="2" charset="2"/>
                <a:hlinkClick r:id="rId2"/>
              </a:rPr>
              <a:t> </a:t>
            </a:r>
            <a:r>
              <a:rPr lang="en-CA" sz="1100" dirty="0">
                <a:sym typeface="Wingdings" panose="05000000000000000000" pitchFamily="2" charset="2"/>
              </a:rPr>
              <a:t>features almost 600 local and major daily newspapers</a:t>
            </a:r>
          </a:p>
          <a:p>
            <a:pPr lvl="1"/>
            <a:r>
              <a:rPr lang="en-CA" sz="1100" dirty="0">
                <a:sym typeface="Wingdings" panose="05000000000000000000" pitchFamily="2" charset="2"/>
                <a:hlinkClick r:id="rId3"/>
              </a:rPr>
              <a:t>Canadian News Index </a:t>
            </a:r>
            <a:r>
              <a:rPr lang="en-CA" sz="1100" dirty="0">
                <a:sym typeface="Wingdings" panose="05000000000000000000" pitchFamily="2" charset="2"/>
              </a:rPr>
              <a:t>is a printed index to English newspapers that begins in 1980</a:t>
            </a:r>
          </a:p>
          <a:p>
            <a:pPr lvl="1"/>
            <a:r>
              <a:rPr lang="en-CA" sz="1100" dirty="0">
                <a:sym typeface="Wingdings" panose="05000000000000000000" pitchFamily="2" charset="2"/>
                <a:hlinkClick r:id="rId4"/>
              </a:rPr>
              <a:t>Factiva</a:t>
            </a:r>
            <a:r>
              <a:rPr lang="en-CA" sz="1100" dirty="0">
                <a:sym typeface="Wingdings" panose="05000000000000000000" pitchFamily="2" charset="2"/>
              </a:rPr>
              <a:t> features international and Canadian newspapers, with </a:t>
            </a:r>
            <a:r>
              <a:rPr lang="en-CA" sz="1100" i="1" dirty="0">
                <a:sym typeface="Wingdings" panose="05000000000000000000" pitchFamily="2" charset="2"/>
              </a:rPr>
              <a:t>Globe &amp; Mail </a:t>
            </a:r>
            <a:r>
              <a:rPr lang="en-CA" sz="1100" dirty="0">
                <a:sym typeface="Wingdings" panose="05000000000000000000" pitchFamily="2" charset="2"/>
              </a:rPr>
              <a:t>beginning in 1977, but starting dates range from the 1980s to 2000s</a:t>
            </a:r>
          </a:p>
          <a:p>
            <a:pPr lvl="1"/>
            <a:r>
              <a:rPr lang="en-CA" sz="1100" dirty="0">
                <a:sym typeface="Wingdings" panose="05000000000000000000" pitchFamily="2" charset="2"/>
                <a:hlinkClick r:id="rId5"/>
              </a:rPr>
              <a:t>Eureka</a:t>
            </a:r>
            <a:r>
              <a:rPr lang="en-CA" sz="1100" dirty="0">
                <a:sym typeface="Wingdings" panose="05000000000000000000" pitchFamily="2" charset="2"/>
              </a:rPr>
              <a:t> features French Canadian newspapers, with oldest starting in 1985 (</a:t>
            </a:r>
            <a:r>
              <a:rPr lang="en-CA" sz="1100" i="1" dirty="0">
                <a:sym typeface="Wingdings" panose="05000000000000000000" pitchFamily="2" charset="2"/>
              </a:rPr>
              <a:t>La Presse</a:t>
            </a:r>
            <a:r>
              <a:rPr lang="en-CA" sz="1100" dirty="0">
                <a:sym typeface="Wingdings" panose="05000000000000000000" pitchFamily="2" charset="2"/>
              </a:rPr>
              <a:t>)</a:t>
            </a:r>
          </a:p>
          <a:p>
            <a:pPr lvl="1"/>
            <a:r>
              <a:rPr lang="en-CA" sz="1100" dirty="0">
                <a:sym typeface="Wingdings" panose="05000000000000000000" pitchFamily="2" charset="2"/>
                <a:hlinkClick r:id="rId6"/>
              </a:rPr>
              <a:t>Index de </a:t>
            </a:r>
            <a:r>
              <a:rPr lang="en-CA" sz="1100" dirty="0" err="1">
                <a:sym typeface="Wingdings" panose="05000000000000000000" pitchFamily="2" charset="2"/>
                <a:hlinkClick r:id="rId6"/>
              </a:rPr>
              <a:t>l'actualite</a:t>
            </a:r>
            <a:r>
              <a:rPr lang="en-CA" sz="1100" dirty="0">
                <a:sym typeface="Wingdings" panose="05000000000000000000" pitchFamily="2" charset="2"/>
                <a:hlinkClick r:id="rId6"/>
              </a:rPr>
              <a:t>́ </a:t>
            </a:r>
            <a:r>
              <a:rPr lang="en-CA" sz="1100" dirty="0" err="1">
                <a:sym typeface="Wingdings" panose="05000000000000000000" pitchFamily="2" charset="2"/>
                <a:hlinkClick r:id="rId6"/>
              </a:rPr>
              <a:t>vue</a:t>
            </a:r>
            <a:r>
              <a:rPr lang="en-CA" sz="1100" dirty="0">
                <a:sym typeface="Wingdings" panose="05000000000000000000" pitchFamily="2" charset="2"/>
                <a:hlinkClick r:id="rId6"/>
              </a:rPr>
              <a:t> à travers la </a:t>
            </a:r>
            <a:r>
              <a:rPr lang="en-CA" sz="1100" dirty="0" err="1">
                <a:sym typeface="Wingdings" panose="05000000000000000000" pitchFamily="2" charset="2"/>
                <a:hlinkClick r:id="rId6"/>
              </a:rPr>
              <a:t>presse</a:t>
            </a:r>
            <a:r>
              <a:rPr lang="en-CA" sz="1100" dirty="0">
                <a:sym typeface="Wingdings" panose="05000000000000000000" pitchFamily="2" charset="2"/>
                <a:hlinkClick r:id="rId6"/>
              </a:rPr>
              <a:t> </a:t>
            </a:r>
            <a:r>
              <a:rPr lang="en-CA" sz="1100" dirty="0" err="1">
                <a:sym typeface="Wingdings" panose="05000000000000000000" pitchFamily="2" charset="2"/>
                <a:hlinkClick r:id="rId6"/>
              </a:rPr>
              <a:t>écrite</a:t>
            </a:r>
            <a:r>
              <a:rPr lang="en-CA" sz="1100" dirty="0">
                <a:sym typeface="Wingdings" panose="05000000000000000000" pitchFamily="2" charset="2"/>
                <a:hlinkClick r:id="rId6"/>
              </a:rPr>
              <a:t> </a:t>
            </a:r>
            <a:r>
              <a:rPr lang="en-CA" sz="1100" dirty="0">
                <a:sym typeface="Wingdings" panose="05000000000000000000" pitchFamily="2" charset="2"/>
              </a:rPr>
              <a:t>printed index </a:t>
            </a:r>
            <a:r>
              <a:rPr lang="en-CA" sz="1100" i="1" dirty="0">
                <a:sym typeface="Wingdings" panose="05000000000000000000" pitchFamily="2" charset="2"/>
              </a:rPr>
              <a:t>to La </a:t>
            </a:r>
            <a:r>
              <a:rPr lang="en-CA" sz="1100" i="1" dirty="0" err="1">
                <a:sym typeface="Wingdings" panose="05000000000000000000" pitchFamily="2" charset="2"/>
              </a:rPr>
              <a:t>Presse</a:t>
            </a:r>
            <a:r>
              <a:rPr lang="en-CA" sz="1100" i="1" dirty="0">
                <a:sym typeface="Wingdings" panose="05000000000000000000" pitchFamily="2" charset="2"/>
              </a:rPr>
              <a:t>, Le Devoir, Le Soleil </a:t>
            </a:r>
            <a:r>
              <a:rPr lang="en-CA" sz="1100" dirty="0">
                <a:sym typeface="Wingdings" panose="05000000000000000000" pitchFamily="2" charset="2"/>
              </a:rPr>
              <a:t>from 1972</a:t>
            </a:r>
          </a:p>
          <a:p>
            <a:r>
              <a:rPr lang="en-CA" sz="1200" b="1" dirty="0">
                <a:sym typeface="Wingdings" panose="05000000000000000000" pitchFamily="2" charset="2"/>
              </a:rPr>
              <a:t>Historical  ProQuest Historical Newspapers (Full images)</a:t>
            </a:r>
          </a:p>
          <a:p>
            <a:pPr lvl="1"/>
            <a:r>
              <a:rPr lang="en-CA" sz="1100" dirty="0">
                <a:sym typeface="Wingdings" panose="05000000000000000000" pitchFamily="2" charset="2"/>
                <a:hlinkClick r:id="rId7"/>
              </a:rPr>
              <a:t>Globe &amp; Mail </a:t>
            </a:r>
            <a:r>
              <a:rPr lang="en-CA" sz="1100" dirty="0">
                <a:sym typeface="Wingdings" panose="05000000000000000000" pitchFamily="2" charset="2"/>
              </a:rPr>
              <a:t>(1844-2017)</a:t>
            </a:r>
          </a:p>
          <a:p>
            <a:pPr lvl="1"/>
            <a:r>
              <a:rPr lang="en-CA" sz="1100" dirty="0">
                <a:sym typeface="Wingdings" panose="05000000000000000000" pitchFamily="2" charset="2"/>
                <a:hlinkClick r:id="rId8"/>
              </a:rPr>
              <a:t>Toronto Star </a:t>
            </a:r>
            <a:r>
              <a:rPr lang="en-CA" sz="1100" dirty="0">
                <a:sym typeface="Wingdings" panose="05000000000000000000" pitchFamily="2" charset="2"/>
              </a:rPr>
              <a:t>(1894-2019)</a:t>
            </a:r>
          </a:p>
          <a:p>
            <a:pPr lvl="2"/>
            <a:r>
              <a:rPr lang="en-CA" sz="1000" dirty="0">
                <a:sym typeface="Wingdings" panose="05000000000000000000" pitchFamily="2" charset="2"/>
              </a:rPr>
              <a:t>Both were created by Cold North Wind, which was bought by ProQuest</a:t>
            </a:r>
          </a:p>
          <a:p>
            <a:pPr lvl="1"/>
            <a:r>
              <a:rPr lang="en-CA" sz="1100" dirty="0">
                <a:sym typeface="Wingdings" panose="05000000000000000000" pitchFamily="2" charset="2"/>
                <a:hlinkClick r:id="rId9"/>
              </a:rPr>
              <a:t>Montreal Gazette </a:t>
            </a:r>
            <a:r>
              <a:rPr lang="en-CA" sz="1100" dirty="0">
                <a:sym typeface="Wingdings" panose="05000000000000000000" pitchFamily="2" charset="2"/>
              </a:rPr>
              <a:t>(1867-2010)</a:t>
            </a:r>
          </a:p>
          <a:p>
            <a:pPr lvl="2"/>
            <a:r>
              <a:rPr lang="en-CA" sz="1000" dirty="0">
                <a:sym typeface="Wingdings" panose="05000000000000000000" pitchFamily="2" charset="2"/>
              </a:rPr>
              <a:t>Does not search at the article level, but rather at the page level</a:t>
            </a:r>
          </a:p>
          <a:p>
            <a:r>
              <a:rPr lang="en-CA" sz="1200" b="1" dirty="0">
                <a:sym typeface="Wingdings" panose="05000000000000000000" pitchFamily="2" charset="2"/>
              </a:rPr>
              <a:t>Microform</a:t>
            </a:r>
          </a:p>
          <a:p>
            <a:pPr lvl="1"/>
            <a:r>
              <a:rPr lang="en-CA" sz="1100" dirty="0">
                <a:sym typeface="Wingdings" panose="05000000000000000000" pitchFamily="2" charset="2"/>
              </a:rPr>
              <a:t>Many historical and defunct newspapers</a:t>
            </a:r>
          </a:p>
          <a:p>
            <a:pPr lvl="1"/>
            <a:r>
              <a:rPr lang="en-CA" sz="1100" dirty="0">
                <a:sym typeface="Wingdings" panose="05000000000000000000" pitchFamily="2" charset="2"/>
              </a:rPr>
              <a:t>Sofia subject: Canada newspapers or city or province name newspapers</a:t>
            </a:r>
          </a:p>
          <a:p>
            <a:r>
              <a:rPr lang="en-CA" sz="1200" b="1" dirty="0">
                <a:sym typeface="Wingdings" panose="05000000000000000000" pitchFamily="2" charset="2"/>
                <a:hlinkClick r:id="rId10"/>
              </a:rPr>
              <a:t>Google News Archive </a:t>
            </a:r>
            <a:r>
              <a:rPr lang="en-CA" sz="1200" dirty="0">
                <a:sym typeface="Wingdings" panose="05000000000000000000" pitchFamily="2" charset="2"/>
              </a:rPr>
              <a:t> selected issues for many newspapers including Canadian</a:t>
            </a:r>
          </a:p>
          <a:p>
            <a:pPr lvl="1"/>
            <a:endParaRPr lang="en-CA" sz="1400" dirty="0"/>
          </a:p>
        </p:txBody>
      </p:sp>
    </p:spTree>
    <p:extLst>
      <p:ext uri="{BB962C8B-B14F-4D97-AF65-F5344CB8AC3E}">
        <p14:creationId xmlns:p14="http://schemas.microsoft.com/office/powerpoint/2010/main" val="2859845467"/>
      </p:ext>
    </p:extLst>
  </p:cSld>
  <p:clrMapOvr>
    <a:masterClrMapping/>
  </p:clrMapOvr>
</p:sld>
</file>

<file path=ppt/theme/theme1.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T17-32986-LIBR-Powerpoint-Template-16x9-v1 (1)</Template>
  <TotalTime>8297</TotalTime>
  <Words>2259</Words>
  <Application>Microsoft Office PowerPoint</Application>
  <PresentationFormat>Custom</PresentationFormat>
  <Paragraphs>235</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Arial Bold</vt:lpstr>
      <vt:lpstr>Calibri</vt:lpstr>
      <vt:lpstr>Calibri Light</vt:lpstr>
      <vt:lpstr>GillSans Bold</vt:lpstr>
      <vt:lpstr>Times</vt:lpstr>
      <vt:lpstr>Wingdings</vt:lpstr>
      <vt:lpstr>T17-32986-LIBR-Powerpoint-Template-16x9-v1</vt:lpstr>
      <vt:lpstr>Custom Design</vt:lpstr>
      <vt:lpstr>GradProSkills:   Finding Primary Sources | GPLL270    </vt:lpstr>
      <vt:lpstr>Workshop Outline</vt:lpstr>
      <vt:lpstr>Learning Objectives</vt:lpstr>
      <vt:lpstr>What are Primary Sources?</vt:lpstr>
      <vt:lpstr>Library Definitions</vt:lpstr>
      <vt:lpstr>Purpose &amp; Features</vt:lpstr>
      <vt:lpstr>Sofia</vt:lpstr>
      <vt:lpstr>Sofia</vt:lpstr>
      <vt:lpstr>Canadian Newspapers</vt:lpstr>
      <vt:lpstr>International Newspapers</vt:lpstr>
      <vt:lpstr>Lists of Primary Sources</vt:lpstr>
      <vt:lpstr>Archive Databases in Libraries</vt:lpstr>
      <vt:lpstr>Archive Databases in Libraries</vt:lpstr>
      <vt:lpstr>Boolean Operators &amp; search capabilities</vt:lpstr>
      <vt:lpstr>Proximity Operators</vt:lpstr>
      <vt:lpstr>Evaluating Primary Sources</vt:lpstr>
      <vt:lpstr>Evaluating Primary Sources</vt:lpstr>
      <vt:lpstr>Citation Styles</vt:lpstr>
      <vt:lpstr>Help is Available</vt:lpstr>
      <vt:lpstr>PowerPoint Presentation</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Graziano</dc:creator>
  <cp:lastModifiedBy>Vince</cp:lastModifiedBy>
  <cp:revision>146</cp:revision>
  <dcterms:created xsi:type="dcterms:W3CDTF">2021-10-19T19:56:16Z</dcterms:created>
  <dcterms:modified xsi:type="dcterms:W3CDTF">2023-03-09T09:06:21Z</dcterms:modified>
</cp:coreProperties>
</file>