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24"/>
  </p:notesMasterIdLst>
  <p:sldIdLst>
    <p:sldId id="256" r:id="rId2"/>
    <p:sldId id="501" r:id="rId3"/>
    <p:sldId id="514" r:id="rId4"/>
    <p:sldId id="485" r:id="rId5"/>
    <p:sldId id="490" r:id="rId6"/>
    <p:sldId id="486" r:id="rId7"/>
    <p:sldId id="492" r:id="rId8"/>
    <p:sldId id="488" r:id="rId9"/>
    <p:sldId id="489" r:id="rId10"/>
    <p:sldId id="493" r:id="rId11"/>
    <p:sldId id="494" r:id="rId12"/>
    <p:sldId id="502" r:id="rId13"/>
    <p:sldId id="513" r:id="rId14"/>
    <p:sldId id="504" r:id="rId15"/>
    <p:sldId id="505" r:id="rId16"/>
    <p:sldId id="506" r:id="rId17"/>
    <p:sldId id="507" r:id="rId18"/>
    <p:sldId id="495" r:id="rId19"/>
    <p:sldId id="508" r:id="rId20"/>
    <p:sldId id="515" r:id="rId21"/>
    <p:sldId id="509" r:id="rId22"/>
    <p:sldId id="51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1F1F3"/>
    <a:srgbClr val="EBEAEE"/>
    <a:srgbClr val="E2E2E2"/>
    <a:srgbClr val="D7D7D7"/>
    <a:srgbClr val="4FB4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1C3F9-07E4-4189-A292-02D5AA12C486}" v="763" dt="2023-11-16T17:00:32.756"/>
    <p1510:client id="{6B88C8AD-19F3-4592-AE0B-FE0A8B2D93BC}" v="8" dt="2023-11-17T05:21:13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0247" autoAdjust="0"/>
  </p:normalViewPr>
  <p:slideViewPr>
    <p:cSldViewPr snapToGrid="0">
      <p:cViewPr varScale="1">
        <p:scale>
          <a:sx n="136" d="100"/>
          <a:sy n="136" d="100"/>
        </p:scale>
        <p:origin x="1548" y="168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 Graziano" userId="50c21514-5d9c-4a0c-a094-cce99675f364" providerId="ADAL" clId="{6B88C8AD-19F3-4592-AE0B-FE0A8B2D93BC}"/>
    <pc:docChg chg="mod delSld modSld">
      <pc:chgData name="Vince Graziano" userId="50c21514-5d9c-4a0c-a094-cce99675f364" providerId="ADAL" clId="{6B88C8AD-19F3-4592-AE0B-FE0A8B2D93BC}" dt="2023-11-17T05:21:13.380" v="13" actId="20577"/>
      <pc:docMkLst>
        <pc:docMk/>
      </pc:docMkLst>
      <pc:sldChg chg="modSp mod">
        <pc:chgData name="Vince Graziano" userId="50c21514-5d9c-4a0c-a094-cce99675f364" providerId="ADAL" clId="{6B88C8AD-19F3-4592-AE0B-FE0A8B2D93BC}" dt="2023-11-16T17:09:11.497" v="4" actId="20577"/>
        <pc:sldMkLst>
          <pc:docMk/>
          <pc:sldMk cId="571841313" sldId="256"/>
        </pc:sldMkLst>
        <pc:spChg chg="mod">
          <ac:chgData name="Vince Graziano" userId="50c21514-5d9c-4a0c-a094-cce99675f364" providerId="ADAL" clId="{6B88C8AD-19F3-4592-AE0B-FE0A8B2D93BC}" dt="2023-11-16T17:09:11.497" v="4" actId="20577"/>
          <ac:spMkLst>
            <pc:docMk/>
            <pc:sldMk cId="571841313" sldId="256"/>
            <ac:spMk id="6" creationId="{4C5C9ECF-9139-0236-C335-2D4EAFA28D47}"/>
          </ac:spMkLst>
        </pc:spChg>
      </pc:sldChg>
      <pc:sldChg chg="modSp">
        <pc:chgData name="Vince Graziano" userId="50c21514-5d9c-4a0c-a094-cce99675f364" providerId="ADAL" clId="{6B88C8AD-19F3-4592-AE0B-FE0A8B2D93BC}" dt="2023-11-17T05:21:13.380" v="13" actId="20577"/>
        <pc:sldMkLst>
          <pc:docMk/>
          <pc:sldMk cId="1825387345" sldId="505"/>
        </pc:sldMkLst>
        <pc:spChg chg="mod">
          <ac:chgData name="Vince Graziano" userId="50c21514-5d9c-4a0c-a094-cce99675f364" providerId="ADAL" clId="{6B88C8AD-19F3-4592-AE0B-FE0A8B2D93BC}" dt="2023-11-17T05:21:13.380" v="13" actId="20577"/>
          <ac:spMkLst>
            <pc:docMk/>
            <pc:sldMk cId="1825387345" sldId="505"/>
            <ac:spMk id="9" creationId="{9B88445A-BB02-94CC-0CC1-8D83E39D043C}"/>
          </ac:spMkLst>
        </pc:spChg>
      </pc:sldChg>
      <pc:sldChg chg="del">
        <pc:chgData name="Vince Graziano" userId="50c21514-5d9c-4a0c-a094-cce99675f364" providerId="ADAL" clId="{6B88C8AD-19F3-4592-AE0B-FE0A8B2D93BC}" dt="2023-11-16T17:16:02.437" v="5" actId="2696"/>
        <pc:sldMkLst>
          <pc:docMk/>
          <pc:sldMk cId="342409145" sldId="5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F4BBE-FE8E-4E05-841C-4484D56B1017}" type="datetimeFigureOut">
              <a:rPr lang="en-CA" smtClean="0"/>
              <a:t>2023-11-16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E81F-1533-43CB-8A8B-45D618572EB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364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0665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501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315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4463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6602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28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563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093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224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247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957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076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09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E81F-1533-43CB-8A8B-45D618572EB6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96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Text [1 co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2FAB9B-A20F-416B-891D-F9CDEA9533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6" r="15722" b="66464"/>
          <a:stretch/>
        </p:blipFill>
        <p:spPr>
          <a:xfrm>
            <a:off x="0" y="-13292"/>
            <a:ext cx="12192000" cy="1854535"/>
          </a:xfrm>
          <a:prstGeom prst="rect">
            <a:avLst/>
          </a:prstGeom>
        </p:spPr>
      </p:pic>
      <p:sp>
        <p:nvSpPr>
          <p:cNvPr id="15" name="Parallelogram 14">
            <a:extLst>
              <a:ext uri="{FF2B5EF4-FFF2-40B4-BE49-F238E27FC236}">
                <a16:creationId xmlns:a16="http://schemas.microsoft.com/office/drawing/2014/main" id="{96719DAA-5401-4312-8840-7FED55922B71}"/>
              </a:ext>
            </a:extLst>
          </p:cNvPr>
          <p:cNvSpPr/>
          <p:nvPr userDrawn="1"/>
        </p:nvSpPr>
        <p:spPr>
          <a:xfrm rot="16200000" flipH="1">
            <a:off x="3463804" y="-7625417"/>
            <a:ext cx="5264393" cy="13598245"/>
          </a:xfrm>
          <a:prstGeom prst="parallelogram">
            <a:avLst>
              <a:gd name="adj" fmla="val 15086"/>
            </a:avLst>
          </a:prstGeom>
          <a:gradFill>
            <a:gsLst>
              <a:gs pos="71000">
                <a:schemeClr val="bg2">
                  <a:alpha val="90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2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38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2821055" y="1448087"/>
            <a:ext cx="914400" cy="314306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3268" b="1">
                <a:solidFill>
                  <a:srgbClr val="7030A0"/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CA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662826" y="1448087"/>
            <a:ext cx="914400" cy="314306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3268" b="1">
                <a:solidFill>
                  <a:srgbClr val="7030A0"/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CA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542196" y="3479208"/>
            <a:ext cx="3476017" cy="33787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txBody>
          <a:bodyPr lIns="90000" tIns="90000" rIns="90000" bIns="90000"/>
          <a:lstStyle>
            <a:lvl1pPr>
              <a:defRPr sz="1634" baseline="0"/>
            </a:lvl1pPr>
            <a:lvl2pPr>
              <a:defRPr sz="1634"/>
            </a:lvl2pPr>
            <a:lvl3pPr>
              <a:defRPr sz="1634"/>
            </a:lvl3pPr>
            <a:lvl4pPr>
              <a:defRPr sz="1634"/>
            </a:lvl4pPr>
            <a:lvl5pPr>
              <a:defRPr sz="1634"/>
            </a:lvl5pPr>
          </a:lstStyle>
          <a:p>
            <a:pPr lvl="0"/>
            <a:r>
              <a:rPr lang="en-US"/>
              <a:t>Place instructions here in relation to production notes pertaining to this slide, such as: What should fade in? In Sync with Narration?</a:t>
            </a:r>
          </a:p>
          <a:p>
            <a:pPr lvl="0"/>
            <a:r>
              <a:rPr lang="en-US"/>
              <a:t>Clickables…interactive elements…</a:t>
            </a:r>
            <a:r>
              <a:rPr lang="en-US" err="1"/>
              <a:t>etc</a:t>
            </a:r>
            <a:endParaRPr lang="en-CA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-3813243" y="379827"/>
            <a:ext cx="3463047" cy="6478174"/>
          </a:xfrm>
          <a:solidFill>
            <a:srgbClr val="AFEAFF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lIns="90000" tIns="90000" rIns="90000" bIns="90000"/>
          <a:lstStyle>
            <a:lvl1pPr marL="0" indent="0">
              <a:buFont typeface="Arial" panose="020B0604020202020204" pitchFamily="34" charset="0"/>
              <a:buNone/>
              <a:defRPr sz="1634" baseline="0"/>
            </a:lvl1pPr>
            <a:lvl2pPr>
              <a:defRPr sz="1634"/>
            </a:lvl2pPr>
            <a:lvl3pPr>
              <a:defRPr sz="1634"/>
            </a:lvl3pPr>
            <a:lvl4pPr>
              <a:defRPr sz="1634"/>
            </a:lvl4pPr>
            <a:lvl5pPr>
              <a:defRPr sz="1634"/>
            </a:lvl5pPr>
          </a:lstStyle>
          <a:p>
            <a:pPr lvl="0"/>
            <a:r>
              <a:rPr lang="en-US"/>
              <a:t>Place instructions here in relation to media pertaining to this slide, such as: Links to Images on Server, Links to Images on </a:t>
            </a:r>
            <a:r>
              <a:rPr lang="en-US" err="1"/>
              <a:t>Shutterstock</a:t>
            </a:r>
            <a:r>
              <a:rPr lang="en-US"/>
              <a:t>, Links to Resources</a:t>
            </a:r>
          </a:p>
          <a:p>
            <a:pPr lvl="0"/>
            <a:r>
              <a:rPr lang="en-US"/>
              <a:t>Links to Audio, Visual…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3813243" y="-1033127"/>
            <a:ext cx="3463047" cy="820424"/>
          </a:xfrm>
          <a:prstGeom prst="rect">
            <a:avLst/>
          </a:prstGeom>
          <a:solidFill>
            <a:srgbClr val="7030A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38" dirty="0"/>
              <a:t>Page Type: </a:t>
            </a:r>
            <a:r>
              <a:rPr lang="en-CA" sz="1838" b="1" dirty="0"/>
              <a:t>TXT/CUSTOM</a:t>
            </a:r>
          </a:p>
        </p:txBody>
      </p:sp>
      <p:sp>
        <p:nvSpPr>
          <p:cNvPr id="6" name="Parallelogram 5"/>
          <p:cNvSpPr/>
          <p:nvPr userDrawn="1"/>
        </p:nvSpPr>
        <p:spPr>
          <a:xfrm rot="21390209">
            <a:off x="-886229" y="1352295"/>
            <a:ext cx="13914962" cy="2603512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3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06" y="667393"/>
            <a:ext cx="11397447" cy="39944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4" name="Parallelogram 23"/>
          <p:cNvSpPr/>
          <p:nvPr userDrawn="1"/>
        </p:nvSpPr>
        <p:spPr>
          <a:xfrm>
            <a:off x="11068454" y="445083"/>
            <a:ext cx="1977989" cy="1243507"/>
          </a:xfrm>
          <a:prstGeom prst="parallelogram">
            <a:avLst>
              <a:gd name="adj" fmla="val 9934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38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4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0556-3878-D466-25A0-977E4BAC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13085-E8AF-5984-087B-271D521A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97B89-0A1D-AECA-FBA5-8D42D042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A5067-F724-D73E-6BC1-D619CEFD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fad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6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7" r:id="rId2"/>
    <p:sldLayoutId id="2147483938" r:id="rId3"/>
    <p:sldLayoutId id="2147483948" r:id="rId4"/>
    <p:sldLayoutId id="2147483949" r:id="rId5"/>
  </p:sldLayoutIdLst>
  <mc:AlternateContent xmlns:mc="http://schemas.openxmlformats.org/markup-compatibility/2006" xmlns:p14="http://schemas.microsoft.com/office/powerpoint/2010/main">
    <mc:Choice Requires="p14">
      <p:transition spd="slow" p14:dur="3250" advClick="0">
        <p:fade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ordiauniversity.on.worldcat.org/oclc/74330594" TargetMode="External"/><Relationship Id="rId3" Type="http://schemas.openxmlformats.org/officeDocument/2006/relationships/notesSlide" Target="../notesSlides/notesSlide10.xml"/><Relationship Id="rId7" Type="http://schemas.openxmlformats.org/officeDocument/2006/relationships/hyperlink" Target="https://concordiauniversity.on.worldcat.org/oclc/1026604048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hyperlink" Target="https://concordiauniversity.on.worldcat.org/oclc/493474357" TargetMode="External"/><Relationship Id="rId5" Type="http://schemas.openxmlformats.org/officeDocument/2006/relationships/hyperlink" Target="https://concordiauniversity.on.worldcat.org/oclc/43416802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concordiauniversity.on.worldcat.org/oclc/36779656" TargetMode="External"/><Relationship Id="rId9" Type="http://schemas.openxmlformats.org/officeDocument/2006/relationships/hyperlink" Target="https://concordiauniversity.on.worldcat.org/oclc/4815924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library.concordia.ca/HowtoDepositYourThesisinSpectrum.pdf" TargetMode="External"/><Relationship Id="rId2" Type="http://schemas.openxmlformats.org/officeDocument/2006/relationships/hyperlink" Target="https://spectrum.library.concordia.ca/HowtoPrepareYourThesisForDepositinSpectrum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https://library.concordia.ca/help/citing/?guid=chicago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hyperlink" Target="https://concordiauniversity.on.worldcat.org/oclc/200998332" TargetMode="External"/><Relationship Id="rId5" Type="http://schemas.openxmlformats.org/officeDocument/2006/relationships/hyperlink" Target="https://library.concordia.ca/help/citing/?guid=mla" TargetMode="External"/><Relationship Id="rId4" Type="http://schemas.openxmlformats.org/officeDocument/2006/relationships/hyperlink" Target="https://concordiauniversity.on.worldcat.org/oclc/119230393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help/" TargetMode="External"/><Relationship Id="rId7" Type="http://schemas.openxmlformats.org/officeDocument/2006/relationships/hyperlink" Target="mailto:Aeron.MacHattie@concordia.ca" TargetMode="External"/><Relationship Id="rId2" Type="http://schemas.openxmlformats.org/officeDocument/2006/relationships/hyperlink" Target="https://library.concordia.c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ince.Graziano@concordia.ca" TargetMode="External"/><Relationship Id="rId5" Type="http://schemas.openxmlformats.org/officeDocument/2006/relationships/hyperlink" Target="https://library.concordia.ca/help/questions/" TargetMode="External"/><Relationship Id="rId4" Type="http://schemas.openxmlformats.org/officeDocument/2006/relationships/hyperlink" Target="https://www.concordia.ca/library/guides/english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graphi.ca/en/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concordiauniversity.on.worldcat.org/oclc/56044346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hyperlink" Target="https://concordiauniversity.on.worldcat.org/oclc/467870485" TargetMode="External"/><Relationship Id="rId5" Type="http://schemas.openxmlformats.org/officeDocument/2006/relationships/hyperlink" Target="https://concordiauniversity.on.worldcat.org/oclc/56568095" TargetMode="External"/><Relationship Id="rId4" Type="http://schemas.openxmlformats.org/officeDocument/2006/relationships/hyperlink" Target="https://concordiauniversity.on.worldcat.org/oclc/42880945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hyperlink" Target="https://concordiauniversity.on.worldcat.org/oclc/156913173" TargetMode="External"/><Relationship Id="rId5" Type="http://schemas.openxmlformats.org/officeDocument/2006/relationships/hyperlink" Target="https://concordiauniversity.on.worldcat.org/oclc/40283692" TargetMode="External"/><Relationship Id="rId4" Type="http://schemas.openxmlformats.org/officeDocument/2006/relationships/hyperlink" Target="https://concordiauniversity.on.worldcat.org/oclc/8583423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8C6E2AB5-4DE7-2782-7190-E005E64E3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00"/>
          <a:stretch/>
        </p:blipFill>
        <p:spPr>
          <a:xfrm>
            <a:off x="0" y="10"/>
            <a:ext cx="11528213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D217259-0692-15A5-594E-EBEF1794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8827" y="1307253"/>
            <a:ext cx="7728373" cy="2397759"/>
          </a:xfrm>
        </p:spPr>
        <p:txBody>
          <a:bodyPr>
            <a:normAutofit fontScale="90000"/>
          </a:bodyPr>
          <a:lstStyle/>
          <a:p>
            <a:br>
              <a:rPr lang="en-CA" sz="4400" b="1" noProof="0" dirty="0"/>
            </a:br>
            <a:r>
              <a:rPr lang="en-CA" sz="4900" b="1" noProof="0" dirty="0"/>
              <a:t>Advanced Workshop for English Graduate Students</a:t>
            </a:r>
            <a:br>
              <a:rPr lang="en-CA" sz="4400" b="1" noProof="0" dirty="0"/>
            </a:br>
            <a:br>
              <a:rPr lang="en-CA" sz="4000" b="1" noProof="0" dirty="0"/>
            </a:br>
            <a:endParaRPr lang="en-CA" sz="4000" b="1" noProof="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C5C9ECF-9139-0236-C335-2D4EAFA28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2507" y="4056887"/>
            <a:ext cx="5943600" cy="2520019"/>
          </a:xfrm>
        </p:spPr>
        <p:txBody>
          <a:bodyPr>
            <a:noAutofit/>
          </a:bodyPr>
          <a:lstStyle/>
          <a:p>
            <a:pPr algn="r"/>
            <a:r>
              <a:rPr lang="en-CA" sz="2400" noProof="0" dirty="0"/>
              <a:t>Friday, November 17, 2023</a:t>
            </a:r>
          </a:p>
          <a:p>
            <a:pPr algn="r"/>
            <a:r>
              <a:rPr lang="en-CA" sz="2400" noProof="0" dirty="0"/>
              <a:t>Vince Graziano</a:t>
            </a:r>
          </a:p>
          <a:p>
            <a:pPr algn="r"/>
            <a:r>
              <a:rPr lang="en-CA" sz="2400" noProof="0" dirty="0"/>
              <a:t>English Librarian</a:t>
            </a:r>
          </a:p>
          <a:p>
            <a:pPr algn="r"/>
            <a:r>
              <a:rPr lang="en-CA" sz="2400" noProof="0" dirty="0"/>
              <a:t>Vince.Graziano@concordia.ca</a:t>
            </a:r>
          </a:p>
        </p:txBody>
      </p:sp>
    </p:spTree>
    <p:extLst>
      <p:ext uri="{BB962C8B-B14F-4D97-AF65-F5344CB8AC3E}">
        <p14:creationId xmlns:p14="http://schemas.microsoft.com/office/powerpoint/2010/main" val="5718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noProof="0" dirty="0">
                <a:solidFill>
                  <a:schemeClr val="accent6">
                    <a:lumMod val="75000"/>
                  </a:schemeClr>
                </a:solidFill>
                <a:latin typeface="Gill Sans MT Pro Book"/>
              </a:rPr>
              <a:t>More article databases</a:t>
            </a:r>
            <a:endParaRPr lang="en-CA" sz="6000" b="1" noProof="0" dirty="0">
              <a:solidFill>
                <a:schemeClr val="accent6">
                  <a:lumMod val="75000"/>
                </a:schemeClr>
              </a:solidFill>
              <a:latin typeface="Gill Sans MT Pro Book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B2D020-F535-4433-907B-3D2EE21477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672" y="1381120"/>
            <a:ext cx="10845800" cy="655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>
                <a:latin typeface="Gill Sans MT Pro Book" panose="020B0502020104020203"/>
              </a:rPr>
              <a:t>Databases related to or including literary studies: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88BC95-85A8-2C03-E1C4-63B88293E1CE}"/>
              </a:ext>
            </a:extLst>
          </p:cNvPr>
          <p:cNvSpPr txBox="1"/>
          <p:nvPr/>
        </p:nvSpPr>
        <p:spPr>
          <a:xfrm>
            <a:off x="545346" y="2293268"/>
            <a:ext cx="6109083" cy="43088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Gill Sans MT Pro Book" panose="020B0502020104020203"/>
              </a:rPr>
              <a:t>Gale Literature Resource Center</a:t>
            </a:r>
            <a:endParaRPr lang="en-CA" sz="2200" b="1" dirty="0">
              <a:solidFill>
                <a:schemeClr val="bg1"/>
              </a:solidFill>
              <a:latin typeface="Gill Sans MT Pro Book" panose="020B0502020104020203"/>
            </a:endParaRPr>
          </a:p>
        </p:txBody>
      </p:sp>
      <p:sp>
        <p:nvSpPr>
          <p:cNvPr id="8" name="Parallelogram 14">
            <a:extLst>
              <a:ext uri="{FF2B5EF4-FFF2-40B4-BE49-F238E27FC236}">
                <a16:creationId xmlns:a16="http://schemas.microsoft.com/office/drawing/2014/main" id="{E316CA26-5E2F-E69B-819A-6605EF2DC939}"/>
              </a:ext>
            </a:extLst>
          </p:cNvPr>
          <p:cNvSpPr/>
          <p:nvPr/>
        </p:nvSpPr>
        <p:spPr>
          <a:xfrm flipH="1">
            <a:off x="539279" y="2724155"/>
            <a:ext cx="6109082" cy="612864"/>
          </a:xfrm>
          <a:prstGeom prst="rect">
            <a:avLst/>
          </a:prstGeom>
          <a:solidFill>
            <a:schemeClr val="bg1">
              <a:lumMod val="50000"/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indent="-379412" algn="ctr">
              <a:lnSpc>
                <a:spcPct val="110000"/>
              </a:lnSpc>
              <a:spcBef>
                <a:spcPts val="500"/>
              </a:spcBef>
              <a:buClr>
                <a:srgbClr val="7D7D7D">
                  <a:lumMod val="75000"/>
                </a:srgbClr>
              </a:buClr>
              <a:buSzPct val="85000"/>
            </a:pPr>
            <a:r>
              <a:rPr lang="en-US" sz="2000" b="1" dirty="0">
                <a:solidFill>
                  <a:srgbClr val="F2F2F2">
                    <a:lumMod val="25000"/>
                  </a:srgbClr>
                </a:solidFill>
                <a:latin typeface="Gill Sans MT Pro Book" panose="020B0502020104020203" pitchFamily="34" charset="0"/>
              </a:rPr>
              <a:t>260 full-text popular and academic periodicals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AB712-FC2A-26FF-C09C-A0F0656CC6AB}"/>
              </a:ext>
            </a:extLst>
          </p:cNvPr>
          <p:cNvSpPr txBox="1"/>
          <p:nvPr/>
        </p:nvSpPr>
        <p:spPr>
          <a:xfrm>
            <a:off x="554743" y="3731209"/>
            <a:ext cx="6078154" cy="43088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Gill Sans MT Pro Book" panose="020B0502020104020203"/>
              </a:rPr>
              <a:t>International Medieval Bibliography (IMB)</a:t>
            </a:r>
            <a:endParaRPr lang="en-CA" sz="2200" b="1" dirty="0">
              <a:solidFill>
                <a:schemeClr val="bg1"/>
              </a:solidFill>
              <a:latin typeface="Gill Sans MT Pro Book" panose="020B0502020104020203"/>
            </a:endParaRPr>
          </a:p>
        </p:txBody>
      </p:sp>
      <p:sp>
        <p:nvSpPr>
          <p:cNvPr id="11" name="Parallelogram 14">
            <a:extLst>
              <a:ext uri="{FF2B5EF4-FFF2-40B4-BE49-F238E27FC236}">
                <a16:creationId xmlns:a16="http://schemas.microsoft.com/office/drawing/2014/main" id="{D000590C-806D-16A6-C94C-576D41DF6DA3}"/>
              </a:ext>
            </a:extLst>
          </p:cNvPr>
          <p:cNvSpPr/>
          <p:nvPr/>
        </p:nvSpPr>
        <p:spPr>
          <a:xfrm flipH="1">
            <a:off x="550734" y="4172415"/>
            <a:ext cx="6078077" cy="612864"/>
          </a:xfrm>
          <a:prstGeom prst="rect">
            <a:avLst/>
          </a:prstGeom>
          <a:solidFill>
            <a:schemeClr val="bg1">
              <a:lumMod val="50000"/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indent="-379412" algn="ctr">
              <a:lnSpc>
                <a:spcPct val="110000"/>
              </a:lnSpc>
              <a:spcBef>
                <a:spcPts val="500"/>
              </a:spcBef>
              <a:buClr>
                <a:srgbClr val="7D7D7D">
                  <a:lumMod val="75000"/>
                </a:srgbClr>
              </a:buClr>
              <a:buSzPct val="85000"/>
            </a:pPr>
            <a:r>
              <a:rPr lang="en-US" sz="2000" b="1" dirty="0">
                <a:solidFill>
                  <a:srgbClr val="F2F2F2">
                    <a:lumMod val="25000"/>
                  </a:srgbClr>
                </a:solidFill>
                <a:latin typeface="Gill Sans MT Pro Book" panose="020B0502020104020203" pitchFamily="34" charset="0"/>
              </a:rPr>
              <a:t>Covers Medieval Europe, the Middle East, and Africa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CCAE79-6B41-DF27-FE27-68E4D21F4529}"/>
              </a:ext>
            </a:extLst>
          </p:cNvPr>
          <p:cNvSpPr txBox="1"/>
          <p:nvPr/>
        </p:nvSpPr>
        <p:spPr>
          <a:xfrm>
            <a:off x="554743" y="5238080"/>
            <a:ext cx="6109080" cy="43088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Gill Sans MT Pro Book" panose="020B0502020104020203"/>
              </a:rPr>
              <a:t>ITER: Gateway to the Middle Ages &amp; Renaissance</a:t>
            </a:r>
            <a:endParaRPr lang="en-CA" sz="2200" b="1" dirty="0">
              <a:solidFill>
                <a:schemeClr val="bg1"/>
              </a:solidFill>
              <a:latin typeface="Gill Sans MT Pro Book" panose="020B0502020104020203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9EE958AB-B88C-763D-2DB8-D3FB88B60BF4}"/>
              </a:ext>
            </a:extLst>
          </p:cNvPr>
          <p:cNvSpPr/>
          <p:nvPr/>
        </p:nvSpPr>
        <p:spPr>
          <a:xfrm flipH="1">
            <a:off x="554744" y="5666728"/>
            <a:ext cx="6109079" cy="612864"/>
          </a:xfrm>
          <a:prstGeom prst="rect">
            <a:avLst/>
          </a:prstGeom>
          <a:solidFill>
            <a:schemeClr val="bg1">
              <a:lumMod val="50000"/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indent="-379412" algn="ctr">
              <a:lnSpc>
                <a:spcPct val="110000"/>
              </a:lnSpc>
              <a:spcBef>
                <a:spcPts val="500"/>
              </a:spcBef>
              <a:buClr>
                <a:srgbClr val="7D7D7D">
                  <a:lumMod val="75000"/>
                </a:srgbClr>
              </a:buClr>
              <a:buSzPct val="85000"/>
            </a:pPr>
            <a:r>
              <a:rPr lang="en-CA" sz="2000" b="1" dirty="0">
                <a:solidFill>
                  <a:srgbClr val="F2F2F2">
                    <a:lumMod val="25000"/>
                  </a:srgbClr>
                </a:solidFill>
                <a:latin typeface="Gill Sans MT Pro Book" panose="020B0502020104020203" pitchFamily="34" charset="0"/>
              </a:rPr>
              <a:t>Medieval and Renaissance Europe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D989E-56BA-5C03-13B3-88A4EB5050B7}"/>
              </a:ext>
            </a:extLst>
          </p:cNvPr>
          <p:cNvSpPr txBox="1"/>
          <p:nvPr/>
        </p:nvSpPr>
        <p:spPr>
          <a:xfrm>
            <a:off x="6936781" y="2293268"/>
            <a:ext cx="5141344" cy="43088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schemeClr val="bg1"/>
                </a:solidFill>
                <a:latin typeface="Gill Sans MT Pro Book" panose="020B0502020104020203"/>
              </a:rPr>
              <a:t>Drama Online (until Dec 31, 2023)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BC73-8C47-373C-5292-E988384334F0}"/>
              </a:ext>
            </a:extLst>
          </p:cNvPr>
          <p:cNvSpPr txBox="1"/>
          <p:nvPr/>
        </p:nvSpPr>
        <p:spPr>
          <a:xfrm>
            <a:off x="6930713" y="2704689"/>
            <a:ext cx="5147412" cy="707886"/>
          </a:xfrm>
          <a:prstGeom prst="rect">
            <a:avLst/>
          </a:prstGeom>
          <a:solidFill>
            <a:srgbClr val="EBE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ll Sans MT Pro Book" panose="020B0502020104020203"/>
              </a:rPr>
              <a:t>Access to 6 of 31 collections, with ~2,000 full-text plays, some videos, and several e-books</a:t>
            </a:r>
            <a:endParaRPr lang="en-CA" sz="2000" b="1" dirty="0">
              <a:latin typeface="Gill Sans MT Pro Book" panose="020B0502020104020203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B80F50-ED78-0896-3581-80FA3AC4738B}"/>
              </a:ext>
            </a:extLst>
          </p:cNvPr>
          <p:cNvSpPr txBox="1"/>
          <p:nvPr/>
        </p:nvSpPr>
        <p:spPr>
          <a:xfrm>
            <a:off x="6973773" y="3760994"/>
            <a:ext cx="5190472" cy="43088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Gill Sans MT Pro Book" panose="020B0502020104020203"/>
              </a:rPr>
              <a:t>World Shakespeare Bibliography</a:t>
            </a:r>
            <a:endParaRPr lang="en-CA" sz="2200" b="1" dirty="0">
              <a:solidFill>
                <a:schemeClr val="bg1"/>
              </a:solidFill>
              <a:latin typeface="Gill Sans MT Pro Book" panose="020B0502020104020203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646E71-65D1-F0D7-879C-D39959126F14}"/>
              </a:ext>
            </a:extLst>
          </p:cNvPr>
          <p:cNvSpPr txBox="1"/>
          <p:nvPr/>
        </p:nvSpPr>
        <p:spPr>
          <a:xfrm>
            <a:off x="6973773" y="4172415"/>
            <a:ext cx="5147412" cy="707886"/>
          </a:xfrm>
          <a:prstGeom prst="rect">
            <a:avLst/>
          </a:prstGeom>
          <a:solidFill>
            <a:srgbClr val="EBE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ll Sans MT Pro Book" panose="020B0502020104020203"/>
              </a:rPr>
              <a:t>Includes performing arts &amp; it’s great for articles about the sonnets</a:t>
            </a:r>
            <a:endParaRPr lang="en-CA" sz="2000" b="1" dirty="0">
              <a:latin typeface="Gill Sans MT Pro Book" panose="020B0502020104020203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3288B4-E177-6CAE-021F-9929CD416CD2}"/>
              </a:ext>
            </a:extLst>
          </p:cNvPr>
          <p:cNvSpPr txBox="1"/>
          <p:nvPr/>
        </p:nvSpPr>
        <p:spPr>
          <a:xfrm>
            <a:off x="7001528" y="5238080"/>
            <a:ext cx="5141187" cy="43088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R="0" lvl="1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CA" sz="2200" b="1" kern="0" dirty="0">
                <a:solidFill>
                  <a:schemeClr val="bg1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L’annee philologique  </a:t>
            </a:r>
            <a:endParaRPr kumimoji="0" lang="fr-CA" altLang="en-US" sz="22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 Pro Book" panose="020B0502020104020203"/>
              <a:ea typeface="ＭＳ Ｐゴシック" panose="020B0600070205080204" pitchFamily="34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02DA64-5381-29E3-498C-8767326E4070}"/>
              </a:ext>
            </a:extLst>
          </p:cNvPr>
          <p:cNvSpPr txBox="1"/>
          <p:nvPr/>
        </p:nvSpPr>
        <p:spPr>
          <a:xfrm>
            <a:off x="7029303" y="5686656"/>
            <a:ext cx="5134942" cy="400110"/>
          </a:xfrm>
          <a:prstGeom prst="rect">
            <a:avLst/>
          </a:prstGeom>
          <a:solidFill>
            <a:srgbClr val="F1F1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ll Sans MT Pro Book" panose="020B0502020104020203"/>
              </a:rPr>
              <a:t>Database for classical studies</a:t>
            </a:r>
            <a:endParaRPr lang="en-CA" sz="2000" b="1" dirty="0">
              <a:latin typeface="Gill Sans MT Pro Book" panose="020B050202010402020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9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uiExpand="1" build="allAtOnce"/>
      <p:bldP spid="15" grpId="0" animBg="1"/>
      <p:bldP spid="3" grpId="0" animBg="1"/>
      <p:bldP spid="38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noProof="0" dirty="0">
                <a:solidFill>
                  <a:schemeClr val="accent6">
                    <a:lumMod val="75000"/>
                  </a:schemeClr>
                </a:solidFill>
                <a:latin typeface="Gill Sans MT Pro Book"/>
              </a:rPr>
              <a:t>Primary Sources: archive databases</a:t>
            </a:r>
            <a:endParaRPr lang="en-CA" sz="6000" b="1" noProof="0" dirty="0">
              <a:solidFill>
                <a:schemeClr val="accent6">
                  <a:lumMod val="75000"/>
                </a:schemeClr>
              </a:solidFill>
              <a:latin typeface="Gill Sans MT Pro Book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B2D020-F535-4433-907B-3D2EE21477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569967"/>
            <a:ext cx="11887200" cy="5172075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500" b="1" dirty="0">
                <a:latin typeface="Gill Sans MT Pro Book" panose="020B0502020104020203"/>
                <a:hlinkClick r:id="rId4"/>
              </a:rPr>
              <a:t>Literature Online (LION)</a:t>
            </a:r>
            <a:r>
              <a:rPr lang="en-US" sz="3500" b="1" dirty="0">
                <a:latin typeface="Gill Sans MT Pro Book" panose="020B0502020104020203"/>
              </a:rPr>
              <a:t>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Gill Sans MT Pro Book" panose="020B0502020104020203"/>
              </a:rPr>
              <a:t>Contains over 360,000 literary works, pre-1925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Gill Sans MT Pro Book" panose="020B0502020104020203"/>
              </a:rPr>
              <a:t>English poetry, drama and prose from 600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Gill Sans MT Pro Book" panose="020B0502020104020203"/>
              </a:rPr>
              <a:t>American poetry, drama and prose from 1607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Gill Sans MT Pro Book" panose="020B0502020104020203"/>
              </a:rPr>
              <a:t>Canadian poetry from 1610 to the present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Gill Sans MT Pro Book" panose="020B0502020104020203"/>
              </a:rPr>
              <a:t>Poetry is covered until the present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Gill Sans MT Pro Book" panose="020B0502020104020203"/>
              </a:rPr>
              <a:t>More than 900 videos and 15 dictionaries and encyclopedias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b="1" dirty="0">
                <a:latin typeface="Gill Sans MT Pro Book" panose="020B0502020104020203"/>
              </a:rPr>
              <a:t>NO records in Sofia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500" b="1" dirty="0">
                <a:latin typeface="Gill Sans MT Pro Book" panose="020B0502020104020203"/>
                <a:hlinkClick r:id="rId5"/>
              </a:rPr>
              <a:t>Early English Books Online (EEBO)</a:t>
            </a:r>
            <a:r>
              <a:rPr lang="en-US" sz="3500" dirty="0">
                <a:latin typeface="Gill Sans MT Pro Book" panose="020B0502020104020203"/>
              </a:rPr>
              <a:t>,</a:t>
            </a:r>
            <a:r>
              <a:rPr lang="en-US" sz="3500" b="1" dirty="0">
                <a:latin typeface="Gill Sans MT Pro Book" panose="020B0502020104020203"/>
              </a:rPr>
              <a:t> </a:t>
            </a:r>
            <a:r>
              <a:rPr lang="en-US" sz="3500" dirty="0">
                <a:latin typeface="Gill Sans MT Pro Book" panose="020B0502020104020203"/>
              </a:rPr>
              <a:t>1475-1700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Gill Sans MT Pro Book" panose="020B0502020104020203"/>
              </a:rPr>
              <a:t>More than 130,000 titles, with searchable full text for 60,000 titles, called TCP (Text Creation Partnership)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500" b="1" dirty="0">
                <a:latin typeface="Gill Sans MT Pro Book" panose="020B0502020104020203"/>
                <a:hlinkClick r:id="rId6"/>
              </a:rPr>
              <a:t>Eighteenth Century Collections Online (ECCO)</a:t>
            </a:r>
            <a:endParaRPr lang="en-US" sz="3500" b="1" dirty="0">
              <a:latin typeface="Gill Sans MT Pro Book" panose="020B0502020104020203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500" b="1" dirty="0">
                <a:latin typeface="Gill Sans MT Pro Book" panose="020B0502020104020203"/>
                <a:hlinkClick r:id="rId7"/>
              </a:rPr>
              <a:t>Canadiana</a:t>
            </a:r>
            <a:r>
              <a:rPr lang="en-US" sz="3500" dirty="0">
                <a:latin typeface="Gill Sans MT Pro Book" panose="020B0502020104020203"/>
              </a:rPr>
              <a:t>,</a:t>
            </a:r>
            <a:r>
              <a:rPr lang="en-US" sz="3500" b="1" dirty="0">
                <a:latin typeface="Gill Sans MT Pro Book" panose="020B0502020104020203"/>
              </a:rPr>
              <a:t> </a:t>
            </a:r>
            <a:r>
              <a:rPr lang="en-US" sz="3500" dirty="0">
                <a:latin typeface="Gill Sans MT Pro Book" panose="020B0502020104020203"/>
              </a:rPr>
              <a:t>books, periodicals &amp; government documents until circa 1925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500" b="1" dirty="0">
                <a:latin typeface="Gill Sans MT Pro Book" panose="020B0502020104020203"/>
                <a:hlinkClick r:id="rId8"/>
              </a:rPr>
              <a:t>British Periodicals</a:t>
            </a:r>
            <a:r>
              <a:rPr lang="en-US" sz="3500" dirty="0">
                <a:latin typeface="Gill Sans MT Pro Book" panose="020B0502020104020203"/>
              </a:rPr>
              <a:t>,</a:t>
            </a:r>
            <a:r>
              <a:rPr lang="en-US" sz="3500" b="1" dirty="0">
                <a:latin typeface="Gill Sans MT Pro Book" panose="020B0502020104020203"/>
              </a:rPr>
              <a:t> </a:t>
            </a:r>
            <a:r>
              <a:rPr lang="en-US" sz="3500" dirty="0">
                <a:latin typeface="Gill Sans MT Pro Book" panose="020B0502020104020203"/>
              </a:rPr>
              <a:t>1681-1939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500" b="1" dirty="0">
                <a:latin typeface="Gill Sans MT Pro Book" panose="020B0502020104020203"/>
                <a:hlinkClick r:id="rId9"/>
              </a:rPr>
              <a:t>American Periodicals</a:t>
            </a:r>
            <a:r>
              <a:rPr lang="en-US" sz="3500" dirty="0">
                <a:latin typeface="Gill Sans MT Pro Book" panose="020B0502020104020203"/>
              </a:rPr>
              <a:t>,</a:t>
            </a:r>
            <a:r>
              <a:rPr lang="en-US" sz="3500" b="1" dirty="0">
                <a:latin typeface="Gill Sans MT Pro Book" panose="020B0502020104020203"/>
              </a:rPr>
              <a:t> </a:t>
            </a:r>
            <a:r>
              <a:rPr lang="en-US" sz="3500" dirty="0">
                <a:latin typeface="Gill Sans MT Pro Book" panose="020B0502020104020203"/>
              </a:rPr>
              <a:t>1741-1940</a:t>
            </a:r>
          </a:p>
          <a:p>
            <a:pPr marL="0" indent="0">
              <a:buNone/>
            </a:pPr>
            <a:endParaRPr lang="fr-CA" b="1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51045F1-A3CF-4A8F-8A21-9AA4F0BB8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3397526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CD66584-700A-48B3-AB2E-93A3E1CB3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72826" y="4497777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79C8C7F6-034E-4BA6-98A9-8C167D833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5423710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C49290-F5E1-08DC-3D75-3FFB81BC0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89" y="1836546"/>
            <a:ext cx="3698769" cy="2465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3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961BD9-8FE4-1A50-17F6-DA04FDCB38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06" y="419101"/>
            <a:ext cx="10652633" cy="647738"/>
          </a:xfrm>
        </p:spPr>
        <p:txBody>
          <a:bodyPr>
            <a:noAutofit/>
          </a:bodyPr>
          <a:lstStyle/>
          <a:p>
            <a:r>
              <a:rPr lang="en-CA" sz="6000" b="1" dirty="0">
                <a:latin typeface="Gill Sans MT Pro Book"/>
              </a:rPr>
              <a:t>Primary Sources in Sofia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C5354-0E59-9D96-E7FE-792C628510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05218" y="1605240"/>
            <a:ext cx="1023582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Gill Sans MT Pro Book"/>
              </a:rPr>
              <a:t>Numerous primary sources in our print, electronic, and microform collection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Gill Sans MT Pro Book"/>
              </a:rPr>
              <a:t>Before there were electronic resources, primary sources were re-printed and packaged as books, or microfilm collections</a:t>
            </a:r>
          </a:p>
          <a:p>
            <a:pPr marL="742950" lvl="1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/>
              </a:rPr>
              <a:t>These were facsimiles of primary sources, but so are digitized documents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Gill Sans MT Pro Book"/>
              </a:rPr>
              <a:t>Search for primary sources in Sofia by using the </a:t>
            </a:r>
            <a:r>
              <a:rPr lang="en-CA" sz="2400" b="1" dirty="0">
                <a:latin typeface="Gill Sans MT Pro Book"/>
              </a:rPr>
              <a:t>Library of Congress Subject Headings </a:t>
            </a:r>
            <a:r>
              <a:rPr lang="en-CA" sz="2400" dirty="0">
                <a:latin typeface="Gill Sans MT Pro Book"/>
              </a:rPr>
              <a:t>(LCSH) that feature </a:t>
            </a:r>
            <a:r>
              <a:rPr lang="en-CA" sz="2400" b="1" dirty="0">
                <a:latin typeface="Gill Sans MT Pro Book"/>
              </a:rPr>
              <a:t>standard subdivisions </a:t>
            </a:r>
            <a:r>
              <a:rPr lang="en-CA" sz="2400" dirty="0">
                <a:latin typeface="Gill Sans MT Pro Book"/>
              </a:rPr>
              <a:t>that identify and retrieve primary sources</a:t>
            </a:r>
          </a:p>
          <a:p>
            <a:pPr marL="742950" lvl="1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/>
              </a:rPr>
              <a:t>Advantage is that LCSH terms are portable to other academic library catalogues in Canada &amp; USA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b="1" dirty="0">
                <a:latin typeface="Gill Sans MT Pro Book"/>
              </a:rPr>
              <a:t>Note</a:t>
            </a:r>
            <a:r>
              <a:rPr lang="en-CA" sz="2400" dirty="0">
                <a:latin typeface="Gill Sans MT Pro Book"/>
              </a:rPr>
              <a:t>: these subdivisions are used for the documents themselves or a listing of documents identified in subject headings as a </a:t>
            </a:r>
            <a:r>
              <a:rPr lang="en-CA" sz="2400" b="1" dirty="0">
                <a:latin typeface="Gill Sans MT Pro Book"/>
              </a:rPr>
              <a:t>bibliography or catalogue </a:t>
            </a:r>
            <a:r>
              <a:rPr lang="en-CA" sz="2400" dirty="0">
                <a:latin typeface="Gill Sans MT Pro Book"/>
              </a:rPr>
              <a:t>(usually paired with </a:t>
            </a:r>
            <a:r>
              <a:rPr lang="en-CA" sz="2400" b="1" dirty="0">
                <a:latin typeface="Gill Sans MT Pro Book"/>
              </a:rPr>
              <a:t>sources</a:t>
            </a:r>
            <a:r>
              <a:rPr lang="en-CA" sz="2400" dirty="0">
                <a:latin typeface="Gill Sans MT Pro Book"/>
              </a:rPr>
              <a:t>)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CA" sz="2200" dirty="0"/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0E99A-9430-F452-77C9-456A6D082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1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265733"/>
            <a:ext cx="11397447" cy="908383"/>
          </a:xfrm>
        </p:spPr>
        <p:txBody>
          <a:bodyPr>
            <a:noAutofit/>
          </a:bodyPr>
          <a:lstStyle/>
          <a:p>
            <a:r>
              <a:rPr lang="en-CA" sz="5400" b="1" noProof="0" dirty="0">
                <a:solidFill>
                  <a:schemeClr val="accent6">
                    <a:lumMod val="75000"/>
                  </a:schemeClr>
                </a:solidFill>
                <a:latin typeface="Gill Sans MT Pro Book"/>
              </a:rPr>
              <a:t>Searching for primary sources in Sofia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B2D020-F535-4433-907B-3D2EE21477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454" y="1408587"/>
            <a:ext cx="10572761" cy="398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altLang="en-US" sz="2400" b="1" dirty="0">
                <a:latin typeface="Gill Sans MT Pro Book" panose="020B0502020104020203"/>
                <a:ea typeface="ＭＳ Ｐゴシック" panose="020B0600070205080204" pitchFamily="34" charset="-128"/>
              </a:rPr>
              <a:t>Search Sofia by topic and add a standard subdivision in subject, e.g., </a:t>
            </a:r>
            <a:r>
              <a:rPr lang="en-CA" altLang="en-US" sz="2400" b="1" dirty="0" err="1">
                <a:latin typeface="Gill Sans MT Pro Book" panose="020B0502020104020203"/>
                <a:ea typeface="ＭＳ Ｐゴシック" panose="020B0600070205080204" pitchFamily="34" charset="-128"/>
              </a:rPr>
              <a:t>su:sources</a:t>
            </a:r>
            <a:endParaRPr lang="en-CA" sz="2400" noProof="0" dirty="0">
              <a:latin typeface="Gill Sans MT Pro Book" panose="020B0502020104020203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51045F1-A3CF-4A8F-8A21-9AA4F0BB8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3194596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CD66584-700A-48B3-AB2E-93A3E1CB3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72826" y="4497777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79C8C7F6-034E-4BA6-98A9-8C167D833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5423710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05EA3-52CD-6DC8-F98A-2121DF30057E}"/>
              </a:ext>
            </a:extLst>
          </p:cNvPr>
          <p:cNvSpPr/>
          <p:nvPr/>
        </p:nvSpPr>
        <p:spPr>
          <a:xfrm>
            <a:off x="842489" y="2205437"/>
            <a:ext cx="4937668" cy="9081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CA" sz="3200" b="1" dirty="0">
                <a:solidFill>
                  <a:schemeClr val="tx1"/>
                </a:solidFill>
                <a:latin typeface="Gill Sans MT Pro Book" panose="020B0502020104020203" pitchFamily="34" charset="0"/>
              </a:rPr>
              <a:t>Types of Primary Sources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E346AB-02B9-58D5-900C-0CC270D27B63}"/>
              </a:ext>
            </a:extLst>
          </p:cNvPr>
          <p:cNvSpPr/>
          <p:nvPr/>
        </p:nvSpPr>
        <p:spPr>
          <a:xfrm>
            <a:off x="6197348" y="2205437"/>
            <a:ext cx="4937668" cy="9081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CA" sz="3200" b="1" dirty="0">
                <a:solidFill>
                  <a:schemeClr val="tx1"/>
                </a:solidFill>
                <a:latin typeface="Gill Sans MT Pro Book" panose="020B0502020104020203" pitchFamily="34" charset="0"/>
              </a:rPr>
              <a:t>Standard Subdivisions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880CA5-9281-61B3-2E43-F9F05C06CAA7}"/>
              </a:ext>
            </a:extLst>
          </p:cNvPr>
          <p:cNvSpPr txBox="1"/>
          <p:nvPr/>
        </p:nvSpPr>
        <p:spPr>
          <a:xfrm>
            <a:off x="397276" y="3190624"/>
            <a:ext cx="5382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2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Letters, diaries, interviews, maps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2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Newspaper &amp; magazine articles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2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Government documents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 panose="020B0502020104020203"/>
              </a:rPr>
              <a:t>Autobiographies and memoirs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 panose="020B0502020104020203"/>
              </a:rPr>
              <a:t>Works of art, including drama, poetry, prose, fiction, films, and paintings, sculptures, music, etc.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Artefacts, including clothing, furniture, and buildings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CA" altLang="en-US" sz="2400" dirty="0">
              <a:solidFill>
                <a:schemeClr val="tx2"/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lvl="2">
              <a:spcBef>
                <a:spcPts val="0"/>
              </a:spcBef>
              <a:buClr>
                <a:srgbClr val="CBB576"/>
              </a:buClr>
              <a:buSzPct val="100000"/>
            </a:pPr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B4B98A-FA0E-A6C0-DA5F-5886A5ECE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36776" y="3190624"/>
            <a:ext cx="5382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2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Sources (main subdivision)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 panose="020B0502020104020203"/>
              </a:rPr>
              <a:t>Diaries</a:t>
            </a:r>
            <a:endParaRPr lang="en-CA" sz="2200" b="1" dirty="0">
              <a:latin typeface="Gill Sans MT Pro Book" panose="020B0502020104020203"/>
            </a:endParaRP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 panose="020B0502020104020203"/>
              </a:rPr>
              <a:t>Correspondence 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 panose="020B0502020104020203"/>
              </a:rPr>
              <a:t>Interviews 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 panose="020B0502020104020203"/>
              </a:rPr>
              <a:t>Personal narratives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 panose="020B0502020104020203"/>
              </a:rPr>
              <a:t>Slave narratives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 panose="020B0502020104020203"/>
              </a:rPr>
              <a:t>Pamphlets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 panose="020B0502020104020203"/>
              </a:rPr>
              <a:t>Oral history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 panose="020B0502020104020203"/>
              </a:rPr>
              <a:t>Description and travel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Gill Sans MT Pro Book" panose="020B0502020104020203"/>
              </a:rPr>
              <a:t>Early works to 1800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CA" altLang="en-US" sz="2200" dirty="0">
              <a:solidFill>
                <a:schemeClr val="tx2"/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CA" altLang="en-US" sz="2200" dirty="0">
              <a:solidFill>
                <a:schemeClr val="tx2"/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80038B-A01D-8555-9623-D102B587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b="1" dirty="0">
                <a:latin typeface="Gill Sans MT Pro Book"/>
              </a:rPr>
              <a:t>Boolean operators &amp; search capabilities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D4FC5-AF64-858B-1881-B155BDA1A192}"/>
              </a:ext>
            </a:extLst>
          </p:cNvPr>
          <p:cNvSpPr txBox="1"/>
          <p:nvPr/>
        </p:nvSpPr>
        <p:spPr>
          <a:xfrm>
            <a:off x="634621" y="1605240"/>
            <a:ext cx="90825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sz="2000" dirty="0">
                <a:latin typeface="Gill Sans MT Pro Book"/>
              </a:rPr>
              <a:t>Boolean searching is based </a:t>
            </a:r>
            <a:r>
              <a:rPr lang="en-US" altLang="en-US" sz="2000" dirty="0">
                <a:latin typeface="Gill Sans MT Pro Book"/>
                <a:ea typeface="ＭＳ Ｐゴシック" panose="020B0600070205080204" pitchFamily="34" charset="-128"/>
              </a:rPr>
              <a:t>on an algebraic system of logic created by George Boole, a British 19</a:t>
            </a:r>
            <a:r>
              <a:rPr lang="en-US" altLang="en-US" sz="2000" baseline="30000" dirty="0">
                <a:latin typeface="Gill Sans MT Pro Book"/>
                <a:ea typeface="ＭＳ Ｐゴシック" panose="020B0600070205080204" pitchFamily="34" charset="-128"/>
              </a:rPr>
              <a:t>th</a:t>
            </a:r>
            <a:r>
              <a:rPr lang="en-US" altLang="en-US" sz="2000" dirty="0">
                <a:latin typeface="Gill Sans MT Pro Book"/>
                <a:ea typeface="ＭＳ Ｐゴシック" panose="020B0600070205080204" pitchFamily="34" charset="-128"/>
              </a:rPr>
              <a:t>c. mathematician &amp; logician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 Pro Book"/>
              </a:rPr>
              <a:t>AKA logical operators or search operators or operators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CA" sz="2000" dirty="0">
              <a:latin typeface="Gill Sans MT Pro Book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sz="2200" b="1" dirty="0">
                <a:latin typeface="Gill Sans MT Pro Book"/>
              </a:rPr>
              <a:t>Boolean operators</a:t>
            </a:r>
            <a:r>
              <a:rPr lang="en-CA" sz="2000" dirty="0">
                <a:latin typeface="Gill Sans MT Pro Book"/>
              </a:rPr>
              <a:t>: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sz="2000" b="1" dirty="0">
                <a:latin typeface="Gill Sans MT Pro Book"/>
              </a:rPr>
              <a:t>AND</a:t>
            </a:r>
            <a:r>
              <a:rPr lang="en-CA" sz="2000" dirty="0">
                <a:latin typeface="Gill Sans MT Pro Book"/>
              </a:rPr>
              <a:t> restricts search					Shakespeare </a:t>
            </a:r>
            <a:r>
              <a:rPr lang="en-CA" sz="2000" b="1" dirty="0">
                <a:latin typeface="Gill Sans MT Pro Book"/>
              </a:rPr>
              <a:t>AND</a:t>
            </a:r>
            <a:r>
              <a:rPr lang="en-CA" sz="2000" dirty="0">
                <a:latin typeface="Gill Sans MT Pro Book"/>
              </a:rPr>
              <a:t> King Lear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sz="2000" b="1" dirty="0">
                <a:latin typeface="Gill Sans MT Pro Book"/>
              </a:rPr>
              <a:t>OR</a:t>
            </a:r>
            <a:r>
              <a:rPr lang="en-CA" sz="2000" dirty="0">
                <a:latin typeface="Gill Sans MT Pro Book"/>
              </a:rPr>
              <a:t> expands search					poems </a:t>
            </a:r>
            <a:r>
              <a:rPr lang="en-CA" sz="2000" b="1" dirty="0">
                <a:latin typeface="Gill Sans MT Pro Book"/>
              </a:rPr>
              <a:t>OR</a:t>
            </a:r>
            <a:r>
              <a:rPr lang="en-CA" sz="2000" dirty="0">
                <a:latin typeface="Gill Sans MT Pro Book"/>
              </a:rPr>
              <a:t> poetry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sz="2000" b="1" dirty="0">
                <a:latin typeface="Gill Sans MT Pro Book"/>
              </a:rPr>
              <a:t>NOT</a:t>
            </a:r>
            <a:r>
              <a:rPr lang="en-CA" sz="2000" dirty="0">
                <a:latin typeface="Gill Sans MT Pro Book"/>
              </a:rPr>
              <a:t> eliminates						literature </a:t>
            </a:r>
            <a:r>
              <a:rPr lang="en-CA" sz="2000" b="1" dirty="0">
                <a:latin typeface="Gill Sans MT Pro Book"/>
              </a:rPr>
              <a:t>NOT</a:t>
            </a:r>
            <a:r>
              <a:rPr lang="en-CA" sz="2000" dirty="0">
                <a:latin typeface="Gill Sans MT Pro Book"/>
              </a:rPr>
              <a:t> poetry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CA" sz="2000" dirty="0">
              <a:latin typeface="Gill Sans MT Pro Book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sz="2200" b="1" dirty="0">
                <a:latin typeface="Gill Sans MT Pro Book"/>
              </a:rPr>
              <a:t>Search capabilities</a:t>
            </a:r>
            <a:r>
              <a:rPr lang="en-CA" sz="2000" dirty="0">
                <a:latin typeface="Gill Sans MT Pro Book"/>
              </a:rPr>
              <a:t>: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sz="2000" b="1" dirty="0">
                <a:latin typeface="Gill Sans MT Pro Book"/>
              </a:rPr>
              <a:t>“”</a:t>
            </a:r>
            <a:r>
              <a:rPr lang="en-CA" sz="2000" dirty="0">
                <a:latin typeface="Gill Sans MT Pro Book"/>
              </a:rPr>
              <a:t> for phrases							“King Lear”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sz="2000" b="1" dirty="0">
                <a:latin typeface="Gill Sans MT Pro Book"/>
              </a:rPr>
              <a:t>*</a:t>
            </a:r>
            <a:r>
              <a:rPr lang="en-CA" sz="2000" dirty="0">
                <a:latin typeface="Gill Sans MT Pro Book"/>
              </a:rPr>
              <a:t> for truncation						</a:t>
            </a:r>
            <a:r>
              <a:rPr lang="en-CA" sz="2000" dirty="0" err="1">
                <a:latin typeface="Gill Sans MT Pro Book"/>
              </a:rPr>
              <a:t>feminis</a:t>
            </a:r>
            <a:r>
              <a:rPr lang="en-CA" sz="2000" b="1" dirty="0">
                <a:latin typeface="Gill Sans MT Pro Book"/>
              </a:rPr>
              <a:t>*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sz="2000" b="1" dirty="0">
                <a:latin typeface="Gill Sans MT Pro Book"/>
              </a:rPr>
              <a:t>()</a:t>
            </a:r>
            <a:r>
              <a:rPr lang="en-CA" sz="2000" dirty="0">
                <a:latin typeface="Gill Sans MT Pro Book"/>
              </a:rPr>
              <a:t> nesting								Shakespeare </a:t>
            </a:r>
            <a:r>
              <a:rPr lang="en-CA" sz="2000" b="1" dirty="0">
                <a:latin typeface="Gill Sans MT Pro Book"/>
              </a:rPr>
              <a:t>AND</a:t>
            </a:r>
            <a:r>
              <a:rPr lang="en-CA" sz="2000" dirty="0">
                <a:latin typeface="Gill Sans MT Pro Book"/>
              </a:rPr>
              <a:t> King Lear </a:t>
            </a:r>
            <a:r>
              <a:rPr lang="en-CA" sz="2000" b="1" dirty="0">
                <a:latin typeface="Gill Sans MT Pro Book"/>
              </a:rPr>
              <a:t>AND</a:t>
            </a:r>
            <a:r>
              <a:rPr lang="en-CA" sz="2000" dirty="0">
                <a:latin typeface="Gill Sans MT Pro Book"/>
              </a:rPr>
              <a:t>											(</a:t>
            </a:r>
            <a:r>
              <a:rPr lang="en-CA" sz="2000" dirty="0" err="1">
                <a:latin typeface="Gill Sans MT Pro Book"/>
              </a:rPr>
              <a:t>feminis</a:t>
            </a:r>
            <a:r>
              <a:rPr lang="en-CA" sz="2000" dirty="0">
                <a:latin typeface="Gill Sans MT Pro Book"/>
              </a:rPr>
              <a:t>* </a:t>
            </a:r>
            <a:r>
              <a:rPr lang="en-CA" sz="2000" b="1" dirty="0">
                <a:latin typeface="Gill Sans MT Pro Book"/>
              </a:rPr>
              <a:t>OR</a:t>
            </a:r>
            <a:r>
              <a:rPr lang="en-CA" sz="2000" dirty="0">
                <a:latin typeface="Gill Sans MT Pro Book"/>
              </a:rPr>
              <a:t> women </a:t>
            </a:r>
            <a:r>
              <a:rPr lang="en-CA" sz="2000" b="1" dirty="0">
                <a:latin typeface="Gill Sans MT Pro Book"/>
              </a:rPr>
              <a:t>OR</a:t>
            </a:r>
            <a:r>
              <a:rPr lang="en-CA" sz="2000" dirty="0">
                <a:latin typeface="Gill Sans MT Pro Book"/>
              </a:rPr>
              <a:t> gender)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CA" sz="2000" dirty="0">
              <a:latin typeface="Gill Sans MT Pro Book"/>
            </a:endParaRPr>
          </a:p>
          <a:p>
            <a:pPr marL="1714500" lvl="3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sz="2000" b="1" dirty="0">
                <a:latin typeface="Gill Sans MT Pro Book"/>
              </a:rPr>
              <a:t>Note</a:t>
            </a:r>
            <a:r>
              <a:rPr lang="en-CA" sz="2000" dirty="0">
                <a:latin typeface="Gill Sans MT Pro Book"/>
              </a:rPr>
              <a:t>: multiple search boxes are also a form of nesting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769F4-DFF8-FAB0-36E3-B95A1FF8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39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EA230A-84ED-3E8C-FC53-4C193D4E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6000" b="1" dirty="0">
                <a:latin typeface="Gill Sans MT Pro Book"/>
              </a:rPr>
              <a:t>Proximity operators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8445A-BB02-94CC-0CC1-8D83E39D043C}"/>
              </a:ext>
            </a:extLst>
          </p:cNvPr>
          <p:cNvSpPr txBox="1"/>
          <p:nvPr/>
        </p:nvSpPr>
        <p:spPr>
          <a:xfrm>
            <a:off x="771098" y="1514901"/>
            <a:ext cx="1045418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dirty="0">
                <a:latin typeface="Gill Sans MT Pro Book"/>
              </a:rPr>
              <a:t>Used to define distance between words, terms, or concepts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Gill Sans MT Pro Book"/>
              </a:rPr>
              <a:t>Effective strategy when searching the full text of long documents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Gill Sans MT Pro Book"/>
              </a:rPr>
              <a:t>Check the database help pages for usage and syntax of proximity operators, but some databases do not have this capability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b="1" dirty="0">
                <a:latin typeface="Gill Sans MT Pro Book"/>
              </a:rPr>
              <a:t>Two proximity operators</a:t>
            </a:r>
            <a:r>
              <a:rPr lang="en-US" dirty="0">
                <a:latin typeface="Gill Sans MT Pro Book"/>
              </a:rPr>
              <a:t>: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CA" sz="2000" b="1" dirty="0">
                <a:latin typeface="Gill Sans MT Pro Book"/>
              </a:rPr>
              <a:t>NEAR</a:t>
            </a:r>
            <a:r>
              <a:rPr lang="en-US" sz="2000" dirty="0">
                <a:latin typeface="Gill Sans MT Pro Book"/>
              </a:rPr>
              <a:t>: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 Pro Book"/>
              </a:rPr>
              <a:t>Use </a:t>
            </a:r>
            <a:r>
              <a:rPr lang="en-US" sz="2000" b="1" dirty="0">
                <a:latin typeface="Gill Sans MT Pro Book"/>
              </a:rPr>
              <a:t>NEAR</a:t>
            </a:r>
            <a:r>
              <a:rPr lang="en-US" sz="2000" dirty="0">
                <a:latin typeface="Gill Sans MT Pro Book"/>
              </a:rPr>
              <a:t> to find terms when order does not matter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 Pro Book"/>
              </a:rPr>
              <a:t>Add a numerical value to the operator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 Pro Book"/>
              </a:rPr>
              <a:t>Examples with syntax:</a:t>
            </a:r>
          </a:p>
          <a:p>
            <a:pPr marL="1657350" lvl="3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 Pro Book"/>
              </a:rPr>
              <a:t>life N5 happiness </a:t>
            </a:r>
            <a:r>
              <a:rPr lang="en-US" sz="2000" dirty="0">
                <a:latin typeface="Gill Sans MT Pro Book"/>
              </a:rPr>
              <a:t>(Gale)</a:t>
            </a:r>
          </a:p>
          <a:p>
            <a:pPr marL="1657350" lvl="3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 Pro Book"/>
              </a:rPr>
              <a:t>life NEAR/10 happiness </a:t>
            </a:r>
            <a:r>
              <a:rPr lang="en-US" sz="2000" dirty="0">
                <a:latin typeface="Gill Sans MT Pro Book"/>
              </a:rPr>
              <a:t>(ProQuest, selected databases)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 Pro Book"/>
              </a:rPr>
              <a:t>WITH or PRE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 Pro Book"/>
              </a:rPr>
              <a:t>Use </a:t>
            </a:r>
            <a:r>
              <a:rPr lang="en-US" sz="2000" b="1" dirty="0">
                <a:latin typeface="Gill Sans MT Pro Book"/>
              </a:rPr>
              <a:t>WITH</a:t>
            </a:r>
            <a:r>
              <a:rPr lang="en-US" sz="2000" dirty="0">
                <a:latin typeface="Gill Sans MT Pro Book"/>
              </a:rPr>
              <a:t> or </a:t>
            </a:r>
            <a:r>
              <a:rPr lang="en-US" sz="2000" b="1" dirty="0">
                <a:latin typeface="Gill Sans MT Pro Book"/>
              </a:rPr>
              <a:t>PRE</a:t>
            </a:r>
            <a:r>
              <a:rPr lang="en-US" sz="2000" dirty="0">
                <a:latin typeface="Gill Sans MT Pro Book"/>
              </a:rPr>
              <a:t> to find terms in order, or the first term followed by the second term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 Pro Book"/>
              </a:rPr>
              <a:t>Add a numerical value to the operator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 Pro Book"/>
              </a:rPr>
              <a:t>Examples with syntax:</a:t>
            </a:r>
          </a:p>
          <a:p>
            <a:pPr marL="1657350" lvl="3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 Pro Book"/>
              </a:rPr>
              <a:t>Chicken W3 egg </a:t>
            </a:r>
            <a:r>
              <a:rPr lang="en-US" sz="2000" dirty="0">
                <a:latin typeface="Gill Sans MT Pro Book"/>
              </a:rPr>
              <a:t>(Gale)</a:t>
            </a:r>
          </a:p>
          <a:p>
            <a:pPr marL="1657350" lvl="3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 Pro Book"/>
              </a:rPr>
              <a:t>Chicken PRE/3 egg </a:t>
            </a:r>
            <a:r>
              <a:rPr lang="en-US" sz="2000" dirty="0">
                <a:latin typeface="Gill Sans MT Pro Book"/>
              </a:rPr>
              <a:t>(ProQuest, selected databases) 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000" dirty="0">
              <a:latin typeface="Gill Sans MT Pro Book"/>
            </a:endParaRP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000" dirty="0">
              <a:latin typeface="Gill Sans MT Pro Book"/>
            </a:endParaRP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000" dirty="0">
              <a:latin typeface="Gill Sans MT Pro Book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CA" sz="2000" dirty="0">
              <a:latin typeface="Gill Sans MT Pro Boo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2363C-AA9A-E24C-03D5-BC4CCDAF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3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D80CD9-C362-C75C-1E73-89F44419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06" y="504967"/>
            <a:ext cx="11397447" cy="818866"/>
          </a:xfrm>
        </p:spPr>
        <p:txBody>
          <a:bodyPr>
            <a:noAutofit/>
          </a:bodyPr>
          <a:lstStyle/>
          <a:p>
            <a:r>
              <a:rPr lang="en-CA" sz="6000" b="1" dirty="0">
                <a:latin typeface="Gill Sans MT Pro Book"/>
              </a:rPr>
              <a:t>Subject searching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81BE7-79E0-B9F1-99B4-0D9769BD5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AFA02-DA0B-9BC1-A47A-25E3CCE85029}"/>
              </a:ext>
            </a:extLst>
          </p:cNvPr>
          <p:cNvSpPr txBox="1"/>
          <p:nvPr/>
        </p:nvSpPr>
        <p:spPr>
          <a:xfrm>
            <a:off x="472069" y="1830428"/>
            <a:ext cx="115267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3200" b="1" dirty="0">
                <a:latin typeface="Gill Sans MT Pro Book"/>
              </a:rPr>
              <a:t>Subject searching is more accurate &amp; specific, narrows the search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3200" b="1" dirty="0">
                <a:latin typeface="Gill Sans MT Pro Book"/>
              </a:rPr>
              <a:t>Thesaurus or Index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800" dirty="0">
                <a:latin typeface="Gill Sans MT Pro Book"/>
              </a:rPr>
              <a:t>List of terms used in a databases that represent disciplines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Gill Sans MT Pro Book"/>
              </a:rPr>
              <a:t>Subject Headings in Sofia for books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 Pro Book"/>
              </a:rPr>
              <a:t>Created by the Library of Congress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Gill Sans MT Pro Book"/>
              </a:rPr>
              <a:t>Subjects include: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 Pro Book"/>
              </a:rPr>
              <a:t>Authors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 Pro Book"/>
              </a:rPr>
              <a:t>Characters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 Pro Book"/>
              </a:rPr>
              <a:t>Titles of literary works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 Pro Book"/>
              </a:rPr>
              <a:t>Topical subject headings</a:t>
            </a:r>
            <a:endParaRPr lang="en-CA" sz="2400" dirty="0">
              <a:latin typeface="Gill Sans MT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3152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FFF3E2-C7FE-9C41-6BAA-7CE9126A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06" y="461818"/>
            <a:ext cx="11397447" cy="986269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Gill Sans MT Pro Book"/>
              </a:rPr>
              <a:t>To find or obtain the full-text</a:t>
            </a:r>
            <a:endParaRPr lang="en-CA" sz="6000" b="1" dirty="0">
              <a:latin typeface="Gill Sans MT Pro 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EF805-7F06-D63A-72B5-D2360B0792BF}"/>
              </a:ext>
            </a:extLst>
          </p:cNvPr>
          <p:cNvSpPr txBox="1"/>
          <p:nvPr/>
        </p:nvSpPr>
        <p:spPr>
          <a:xfrm>
            <a:off x="568304" y="1605240"/>
            <a:ext cx="1103765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>
                <a:latin typeface="Gill Sans MT Pro Book"/>
              </a:rPr>
              <a:t>Embedded in most databases: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 Pro Book"/>
              </a:rPr>
              <a:t>Use 					to access the journal via Sofia</a:t>
            </a:r>
          </a:p>
          <a:p>
            <a:pPr marL="914400" lvl="1" indent="-4572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 Pro Book"/>
              </a:rPr>
              <a:t>Use  					    to go directly to the article PDF</a:t>
            </a:r>
          </a:p>
          <a:p>
            <a:pPr marL="457200" indent="-4572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CA" sz="2000" b="1" dirty="0">
                <a:latin typeface="Gill Sans MT Pro Book"/>
              </a:rPr>
              <a:t>Search Sofia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Gill Sans MT Pro Book"/>
              </a:rPr>
              <a:t>Perform a title search for the journal or the article</a:t>
            </a:r>
          </a:p>
          <a:p>
            <a:pPr marL="457200" indent="-4572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CA" sz="2000" b="1" dirty="0">
                <a:latin typeface="Gill Sans MT Pro Book"/>
              </a:rPr>
              <a:t>Article/Chapter Scan &amp; Deliver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Gill Sans MT Pro Book"/>
              </a:rPr>
              <a:t>In Sofia, click on the title to see the </a:t>
            </a:r>
            <a:r>
              <a:rPr lang="en-CA" sz="2000" b="1" dirty="0">
                <a:latin typeface="Gill Sans MT Pro Book"/>
              </a:rPr>
              <a:t>Access Options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Gill Sans MT Pro Book"/>
              </a:rPr>
              <a:t>Click on the </a:t>
            </a:r>
            <a:r>
              <a:rPr lang="en-CA" sz="2000" b="1" dirty="0">
                <a:solidFill>
                  <a:srgbClr val="FF0000"/>
                </a:solidFill>
                <a:latin typeface="Gill Sans MT Pro Book"/>
              </a:rPr>
              <a:t>Request Chapter Scan OR Request for Course Reserves </a:t>
            </a:r>
            <a:r>
              <a:rPr lang="en-CA" sz="2000" dirty="0">
                <a:latin typeface="Gill Sans MT Pro Book"/>
              </a:rPr>
              <a:t>button</a:t>
            </a:r>
            <a:endParaRPr lang="en-CA" sz="2000" b="1" dirty="0">
              <a:solidFill>
                <a:srgbClr val="FF0000"/>
              </a:solidFill>
              <a:latin typeface="Gill Sans MT Pro Book"/>
            </a:endParaRP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Gill Sans MT Pro Book"/>
              </a:rPr>
              <a:t>The Library complies with the limits in the </a:t>
            </a:r>
            <a:r>
              <a:rPr lang="en-CA" sz="2000" b="1" dirty="0">
                <a:latin typeface="Gill Sans MT Pro Book"/>
              </a:rPr>
              <a:t>Canadian Copyright Act </a:t>
            </a:r>
            <a:r>
              <a:rPr lang="en-CA" sz="2000" dirty="0">
                <a:latin typeface="Gill Sans MT Pro Book"/>
              </a:rPr>
              <a:t>&amp; pays the fees set by the </a:t>
            </a:r>
            <a:r>
              <a:rPr lang="en-CA" sz="2000" b="1" dirty="0">
                <a:latin typeface="Gill Sans MT Pro Book"/>
              </a:rPr>
              <a:t>Copibec Agreement</a:t>
            </a:r>
          </a:p>
          <a:p>
            <a:pPr marL="457200" indent="-4572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CA" sz="2000" b="1" dirty="0">
                <a:latin typeface="Gill Sans MT Pro Book"/>
              </a:rPr>
              <a:t>Request a loan from any Quebec University Library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Gill Sans MT Pro Book"/>
              </a:rPr>
              <a:t>Click on the </a:t>
            </a:r>
            <a:r>
              <a:rPr lang="en-CA" sz="2000" b="1" dirty="0">
                <a:solidFill>
                  <a:srgbClr val="FF0000"/>
                </a:solidFill>
                <a:latin typeface="Gill Sans MT Pro Book"/>
              </a:rPr>
              <a:t>Request</a:t>
            </a:r>
            <a:r>
              <a:rPr lang="en-CA" sz="2000" dirty="0">
                <a:latin typeface="Gill Sans MT Pro Book"/>
              </a:rPr>
              <a:t> button in Sofia to </a:t>
            </a:r>
            <a:r>
              <a:rPr lang="en-CA" sz="2000" b="1" dirty="0">
                <a:latin typeface="Gill Sans MT Pro Book"/>
              </a:rPr>
              <a:t>Submit a Place Hold Request</a:t>
            </a:r>
          </a:p>
          <a:p>
            <a:pPr marL="457200" indent="-4572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CA" sz="2000" b="1" dirty="0">
                <a:latin typeface="Gill Sans MT Pro Book"/>
              </a:rPr>
              <a:t>Request an Interlibrary Loan from Libraries Worldwide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Gill Sans MT Pro Book"/>
              </a:rPr>
              <a:t>Click on the </a:t>
            </a:r>
            <a:r>
              <a:rPr lang="en-CA" sz="2000" b="1" dirty="0">
                <a:solidFill>
                  <a:srgbClr val="FF0000"/>
                </a:solidFill>
                <a:latin typeface="Gill Sans MT Pro Book"/>
              </a:rPr>
              <a:t>Request via Interlibrary Loan </a:t>
            </a:r>
            <a:r>
              <a:rPr lang="en-CA" sz="2000" dirty="0">
                <a:latin typeface="Gill Sans MT Pro Book"/>
              </a:rPr>
              <a:t>button in Sofia, which auto-populates a form</a:t>
            </a:r>
          </a:p>
          <a:p>
            <a:pPr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CA" sz="2000" b="1" dirty="0">
                <a:latin typeface="Gill Sans MT Pro Book"/>
              </a:rPr>
              <a:t>Note</a:t>
            </a:r>
            <a:r>
              <a:rPr lang="en-CA" sz="2000" dirty="0">
                <a:latin typeface="Gill Sans MT Pro Book"/>
              </a:rPr>
              <a:t>: For books and articles in other libraries select </a:t>
            </a:r>
            <a:r>
              <a:rPr lang="en-CA" sz="2000" b="1" dirty="0">
                <a:latin typeface="Gill Sans MT Pro Book"/>
              </a:rPr>
              <a:t>Quebec University libraries </a:t>
            </a:r>
            <a:r>
              <a:rPr lang="en-CA" sz="2000" dirty="0">
                <a:latin typeface="Gill Sans MT Pro Book"/>
              </a:rPr>
              <a:t>or </a:t>
            </a:r>
            <a:r>
              <a:rPr lang="en-CA" sz="2000" b="1" dirty="0">
                <a:latin typeface="Gill Sans MT Pro Book"/>
              </a:rPr>
              <a:t>Libraries Worldwide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CA" sz="2000" dirty="0">
              <a:latin typeface="Gill Sans MT Pro Book"/>
            </a:endParaRPr>
          </a:p>
        </p:txBody>
      </p:sp>
      <p:pic>
        <p:nvPicPr>
          <p:cNvPr id="8" name="Picture 7" descr="Find it at Concordia ">
            <a:extLst>
              <a:ext uri="{FF2B5EF4-FFF2-40B4-BE49-F238E27FC236}">
                <a16:creationId xmlns:a16="http://schemas.microsoft.com/office/drawing/2014/main" id="{A76A5A24-741F-2CBE-D134-4E708366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55" y="1991493"/>
            <a:ext cx="1625013" cy="264708"/>
          </a:xfrm>
          <a:prstGeom prst="rect">
            <a:avLst/>
          </a:prstGeom>
        </p:spPr>
      </p:pic>
      <p:pic>
        <p:nvPicPr>
          <p:cNvPr id="9" name="Picture 8" descr="Full-text via LibKey at Concordia">
            <a:extLst>
              <a:ext uri="{FF2B5EF4-FFF2-40B4-BE49-F238E27FC236}">
                <a16:creationId xmlns:a16="http://schemas.microsoft.com/office/drawing/2014/main" id="{3757FB95-A036-C453-8CB9-EC85BBB02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355" y="2352235"/>
            <a:ext cx="2280794" cy="3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75064"/>
            <a:ext cx="11397447" cy="1442532"/>
          </a:xfrm>
        </p:spPr>
        <p:txBody>
          <a:bodyPr>
            <a:noAutofit/>
          </a:bodyPr>
          <a:lstStyle/>
          <a:p>
            <a:r>
              <a:rPr lang="en-US" sz="6000" b="1" noProof="0" dirty="0">
                <a:solidFill>
                  <a:schemeClr val="accent6">
                    <a:lumMod val="75000"/>
                  </a:schemeClr>
                </a:solidFill>
                <a:latin typeface="Gill Sans MT Pro Book"/>
              </a:rPr>
              <a:t>Information about journals </a:t>
            </a:r>
            <a:endParaRPr lang="en-CA" sz="6000" b="1" noProof="0" dirty="0">
              <a:solidFill>
                <a:schemeClr val="accent6">
                  <a:lumMod val="75000"/>
                </a:schemeClr>
              </a:solidFill>
              <a:latin typeface="Gill Sans MT Pro Book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0D644B2-FAAB-4447-A30C-DD25CDAFC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929469" y="2378957"/>
            <a:ext cx="8886757" cy="11002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latin typeface="Gill Sans MT Pro Book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51045F1-A3CF-4A8F-8A21-9AA4F0BB8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3397526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C05235-86E0-E268-BEC6-6B2CB6935FDF}"/>
              </a:ext>
            </a:extLst>
          </p:cNvPr>
          <p:cNvSpPr/>
          <p:nvPr/>
        </p:nvSpPr>
        <p:spPr>
          <a:xfrm>
            <a:off x="771644" y="1751377"/>
            <a:ext cx="4937668" cy="9081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Gill Sans MT Pro Book" panose="020B0502020104020203" pitchFamily="34" charset="0"/>
              </a:rPr>
              <a:t>MLA Directory of Periodicals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3402D-94F3-BB05-BF9A-2C579AB74DDF}"/>
              </a:ext>
            </a:extLst>
          </p:cNvPr>
          <p:cNvSpPr/>
          <p:nvPr/>
        </p:nvSpPr>
        <p:spPr>
          <a:xfrm>
            <a:off x="6095999" y="1751377"/>
            <a:ext cx="4937668" cy="9081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Gill Sans MT Pro Book" panose="020B0502020104020203" pitchFamily="34" charset="0"/>
              </a:rPr>
              <a:t>Ulrichsweb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C46979-01B7-B687-0A00-0126BCF5E7B2}"/>
              </a:ext>
            </a:extLst>
          </p:cNvPr>
          <p:cNvSpPr txBox="1"/>
          <p:nvPr/>
        </p:nvSpPr>
        <p:spPr>
          <a:xfrm>
            <a:off x="953398" y="2627243"/>
            <a:ext cx="48657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 Pro Book" panose="020B0502020104020203"/>
              </a:rPr>
              <a:t>Provides detailed information on over 6,000 scholarly journals and book series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 Pro Book" panose="020B0502020104020203"/>
              </a:rPr>
              <a:t>Provides number of articles submitted/accepted per year for most journals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 Pro Book" panose="020B0502020104020203"/>
              </a:rPr>
              <a:t>Provides basic submission guidelines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 Pro Book" panose="020B0502020104020203"/>
              </a:rPr>
              <a:t>Predatory journals are not included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Gill Sans MT Pro Book" panose="020B050202010402020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501B0-DCC4-332E-79E9-F5DD7ECF8DB7}"/>
              </a:ext>
            </a:extLst>
          </p:cNvPr>
          <p:cNvSpPr txBox="1"/>
          <p:nvPr/>
        </p:nvSpPr>
        <p:spPr>
          <a:xfrm>
            <a:off x="6336795" y="2659496"/>
            <a:ext cx="44244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 Pro Book" panose="020B0502020104020203"/>
              </a:rPr>
              <a:t>Bibliographic database providing detailed, comprehensive, and authoritative information for more than 300,000 serials from 80,000 publishers in over 200 countries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 Pro Book" panose="020B0502020104020203"/>
              </a:rPr>
              <a:t>No submission guidelines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 Pro Book" panose="020B0502020104020203"/>
              </a:rPr>
              <a:t>Predatory journals are not included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9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5B4CA6-FB8B-EDE9-7612-1C09C754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379827"/>
            <a:ext cx="11397447" cy="699589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Gill Sans MT Pro Book" panose="020B0502020104020203"/>
              </a:rPr>
              <a:t>Spectrum Research Repository</a:t>
            </a:r>
            <a:endParaRPr lang="en-CA" sz="6000" b="1" dirty="0">
              <a:latin typeface="Gill Sans MT Pro Book" panose="020B05020201040202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672C3-7B0A-E7C7-4627-C2E983A666BB}"/>
              </a:ext>
            </a:extLst>
          </p:cNvPr>
          <p:cNvSpPr txBox="1"/>
          <p:nvPr/>
        </p:nvSpPr>
        <p:spPr>
          <a:xfrm>
            <a:off x="397276" y="1464461"/>
            <a:ext cx="1072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Gill Sans MT Pro Book" panose="020B0502020104020203"/>
              </a:rPr>
              <a:t>Electronic deposit of your thesis in Spectrum is required for graduation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4B6C4-430F-9A99-FA6B-D776789540B3}"/>
              </a:ext>
            </a:extLst>
          </p:cNvPr>
          <p:cNvSpPr txBox="1"/>
          <p:nvPr/>
        </p:nvSpPr>
        <p:spPr>
          <a:xfrm>
            <a:off x="655782" y="2278423"/>
            <a:ext cx="928254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Gill Sans MT Pro Book" panose="020B0502020104020203"/>
              </a:rPr>
              <a:t>What is Spectrum?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Gill Sans MT Pro Book" panose="020B0502020104020203"/>
              </a:rPr>
              <a:t>Concordia University's open access research repository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Gill Sans MT Pro Book" panose="020B0502020104020203"/>
              </a:rPr>
              <a:t>Provides access to and preserves research created at Concordia</a:t>
            </a:r>
          </a:p>
          <a:p>
            <a:pPr marL="285750" indent="-2857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800" b="1" dirty="0">
                <a:latin typeface="Gill Sans MT Pro Book" panose="020B0502020104020203"/>
              </a:rPr>
              <a:t>Includes: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Gill Sans MT Pro Book" panose="020B0502020104020203"/>
              </a:rPr>
              <a:t>Theses and dissertations written at Concordia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Gill Sans MT Pro Book" panose="020B0502020104020203"/>
              </a:rPr>
              <a:t>Selected Concordia faculty papers and journal articles</a:t>
            </a:r>
          </a:p>
          <a:p>
            <a:pPr marL="285750" indent="-2857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800" b="1" dirty="0">
                <a:latin typeface="Gill Sans MT Pro Book" panose="020B0502020104020203"/>
              </a:rPr>
              <a:t>Guides: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Gill Sans MT Pro Book" panose="020B0502020104020203"/>
                <a:hlinkClick r:id="rId2"/>
              </a:rPr>
              <a:t>How to Prepare Your Thesis for Deposit in Spectrum</a:t>
            </a:r>
            <a:endParaRPr lang="en-CA" sz="2400" dirty="0">
              <a:latin typeface="Gill Sans MT Pro Book" panose="020B0502020104020203"/>
            </a:endParaRP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Gill Sans MT Pro Book" panose="020B0502020104020203"/>
                <a:hlinkClick r:id="rId3"/>
              </a:rPr>
              <a:t>How to Deposit Your Thesis in Spectrum</a:t>
            </a:r>
            <a:endParaRPr lang="en-CA" sz="2400" dirty="0">
              <a:latin typeface="Gill Sans MT Pro Book" panose="020B0502020104020203"/>
            </a:endParaRP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CA" sz="2400" b="1" dirty="0">
              <a:latin typeface="Gill Sans MT Pro Book" panose="020B0502020104020203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69E-5F33-3FAA-F592-5F3CD9FF7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5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0"/>
            <a:ext cx="11397447" cy="1442532"/>
          </a:xfrm>
        </p:spPr>
        <p:txBody>
          <a:bodyPr>
            <a:noAutofit/>
          </a:bodyPr>
          <a:lstStyle/>
          <a:p>
            <a:r>
              <a:rPr lang="en-CA" sz="6000" b="1" dirty="0">
                <a:latin typeface="Gill Sans MT Pro Book"/>
              </a:rPr>
              <a:t>Workshop Outline</a:t>
            </a:r>
            <a:endParaRPr lang="en-CA" sz="6000" b="1" noProof="0" dirty="0">
              <a:solidFill>
                <a:schemeClr val="accent6">
                  <a:lumMod val="75000"/>
                </a:schemeClr>
              </a:solidFill>
              <a:latin typeface="Gill Sans MT Pro Boo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AB024-6250-DF5C-0497-A7E6A9618DEA}"/>
              </a:ext>
            </a:extLst>
          </p:cNvPr>
          <p:cNvSpPr txBox="1"/>
          <p:nvPr/>
        </p:nvSpPr>
        <p:spPr>
          <a:xfrm flipH="1">
            <a:off x="457199" y="1442532"/>
            <a:ext cx="915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noProof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 will cover the following topics today:</a:t>
            </a:r>
            <a:endParaRPr lang="en-CA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EE81C-2250-6D9D-1FCE-5592EEEE8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48" y="2354668"/>
            <a:ext cx="780363" cy="579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6D7572-5642-0637-7D6E-860406E8E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48" y="3118942"/>
            <a:ext cx="780356" cy="579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99920-6807-E5F5-BD9E-44B4FFB34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48" y="3883216"/>
            <a:ext cx="780356" cy="579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C71B61-9495-178C-4B76-C491036F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48" y="4654743"/>
            <a:ext cx="780356" cy="579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898B0D-AD50-A1E5-31A8-073C77324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48" y="5336703"/>
            <a:ext cx="780356" cy="579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04733C-9251-0AAD-42F0-1E6F1252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48" y="6018663"/>
            <a:ext cx="780356" cy="5791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2F0BFE-C542-DABC-8C6B-3EA4B5B96FAC}"/>
              </a:ext>
            </a:extLst>
          </p:cNvPr>
          <p:cNvSpPr txBox="1"/>
          <p:nvPr/>
        </p:nvSpPr>
        <p:spPr>
          <a:xfrm>
            <a:off x="1869743" y="2382643"/>
            <a:ext cx="7417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Gill Sans MT Pro Book"/>
              </a:rPr>
              <a:t>Background &amp; biographical databases</a:t>
            </a:r>
            <a:endParaRPr lang="en-CA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6C22B5-4565-BC26-C691-4479CE463137}"/>
              </a:ext>
            </a:extLst>
          </p:cNvPr>
          <p:cNvSpPr txBox="1"/>
          <p:nvPr/>
        </p:nvSpPr>
        <p:spPr>
          <a:xfrm>
            <a:off x="1869743" y="3176600"/>
            <a:ext cx="597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MT Pro Book" panose="020B0502020104020203"/>
              </a:rPr>
              <a:t>Sofia Discovery Tool for books &amp; articles</a:t>
            </a:r>
            <a:endParaRPr lang="en-CA" sz="2800" dirty="0">
              <a:latin typeface="Gill Sans MT Pro Book" panose="020B050202010402020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9D7E40-6168-FC02-3969-BDAEEAB78E18}"/>
              </a:ext>
            </a:extLst>
          </p:cNvPr>
          <p:cNvSpPr txBox="1"/>
          <p:nvPr/>
        </p:nvSpPr>
        <p:spPr>
          <a:xfrm>
            <a:off x="1869743" y="3911191"/>
            <a:ext cx="693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 Pro Book" panose="020B0502020104020203"/>
              </a:rPr>
              <a:t>Databases for literary criticism in journals</a:t>
            </a:r>
            <a:endParaRPr lang="en-CA" dirty="0">
              <a:latin typeface="Gill Sans MT Pro Book" panose="020B0502020104020203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72B874-9646-DCA2-521A-EF6E19F502F6}"/>
              </a:ext>
            </a:extLst>
          </p:cNvPr>
          <p:cNvSpPr txBox="1"/>
          <p:nvPr/>
        </p:nvSpPr>
        <p:spPr>
          <a:xfrm>
            <a:off x="1869743" y="4654743"/>
            <a:ext cx="9799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MT Pro Book" panose="020B0502020104020203"/>
              </a:rPr>
              <a:t>Primary Sources: archive databases (literary &amp; non-literary works)</a:t>
            </a:r>
            <a:endParaRPr lang="en-CA" sz="2800" dirty="0">
              <a:latin typeface="Gill Sans MT Pro Book" panose="020B0502020104020203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5CAFD7-FA54-7666-1764-0DF00AFEF7D2}"/>
              </a:ext>
            </a:extLst>
          </p:cNvPr>
          <p:cNvSpPr txBox="1"/>
          <p:nvPr/>
        </p:nvSpPr>
        <p:spPr>
          <a:xfrm>
            <a:off x="1869743" y="5363998"/>
            <a:ext cx="7533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Gill Sans MT Pro Book" panose="020B0502020104020203"/>
              </a:rPr>
              <a:t>Information about journals</a:t>
            </a:r>
          </a:p>
          <a:p>
            <a:endParaRPr lang="en-C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87F057-7E70-0C0E-E03B-363C510E8251}"/>
              </a:ext>
            </a:extLst>
          </p:cNvPr>
          <p:cNvSpPr txBox="1"/>
          <p:nvPr/>
        </p:nvSpPr>
        <p:spPr>
          <a:xfrm>
            <a:off x="1869743" y="6046638"/>
            <a:ext cx="705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Gill Sans MT Pro Book" panose="020B0502020104020203"/>
              </a:rPr>
              <a:t>Spectrum: Concordia research repository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265733"/>
            <a:ext cx="11397447" cy="908383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Gill Sans MT Pro Book"/>
              </a:rPr>
              <a:t>C</a:t>
            </a:r>
            <a:r>
              <a:rPr lang="en-CA" sz="5400" b="1" dirty="0">
                <a:latin typeface="Gill Sans MT Pro Book"/>
              </a:rPr>
              <a:t>itation styles</a:t>
            </a:r>
            <a:endParaRPr lang="en-CA" sz="5400" b="1" noProof="0" dirty="0">
              <a:solidFill>
                <a:schemeClr val="accent6">
                  <a:lumMod val="75000"/>
                </a:schemeClr>
              </a:solidFill>
              <a:latin typeface="Gill Sans MT Pro Book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51045F1-A3CF-4A8F-8A21-9AA4F0BB8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3194596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CD66584-700A-48B3-AB2E-93A3E1CB3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72826" y="4497777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79C8C7F6-034E-4BA6-98A9-8C167D833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5423710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05EA3-52CD-6DC8-F98A-2121DF30057E}"/>
              </a:ext>
            </a:extLst>
          </p:cNvPr>
          <p:cNvSpPr/>
          <p:nvPr/>
        </p:nvSpPr>
        <p:spPr>
          <a:xfrm>
            <a:off x="619882" y="1715035"/>
            <a:ext cx="4937668" cy="9081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CA" sz="3200" b="1" dirty="0">
                <a:solidFill>
                  <a:schemeClr val="tx1"/>
                </a:solidFill>
                <a:latin typeface="Gill Sans MT Pro Book" panose="020B0502020104020203" pitchFamily="34" charset="0"/>
              </a:rPr>
              <a:t>MLA Handbook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E346AB-02B9-58D5-900C-0CC270D27B63}"/>
              </a:ext>
            </a:extLst>
          </p:cNvPr>
          <p:cNvSpPr/>
          <p:nvPr/>
        </p:nvSpPr>
        <p:spPr>
          <a:xfrm>
            <a:off x="6159382" y="1726325"/>
            <a:ext cx="4937668" cy="9081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CA" sz="3200" b="1" dirty="0">
                <a:solidFill>
                  <a:schemeClr val="tx1"/>
                </a:solidFill>
                <a:latin typeface="Gill Sans MT Pro Book" panose="020B0502020104020203" pitchFamily="34" charset="0"/>
              </a:rPr>
              <a:t>Chicago Manual of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880CA5-9281-61B3-2E43-F9F05C06CAA7}"/>
              </a:ext>
            </a:extLst>
          </p:cNvPr>
          <p:cNvSpPr txBox="1"/>
          <p:nvPr/>
        </p:nvSpPr>
        <p:spPr>
          <a:xfrm>
            <a:off x="129309" y="2706478"/>
            <a:ext cx="570807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2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Full-text electronic version of the </a:t>
            </a:r>
            <a:r>
              <a:rPr lang="en-CA" altLang="en-US" sz="2200" b="1" i="1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  <a:hlinkClick r:id="rId4"/>
              </a:rPr>
              <a:t>MLA Handbook</a:t>
            </a:r>
            <a:endParaRPr lang="en-CA" altLang="en-US" sz="2200" b="1" i="1" dirty="0">
              <a:solidFill>
                <a:schemeClr val="tx2"/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2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Use the appendices:</a:t>
            </a:r>
          </a:p>
          <a:p>
            <a:pPr marL="1257300" lvl="2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Appendix 1: Abbreviations</a:t>
            </a:r>
          </a:p>
          <a:p>
            <a:pPr marL="1257300" lvl="2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Appendix 2: Citation Examples is a long list of citations for different publication types</a:t>
            </a:r>
          </a:p>
          <a:p>
            <a:pPr marL="1257300" lvl="2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Appendix 3: Guide to English Grammar</a:t>
            </a:r>
          </a:p>
          <a:p>
            <a:pPr marL="1257300" lvl="2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Appendix 4: Sample Papers in MLA Style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  <a:hlinkClick r:id="rId5"/>
              </a:rPr>
              <a:t>Short MLA style guides</a:t>
            </a:r>
            <a:endParaRPr lang="en-CA" altLang="en-US" sz="2000" dirty="0">
              <a:solidFill>
                <a:schemeClr val="tx2"/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B4B98A-FA0E-A6C0-DA5F-5886A5ECE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71128" y="2706478"/>
            <a:ext cx="587432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2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Full-text electronic version of the </a:t>
            </a:r>
            <a:r>
              <a:rPr lang="en-CA" altLang="en-US" sz="2200" b="1" i="1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  <a:hlinkClick r:id="rId6"/>
              </a:rPr>
              <a:t>Chicago Manual of Style</a:t>
            </a:r>
            <a:r>
              <a:rPr lang="en-CA" altLang="en-US" sz="2200" b="1" i="1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 </a:t>
            </a:r>
            <a:r>
              <a:rPr lang="en-CA" altLang="en-US" sz="2200" b="1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(CMOS)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2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Browse the Manual by selecting the </a:t>
            </a:r>
            <a:r>
              <a:rPr lang="en-CA" altLang="en-US" sz="2200" b="1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CMOS Contents </a:t>
            </a:r>
            <a:r>
              <a:rPr lang="en-CA" altLang="en-US" sz="22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(rather than searching)</a:t>
            </a:r>
          </a:p>
          <a:p>
            <a:pPr marL="1257300" lvl="2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Part One: Publishing Process</a:t>
            </a:r>
          </a:p>
          <a:p>
            <a:pPr marL="1257300" lvl="2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Part Two: Style and Usage</a:t>
            </a:r>
          </a:p>
          <a:p>
            <a:pPr marL="1257300" lvl="2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Part Three: Documentation</a:t>
            </a:r>
          </a:p>
          <a:p>
            <a:pPr marL="1257300" lvl="2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Documentation I: Notes &amp; Bibliography</a:t>
            </a:r>
          </a:p>
          <a:p>
            <a:pPr marL="1257300" lvl="2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Documentation II: Author-Date References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  <a:hlinkClick r:id="rId7"/>
              </a:rPr>
              <a:t>Short Chicago style guides</a:t>
            </a:r>
            <a:endParaRPr lang="en-C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3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915CE2-DB0E-E412-BBEA-E60D9302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519611"/>
            <a:ext cx="11397447" cy="699589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Gill Sans MT Pro Book" panose="020B0502020104020203"/>
              </a:rPr>
              <a:t>Help is available</a:t>
            </a:r>
            <a:endParaRPr lang="en-CA" sz="6000" b="1" dirty="0">
              <a:latin typeface="Gill Sans MT Pro Book" panose="020B0502020104020203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B3324-51FA-F12F-9993-BD67C6D4C716}"/>
              </a:ext>
            </a:extLst>
          </p:cNvPr>
          <p:cNvSpPr txBox="1"/>
          <p:nvPr/>
        </p:nvSpPr>
        <p:spPr>
          <a:xfrm>
            <a:off x="683490" y="1457880"/>
            <a:ext cx="1008610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latin typeface="Gill Sans MT Pro Book" panose="020B0502020104020203"/>
              </a:rPr>
              <a:t>Library website: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MT Pro Book" panose="020B0502020104020203"/>
                <a:hlinkClick r:id="rId2"/>
              </a:rPr>
              <a:t>Library.concordia.ca</a:t>
            </a:r>
            <a:endParaRPr lang="en-US" sz="2200" dirty="0">
              <a:latin typeface="Gill Sans MT Pro Book" panose="020B0502020104020203"/>
            </a:endParaRP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MT Pro Book" panose="020B0502020104020203"/>
                <a:hlinkClick r:id="rId3"/>
              </a:rPr>
              <a:t>Help &amp; How-To</a:t>
            </a:r>
            <a:endParaRPr lang="en-US" sz="2200" dirty="0">
              <a:latin typeface="Gill Sans MT Pro Book" panose="020B0502020104020203"/>
            </a:endParaRP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MT Pro Book" panose="020B0502020104020203"/>
                <a:hlinkClick r:id="rId4"/>
              </a:rPr>
              <a:t>Literatures in English Subject Guide</a:t>
            </a:r>
            <a:endParaRPr lang="en-US" sz="2200" dirty="0">
              <a:latin typeface="Gill Sans MT Pro Book" panose="020B0502020104020203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latin typeface="Gill Sans MT Pro Book" panose="020B0502020104020203"/>
              </a:rPr>
              <a:t>Ask Us: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CA" sz="2200" dirty="0">
                <a:latin typeface="Gill Sans MT Pro Book" panose="020B0502020104020203"/>
                <a:hlinkClick r:id="rId5"/>
              </a:rPr>
              <a:t>Ask A Librarian Service</a:t>
            </a:r>
            <a:endParaRPr lang="en-CA" sz="2200" dirty="0">
              <a:latin typeface="Gill Sans MT Pro Book" panose="020B0502020104020203"/>
            </a:endParaRPr>
          </a:p>
          <a:p>
            <a:pPr marL="137160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CA" sz="2200" dirty="0">
                <a:latin typeface="Gill Sans MT Pro Book" panose="020B0502020104020203"/>
              </a:rPr>
              <a:t>E-mail form</a:t>
            </a:r>
          </a:p>
          <a:p>
            <a:pPr marL="137160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CA" sz="2200" dirty="0">
                <a:latin typeface="Gill Sans MT Pro Book" panose="020B0502020104020203"/>
              </a:rPr>
              <a:t>Chat with our staff</a:t>
            </a:r>
          </a:p>
          <a:p>
            <a:pPr marL="137160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CA" sz="2200" dirty="0">
                <a:latin typeface="Gill Sans MT Pro Book" panose="020B0502020104020203"/>
              </a:rPr>
              <a:t>Ask Us Desks</a:t>
            </a:r>
          </a:p>
          <a:p>
            <a:pPr marL="1828800" lvl="3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CA" sz="2200" dirty="0">
                <a:latin typeface="Gill Sans MT Pro Book" panose="020B0502020104020203"/>
              </a:rPr>
              <a:t>Entrance to Webster Library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CA" sz="2400" b="1" dirty="0">
                <a:latin typeface="Gill Sans MT Pro Book" panose="020B0502020104020203"/>
              </a:rPr>
              <a:t>Consultations with the English Librarian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CA" sz="2200" dirty="0">
                <a:latin typeface="Gill Sans MT Pro Book" panose="020B0502020104020203"/>
              </a:rPr>
              <a:t>Vince Graziano until November 30, 2023: </a:t>
            </a:r>
            <a:r>
              <a:rPr lang="en-CA" sz="2200" b="1" dirty="0">
                <a:latin typeface="Gill Sans MT Pro Book" panose="020B0502020104020203"/>
                <a:hlinkClick r:id="rId6"/>
              </a:rPr>
              <a:t>Vince.Graziano@concordia.ca</a:t>
            </a:r>
            <a:endParaRPr lang="en-CA" sz="2200" b="1" dirty="0">
              <a:latin typeface="Gill Sans MT Pro Book" panose="020B0502020104020203"/>
            </a:endParaRPr>
          </a:p>
          <a:p>
            <a:pPr marL="137160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CA" sz="2200" dirty="0">
                <a:latin typeface="Gill Sans MT Pro Book" panose="020B0502020104020203"/>
              </a:rPr>
              <a:t>Retirement begins on December 1, 2023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CA" sz="2200" dirty="0">
                <a:latin typeface="Gill Sans MT Pro Book" panose="020B0502020104020203"/>
              </a:rPr>
              <a:t>Aeron MacHattie as of December 1, 2023: </a:t>
            </a:r>
            <a:r>
              <a:rPr lang="en-CA" sz="2200" dirty="0">
                <a:latin typeface="Gill Sans MT Pro Book" panose="020B0502020104020203"/>
                <a:hlinkClick r:id="rId7"/>
              </a:rPr>
              <a:t>Aeron.MacHattie@concordia.ca</a:t>
            </a:r>
            <a:endParaRPr lang="en-CA" sz="2200" dirty="0">
              <a:latin typeface="Gill Sans MT Pro Book" panose="020B0502020104020203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7814-787B-F728-67D2-9B458312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6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11C544-D988-5BC4-5A1A-CF7C0057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06" y="379828"/>
            <a:ext cx="11397447" cy="886997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Gill Sans MT Pro Book" panose="020B0502020104020203"/>
              </a:rPr>
              <a:t>Wrap-up</a:t>
            </a:r>
            <a:endParaRPr lang="en-CA" sz="6000" b="1" dirty="0">
              <a:latin typeface="Gill Sans MT Pro Book" panose="020B0502020104020203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AA6CF-FE95-FBAB-F89D-C89C238D8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DF860-5FF5-F0B3-75AE-90F985590D37}"/>
              </a:ext>
            </a:extLst>
          </p:cNvPr>
          <p:cNvSpPr txBox="1"/>
          <p:nvPr/>
        </p:nvSpPr>
        <p:spPr>
          <a:xfrm>
            <a:off x="497587" y="1297653"/>
            <a:ext cx="1070029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Gill Sans MT Pro Book" panose="020B0502020104020203"/>
              </a:rPr>
              <a:t>Some key points to retain:</a:t>
            </a:r>
          </a:p>
          <a:p>
            <a:pPr marL="457200" indent="-4572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CA" sz="2400" b="1" dirty="0">
                <a:latin typeface="Gill Sans MT Pro Book" panose="020B0502020104020203"/>
              </a:rPr>
              <a:t>Different types of databases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Gill Sans MT Pro Book" panose="020B0502020104020203"/>
              </a:rPr>
              <a:t>Biographical databases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Gill Sans MT Pro Book" panose="020B0502020104020203"/>
              </a:rPr>
              <a:t>Dictionaries &amp; encyclopedias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Gill Sans MT Pro Book" panose="020B0502020104020203"/>
              </a:rPr>
              <a:t>Databases for journals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Gill Sans MT Pro Book" panose="020B0502020104020203"/>
              </a:rPr>
              <a:t>Archive databases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Gill Sans MT Pro Book" panose="020B0502020104020203"/>
              </a:rPr>
              <a:t>Directory databases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CA" sz="2400" b="1" dirty="0">
                <a:latin typeface="Gill Sans MT Pro Book" panose="020B0502020104020203"/>
              </a:rPr>
              <a:t>Sofia Discovery Tool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Gill Sans MT Pro Book" panose="020B0502020104020203"/>
              </a:rPr>
              <a:t>Searching for books at Concordia, Quebec universities, and libraries worldwide provides a gateway to a world of publications in literary studies and beyond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Gill Sans MT Pro Book" panose="020B0502020104020203"/>
              </a:rPr>
              <a:t>Searching for articles in the humanities can be problematic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CA" sz="2400" b="1" dirty="0">
                <a:latin typeface="Gill Sans MT Pro Book" panose="020B0502020104020203"/>
              </a:rPr>
              <a:t>Literary criticism databases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Gill Sans MT Pro Book" panose="020B0502020104020203"/>
              </a:rPr>
              <a:t>Three major databases at Concordia Library: </a:t>
            </a:r>
            <a:r>
              <a:rPr lang="en-CA" sz="2000" i="1" dirty="0">
                <a:latin typeface="Gill Sans MT Pro Book" panose="020B0502020104020203"/>
              </a:rPr>
              <a:t>MLA</a:t>
            </a:r>
            <a:r>
              <a:rPr lang="en-CA" sz="2000" dirty="0">
                <a:latin typeface="Gill Sans MT Pro Book" panose="020B0502020104020203"/>
              </a:rPr>
              <a:t>, </a:t>
            </a:r>
            <a:r>
              <a:rPr lang="en-CA" sz="2000" i="1" dirty="0">
                <a:latin typeface="Gill Sans MT Pro Book" panose="020B0502020104020203"/>
              </a:rPr>
              <a:t>ABELL</a:t>
            </a:r>
            <a:r>
              <a:rPr lang="en-CA" sz="2000" dirty="0">
                <a:latin typeface="Gill Sans MT Pro Book" panose="020B0502020104020203"/>
              </a:rPr>
              <a:t>, </a:t>
            </a:r>
            <a:r>
              <a:rPr lang="en-CA" sz="2000" i="1" dirty="0">
                <a:latin typeface="Gill Sans MT Pro Book" panose="020B0502020104020203"/>
              </a:rPr>
              <a:t>Gale Literature Criticism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CA" sz="2400" b="1" dirty="0">
                <a:latin typeface="Gill Sans MT Pro Book" panose="020B0502020104020203"/>
              </a:rPr>
              <a:t>Search strategies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Gill Sans MT Pro Book" panose="020B0502020104020203"/>
              </a:rPr>
              <a:t>Different strategies to broaden or narrow the search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Gill Sans MT Pro Book" panose="020B0502020104020203"/>
              </a:rPr>
              <a:t>Use Boolean operators, proximity operators, &amp; search capabilities for optimum retrieval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CA" sz="2000" dirty="0">
              <a:latin typeface="Gill Sans MT Pro Book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9494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FF37EA-4968-8E12-0590-28A92BE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223841"/>
            <a:ext cx="11397447" cy="1095000"/>
          </a:xfrm>
        </p:spPr>
        <p:txBody>
          <a:bodyPr>
            <a:noAutofit/>
          </a:bodyPr>
          <a:lstStyle/>
          <a:p>
            <a:r>
              <a:rPr lang="en-CA" sz="6000" b="1" dirty="0">
                <a:latin typeface="Gill Sans MT Pro Book"/>
              </a:rPr>
              <a:t>Learning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92679-B270-DC7D-E057-ACB53809B6FB}"/>
              </a:ext>
            </a:extLst>
          </p:cNvPr>
          <p:cNvSpPr txBox="1"/>
          <p:nvPr/>
        </p:nvSpPr>
        <p:spPr>
          <a:xfrm>
            <a:off x="397277" y="1448087"/>
            <a:ext cx="1032986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Gill Sans MT Pro Book" panose="020B0502020104020203"/>
              </a:rPr>
              <a:t>In this workshop, participants will learn how to: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Gill Sans MT Pro Book" panose="020B0502020104020203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Gill Sans MT Pro Book" panose="020B0502020104020203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ill Sans MT Pro Book" panose="020B0502020104020203"/>
              </a:rPr>
              <a:t>dentify and use various types of </a:t>
            </a:r>
            <a:r>
              <a:rPr lang="en-US" sz="2400" dirty="0">
                <a:solidFill>
                  <a:srgbClr val="000000"/>
                </a:solidFill>
                <a:latin typeface="Gill Sans MT Pro Book" panose="020B0502020104020203"/>
              </a:rPr>
              <a:t>databases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ill Sans MT Pro Book" panose="020B0502020104020203"/>
              </a:rPr>
              <a:t>in the Concordia Library for the study of literatures in English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Gill Sans MT Pro Book" panose="020B0502020104020203"/>
              </a:rPr>
              <a:t>Build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ill Sans MT Pro Book" panose="020B0502020104020203"/>
              </a:rPr>
              <a:t> and modify search strategies </a:t>
            </a:r>
            <a:r>
              <a:rPr lang="en-US" sz="2400" dirty="0">
                <a:solidFill>
                  <a:srgbClr val="000000"/>
                </a:solidFill>
                <a:latin typeface="Gill Sans MT Pro Book" panose="020B0502020104020203"/>
              </a:rPr>
              <a:t>in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ill Sans MT Pro Book" panose="020B0502020104020203"/>
              </a:rPr>
              <a:t>Sofia &amp; databases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Gill Sans MT Pro Book" panose="020B0502020104020203"/>
              </a:rPr>
              <a:t>Understand the structure of the </a:t>
            </a:r>
            <a:r>
              <a:rPr lang="en-US" sz="2400" i="1" dirty="0">
                <a:solidFill>
                  <a:srgbClr val="000000"/>
                </a:solidFill>
                <a:latin typeface="Gill Sans MT Pro Book" panose="020B0502020104020203"/>
              </a:rPr>
              <a:t>MLA International Bibliography</a:t>
            </a:r>
            <a:endParaRPr lang="en-US" sz="2400" b="0" i="1" dirty="0">
              <a:solidFill>
                <a:srgbClr val="000000"/>
              </a:solidFill>
              <a:effectLst/>
              <a:latin typeface="Gill Sans MT Pro Book" panose="020B0502020104020203"/>
            </a:endParaRP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ill Sans MT Pro Book" panose="020B0502020104020203"/>
              </a:rPr>
              <a:t>Apply appropriate techniques to search for primary sources in Sofia &amp; archive databases for literary works and non-literary works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ill Sans MT Pro Book" panose="020B0502020104020203"/>
              </a:rPr>
              <a:t>Identify resources at other libraries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Gill Sans MT Pro Book" panose="020B0502020104020203"/>
              </a:rPr>
              <a:t>Use periodical directories to find information about journals</a:t>
            </a:r>
            <a:endParaRPr lang="en-US" sz="2400" b="0" i="0" dirty="0">
              <a:solidFill>
                <a:srgbClr val="000000"/>
              </a:solidFill>
              <a:effectLst/>
              <a:latin typeface="Gill Sans MT Pro Book" panose="020B0502020104020203"/>
            </a:endParaRP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60EBA-1AA7-CA3A-DC88-F4DB19086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3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06" y="379827"/>
            <a:ext cx="11397447" cy="883289"/>
          </a:xfrm>
        </p:spPr>
        <p:txBody>
          <a:bodyPr>
            <a:noAutofit/>
          </a:bodyPr>
          <a:lstStyle/>
          <a:p>
            <a:r>
              <a:rPr lang="en-CA" sz="5400" b="1" noProof="0" dirty="0">
                <a:solidFill>
                  <a:schemeClr val="accent6">
                    <a:lumMod val="75000"/>
                  </a:schemeClr>
                </a:solidFill>
                <a:latin typeface="Gill Sans MT Pro Book"/>
              </a:rPr>
              <a:t>Background &amp; biographical databases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B2D020-F535-4433-907B-3D2EE21477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8407" y="1362205"/>
            <a:ext cx="11669390" cy="5115968"/>
          </a:xfrm>
        </p:spPr>
        <p:txBody>
          <a:bodyPr>
            <a:noAutofit/>
          </a:bodyPr>
          <a:lstStyle/>
          <a:p>
            <a:pPr lvl="1"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v"/>
            </a:pPr>
            <a:r>
              <a:rPr lang="en-CA" altLang="en-US" sz="2000" i="1" kern="0" noProof="0" dirty="0">
                <a:latin typeface="Gill Sans MT Pro Book" panose="020B0502020104020203"/>
                <a:ea typeface="ＭＳ Ｐゴシック" panose="020B0600070205080204" pitchFamily="34" charset="-128"/>
              </a:rPr>
              <a:t> </a:t>
            </a:r>
            <a:r>
              <a:rPr lang="en-CA" altLang="en-US" sz="2600" b="1" i="1" kern="0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Gill Sans MT Pro Book" panose="020B0502020104020203"/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Dictionary of Literary Biography</a:t>
            </a:r>
            <a:endParaRPr lang="en-CA" altLang="en-US" sz="2600" b="1" i="1" kern="0" noProof="0" dirty="0">
              <a:solidFill>
                <a:schemeClr val="tx2">
                  <a:lumMod val="90000"/>
                  <a:lumOff val="10000"/>
                </a:schemeClr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lvl="2"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altLang="en-US" sz="2100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Provides reliable information on authors from many countries and centuries</a:t>
            </a:r>
            <a:r>
              <a:rPr lang="en-CA" altLang="en-US" sz="2100" i="1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.</a:t>
            </a:r>
          </a:p>
          <a:p>
            <a:pPr lvl="1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CA" altLang="en-US" sz="2000" i="1" kern="0" noProof="0" dirty="0">
                <a:latin typeface="Gill Sans MT Pro Book" panose="020B0502020104020203"/>
                <a:ea typeface="ＭＳ Ｐゴシック" panose="020B0600070205080204" pitchFamily="34" charset="-128"/>
              </a:rPr>
              <a:t> </a:t>
            </a:r>
            <a:r>
              <a:rPr lang="en-CA" altLang="en-US" sz="2600" b="1" i="1" kern="0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Gill Sans MT Pro Book" panose="020B0502020104020203"/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Oxford Dictionary of National Biography</a:t>
            </a:r>
            <a:endParaRPr lang="en-CA" altLang="en-US" sz="2600" b="1" i="1" kern="0" noProof="0" dirty="0">
              <a:solidFill>
                <a:schemeClr val="tx2">
                  <a:lumMod val="90000"/>
                  <a:lumOff val="10000"/>
                </a:schemeClr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lvl="2"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altLang="en-US" sz="2100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Provides authoritative biographies of famous people in the UK who have died.</a:t>
            </a:r>
          </a:p>
          <a:p>
            <a:pPr lvl="1"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CA" altLang="en-US" sz="2000" i="1" noProof="0" dirty="0">
                <a:latin typeface="Gill Sans MT Pro Book" panose="020B0502020104020203"/>
                <a:ea typeface="ＭＳ Ｐゴシック" panose="020B0600070205080204" pitchFamily="34" charset="-128"/>
              </a:rPr>
              <a:t> </a:t>
            </a:r>
            <a:r>
              <a:rPr lang="en-CA" altLang="en-US" sz="2600" b="1" i="1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Gill Sans MT Pro Book" panose="020B0502020104020203"/>
                <a:ea typeface="ＭＳ Ｐゴシック" panose="020B060007020508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 Hopkins Guide to Literary Theory and Criticism</a:t>
            </a:r>
            <a:endParaRPr lang="en-CA" altLang="en-US" sz="2600" b="1" i="1" noProof="0" dirty="0">
              <a:solidFill>
                <a:schemeClr val="tx2">
                  <a:lumMod val="90000"/>
                  <a:lumOff val="10000"/>
                </a:schemeClr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lvl="2"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altLang="en-US" sz="2100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Includes </a:t>
            </a:r>
            <a:r>
              <a:rPr lang="en-CA" altLang="en-US" sz="2100" noProof="0" dirty="0">
                <a:latin typeface="Gill Sans MT Pro Book" panose="020B0502020104020203"/>
                <a:ea typeface="ＭＳ Ｐゴシック" panose="020B0600070205080204" pitchFamily="34" charset="-128"/>
              </a:rPr>
              <a:t>entries on critics and theorists, critical schools and movements, and the critical and theoretical innovations of specific countries and historical periods.</a:t>
            </a:r>
          </a:p>
          <a:p>
            <a:pPr lvl="1"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CA" altLang="en-US" sz="2000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 </a:t>
            </a:r>
            <a:r>
              <a:rPr lang="en-CA" altLang="en-US" sz="2600" b="1" i="1" kern="0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Gill Sans MT Pro Book" panose="020B0502020104020203"/>
                <a:ea typeface="ＭＳ Ｐゴシック" panose="020B0600070205080204" pitchFamily="34" charset="-128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Oxford Reference</a:t>
            </a:r>
            <a:endParaRPr lang="en-CA" altLang="en-US" sz="2600" b="1" i="1" kern="0" noProof="0" dirty="0">
              <a:solidFill>
                <a:schemeClr val="tx2">
                  <a:lumMod val="90000"/>
                  <a:lumOff val="10000"/>
                </a:schemeClr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lvl="2"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altLang="en-US" sz="2100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The </a:t>
            </a:r>
            <a:r>
              <a:rPr lang="en-CA" altLang="en-US" sz="2100" b="1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Literature section </a:t>
            </a:r>
            <a:r>
              <a:rPr lang="en-CA" altLang="en-US" sz="2100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features several Oxford Companions, such as the </a:t>
            </a:r>
            <a:r>
              <a:rPr lang="en-CA" altLang="en-US" sz="2100" i="1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Oxford Companion to Canadian Literature</a:t>
            </a:r>
            <a:r>
              <a:rPr lang="en-CA" altLang="en-US" sz="2100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, as well as the </a:t>
            </a:r>
            <a:r>
              <a:rPr lang="en-CA" altLang="en-US" sz="2100" i="1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Oxford Encyclopedia of American Literature</a:t>
            </a:r>
            <a:r>
              <a:rPr lang="en-CA" altLang="en-US" sz="2100" kern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, </a:t>
            </a:r>
            <a:r>
              <a:rPr lang="en-CA" altLang="en-US" sz="2100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the </a:t>
            </a:r>
            <a:r>
              <a:rPr lang="en-CA" altLang="en-US" sz="2100" i="1" kern="0" noProof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Oxford Encyclopedia of British Literature</a:t>
            </a:r>
            <a:r>
              <a:rPr lang="en-CA" altLang="en-US" sz="2100" kern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, and the </a:t>
            </a:r>
            <a:r>
              <a:rPr lang="en-CA" altLang="en-US" sz="2100" i="1" kern="0" dirty="0">
                <a:solidFill>
                  <a:srgbClr val="000000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Oxford Dictionary of Literary Terms</a:t>
            </a:r>
          </a:p>
          <a:p>
            <a:pPr lvl="1"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v"/>
            </a:pPr>
            <a:r>
              <a:rPr lang="en-CA" altLang="en-US" sz="2000" kern="0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 </a:t>
            </a:r>
            <a:r>
              <a:rPr lang="en-CA" altLang="en-US" sz="2600" b="1" i="1" kern="0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Gill Sans MT Pro Book" panose="020B0502020104020203"/>
                <a:ea typeface="ＭＳ Ｐゴシック" panose="020B0600070205080204" pitchFamily="34" charset="-12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Dictionary of Canadian Biography</a:t>
            </a:r>
            <a:r>
              <a:rPr lang="en-CA" altLang="en-US" sz="2600" b="1" kern="0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 (open access)</a:t>
            </a:r>
            <a:endParaRPr lang="en-CA" b="1" noProof="0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51045F1-A3CF-4A8F-8A21-9AA4F0BB8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3397526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0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noProof="0" dirty="0">
                <a:solidFill>
                  <a:schemeClr val="accent6">
                    <a:lumMod val="75000"/>
                  </a:schemeClr>
                </a:solidFill>
                <a:latin typeface="Gill Sans MT Pro Book"/>
              </a:rPr>
              <a:t>Dictionaries &amp; Encyclopedias</a:t>
            </a:r>
            <a:endParaRPr lang="en-CA" sz="6000" b="1" noProof="0" dirty="0">
              <a:solidFill>
                <a:schemeClr val="accent6">
                  <a:lumMod val="75000"/>
                </a:schemeClr>
              </a:solidFill>
              <a:latin typeface="Gill Sans MT Pro Book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B2D020-F535-4433-907B-3D2EE21477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4967" y="1465263"/>
            <a:ext cx="10340833" cy="542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>
                <a:latin typeface="Gill Sans MT Pro Book" panose="020B0502020104020203"/>
              </a:rPr>
              <a:t>Authoritative Sources: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D21C9-2D53-2BB7-DCA8-7213BA8A8B82}"/>
              </a:ext>
            </a:extLst>
          </p:cNvPr>
          <p:cNvSpPr txBox="1">
            <a:spLocks noChangeAspect="1"/>
          </p:cNvSpPr>
          <p:nvPr/>
        </p:nvSpPr>
        <p:spPr>
          <a:xfrm>
            <a:off x="924326" y="2218892"/>
            <a:ext cx="488775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MT Pro Book" panose="020B0502020104020203"/>
              </a:rPr>
              <a:t>Dictionaries</a:t>
            </a:r>
            <a:endParaRPr lang="en-CA" sz="2800" b="1" dirty="0">
              <a:latin typeface="Gill Sans MT Pro Book" panose="020B050202010402020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FA071-EECE-23C4-22FB-D7870440B29E}"/>
              </a:ext>
            </a:extLst>
          </p:cNvPr>
          <p:cNvSpPr txBox="1">
            <a:spLocks noChangeAspect="1"/>
          </p:cNvSpPr>
          <p:nvPr/>
        </p:nvSpPr>
        <p:spPr>
          <a:xfrm>
            <a:off x="6154890" y="2222135"/>
            <a:ext cx="471216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MT Pro Book" panose="020B0502020104020203"/>
              </a:rPr>
              <a:t>Encyclopedias</a:t>
            </a:r>
            <a:endParaRPr lang="en-CA" sz="2800" b="1" dirty="0">
              <a:latin typeface="Gill Sans MT Pro Book" panose="020B050202010402020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ED9BD-5E00-9B0B-7724-DC0B74045DB9}"/>
              </a:ext>
            </a:extLst>
          </p:cNvPr>
          <p:cNvSpPr txBox="1"/>
          <p:nvPr/>
        </p:nvSpPr>
        <p:spPr>
          <a:xfrm>
            <a:off x="973003" y="2824252"/>
            <a:ext cx="4730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Oxford English Dictionary (OED)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Webster’s Third New International Dictionary of the English Language (Unabridged)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Merriam-Webster Dictionary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Merriam-Webster Collegiate Dictionary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Dictionary of Old English, A to I (DOE)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Unfinished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Middle English Compendium: Middle English Dictionary (MED): open access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Literature Online: Reference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Not listed in Sofia</a:t>
            </a:r>
            <a:endParaRPr lang="en-CA" sz="2000" dirty="0">
              <a:latin typeface="Gill Sans MT Pro Book" panose="020B05020201040202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A3D442-DAC2-6A89-07B6-2FAF6A49FB52}"/>
              </a:ext>
            </a:extLst>
          </p:cNvPr>
          <p:cNvSpPr txBox="1"/>
          <p:nvPr/>
        </p:nvSpPr>
        <p:spPr>
          <a:xfrm>
            <a:off x="6154890" y="2811862"/>
            <a:ext cx="51925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Wiley-Blackwell online encyclopedias: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Encyclopedia of English Renaissance Literature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Encyclopedia of Romantic Literature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Encyclopedia of Victorian Literature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Encyclopedia of Twentieth-Century Fiction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Encyclopedia of the Novel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Encyclopedia of Literary and Cultural Theory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Literature Online: Reference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 Pro Book" panose="020B0502020104020203"/>
              </a:rPr>
              <a:t>Not listed in Sofia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318920"/>
            <a:ext cx="11563343" cy="1095000"/>
          </a:xfrm>
        </p:spPr>
        <p:txBody>
          <a:bodyPr>
            <a:noAutofit/>
          </a:bodyPr>
          <a:lstStyle/>
          <a:p>
            <a:r>
              <a:rPr lang="en-CA" sz="5000" b="1" noProof="0" dirty="0">
                <a:solidFill>
                  <a:schemeClr val="accent6">
                    <a:lumMod val="75000"/>
                  </a:schemeClr>
                </a:solidFill>
                <a:latin typeface="Gill Sans MT Pro Book"/>
              </a:rPr>
              <a:t>Sofia</a:t>
            </a:r>
            <a:r>
              <a:rPr lang="en-CA" sz="5400" b="1" noProof="0" dirty="0">
                <a:solidFill>
                  <a:schemeClr val="accent6">
                    <a:lumMod val="75000"/>
                  </a:schemeClr>
                </a:solidFill>
                <a:latin typeface="Gill Sans MT Pro Book"/>
              </a:rPr>
              <a:t> Discovery Tool for books &amp; articles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B2D020-F535-4433-907B-3D2EE21477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7075" y="1623939"/>
            <a:ext cx="5354638" cy="977982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b="1" noProof="0" dirty="0">
                <a:solidFill>
                  <a:schemeClr val="bg1"/>
                </a:solidFill>
              </a:rPr>
              <a:t>Strengths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E3670C-98B6-E9CF-D75E-38CD5C3D02BE}"/>
              </a:ext>
            </a:extLst>
          </p:cNvPr>
          <p:cNvSpPr/>
          <p:nvPr/>
        </p:nvSpPr>
        <p:spPr>
          <a:xfrm>
            <a:off x="989444" y="2692728"/>
            <a:ext cx="5372269" cy="12142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en-US" sz="2300" b="1" dirty="0">
                <a:latin typeface="Gill Sans MT Pro Book" panose="020B0502020104020203"/>
                <a:ea typeface="ＭＳ Ｐゴシック" panose="020B0600070205080204" pitchFamily="34" charset="-128"/>
              </a:rPr>
              <a:t>Is used in all Quebec University Libraries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D348D5-A211-9B6C-5F4F-A5F0B0E6980B}"/>
              </a:ext>
            </a:extLst>
          </p:cNvPr>
          <p:cNvSpPr/>
          <p:nvPr/>
        </p:nvSpPr>
        <p:spPr>
          <a:xfrm>
            <a:off x="977815" y="4019849"/>
            <a:ext cx="5372269" cy="1214212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300" b="1" dirty="0">
                <a:latin typeface="Gill Sans MT Pro Book" panose="020B0502020104020203" pitchFamily="34" charset="0"/>
              </a:rPr>
              <a:t>Good starting point for library research</a:t>
            </a:r>
            <a:endParaRPr lang="en-CA" sz="2300" dirty="0">
              <a:latin typeface="Gill Sans MT Pro Book" panose="020B05020201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05C99A-43BD-4868-93A1-738BD2EBB049}"/>
              </a:ext>
            </a:extLst>
          </p:cNvPr>
          <p:cNvSpPr/>
          <p:nvPr/>
        </p:nvSpPr>
        <p:spPr>
          <a:xfrm>
            <a:off x="977815" y="5324868"/>
            <a:ext cx="5347265" cy="1214212"/>
          </a:xfrm>
          <a:prstGeom prst="rect">
            <a:avLst/>
          </a:prstGeom>
          <a:solidFill>
            <a:srgbClr val="008080"/>
          </a:solidFill>
          <a:ln/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300" b="1" dirty="0">
                <a:latin typeface="Gill Sans MT Pro Book" panose="020B0502020104020203"/>
                <a:ea typeface="ＭＳ Ｐゴシック" panose="020B0600070205080204" pitchFamily="34" charset="-128"/>
              </a:rPr>
              <a:t>Ability to explore collections in Quebec university libraries &amp; libraries worldwide</a:t>
            </a:r>
            <a:endParaRPr lang="en-CA" sz="2300" b="1" dirty="0">
              <a:latin typeface="Gill Sans MT Pro Book" panose="020B05020201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F13200-DB9E-E65C-04ED-49B732FDFF29}"/>
              </a:ext>
            </a:extLst>
          </p:cNvPr>
          <p:cNvSpPr txBox="1">
            <a:spLocks/>
          </p:cNvSpPr>
          <p:nvPr/>
        </p:nvSpPr>
        <p:spPr>
          <a:xfrm>
            <a:off x="6433626" y="1652244"/>
            <a:ext cx="5385600" cy="9216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Weaknesses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E891B-C3E2-86BD-FD66-AB22929EEE9D}"/>
              </a:ext>
            </a:extLst>
          </p:cNvPr>
          <p:cNvSpPr/>
          <p:nvPr/>
        </p:nvSpPr>
        <p:spPr>
          <a:xfrm>
            <a:off x="6433626" y="2692728"/>
            <a:ext cx="5316068" cy="1214212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CA" altLang="en-US" sz="2300" b="1" dirty="0">
                <a:latin typeface="Gill Sans MT Pro Book" panose="020B0502020104020203"/>
                <a:ea typeface="ＭＳ Ｐゴシック" panose="020B0600070205080204" pitchFamily="34" charset="-128"/>
              </a:rPr>
              <a:t>In the humanities, limiting to peer-reviewed can eliminate too many articles</a:t>
            </a:r>
            <a:endParaRPr lang="en-CA" altLang="en-US" sz="2300" dirty="0">
              <a:latin typeface="Gill Sans MT Pro Book" panose="020B0502020104020203"/>
              <a:ea typeface="ＭＳ Ｐゴシック" panose="020B0600070205080204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D467BC-71D1-70CC-E2C8-F6122EE5489B}"/>
              </a:ext>
            </a:extLst>
          </p:cNvPr>
          <p:cNvSpPr/>
          <p:nvPr/>
        </p:nvSpPr>
        <p:spPr>
          <a:xfrm>
            <a:off x="6446957" y="4030280"/>
            <a:ext cx="5372269" cy="1214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en-US" sz="2300" b="1" dirty="0">
                <a:latin typeface="Gill Sans MT Pro Book" panose="020B0502020104020203"/>
                <a:ea typeface="ＭＳ Ｐゴシック" panose="020B0600070205080204" pitchFamily="34" charset="-128"/>
              </a:rPr>
              <a:t>In the humanities, limiting to the English language can eliminate too many articles</a:t>
            </a:r>
            <a:endParaRPr lang="en-CA" altLang="en-US" sz="2300" dirty="0">
              <a:latin typeface="Gill Sans MT Pro Book" panose="020B0502020104020203"/>
              <a:ea typeface="ＭＳ Ｐゴシック" panose="020B0600070205080204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6A103C-C68A-E38F-2360-8F94EBA0B069}"/>
              </a:ext>
            </a:extLst>
          </p:cNvPr>
          <p:cNvSpPr/>
          <p:nvPr/>
        </p:nvSpPr>
        <p:spPr>
          <a:xfrm>
            <a:off x="6433626" y="5336379"/>
            <a:ext cx="5372269" cy="12142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en-US" sz="2300" b="1" dirty="0">
                <a:latin typeface="Gill Sans MT Pro Book" panose="020B0502020104020203"/>
                <a:ea typeface="ＭＳ Ｐゴシック" panose="020B0600070205080204" pitchFamily="34" charset="-128"/>
              </a:rPr>
              <a:t>Subject headings for articles are varied</a:t>
            </a:r>
          </a:p>
          <a:p>
            <a:pPr algn="ctr"/>
            <a:r>
              <a:rPr lang="en-CA" altLang="en-US" sz="2300" b="1" dirty="0">
                <a:latin typeface="Gill Sans MT Pro Book" panose="020B0502020104020203"/>
                <a:ea typeface="ＭＳ Ｐゴシック" panose="020B0600070205080204" pitchFamily="34" charset="-128"/>
              </a:rPr>
              <a:t>&amp; the source is not specified &amp; subject searching can eliminate too many items </a:t>
            </a:r>
            <a:endParaRPr lang="en-CA" sz="2300" dirty="0">
              <a:latin typeface="Gill Sans MT Pro Book" panose="020B0502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7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9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265733"/>
            <a:ext cx="11397447" cy="908383"/>
          </a:xfrm>
        </p:spPr>
        <p:txBody>
          <a:bodyPr>
            <a:noAutofit/>
          </a:bodyPr>
          <a:lstStyle/>
          <a:p>
            <a:r>
              <a:rPr lang="en-CA" sz="6000" b="1" noProof="0" dirty="0">
                <a:solidFill>
                  <a:schemeClr val="accent6">
                    <a:lumMod val="75000"/>
                  </a:schemeClr>
                </a:solidFill>
                <a:latin typeface="Gill Sans MT Pro Book"/>
              </a:rPr>
              <a:t>Electronic Journals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B2D020-F535-4433-907B-3D2EE21477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5740" y="1303533"/>
            <a:ext cx="8152310" cy="613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altLang="en-US" b="1" noProof="0" dirty="0">
                <a:latin typeface="Gill Sans MT Pro Book" panose="020B0502020104020203"/>
                <a:ea typeface="ＭＳ Ｐゴシック" panose="020B0600070205080204" pitchFamily="34" charset="-128"/>
              </a:rPr>
              <a:t>Collections with substantial humanities content</a:t>
            </a:r>
            <a:r>
              <a:rPr lang="en-CA" altLang="en-US" noProof="0" dirty="0">
                <a:latin typeface="Gill Sans MT Pro Book" panose="020B0502020104020203"/>
                <a:ea typeface="ＭＳ Ｐゴシック" panose="020B0600070205080204" pitchFamily="34" charset="-128"/>
              </a:rPr>
              <a:t>:</a:t>
            </a:r>
            <a:endParaRPr lang="en-CA" noProof="0" dirty="0">
              <a:latin typeface="Gill Sans MT Pro Book" panose="020B0502020104020203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51045F1-A3CF-4A8F-8A21-9AA4F0BB8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3194596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CD66584-700A-48B3-AB2E-93A3E1CB3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72826" y="4497777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79C8C7F6-034E-4BA6-98A9-8C167D833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5423710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05EA3-52CD-6DC8-F98A-2121DF30057E}"/>
              </a:ext>
            </a:extLst>
          </p:cNvPr>
          <p:cNvSpPr/>
          <p:nvPr/>
        </p:nvSpPr>
        <p:spPr>
          <a:xfrm>
            <a:off x="842489" y="2205437"/>
            <a:ext cx="4937668" cy="9081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CA" sz="3200" b="1" dirty="0">
                <a:solidFill>
                  <a:schemeClr val="tx1"/>
                </a:solidFill>
                <a:latin typeface="Gill Sans MT Pro Book" panose="020B0502020104020203" pitchFamily="34" charset="0"/>
              </a:rPr>
              <a:t>University presses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E346AB-02B9-58D5-900C-0CC270D27B63}"/>
              </a:ext>
            </a:extLst>
          </p:cNvPr>
          <p:cNvSpPr/>
          <p:nvPr/>
        </p:nvSpPr>
        <p:spPr>
          <a:xfrm>
            <a:off x="6197348" y="2205437"/>
            <a:ext cx="4937668" cy="9081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CA" sz="3200" b="1" dirty="0">
                <a:solidFill>
                  <a:schemeClr val="tx1"/>
                </a:solidFill>
                <a:latin typeface="Gill Sans MT Pro Book" panose="020B0502020104020203" pitchFamily="34" charset="0"/>
              </a:rPr>
              <a:t>Other academic presses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880CA5-9281-61B3-2E43-F9F05C06CAA7}"/>
              </a:ext>
            </a:extLst>
          </p:cNvPr>
          <p:cNvSpPr txBox="1"/>
          <p:nvPr/>
        </p:nvSpPr>
        <p:spPr>
          <a:xfrm>
            <a:off x="842489" y="3292553"/>
            <a:ext cx="4937668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Project MUSE (Recent issues)</a:t>
            </a:r>
          </a:p>
          <a:p>
            <a:pPr marL="800100" lvl="1" indent="-342900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JSTOR (Older issues)</a:t>
            </a:r>
          </a:p>
          <a:p>
            <a:pPr marL="800100" lvl="1" indent="-342900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Oxford Journals</a:t>
            </a:r>
          </a:p>
          <a:p>
            <a:pPr marL="1257300" lvl="2" indent="-342900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Oxford University Press</a:t>
            </a:r>
          </a:p>
          <a:p>
            <a:pPr marL="800100" lvl="1" indent="-342900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Cambridge University Press</a:t>
            </a:r>
          </a:p>
          <a:p>
            <a:pPr marL="800100" lvl="1" indent="-342900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University of Chicago Press</a:t>
            </a:r>
          </a:p>
          <a:p>
            <a:pPr marL="800100" lvl="1" indent="-342900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University of California Press</a:t>
            </a:r>
          </a:p>
          <a:p>
            <a:pPr marL="800100" lvl="1" indent="-342900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University of Toronto Press</a:t>
            </a:r>
          </a:p>
          <a:p>
            <a:pPr lvl="2">
              <a:spcBef>
                <a:spcPts val="0"/>
              </a:spcBef>
              <a:buClr>
                <a:srgbClr val="CBB576"/>
              </a:buClr>
              <a:buSzPct val="100000"/>
            </a:pPr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B4B98A-FA0E-A6C0-DA5F-5886A5ECE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97348" y="3292553"/>
            <a:ext cx="63756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Wiley-Blackwell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Sage Journals 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Taylor &amp; Francis (Routledge)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Periodicals Archive Online (1802-2000)</a:t>
            </a:r>
          </a:p>
          <a:p>
            <a:pPr marL="800100" lvl="1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Scholarly &amp; popular presses</a:t>
            </a:r>
            <a:endParaRPr lang="en-CA" altLang="en-US" sz="2400" dirty="0">
              <a:solidFill>
                <a:schemeClr val="tx2"/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marL="1257300" lvl="2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Academic Search Complete (EBSCO)</a:t>
            </a:r>
          </a:p>
          <a:p>
            <a:pPr marL="1257300" lvl="2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ProQuest Central</a:t>
            </a:r>
            <a:endParaRPr lang="en-CA" altLang="en-US" sz="2400" dirty="0">
              <a:solidFill>
                <a:schemeClr val="tx2"/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marL="1257300" lvl="2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Gale Literature Criticism </a:t>
            </a:r>
          </a:p>
          <a:p>
            <a:pPr marL="1257300" lvl="2" indent="-34290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Gale Literature Resource Center</a:t>
            </a:r>
          </a:p>
          <a:p>
            <a:pPr marL="285750" indent="-285750"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0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379827"/>
            <a:ext cx="11397447" cy="733692"/>
          </a:xfrm>
        </p:spPr>
        <p:txBody>
          <a:bodyPr>
            <a:noAutofit/>
          </a:bodyPr>
          <a:lstStyle/>
          <a:p>
            <a:r>
              <a:rPr lang="en-CA" sz="6000" b="1" noProof="0" dirty="0">
                <a:solidFill>
                  <a:schemeClr val="accent6">
                    <a:lumMod val="75000"/>
                  </a:schemeClr>
                </a:solidFill>
                <a:latin typeface="Gill Sans MT Pro Book"/>
              </a:rPr>
              <a:t>Electronic Books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B2D020-F535-4433-907B-3D2EE21477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4496" y="1493116"/>
            <a:ext cx="8210550" cy="584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altLang="en-US" b="1" noProof="0" dirty="0">
                <a:latin typeface="Gill Sans MT Pro Book" panose="020B0502020104020203"/>
                <a:ea typeface="ＭＳ Ｐゴシック" panose="020B0600070205080204" pitchFamily="34" charset="-128"/>
              </a:rPr>
              <a:t>Collections of academic &amp; scholarly e-books</a:t>
            </a:r>
            <a:r>
              <a:rPr lang="en-CA" altLang="en-US" noProof="0" dirty="0">
                <a:latin typeface="Gill Sans MT Pro Book" panose="020B0502020104020203"/>
                <a:ea typeface="ＭＳ Ｐゴシック" panose="020B0600070205080204" pitchFamily="34" charset="-128"/>
              </a:rPr>
              <a:t>:</a:t>
            </a:r>
            <a:endParaRPr lang="en-CA" noProof="0" dirty="0">
              <a:latin typeface="Gill Sans MT Pro Book" panose="020B050202010402020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3E674-2B81-EC40-CC7B-57D00AC20F75}"/>
              </a:ext>
            </a:extLst>
          </p:cNvPr>
          <p:cNvSpPr txBox="1"/>
          <p:nvPr/>
        </p:nvSpPr>
        <p:spPr>
          <a:xfrm>
            <a:off x="5468180" y="2384854"/>
            <a:ext cx="66463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Oxford University Press E-books</a:t>
            </a:r>
          </a:p>
          <a:p>
            <a:pPr marL="800100" lvl="1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Cambridge University Press E-books</a:t>
            </a:r>
          </a:p>
          <a:p>
            <a:pPr marL="1257300" lvl="2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Package:1995-2007, &amp; individual book additions</a:t>
            </a:r>
          </a:p>
          <a:p>
            <a:pPr marL="800100" lvl="1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Project MUSE e-books (many university presses)</a:t>
            </a:r>
          </a:p>
          <a:p>
            <a:pPr marL="800100" lvl="1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Harvard University Press e-books</a:t>
            </a:r>
          </a:p>
          <a:p>
            <a:pPr marL="800100" lvl="1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Springer E-book Collection</a:t>
            </a:r>
          </a:p>
          <a:p>
            <a:pPr marL="1257300" lvl="2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Includes Palgrave Macmillan (2010-)</a:t>
            </a:r>
          </a:p>
          <a:p>
            <a:pPr marL="800100" lvl="1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Taylor &amp; Francis (Routledge)</a:t>
            </a:r>
          </a:p>
          <a:p>
            <a:pPr marL="800100" lvl="1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ACLS Humanities E-book</a:t>
            </a:r>
            <a:endParaRPr lang="en-CA" altLang="en-US" sz="2000" dirty="0">
              <a:solidFill>
                <a:schemeClr val="tx2"/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marL="800100" lvl="1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Canada Commons </a:t>
            </a: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CA" altLang="en-US" sz="2000" b="1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  <a:sym typeface="Wingdings" panose="05000000000000000000" pitchFamily="2" charset="2"/>
              </a:rPr>
              <a:t>many restrictions</a:t>
            </a:r>
            <a:endParaRPr lang="en-CA" altLang="en-US" sz="2000" b="1" dirty="0">
              <a:solidFill>
                <a:schemeClr val="tx2"/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marL="1257300" lvl="2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Scholarly, government, &amp; independent publishers</a:t>
            </a:r>
          </a:p>
          <a:p>
            <a:pPr marL="800100" lvl="1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Ebook Central (ProQuest)</a:t>
            </a:r>
          </a:p>
          <a:p>
            <a:pPr marL="800100" lvl="1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EBSCO E-books</a:t>
            </a:r>
            <a:endParaRPr lang="en-CA" altLang="en-US" sz="2000" dirty="0">
              <a:solidFill>
                <a:schemeClr val="tx2"/>
              </a:solidFill>
              <a:latin typeface="Gill Sans MT Pro Book" panose="020B0502020104020203"/>
              <a:ea typeface="ＭＳ Ｐゴシック" panose="020B0600070205080204" pitchFamily="34" charset="-128"/>
            </a:endParaRPr>
          </a:p>
          <a:p>
            <a:pPr marL="800100" lvl="1" indent="-342900">
              <a:buClr>
                <a:srgbClr val="135939"/>
              </a:buClr>
              <a:buFont typeface="Wingdings" panose="05000000000000000000" pitchFamily="2" charset="2"/>
              <a:buChar char="§"/>
            </a:pPr>
            <a:r>
              <a:rPr lang="en-CA" altLang="en-US" sz="2000" dirty="0">
                <a:solidFill>
                  <a:schemeClr val="tx2"/>
                </a:solidFill>
                <a:latin typeface="Gill Sans MT Pro Book" panose="020B0502020104020203"/>
                <a:ea typeface="ＭＳ Ｐゴシック" panose="020B0600070205080204" pitchFamily="34" charset="-128"/>
              </a:rPr>
              <a:t>Many other electronic books</a:t>
            </a:r>
            <a:endParaRPr lang="en-CA" sz="2000" dirty="0">
              <a:latin typeface="Gill Sans MT Pro Book" panose="020B0502020104020203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59AB2C-3D04-5002-761F-FE90C8655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9" y="2384854"/>
            <a:ext cx="5050274" cy="4299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02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E62143-B9B5-4EAC-856C-1658C26B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6000" b="1" noProof="0" dirty="0">
                <a:solidFill>
                  <a:schemeClr val="accent6">
                    <a:lumMod val="75000"/>
                  </a:schemeClr>
                </a:solidFill>
                <a:latin typeface="Gill Sans MT Pro Book"/>
              </a:rPr>
              <a:t>Databases for literary criticism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0D644B2-FAAB-4447-A30C-DD25CDAFC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2384434"/>
            <a:ext cx="8886757" cy="11002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latin typeface="Gill Sans MT Pro Book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51045F1-A3CF-4A8F-8A21-9AA4F0BB8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3397526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CD66584-700A-48B3-AB2E-93A3E1CB3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72826" y="4497777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79C8C7F6-034E-4BA6-98A9-8C167D833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1702" y="5423710"/>
            <a:ext cx="6646348" cy="904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33877" rtl="0" eaLnBrk="1" latinLnBrk="0" hangingPunct="1">
              <a:lnSpc>
                <a:spcPct val="110000"/>
              </a:lnSpc>
              <a:spcBef>
                <a:spcPts val="1021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1pPr>
            <a:lvl2pPr marL="546383" indent="-267517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2pPr>
            <a:lvl3pPr marL="825249" indent="-278866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rgbClr val="CBB576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3pPr>
            <a:lvl4pPr marL="1102493" indent="-277245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4pPr>
            <a:lvl5pPr marL="1371631" indent="-269138" algn="l" defTabSz="933877" rtl="0" eaLnBrk="1" latinLnBrk="0" hangingPunct="1">
              <a:lnSpc>
                <a:spcPct val="110000"/>
              </a:lnSpc>
              <a:spcBef>
                <a:spcPts val="511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Gill Sans MT Pro Book" panose="020B0502020104020203" pitchFamily="34" charset="0"/>
                <a:ea typeface="+mn-ea"/>
                <a:cs typeface="+mn-cs"/>
              </a:defRPr>
            </a:lvl5pPr>
            <a:lvl6pPr marL="2568161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5099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2038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8976" indent="-233469" algn="l" defTabSz="933877" rtl="0" eaLnBrk="1" latinLnBrk="0" hangingPunct="1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E287DAF1-4E81-A794-4D71-E0DD917DD1F3}"/>
              </a:ext>
            </a:extLst>
          </p:cNvPr>
          <p:cNvSpPr/>
          <p:nvPr/>
        </p:nvSpPr>
        <p:spPr>
          <a:xfrm flipH="1">
            <a:off x="180504" y="1289808"/>
            <a:ext cx="7573902" cy="1547059"/>
          </a:xfrm>
          <a:prstGeom prst="flowChartManualInpu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en-CA" sz="2400" dirty="0">
                <a:solidFill>
                  <a:schemeClr val="bg1"/>
                </a:solidFill>
                <a:latin typeface="Gill Sans MT Pro Book" panose="020B0502020104020203" pitchFamily="34" charset="0"/>
              </a:rPr>
              <a:t>	</a:t>
            </a:r>
            <a:r>
              <a:rPr lang="en-CA" sz="2200" b="1" dirty="0">
                <a:solidFill>
                  <a:schemeClr val="bg1"/>
                </a:solidFill>
                <a:latin typeface="Gill Sans MT Pro Book" panose="020B05020201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 International Bibliography</a:t>
            </a:r>
            <a:r>
              <a:rPr lang="en-CA" sz="2200" b="1" dirty="0">
                <a:solidFill>
                  <a:schemeClr val="bg1"/>
                </a:solidFill>
                <a:latin typeface="Gill Sans MT Pro Book" panose="020B0502020104020203" pitchFamily="34" charset="0"/>
              </a:rPr>
              <a:t>:</a:t>
            </a:r>
          </a:p>
          <a:p>
            <a:pPr lvl="2"/>
            <a:r>
              <a:rPr lang="en-US" sz="2000" b="1" dirty="0">
                <a:solidFill>
                  <a:schemeClr val="bg1"/>
                </a:solidFill>
                <a:latin typeface="Gill Sans MT Pro Book" panose="020B0502020104020203" pitchFamily="34" charset="0"/>
              </a:rPr>
              <a:t>References to articles in 4,400 journals, as well as books and chapters in books, from 1926 onward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A" sz="2400" dirty="0">
              <a:solidFill>
                <a:schemeClr val="bg1"/>
              </a:solidFill>
              <a:latin typeface="Gill Sans MT Pro Book" panose="020B0502020104020203" pitchFamily="34" charset="0"/>
            </a:endParaRPr>
          </a:p>
        </p:txBody>
      </p:sp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59ACD050-E07F-A949-CAED-7A036ABCCA38}"/>
              </a:ext>
            </a:extLst>
          </p:cNvPr>
          <p:cNvSpPr/>
          <p:nvPr/>
        </p:nvSpPr>
        <p:spPr>
          <a:xfrm>
            <a:off x="3693301" y="2783655"/>
            <a:ext cx="8498699" cy="110025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en-CA" sz="2400" dirty="0">
                <a:latin typeface="Gill Sans MT Pro Book" panose="020B0502020104020203" pitchFamily="34" charset="0"/>
              </a:rPr>
              <a:t>	</a:t>
            </a:r>
            <a:r>
              <a:rPr lang="en-CA" sz="2200" b="1" dirty="0">
                <a:solidFill>
                  <a:schemeClr val="bg1"/>
                </a:solidFill>
                <a:latin typeface="Gill Sans MT Pro Book" panose="020B05020201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ABELL (Annual Bibliography of English Language &amp; Literature)</a:t>
            </a:r>
            <a:r>
              <a:rPr lang="en-CA" sz="2200" dirty="0">
                <a:latin typeface="Gill Sans MT Pro Book" panose="020B0502020104020203" pitchFamily="34" charset="0"/>
              </a:rPr>
              <a:t>:</a:t>
            </a:r>
          </a:p>
          <a:p>
            <a:pPr lvl="1"/>
            <a:r>
              <a:rPr lang="fr-CA" sz="2400" dirty="0">
                <a:latin typeface="Gill Sans MT Pro Book" panose="020B0502020104020203" pitchFamily="34" charset="0"/>
              </a:rPr>
              <a:t>	</a:t>
            </a:r>
            <a:r>
              <a:rPr lang="fr-CA" sz="2000" b="1" dirty="0">
                <a:latin typeface="Gill Sans MT Pro Book" panose="020B0502020104020203" pitchFamily="34" charset="0"/>
              </a:rPr>
              <a:t>British </a:t>
            </a:r>
            <a:r>
              <a:rPr lang="en-CA" sz="2000" b="1" dirty="0">
                <a:latin typeface="Gill Sans MT Pro Book" panose="020B0502020104020203" pitchFamily="34" charset="0"/>
              </a:rPr>
              <a:t>equivalent</a:t>
            </a:r>
            <a:r>
              <a:rPr lang="fr-CA" sz="2000" b="1" dirty="0">
                <a:latin typeface="Gill Sans MT Pro Book" panose="020B0502020104020203" pitchFamily="34" charset="0"/>
              </a:rPr>
              <a:t> to the MLA, </a:t>
            </a:r>
            <a:r>
              <a:rPr lang="en-CA" sz="2000" b="1" dirty="0">
                <a:latin typeface="Gill Sans MT Pro Book" panose="020B0502020104020203" pitchFamily="34" charset="0"/>
              </a:rPr>
              <a:t>coverage from</a:t>
            </a:r>
            <a:r>
              <a:rPr lang="fr-CA" sz="2000" b="1" dirty="0">
                <a:latin typeface="Gill Sans MT Pro Book" panose="020B0502020104020203" pitchFamily="34" charset="0"/>
              </a:rPr>
              <a:t> 1920 </a:t>
            </a:r>
            <a:r>
              <a:rPr lang="fr-CA" sz="2000" b="1" dirty="0" err="1">
                <a:latin typeface="Gill Sans MT Pro Book" panose="020B0502020104020203" pitchFamily="34" charset="0"/>
              </a:rPr>
              <a:t>onward</a:t>
            </a:r>
            <a:endParaRPr lang="fr-CA" sz="2000" b="1" dirty="0">
              <a:latin typeface="Gill Sans MT Pro Book" panose="020B0502020104020203" pitchFamily="34" charset="0"/>
            </a:endParaRPr>
          </a:p>
        </p:txBody>
      </p:sp>
      <p:sp>
        <p:nvSpPr>
          <p:cNvPr id="11" name="Flowchart: Manual Input 10">
            <a:extLst>
              <a:ext uri="{FF2B5EF4-FFF2-40B4-BE49-F238E27FC236}">
                <a16:creationId xmlns:a16="http://schemas.microsoft.com/office/drawing/2014/main" id="{8885D552-EF47-FC4D-5569-4C656BBA3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80504" y="3736108"/>
            <a:ext cx="10378480" cy="3155005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CA" sz="1800" b="0" i="0" u="none" strike="noStrike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BCB4C9A-6614-A301-3DE2-A817BBF04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27467"/>
              </p:ext>
            </p:extLst>
          </p:nvPr>
        </p:nvGraphicFramePr>
        <p:xfrm>
          <a:off x="180504" y="4048082"/>
          <a:ext cx="1024508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5085">
                  <a:extLst>
                    <a:ext uri="{9D8B030D-6E8A-4147-A177-3AD203B41FA5}">
                      <a16:colId xmlns:a16="http://schemas.microsoft.com/office/drawing/2014/main" val="2546621939"/>
                    </a:ext>
                  </a:extLst>
                </a:gridCol>
              </a:tblGrid>
              <a:tr h="16334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Gill Sans MT Pro Book" panose="020B0502020104020203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Gale Literature Criticism</a:t>
                      </a:r>
                      <a:r>
                        <a:rPr lang="en-US" sz="2200" dirty="0">
                          <a:latin typeface="Gill Sans MT Pro Book" panose="020B0502020104020203"/>
                        </a:rPr>
                        <a:t>: (not updated)</a:t>
                      </a:r>
                    </a:p>
                    <a:p>
                      <a:pPr lv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Gill Sans MT Pro Book" panose="020B0502020104020203"/>
                        </a:rPr>
                        <a:t>Selections or full-text of essays &amp; articles, some contemporaneous with the literary author</a:t>
                      </a:r>
                    </a:p>
                    <a:p>
                      <a:pPr lvl="2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Gill Sans MT Pro Book" panose="020B0502020104020203"/>
                        </a:rPr>
                        <a:t>Shakespearean Criticism 		Classical and Medieval Literature Criticism</a:t>
                      </a:r>
                    </a:p>
                    <a:p>
                      <a:pPr lvl="2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Gill Sans MT Pro Book" panose="020B0502020104020203"/>
                        </a:rPr>
                        <a:t>Poetry Criticism 			Literature Criticism from 1400 to 1800</a:t>
                      </a:r>
                    </a:p>
                    <a:p>
                      <a:pPr lvl="2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Gill Sans MT Pro Book" panose="020B0502020104020203"/>
                        </a:rPr>
                        <a:t>Drama Criticism 			Nineteenth Century Literature Criticism</a:t>
                      </a:r>
                    </a:p>
                    <a:p>
                      <a:pPr lvl="2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Gill Sans MT Pro Book" panose="020B0502020104020203"/>
                        </a:rPr>
                        <a:t>Short Story Criticism 		Twentieth Century Literature Criticism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Gill Sans MT Pro Book" panose="020B0502020104020203"/>
                        </a:rPr>
                        <a:t>					Contemporary Literature Criticism</a:t>
                      </a:r>
                    </a:p>
                    <a:p>
                      <a:endParaRPr lang="en-CA" sz="1600" dirty="0">
                        <a:solidFill>
                          <a:schemeClr val="bg1"/>
                        </a:solidFill>
                        <a:latin typeface="Gill Sans MT Pro Book" panose="020B0502020104020203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362262"/>
                  </a:ext>
                </a:extLst>
              </a:tr>
              <a:tr h="182232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bg1"/>
                        </a:solidFill>
                        <a:latin typeface="Gill Sans MT Pro Book" panose="020B0502020104020203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794204"/>
                  </a:ext>
                </a:extLst>
              </a:tr>
              <a:tr h="182232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bg1"/>
                        </a:solidFill>
                        <a:latin typeface="Gill Sans MT Pro Book" panose="020B0502020104020203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3597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92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22746</TotalTime>
  <Words>2100</Words>
  <Application>Microsoft Office PowerPoint</Application>
  <PresentationFormat>Widescreen</PresentationFormat>
  <Paragraphs>314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Avenir Next LT Pro</vt:lpstr>
      <vt:lpstr>Calibri</vt:lpstr>
      <vt:lpstr>Courier New</vt:lpstr>
      <vt:lpstr>Gill Sans MT Pro Book</vt:lpstr>
      <vt:lpstr>Wingdings</vt:lpstr>
      <vt:lpstr>AccentBoxVTI</vt:lpstr>
      <vt:lpstr> Advanced Workshop for English Graduate Students  </vt:lpstr>
      <vt:lpstr>Workshop Outline</vt:lpstr>
      <vt:lpstr>Learning objectives</vt:lpstr>
      <vt:lpstr>Background &amp; biographical databases</vt:lpstr>
      <vt:lpstr>Dictionaries &amp; Encyclopedias</vt:lpstr>
      <vt:lpstr>Sofia Discovery Tool for books &amp; articles</vt:lpstr>
      <vt:lpstr>Electronic Journals </vt:lpstr>
      <vt:lpstr>Electronic Books</vt:lpstr>
      <vt:lpstr>Databases for literary criticism</vt:lpstr>
      <vt:lpstr>More article databases</vt:lpstr>
      <vt:lpstr>Primary Sources: archive databases</vt:lpstr>
      <vt:lpstr>Primary Sources in Sofia</vt:lpstr>
      <vt:lpstr>Searching for primary sources in Sofia</vt:lpstr>
      <vt:lpstr>Boolean operators &amp; search capabilities</vt:lpstr>
      <vt:lpstr>Proximity operators</vt:lpstr>
      <vt:lpstr>Subject searching</vt:lpstr>
      <vt:lpstr>To find or obtain the full-text</vt:lpstr>
      <vt:lpstr>Information about journals </vt:lpstr>
      <vt:lpstr>Spectrum Research Repository</vt:lpstr>
      <vt:lpstr>Citation styles</vt:lpstr>
      <vt:lpstr>Help is available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Advanced Workshop for English Graduate Students  </dc:title>
  <dc:creator>Vince Graziano</dc:creator>
  <cp:lastModifiedBy>Vince Graziano</cp:lastModifiedBy>
  <cp:revision>2</cp:revision>
  <dcterms:created xsi:type="dcterms:W3CDTF">2023-10-27T21:01:21Z</dcterms:created>
  <dcterms:modified xsi:type="dcterms:W3CDTF">2023-11-17T05:22:07Z</dcterms:modified>
  <cp:contentStatus/>
</cp:coreProperties>
</file>