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32" r:id="rId2"/>
    <p:sldMasterId id="2147483668" r:id="rId3"/>
    <p:sldMasterId id="2147483808" r:id="rId4"/>
  </p:sldMasterIdLst>
  <p:notesMasterIdLst>
    <p:notesMasterId r:id="rId26"/>
  </p:notesMasterIdLst>
  <p:sldIdLst>
    <p:sldId id="256" r:id="rId5"/>
    <p:sldId id="257" r:id="rId6"/>
    <p:sldId id="282" r:id="rId7"/>
    <p:sldId id="299" r:id="rId8"/>
    <p:sldId id="297" r:id="rId9"/>
    <p:sldId id="298" r:id="rId10"/>
    <p:sldId id="291" r:id="rId11"/>
    <p:sldId id="301" r:id="rId12"/>
    <p:sldId id="281" r:id="rId13"/>
    <p:sldId id="288" r:id="rId14"/>
    <p:sldId id="284" r:id="rId15"/>
    <p:sldId id="303" r:id="rId16"/>
    <p:sldId id="286" r:id="rId17"/>
    <p:sldId id="287" r:id="rId18"/>
    <p:sldId id="306" r:id="rId19"/>
    <p:sldId id="305" r:id="rId20"/>
    <p:sldId id="289" r:id="rId21"/>
    <p:sldId id="294" r:id="rId22"/>
    <p:sldId id="304" r:id="rId23"/>
    <p:sldId id="296" r:id="rId24"/>
    <p:sldId id="260"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E8A9FD8-0934-425E-ACB3-50AA282194B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1" name="Rectangle 3">
            <a:extLst>
              <a:ext uri="{FF2B5EF4-FFF2-40B4-BE49-F238E27FC236}">
                <a16:creationId xmlns:a16="http://schemas.microsoft.com/office/drawing/2014/main" id="{7E4C137F-3750-462C-9D12-9F530565BEB1}"/>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defRPr>
            </a:lvl1pPr>
          </a:lstStyle>
          <a:p>
            <a:pPr>
              <a:defRPr/>
            </a:pPr>
            <a:endParaRPr lang="en-US" altLang="en-US"/>
          </a:p>
        </p:txBody>
      </p:sp>
      <p:sp>
        <p:nvSpPr>
          <p:cNvPr id="5124" name="Rectangle 4">
            <a:extLst>
              <a:ext uri="{FF2B5EF4-FFF2-40B4-BE49-F238E27FC236}">
                <a16:creationId xmlns:a16="http://schemas.microsoft.com/office/drawing/2014/main" id="{DF64E367-2DF6-4D36-8D4D-2A110EECED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E3F2682D-1B4F-44FE-8AB7-21F0F52CF1DA}"/>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174" name="Rectangle 6">
            <a:extLst>
              <a:ext uri="{FF2B5EF4-FFF2-40B4-BE49-F238E27FC236}">
                <a16:creationId xmlns:a16="http://schemas.microsoft.com/office/drawing/2014/main" id="{66A37E2C-FBA6-4A29-8541-6453A901007F}"/>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defRPr>
            </a:lvl1pPr>
          </a:lstStyle>
          <a:p>
            <a:pPr>
              <a:defRPr/>
            </a:pPr>
            <a:endParaRPr lang="en-US" altLang="en-US"/>
          </a:p>
        </p:txBody>
      </p:sp>
      <p:sp>
        <p:nvSpPr>
          <p:cNvPr id="7175" name="Rectangle 7">
            <a:extLst>
              <a:ext uri="{FF2B5EF4-FFF2-40B4-BE49-F238E27FC236}">
                <a16:creationId xmlns:a16="http://schemas.microsoft.com/office/drawing/2014/main" id="{D9FF3D90-C9B1-4DD7-A91D-68372A0A8853}"/>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anose="020B0604020202020204" pitchFamily="34" charset="0"/>
              </a:defRPr>
            </a:lvl1pPr>
          </a:lstStyle>
          <a:p>
            <a:pPr>
              <a:defRPr/>
            </a:pPr>
            <a:fld id="{448C5E59-37A8-4FFE-AA8F-D79257BAF06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itchFamily="-3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a:defRPr/>
            </a:pPr>
            <a:fld id="{F7B3E809-4596-4215-B29C-9CAF5544AFFA}" type="slidenum">
              <a:rPr lang="en-US" altLang="en-US" smtClean="0"/>
              <a:pPr>
                <a:defRPr/>
              </a:pPr>
              <a:t>8</a:t>
            </a:fld>
            <a:endParaRPr lang="en-US" altLang="en-US"/>
          </a:p>
        </p:txBody>
      </p:sp>
    </p:spTree>
    <p:extLst>
      <p:ext uri="{BB962C8B-B14F-4D97-AF65-F5344CB8AC3E}">
        <p14:creationId xmlns:p14="http://schemas.microsoft.com/office/powerpoint/2010/main" val="302826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448C5E59-37A8-4FFE-AA8F-D79257BAF065}" type="slidenum">
              <a:rPr lang="en-US" altLang="en-US" smtClean="0"/>
              <a:pPr>
                <a:defRPr/>
              </a:pPr>
              <a:t>17</a:t>
            </a:fld>
            <a:endParaRPr lang="en-US" altLang="en-US"/>
          </a:p>
        </p:txBody>
      </p:sp>
    </p:spTree>
    <p:extLst>
      <p:ext uri="{BB962C8B-B14F-4D97-AF65-F5344CB8AC3E}">
        <p14:creationId xmlns:p14="http://schemas.microsoft.com/office/powerpoint/2010/main" val="14149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CC5706D3-27D8-4F63-BC4E-B81803F5EF2E}" type="slidenum">
              <a:rPr lang="en-US" altLang="en-US" smtClean="0"/>
              <a:pPr>
                <a:defRPr/>
              </a:pPr>
              <a:t>19</a:t>
            </a:fld>
            <a:endParaRPr lang="en-US" altLang="en-US"/>
          </a:p>
        </p:txBody>
      </p:sp>
    </p:spTree>
    <p:extLst>
      <p:ext uri="{BB962C8B-B14F-4D97-AF65-F5344CB8AC3E}">
        <p14:creationId xmlns:p14="http://schemas.microsoft.com/office/powerpoint/2010/main" val="2363745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2133600"/>
            <a:ext cx="5257800" cy="1295400"/>
          </a:xfrm>
        </p:spPr>
        <p:txBody>
          <a:bodyPr anchor="ctr"/>
          <a:lstStyle>
            <a:lvl1pPr algn="l">
              <a:defRPr sz="2800"/>
            </a:lvl1pPr>
          </a:lstStyle>
          <a:p>
            <a:r>
              <a:rPr lang="en-US"/>
              <a:t>Click to edit Master title style</a:t>
            </a:r>
          </a:p>
        </p:txBody>
      </p:sp>
      <p:sp>
        <p:nvSpPr>
          <p:cNvPr id="3075" name="Rectangle 3"/>
          <p:cNvSpPr>
            <a:spLocks noGrp="1" noChangeArrowheads="1"/>
          </p:cNvSpPr>
          <p:nvPr>
            <p:ph type="subTitle" idx="1"/>
          </p:nvPr>
        </p:nvSpPr>
        <p:spPr>
          <a:xfrm>
            <a:off x="838200" y="3886200"/>
            <a:ext cx="5257800" cy="2133600"/>
          </a:xfrm>
        </p:spPr>
        <p:txBody>
          <a:bodyPr/>
          <a:lstStyle>
            <a:lvl1pPr marL="0" indent="0">
              <a:buFontTx/>
              <a:buNone/>
              <a:defRPr sz="1800"/>
            </a:lvl1pPr>
          </a:lstStyle>
          <a:p>
            <a:r>
              <a:rPr lang="en-US"/>
              <a:t>Click to edit Master subtitle style</a:t>
            </a:r>
          </a:p>
        </p:txBody>
      </p:sp>
    </p:spTree>
    <p:extLst>
      <p:ext uri="{BB962C8B-B14F-4D97-AF65-F5344CB8AC3E}">
        <p14:creationId xmlns:p14="http://schemas.microsoft.com/office/powerpoint/2010/main" val="323794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9631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021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2133600"/>
          </a:xfrm>
        </p:spPr>
        <p:txBody>
          <a:bodyPr/>
          <a:lstStyle>
            <a:lvl1pPr>
              <a:defRPr>
                <a:solidFill>
                  <a:srgbClr val="800000"/>
                </a:solidFill>
              </a:defRPr>
            </a:lvl1pPr>
          </a:lstStyle>
          <a:p>
            <a:r>
              <a:rPr lang="en-CA" dirty="0"/>
              <a:t>Click to edit Master title style</a:t>
            </a:r>
            <a:endParaRPr lang="en-US" dirty="0"/>
          </a:p>
        </p:txBody>
      </p:sp>
    </p:spTree>
    <p:extLst>
      <p:ext uri="{BB962C8B-B14F-4D97-AF65-F5344CB8AC3E}">
        <p14:creationId xmlns:p14="http://schemas.microsoft.com/office/powerpoint/2010/main" val="2179737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993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742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87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339C9C-E5C7-4DB9-848D-1C3C25CCC256}"/>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470DA3B-B30D-4737-9BEC-467104B87BCA}"/>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29" r:id="rId1"/>
    <p:sldLayoutId id="2147483727" r:id="rId2"/>
    <p:sldLayoutId id="2147483728" r:id="rId3"/>
    <p:sldLayoutId id="2147483730" r:id="rId4"/>
    <p:sldLayoutId id="2147483731" r:id="rId5"/>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4" r:id="rId1"/>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FCA7922-CADE-41C9-A3B3-8194D80A3987}"/>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6993262-04E2-40F1-A14A-B64F6326FC3F}"/>
              </a:ext>
            </a:extLst>
          </p:cNvPr>
          <p:cNvSpPr>
            <a:spLocks noGrp="1" noChangeArrowheads="1"/>
          </p:cNvSpPr>
          <p:nvPr>
            <p:ph type="body" idx="1"/>
          </p:nvPr>
        </p:nvSpPr>
        <p:spPr bwMode="auto">
          <a:xfrm>
            <a:off x="685800" y="1752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7" r:id="rId1"/>
  </p:sldLayoutIdLst>
  <p:txStyles>
    <p:titleStyle>
      <a:lvl1pPr algn="l" rtl="0" eaLnBrk="0" fontAlgn="base" hangingPunct="0">
        <a:spcBef>
          <a:spcPct val="0"/>
        </a:spcBef>
        <a:spcAft>
          <a:spcPct val="0"/>
        </a:spcAft>
        <a:defRPr sz="3600">
          <a:solidFill>
            <a:srgbClr val="782336"/>
          </a:solidFill>
          <a:latin typeface="Arial Bold"/>
          <a:ea typeface="ＭＳ Ｐゴシック" charset="-128"/>
          <a:cs typeface="+mj-cs"/>
        </a:defRPr>
      </a:lvl1pPr>
      <a:lvl2pPr algn="l" rtl="0" eaLnBrk="0" fontAlgn="base" hangingPunct="0">
        <a:spcBef>
          <a:spcPct val="0"/>
        </a:spcBef>
        <a:spcAft>
          <a:spcPct val="0"/>
        </a:spcAft>
        <a:defRPr sz="3600">
          <a:solidFill>
            <a:srgbClr val="782336"/>
          </a:solidFill>
          <a:latin typeface="Arial Bold" charset="0"/>
          <a:ea typeface="ＭＳ Ｐゴシック" charset="-128"/>
        </a:defRPr>
      </a:lvl2pPr>
      <a:lvl3pPr algn="l" rtl="0" eaLnBrk="0" fontAlgn="base" hangingPunct="0">
        <a:spcBef>
          <a:spcPct val="0"/>
        </a:spcBef>
        <a:spcAft>
          <a:spcPct val="0"/>
        </a:spcAft>
        <a:defRPr sz="3600">
          <a:solidFill>
            <a:srgbClr val="782336"/>
          </a:solidFill>
          <a:latin typeface="Arial Bold" charset="0"/>
          <a:ea typeface="ＭＳ Ｐゴシック" charset="-128"/>
        </a:defRPr>
      </a:lvl3pPr>
      <a:lvl4pPr algn="l" rtl="0" eaLnBrk="0" fontAlgn="base" hangingPunct="0">
        <a:spcBef>
          <a:spcPct val="0"/>
        </a:spcBef>
        <a:spcAft>
          <a:spcPct val="0"/>
        </a:spcAft>
        <a:defRPr sz="3600">
          <a:solidFill>
            <a:srgbClr val="782336"/>
          </a:solidFill>
          <a:latin typeface="Arial Bold" charset="0"/>
          <a:ea typeface="ＭＳ Ｐゴシック" charset="-128"/>
        </a:defRPr>
      </a:lvl4pPr>
      <a:lvl5pPr algn="l" rtl="0" eaLnBrk="0" fontAlgn="base" hangingPunct="0">
        <a:spcBef>
          <a:spcPct val="0"/>
        </a:spcBef>
        <a:spcAft>
          <a:spcPct val="0"/>
        </a:spcAft>
        <a:defRPr sz="3600">
          <a:solidFill>
            <a:srgbClr val="782336"/>
          </a:solidFill>
          <a:latin typeface="Arial Bold" charset="0"/>
          <a:ea typeface="ＭＳ Ｐゴシック" charset="-128"/>
        </a:defRPr>
      </a:lvl5pPr>
      <a:lvl6pPr marL="457200" algn="ctr" rtl="0" fontAlgn="base">
        <a:spcBef>
          <a:spcPct val="0"/>
        </a:spcBef>
        <a:spcAft>
          <a:spcPct val="0"/>
        </a:spcAft>
        <a:defRPr sz="3600">
          <a:solidFill>
            <a:srgbClr val="782336"/>
          </a:solidFill>
          <a:latin typeface="GillSans Bold" pitchFamily="1" charset="0"/>
        </a:defRPr>
      </a:lvl6pPr>
      <a:lvl7pPr marL="914400" algn="ctr" rtl="0" fontAlgn="base">
        <a:spcBef>
          <a:spcPct val="0"/>
        </a:spcBef>
        <a:spcAft>
          <a:spcPct val="0"/>
        </a:spcAft>
        <a:defRPr sz="3600">
          <a:solidFill>
            <a:srgbClr val="782336"/>
          </a:solidFill>
          <a:latin typeface="GillSans Bold" pitchFamily="1" charset="0"/>
        </a:defRPr>
      </a:lvl7pPr>
      <a:lvl8pPr marL="1371600" algn="ctr" rtl="0" fontAlgn="base">
        <a:spcBef>
          <a:spcPct val="0"/>
        </a:spcBef>
        <a:spcAft>
          <a:spcPct val="0"/>
        </a:spcAft>
        <a:defRPr sz="3600">
          <a:solidFill>
            <a:srgbClr val="782336"/>
          </a:solidFill>
          <a:latin typeface="GillSans Bold" pitchFamily="1" charset="0"/>
        </a:defRPr>
      </a:lvl8pPr>
      <a:lvl9pPr marL="1828800" algn="ctr" rtl="0" fontAlgn="base">
        <a:spcBef>
          <a:spcPct val="0"/>
        </a:spcBef>
        <a:spcAft>
          <a:spcPct val="0"/>
        </a:spcAft>
        <a:defRPr sz="3600">
          <a:solidFill>
            <a:srgbClr val="782336"/>
          </a:solidFill>
          <a:latin typeface="GillSans Bold" pitchFamily="1"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2400">
          <a:solidFill>
            <a:schemeClr val="tx1"/>
          </a:solidFill>
          <a:latin typeface="Arial"/>
          <a:ea typeface="ＭＳ Ｐゴシック" charset="-128"/>
          <a:cs typeface="+mn-cs"/>
        </a:defRPr>
      </a:lvl1pPr>
      <a:lvl2pPr marL="742950" indent="-285750" algn="l" rtl="0" eaLnBrk="0" fontAlgn="base" hangingPunct="0">
        <a:spcBef>
          <a:spcPct val="20000"/>
        </a:spcBef>
        <a:spcAft>
          <a:spcPct val="0"/>
        </a:spcAft>
        <a:buFont typeface="Wingdings" panose="05000000000000000000" pitchFamily="2" charset="2"/>
        <a:buChar char="§"/>
        <a:defRPr sz="2200">
          <a:solidFill>
            <a:schemeClr val="tx1"/>
          </a:solidFill>
          <a:latin typeface="Arial"/>
          <a:ea typeface="ＭＳ Ｐゴシック" pitchFamily="-32" charset="-128"/>
        </a:defRPr>
      </a:lvl2pPr>
      <a:lvl3pPr marL="11430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3pPr>
      <a:lvl4pPr marL="16002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Arial"/>
          <a:ea typeface="ＭＳ Ｐゴシック" pitchFamily="-3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oncordiauniversity.on.worldcat.org/v2/oclc/48432469" TargetMode="External"/><Relationship Id="rId2" Type="http://schemas.openxmlformats.org/officeDocument/2006/relationships/hyperlink" Target="https://concordiauniversity.on.worldcat.org/v2/oclc/41081222"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702348533" TargetMode="External"/><Relationship Id="rId5" Type="http://schemas.openxmlformats.org/officeDocument/2006/relationships/hyperlink" Target="https://concordiauniversity.on.worldcat.org/v2/oclc/45224857" TargetMode="External"/><Relationship Id="rId4" Type="http://schemas.openxmlformats.org/officeDocument/2006/relationships/hyperlink" Target="https://concordiauniversity.on.worldcat.org/v2/oclc/39036479"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concordiauniversity.on.worldcat.org/v2/oclc/48159241" TargetMode="External"/><Relationship Id="rId3" Type="http://schemas.openxmlformats.org/officeDocument/2006/relationships/hyperlink" Target="https://concordiauniversity.on.worldcat.org/v2/oclc/36779656" TargetMode="External"/><Relationship Id="rId7" Type="http://schemas.openxmlformats.org/officeDocument/2006/relationships/hyperlink" Target="https://concordiauniversity.on.worldcat.org/v2/oclc/74330594" TargetMode="External"/><Relationship Id="rId2" Type="http://schemas.openxmlformats.org/officeDocument/2006/relationships/hyperlink" Target="https://concordiauniversity.on.worldcat.org/v2/oclc/156913173"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v2/oclc/1026604048" TargetMode="External"/><Relationship Id="rId5" Type="http://schemas.openxmlformats.org/officeDocument/2006/relationships/hyperlink" Target="https://concordiauniversity.on.worldcat.org/v2/oclc/493474357" TargetMode="External"/><Relationship Id="rId4" Type="http://schemas.openxmlformats.org/officeDocument/2006/relationships/hyperlink" Target="https://concordiauniversity.on.worldcat.org/v2/oclc/43416802"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oncordiauniversity.on.worldcat.org/v2/oclc/62303387" TargetMode="External"/><Relationship Id="rId13" Type="http://schemas.openxmlformats.org/officeDocument/2006/relationships/hyperlink" Target="https://news.google.com/newspapers?hl=en" TargetMode="External"/><Relationship Id="rId3" Type="http://schemas.openxmlformats.org/officeDocument/2006/relationships/hyperlink" Target="https://concordiauniversity.on.worldcat.org/v2/oclc/910187003" TargetMode="External"/><Relationship Id="rId7" Type="http://schemas.openxmlformats.org/officeDocument/2006/relationships/hyperlink" Target="https://concordiauniversity.on.worldcat.org/v2/oclc/826648650" TargetMode="External"/><Relationship Id="rId12" Type="http://schemas.openxmlformats.org/officeDocument/2006/relationships/hyperlink" Target="https://concordiauniversity.on.worldcat.org/v2/oclc/181758240" TargetMode="External"/><Relationship Id="rId2" Type="http://schemas.openxmlformats.org/officeDocument/2006/relationships/hyperlink" Target="https://concordiauniversity.on.worldcat.org/v2/oclc/911810197" TargetMode="External"/><Relationship Id="rId16" Type="http://schemas.openxmlformats.org/officeDocument/2006/relationships/hyperlink" Target="https://concordiauniversity.on.worldcat.org/oclc/794085295" TargetMode="External"/><Relationship Id="rId1" Type="http://schemas.openxmlformats.org/officeDocument/2006/relationships/slideLayout" Target="../slideLayouts/slideLayout6.xml"/><Relationship Id="rId6" Type="http://schemas.openxmlformats.org/officeDocument/2006/relationships/hyperlink" Target="https://concordiauniversity.on.worldcat.org/v2/oclc/780956112" TargetMode="External"/><Relationship Id="rId11" Type="http://schemas.openxmlformats.org/officeDocument/2006/relationships/hyperlink" Target="https://concordiauniversity.on.worldcat.org/v2/oclc/552130630" TargetMode="External"/><Relationship Id="rId5" Type="http://schemas.openxmlformats.org/officeDocument/2006/relationships/hyperlink" Target="https://concordiauniversity.on.worldcat.org/v2/oclc/213810572" TargetMode="External"/><Relationship Id="rId15" Type="http://schemas.openxmlformats.org/officeDocument/2006/relationships/hyperlink" Target="https://concordiauniversity.on.worldcat.org/oclc/750168005" TargetMode="External"/><Relationship Id="rId10" Type="http://schemas.openxmlformats.org/officeDocument/2006/relationships/hyperlink" Target="https://concordiauniversity.on.worldcat.org/v2/oclc/733117788" TargetMode="External"/><Relationship Id="rId4" Type="http://schemas.openxmlformats.org/officeDocument/2006/relationships/hyperlink" Target="https://concordiauniversity.on.worldcat.org/v2/oclc/62313540" TargetMode="External"/><Relationship Id="rId9" Type="http://schemas.openxmlformats.org/officeDocument/2006/relationships/hyperlink" Target="https://concordiauniversity.on.worldcat.org/v2/oclc/54650785" TargetMode="External"/><Relationship Id="rId14" Type="http://schemas.openxmlformats.org/officeDocument/2006/relationships/hyperlink" Target="https://concordiauniversity.libguides.com/az.php?q=maclean%27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oncordiauniversity.on.worldcat.org/v2/oclc/320779347" TargetMode="External"/><Relationship Id="rId2" Type="http://schemas.openxmlformats.org/officeDocument/2006/relationships/hyperlink" Target="https://concordiauniversity.on.worldcat.org/v2/oclc/5301294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pectrum.library.concordia.ca/cgi/users/hom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oncordiauniversity.on.worldcat.org/oclc/1192303937"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oncordia.ca/library/guides/english.html" TargetMode="External"/><Relationship Id="rId2" Type="http://schemas.openxmlformats.org/officeDocument/2006/relationships/hyperlink" Target="https://library.concordia.ca/help/index.php" TargetMode="External"/><Relationship Id="rId1" Type="http://schemas.openxmlformats.org/officeDocument/2006/relationships/slideLayout" Target="../slideLayouts/slideLayout7.xml"/><Relationship Id="rId6" Type="http://schemas.openxmlformats.org/officeDocument/2006/relationships/hyperlink" Target="https://library.concordia.ca/help/questions/" TargetMode="External"/><Relationship Id="rId5" Type="http://schemas.openxmlformats.org/officeDocument/2006/relationships/hyperlink" Target="https://library.concordia.ca/help/citing/index.php?guid=mla" TargetMode="External"/><Relationship Id="rId4" Type="http://schemas.openxmlformats.org/officeDocument/2006/relationships/hyperlink" Target="https://mlahandbookplus-org.lib-ezproxy.concordia.ca/books/book/5/MLA-Handbook"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concordiauniversity.on.worldcat.org/v2/oclc/56568095" TargetMode="External"/><Relationship Id="rId2" Type="http://schemas.openxmlformats.org/officeDocument/2006/relationships/hyperlink" Target="https://concordiauniversity.on.worldcat.org/v2/oclc/428809454" TargetMode="External"/><Relationship Id="rId1" Type="http://schemas.openxmlformats.org/officeDocument/2006/relationships/slideLayout" Target="../slideLayouts/slideLayout2.xml"/><Relationship Id="rId4" Type="http://schemas.openxmlformats.org/officeDocument/2006/relationships/hyperlink" Target="https://concordiauniversity.on.worldcat.org/v2/oclc/467870485"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youtu.be/dRz3TxjUBRE"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s://concordiauniversity.on.worldcat.org/v2/oclc/40283692" TargetMode="External"/><Relationship Id="rId2" Type="http://schemas.openxmlformats.org/officeDocument/2006/relationships/hyperlink" Target="https://concordiauniversity.on.worldcat.org/v2/oclc/858342346" TargetMode="External"/><Relationship Id="rId1" Type="http://schemas.openxmlformats.org/officeDocument/2006/relationships/slideLayout" Target="../slideLayouts/slideLayout2.xml"/><Relationship Id="rId4" Type="http://schemas.openxmlformats.org/officeDocument/2006/relationships/hyperlink" Target="https://concordiauniversity.on.worldcat.org/v2/oclc/1569131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5">
            <a:extLst>
              <a:ext uri="{FF2B5EF4-FFF2-40B4-BE49-F238E27FC236}">
                <a16:creationId xmlns:a16="http://schemas.microsoft.com/office/drawing/2014/main" id="{4A40B972-A00E-4F98-8B2D-CA101F5EF713}"/>
              </a:ext>
            </a:extLst>
          </p:cNvPr>
          <p:cNvSpPr>
            <a:spLocks noGrp="1"/>
          </p:cNvSpPr>
          <p:nvPr>
            <p:ph type="ctrTitle"/>
          </p:nvPr>
        </p:nvSpPr>
        <p:spPr>
          <a:xfrm>
            <a:off x="2268538" y="1628775"/>
            <a:ext cx="6037262" cy="1800225"/>
          </a:xfrm>
        </p:spPr>
        <p:txBody>
          <a:bodyPr/>
          <a:lstStyle/>
          <a:p>
            <a:pPr algn="r" eaLnBrk="1" hangingPunct="1"/>
            <a:r>
              <a:rPr lang="en-CA" altLang="en-US" sz="3200" dirty="0">
                <a:latin typeface="Arial Bold" panose="020B0704020202020204" pitchFamily="34" charset="0"/>
                <a:ea typeface="ＭＳ Ｐゴシック" panose="020B0600070205080204" pitchFamily="34" charset="-128"/>
              </a:rPr>
              <a:t>Advanced Workshop for </a:t>
            </a:r>
            <a:br>
              <a:rPr lang="en-CA" altLang="en-US" sz="3200" dirty="0">
                <a:latin typeface="Arial Bold" panose="020B0704020202020204" pitchFamily="34" charset="0"/>
                <a:ea typeface="ＭＳ Ｐゴシック" panose="020B0600070205080204" pitchFamily="34" charset="-128"/>
              </a:rPr>
            </a:br>
            <a:r>
              <a:rPr lang="en-CA" altLang="en-US" sz="3200" dirty="0">
                <a:latin typeface="Arial Bold" panose="020B0704020202020204" pitchFamily="34" charset="0"/>
                <a:ea typeface="ＭＳ Ｐゴシック" panose="020B0600070205080204" pitchFamily="34" charset="-128"/>
              </a:rPr>
              <a:t>English Graduate Students</a:t>
            </a:r>
            <a:endParaRPr lang="en-US" altLang="en-US" sz="3200" dirty="0">
              <a:latin typeface="Arial Bold" panose="020B0704020202020204" pitchFamily="34" charset="0"/>
              <a:ea typeface="ＭＳ Ｐゴシック" panose="020B0600070205080204" pitchFamily="34" charset="-128"/>
            </a:endParaRPr>
          </a:p>
        </p:txBody>
      </p:sp>
      <p:sp>
        <p:nvSpPr>
          <p:cNvPr id="6147" name="Subtitle 16">
            <a:extLst>
              <a:ext uri="{FF2B5EF4-FFF2-40B4-BE49-F238E27FC236}">
                <a16:creationId xmlns:a16="http://schemas.microsoft.com/office/drawing/2014/main" id="{A1E0240B-975D-4A1A-8446-1E77A61517EB}"/>
              </a:ext>
            </a:extLst>
          </p:cNvPr>
          <p:cNvSpPr>
            <a:spLocks noGrp="1"/>
          </p:cNvSpPr>
          <p:nvPr>
            <p:ph type="subTitle" idx="1"/>
          </p:nvPr>
        </p:nvSpPr>
        <p:spPr>
          <a:xfrm>
            <a:off x="2987675" y="3789363"/>
            <a:ext cx="5268913" cy="2159000"/>
          </a:xfrm>
        </p:spPr>
        <p:txBody>
          <a:bodyPr/>
          <a:lstStyle/>
          <a:p>
            <a:pPr algn="r" eaLnBrk="1" hangingPunct="1"/>
            <a:r>
              <a:rPr lang="en-US" altLang="en-US" dirty="0">
                <a:latin typeface="Arial" panose="020B0604020202020204" pitchFamily="34" charset="0"/>
                <a:ea typeface="ＭＳ Ｐゴシック" panose="020B0600070205080204" pitchFamily="34" charset="-128"/>
              </a:rPr>
              <a:t>Friday, November 18, 2022</a:t>
            </a:r>
          </a:p>
          <a:p>
            <a:pPr algn="r" eaLnBrk="1" hangingPunct="1"/>
            <a:endParaRPr lang="en-US" altLang="en-US" dirty="0">
              <a:latin typeface="Arial" panose="020B0604020202020204" pitchFamily="34" charset="0"/>
              <a:ea typeface="ＭＳ Ｐゴシック" panose="020B0600070205080204" pitchFamily="34" charset="-128"/>
            </a:endParaRPr>
          </a:p>
          <a:p>
            <a:pPr algn="r" eaLnBrk="1" hangingPunct="1"/>
            <a:endParaRPr lang="en-US" altLang="en-US" dirty="0">
              <a:latin typeface="Arial" panose="020B0604020202020204" pitchFamily="34" charset="0"/>
              <a:ea typeface="ＭＳ Ｐゴシック" panose="020B0600070205080204" pitchFamily="34" charset="-128"/>
            </a:endParaRPr>
          </a:p>
          <a:p>
            <a:pPr algn="r" eaLnBrk="1" hangingPunct="1"/>
            <a:r>
              <a:rPr lang="it-IT" altLang="en-US" dirty="0">
                <a:latin typeface="Arial" panose="020B0604020202020204" pitchFamily="34" charset="0"/>
                <a:ea typeface="ＭＳ Ｐゴシック" panose="020B0600070205080204" pitchFamily="34" charset="-128"/>
              </a:rPr>
              <a:t>Vince Graziano</a:t>
            </a:r>
          </a:p>
          <a:p>
            <a:pPr algn="r" eaLnBrk="1" hangingPunct="1"/>
            <a:r>
              <a:rPr lang="it-IT" altLang="en-US" dirty="0">
                <a:latin typeface="Arial" panose="020B0604020202020204" pitchFamily="34" charset="0"/>
                <a:ea typeface="ＭＳ Ｐゴシック" panose="020B0600070205080204" pitchFamily="34" charset="-128"/>
              </a:rPr>
              <a:t>English Librarian</a:t>
            </a:r>
          </a:p>
          <a:p>
            <a:pPr algn="r" eaLnBrk="1" hangingPunct="1"/>
            <a:r>
              <a:rPr lang="it-IT" altLang="en-US" dirty="0">
                <a:latin typeface="Arial" panose="020B0604020202020204" pitchFamily="34" charset="0"/>
                <a:ea typeface="ＭＳ Ｐゴシック" panose="020B0600070205080204" pitchFamily="34" charset="-128"/>
              </a:rPr>
              <a:t>vince.graziano@concordia.ca</a:t>
            </a:r>
          </a:p>
          <a:p>
            <a:pPr eaLnBrk="1" hangingPunct="1"/>
            <a:endParaRPr lang="en-US" altLang="en-US" dirty="0">
              <a:latin typeface="Arial" panose="020B0604020202020204" pitchFamily="34" charset="0"/>
              <a:ea typeface="ＭＳ Ｐゴシック" panose="020B0600070205080204" pitchFamily="34" charset="-128"/>
            </a:endParaRPr>
          </a:p>
        </p:txBody>
      </p:sp>
      <p:sp>
        <p:nvSpPr>
          <p:cNvPr id="2" name="TextBox 1">
            <a:extLst>
              <a:ext uri="{FF2B5EF4-FFF2-40B4-BE49-F238E27FC236}">
                <a16:creationId xmlns:a16="http://schemas.microsoft.com/office/drawing/2014/main" id="{6884400B-48B7-44C7-BA4B-8293860EE446}"/>
              </a:ext>
            </a:extLst>
          </p:cNvPr>
          <p:cNvSpPr txBox="1"/>
          <p:nvPr/>
        </p:nvSpPr>
        <p:spPr>
          <a:xfrm>
            <a:off x="1403350" y="1412875"/>
            <a:ext cx="1873250" cy="276225"/>
          </a:xfrm>
          <a:prstGeom prst="rect">
            <a:avLst/>
          </a:prstGeom>
          <a:noFill/>
        </p:spPr>
        <p:txBody>
          <a:bodyPr>
            <a:spAutoFit/>
          </a:bodyPr>
          <a:lstStyle/>
          <a:p>
            <a:pPr eaLnBrk="1" hangingPunct="1">
              <a:defRPr/>
            </a:pPr>
            <a:r>
              <a:rPr lang="en-US" sz="1200" b="1" dirty="0">
                <a:latin typeface="+mn-lt"/>
                <a:ea typeface="ＭＳ Ｐゴシック" charset="-128"/>
              </a:rPr>
              <a:t>LIBRARY</a:t>
            </a:r>
            <a:endParaRPr lang="en-CA" sz="1200" b="1" dirty="0">
              <a:latin typeface="+mn-lt"/>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DE6A7685-7B94-4B53-B729-EBF643E55A4E}"/>
              </a:ext>
            </a:extLst>
          </p:cNvPr>
          <p:cNvSpPr>
            <a:spLocks noGrp="1"/>
          </p:cNvSpPr>
          <p:nvPr>
            <p:ph type="title"/>
          </p:nvPr>
        </p:nvSpPr>
        <p:spPr/>
        <p:txBody>
          <a:bodyPr/>
          <a:lstStyle/>
          <a:p>
            <a:r>
              <a:rPr lang="en-US" altLang="en-US">
                <a:latin typeface="Arial Bold" panose="020B0704020202020204" pitchFamily="34" charset="0"/>
                <a:ea typeface="ＭＳ Ｐゴシック" panose="020B0600070205080204" pitchFamily="34" charset="-128"/>
              </a:rPr>
              <a:t>More Article Databases</a:t>
            </a:r>
            <a:endParaRPr lang="en-CA" altLang="en-US">
              <a:latin typeface="Arial Bold" panose="020B0704020202020204" pitchFamily="34" charset="0"/>
              <a:ea typeface="ＭＳ Ｐゴシック" panose="020B0600070205080204" pitchFamily="34" charset="-128"/>
            </a:endParaRPr>
          </a:p>
        </p:txBody>
      </p:sp>
      <p:sp>
        <p:nvSpPr>
          <p:cNvPr id="10243" name="Content Placeholder 2">
            <a:extLst>
              <a:ext uri="{FF2B5EF4-FFF2-40B4-BE49-F238E27FC236}">
                <a16:creationId xmlns:a16="http://schemas.microsoft.com/office/drawing/2014/main" id="{E093F278-3AB0-4F12-A10B-394FD4B3F2EE}"/>
              </a:ext>
            </a:extLst>
          </p:cNvPr>
          <p:cNvSpPr>
            <a:spLocks noGrp="1"/>
          </p:cNvSpPr>
          <p:nvPr>
            <p:ph idx="1"/>
          </p:nvPr>
        </p:nvSpPr>
        <p:spPr>
          <a:xfrm>
            <a:off x="688975" y="1341438"/>
            <a:ext cx="7772400" cy="4772025"/>
          </a:xfrm>
        </p:spPr>
        <p:txBody>
          <a:bodyPr/>
          <a:lstStyle/>
          <a:p>
            <a:pPr>
              <a:lnSpc>
                <a:spcPct val="150000"/>
              </a:lnSpc>
              <a:spcBef>
                <a:spcPct val="0"/>
              </a:spcBef>
            </a:pPr>
            <a:r>
              <a:rPr lang="en-US" altLang="en-US" dirty="0">
                <a:latin typeface="Arial" panose="020B0604020202020204" pitchFamily="34" charset="0"/>
                <a:ea typeface="ＭＳ Ｐゴシック" panose="020B0600070205080204" pitchFamily="34" charset="-128"/>
                <a:hlinkClick r:id="rId2"/>
              </a:rPr>
              <a:t>Gale Literature Resource Center</a:t>
            </a:r>
            <a:endParaRPr lang="en-US" altLang="en-US" dirty="0">
              <a:latin typeface="Arial" panose="020B0604020202020204" pitchFamily="34" charset="0"/>
              <a:ea typeface="ＭＳ Ｐゴシック" panose="020B0600070205080204" pitchFamily="34" charset="-128"/>
            </a:endParaRPr>
          </a:p>
          <a:p>
            <a:pPr lvl="1">
              <a:spcBef>
                <a:spcPct val="0"/>
              </a:spcBef>
            </a:pPr>
            <a:r>
              <a:rPr lang="en-US" altLang="en-US" dirty="0">
                <a:latin typeface="Arial" panose="020B0604020202020204" pitchFamily="34" charset="0"/>
                <a:ea typeface="ＭＳ Ｐゴシック" panose="020B0600070205080204" pitchFamily="34" charset="-128"/>
              </a:rPr>
              <a:t>260 full-text popular and academic periodicals</a:t>
            </a:r>
          </a:p>
          <a:p>
            <a:pPr>
              <a:lnSpc>
                <a:spcPct val="150000"/>
              </a:lnSpc>
              <a:spcBef>
                <a:spcPct val="0"/>
              </a:spcBef>
            </a:pPr>
            <a:r>
              <a:rPr lang="en-CA" altLang="en-US" dirty="0">
                <a:latin typeface="Arial" panose="020B0604020202020204" pitchFamily="34" charset="0"/>
                <a:ea typeface="ＭＳ Ｐゴシック" panose="020B0600070205080204" pitchFamily="34" charset="-128"/>
                <a:hlinkClick r:id="rId3"/>
              </a:rPr>
              <a:t>International Medieval Bibliography (IMB)</a:t>
            </a:r>
            <a:endParaRPr lang="en-CA" altLang="en-US" dirty="0">
              <a:latin typeface="Arial" panose="020B0604020202020204" pitchFamily="34" charset="0"/>
              <a:ea typeface="ＭＳ Ｐゴシック" panose="020B0600070205080204" pitchFamily="34" charset="-128"/>
            </a:endParaRPr>
          </a:p>
          <a:p>
            <a:pPr lvl="1">
              <a:spcBef>
                <a:spcPct val="0"/>
              </a:spcBef>
            </a:pPr>
            <a:r>
              <a:rPr lang="en-CA" altLang="en-US" dirty="0">
                <a:latin typeface="Arial" panose="020B0604020202020204" pitchFamily="34" charset="0"/>
                <a:ea typeface="ＭＳ Ｐゴシック" panose="020B0600070205080204" pitchFamily="34" charset="-128"/>
              </a:rPr>
              <a:t>Covers Medieval Europe, the Middle East, and Africa</a:t>
            </a:r>
          </a:p>
          <a:p>
            <a:pPr>
              <a:lnSpc>
                <a:spcPct val="150000"/>
              </a:lnSpc>
              <a:spcBef>
                <a:spcPct val="0"/>
              </a:spcBef>
            </a:pPr>
            <a:r>
              <a:rPr lang="en-CA" altLang="en-US" dirty="0">
                <a:latin typeface="Arial" panose="020B0604020202020204" pitchFamily="34" charset="0"/>
                <a:ea typeface="ＭＳ Ｐゴシック" panose="020B0600070205080204" pitchFamily="34" charset="-128"/>
                <a:hlinkClick r:id="rId4"/>
              </a:rPr>
              <a:t>ITER: Gateway to the Middle Ages and Renaissance</a:t>
            </a:r>
            <a:endParaRPr lang="en-CA" altLang="en-US" dirty="0">
              <a:latin typeface="Arial" panose="020B0604020202020204" pitchFamily="34" charset="0"/>
              <a:ea typeface="ＭＳ Ｐゴシック" panose="020B0600070205080204" pitchFamily="34" charset="-128"/>
            </a:endParaRPr>
          </a:p>
          <a:p>
            <a:pPr lvl="1">
              <a:spcBef>
                <a:spcPct val="0"/>
              </a:spcBef>
            </a:pPr>
            <a:r>
              <a:rPr lang="en-CA" altLang="en-US" sz="2000" dirty="0">
                <a:latin typeface="Arial" panose="020B0604020202020204" pitchFamily="34" charset="0"/>
                <a:ea typeface="ＭＳ Ｐゴシック" panose="020B0600070205080204" pitchFamily="34" charset="-128"/>
              </a:rPr>
              <a:t>Medieval and Renaissance Europe</a:t>
            </a:r>
          </a:p>
          <a:p>
            <a:pPr>
              <a:lnSpc>
                <a:spcPct val="150000"/>
              </a:lnSpc>
              <a:spcBef>
                <a:spcPct val="0"/>
              </a:spcBef>
            </a:pPr>
            <a:r>
              <a:rPr lang="en-US" altLang="en-US" dirty="0">
                <a:latin typeface="Arial" panose="020B0604020202020204" pitchFamily="34" charset="0"/>
                <a:ea typeface="ＭＳ Ｐゴシック" panose="020B0600070205080204" pitchFamily="34" charset="-128"/>
                <a:hlinkClick r:id="rId5"/>
              </a:rPr>
              <a:t>World Shakespeare Bibliography</a:t>
            </a:r>
            <a:endParaRPr lang="en-US" altLang="en-US" dirty="0">
              <a:latin typeface="Arial" panose="020B0604020202020204" pitchFamily="34" charset="0"/>
              <a:ea typeface="ＭＳ Ｐゴシック" panose="020B0600070205080204" pitchFamily="34" charset="-128"/>
            </a:endParaRPr>
          </a:p>
          <a:p>
            <a:pPr lvl="1">
              <a:spcBef>
                <a:spcPct val="0"/>
              </a:spcBef>
            </a:pPr>
            <a:r>
              <a:rPr lang="en-US" altLang="en-US" sz="2000" dirty="0">
                <a:latin typeface="Arial" panose="020B0604020202020204" pitchFamily="34" charset="0"/>
                <a:ea typeface="ＭＳ Ｐゴシック" panose="020B0600070205080204" pitchFamily="34" charset="-128"/>
              </a:rPr>
              <a:t>Especially useful for performing arts and for finding articles on the sonnets</a:t>
            </a:r>
          </a:p>
          <a:p>
            <a:pPr>
              <a:lnSpc>
                <a:spcPct val="150000"/>
              </a:lnSpc>
              <a:spcBef>
                <a:spcPct val="0"/>
              </a:spcBef>
            </a:pPr>
            <a:r>
              <a:rPr lang="en-US" altLang="en-US" sz="2200" dirty="0" err="1">
                <a:latin typeface="Arial" panose="020B0604020202020204" pitchFamily="34" charset="0"/>
                <a:ea typeface="ＭＳ Ｐゴシック" panose="020B0600070205080204" pitchFamily="34" charset="-128"/>
                <a:hlinkClick r:id="rId6"/>
              </a:rPr>
              <a:t>L’Année</a:t>
            </a:r>
            <a:r>
              <a:rPr lang="en-US" altLang="en-US" sz="2200" dirty="0">
                <a:latin typeface="Arial" panose="020B0604020202020204" pitchFamily="34" charset="0"/>
                <a:ea typeface="ＭＳ Ｐゴシック" panose="020B0600070205080204" pitchFamily="34" charset="-128"/>
                <a:hlinkClick r:id="rId6"/>
              </a:rPr>
              <a:t> </a:t>
            </a:r>
            <a:r>
              <a:rPr lang="en-US" altLang="en-US" sz="2200" dirty="0" err="1">
                <a:latin typeface="Arial" panose="020B0604020202020204" pitchFamily="34" charset="0"/>
                <a:ea typeface="ＭＳ Ｐゴシック" panose="020B0600070205080204" pitchFamily="34" charset="-128"/>
                <a:hlinkClick r:id="rId6"/>
              </a:rPr>
              <a:t>philologique</a:t>
            </a:r>
            <a:endParaRPr lang="en-US" altLang="en-US" sz="2200" dirty="0">
              <a:latin typeface="Arial" panose="020B0604020202020204" pitchFamily="34" charset="0"/>
              <a:ea typeface="ＭＳ Ｐゴシック" panose="020B0600070205080204" pitchFamily="34" charset="-128"/>
            </a:endParaRPr>
          </a:p>
          <a:p>
            <a:pPr lvl="1">
              <a:spcBef>
                <a:spcPct val="0"/>
              </a:spcBef>
            </a:pPr>
            <a:r>
              <a:rPr lang="en-US" altLang="en-US" sz="2000" dirty="0">
                <a:latin typeface="Arial" panose="020B0604020202020204" pitchFamily="34" charset="0"/>
                <a:ea typeface="ＭＳ Ｐゴシック" panose="020B0600070205080204" pitchFamily="34" charset="-128"/>
              </a:rPr>
              <a:t>Database for classical studies</a:t>
            </a:r>
          </a:p>
          <a:p>
            <a:pPr lvl="1"/>
            <a:endParaRPr lang="en-CA" altLang="en-US" sz="2000" dirty="0">
              <a:latin typeface="Arial" panose="020B0604020202020204" pitchFamily="34" charset="0"/>
              <a:ea typeface="ＭＳ Ｐゴシック" panose="020B0600070205080204" pitchFamily="34" charset="-128"/>
            </a:endParaRPr>
          </a:p>
          <a:p>
            <a:endParaRPr lang="en-CA" altLang="en-US" dirty="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A665588-627E-411E-B851-F8EE4FA31824}"/>
              </a:ext>
            </a:extLst>
          </p:cNvPr>
          <p:cNvSpPr>
            <a:spLocks noGrp="1"/>
          </p:cNvSpPr>
          <p:nvPr>
            <p:ph type="title"/>
          </p:nvPr>
        </p:nvSpPr>
        <p:spPr>
          <a:xfrm>
            <a:off x="179388" y="381000"/>
            <a:ext cx="8929687" cy="1143000"/>
          </a:xfrm>
        </p:spPr>
        <p:txBody>
          <a:bodyPr/>
          <a:lstStyle/>
          <a:p>
            <a:r>
              <a:rPr lang="en-CA" altLang="en-US">
                <a:latin typeface="Arial Bold" panose="020B0704020202020204" pitchFamily="34" charset="0"/>
                <a:ea typeface="ＭＳ Ｐゴシック" panose="020B0600070205080204" pitchFamily="34" charset="-128"/>
              </a:rPr>
              <a:t>Finding primary sources:</a:t>
            </a:r>
            <a:br>
              <a:rPr lang="en-CA" altLang="en-US">
                <a:latin typeface="Arial Bold" panose="020B0704020202020204" pitchFamily="34" charset="0"/>
                <a:ea typeface="ＭＳ Ｐゴシック" panose="020B0600070205080204" pitchFamily="34" charset="-128"/>
              </a:rPr>
            </a:br>
            <a:r>
              <a:rPr lang="en-CA" altLang="en-US">
                <a:latin typeface="Arial Bold" panose="020B0704020202020204" pitchFamily="34" charset="0"/>
                <a:ea typeface="ＭＳ Ｐゴシック" panose="020B0600070205080204" pitchFamily="34" charset="-128"/>
              </a:rPr>
              <a:t>Literary Works &amp; Non-Literary Works</a:t>
            </a:r>
          </a:p>
        </p:txBody>
      </p:sp>
      <p:sp>
        <p:nvSpPr>
          <p:cNvPr id="10243" name="Content Placeholder 2">
            <a:extLst>
              <a:ext uri="{FF2B5EF4-FFF2-40B4-BE49-F238E27FC236}">
                <a16:creationId xmlns:a16="http://schemas.microsoft.com/office/drawing/2014/main" id="{B7C80323-CF3C-4F7F-807C-E1D8B7E545EB}"/>
              </a:ext>
            </a:extLst>
          </p:cNvPr>
          <p:cNvSpPr>
            <a:spLocks noGrp="1"/>
          </p:cNvSpPr>
          <p:nvPr>
            <p:ph idx="1"/>
          </p:nvPr>
        </p:nvSpPr>
        <p:spPr>
          <a:xfrm>
            <a:off x="685800" y="1752600"/>
            <a:ext cx="8134672" cy="4724400"/>
          </a:xfrm>
        </p:spPr>
        <p:txBody>
          <a:bodyPr/>
          <a:lstStyle/>
          <a:p>
            <a:pPr>
              <a:defRPr/>
            </a:pPr>
            <a:r>
              <a:rPr lang="en-US" altLang="en-US" sz="1600" dirty="0">
                <a:latin typeface="Arial" panose="020B0604020202020204" pitchFamily="34" charset="0"/>
                <a:ea typeface="ＭＳ Ｐゴシック" panose="020B0600070205080204" pitchFamily="34" charset="-128"/>
                <a:hlinkClick r:id="rId2"/>
              </a:rPr>
              <a:t>Gale Literature Criticism</a:t>
            </a:r>
            <a:r>
              <a:rPr lang="en-US" altLang="en-US" sz="1600" dirty="0">
                <a:latin typeface="Arial" panose="020B0604020202020204" pitchFamily="34" charset="0"/>
                <a:ea typeface="ＭＳ Ｐゴシック" panose="020B0600070205080204" pitchFamily="34" charset="-128"/>
              </a:rPr>
              <a:t> </a:t>
            </a:r>
            <a:r>
              <a:rPr lang="en-US" altLang="en-US" sz="1600" dirty="0">
                <a:latin typeface="Arial" panose="020B0604020202020204" pitchFamily="34" charset="0"/>
                <a:ea typeface="ＭＳ Ｐゴシック" panose="020B0600070205080204" pitchFamily="34" charset="-128"/>
                <a:sym typeface="Wingdings" panose="05000000000000000000" pitchFamily="2" charset="2"/>
              </a:rPr>
              <a:t> non-literary works only</a:t>
            </a:r>
          </a:p>
          <a:p>
            <a:pPr lvl="1">
              <a:defRPr/>
            </a:pPr>
            <a:r>
              <a:rPr lang="en-US" altLang="en-US" sz="1400" dirty="0">
                <a:latin typeface="Arial" panose="020B0604020202020204" pitchFamily="34" charset="0"/>
                <a:ea typeface="ＭＳ Ｐゴシック" panose="020B0600070205080204" pitchFamily="34" charset="-128"/>
                <a:sym typeface="Wingdings" panose="05000000000000000000" pitchFamily="2" charset="2"/>
              </a:rPr>
              <a:t>Older volumes include contemporary essays</a:t>
            </a:r>
            <a:endParaRPr lang="en-US" altLang="en-US" sz="1400" dirty="0">
              <a:latin typeface="Arial" panose="020B0604020202020204" pitchFamily="34" charset="0"/>
              <a:ea typeface="ＭＳ Ｐゴシック" panose="020B0600070205080204" pitchFamily="34" charset="-128"/>
            </a:endParaRPr>
          </a:p>
          <a:p>
            <a:pPr>
              <a:defRPr/>
            </a:pPr>
            <a:r>
              <a:rPr lang="en-US" altLang="en-US" sz="1600" dirty="0">
                <a:latin typeface="Arial" panose="020B0604020202020204" pitchFamily="34" charset="0"/>
                <a:ea typeface="ＭＳ Ｐゴシック" panose="020B0600070205080204" pitchFamily="34" charset="-128"/>
                <a:hlinkClick r:id="rId3"/>
              </a:rPr>
              <a:t>Literature Online</a:t>
            </a:r>
            <a:r>
              <a:rPr lang="en-US" altLang="en-US" sz="1600" dirty="0">
                <a:latin typeface="Arial" panose="020B0604020202020204" pitchFamily="34" charset="0"/>
                <a:ea typeface="ＭＳ Ｐゴシック" panose="020B0600070205080204" pitchFamily="34" charset="-128"/>
              </a:rPr>
              <a:t>, 600s-1925 (LION)</a:t>
            </a:r>
          </a:p>
          <a:p>
            <a:pPr lvl="1">
              <a:defRPr/>
            </a:pPr>
            <a:r>
              <a:rPr lang="en-US" altLang="en-US" sz="1400" dirty="0">
                <a:latin typeface="Arial" panose="020B0604020202020204" pitchFamily="34" charset="0"/>
                <a:ea typeface="ＭＳ Ｐゴシック" panose="020B0600070205080204" pitchFamily="34" charset="-128"/>
              </a:rPr>
              <a:t>Contains over 360,000 literary works</a:t>
            </a:r>
          </a:p>
          <a:p>
            <a:pPr lvl="1">
              <a:defRPr/>
            </a:pPr>
            <a:r>
              <a:rPr lang="en-CA" altLang="en-US" sz="1400" dirty="0">
                <a:latin typeface="Arial" panose="020B0604020202020204" pitchFamily="34" charset="0"/>
                <a:ea typeface="ＭＳ Ｐゴシック" panose="020B0600070205080204" pitchFamily="34" charset="-128"/>
              </a:rPr>
              <a:t>English poetry, drama and prose from 600</a:t>
            </a:r>
          </a:p>
          <a:p>
            <a:pPr lvl="1">
              <a:defRPr/>
            </a:pPr>
            <a:r>
              <a:rPr lang="en-CA" altLang="en-US" sz="1400" dirty="0">
                <a:latin typeface="Arial" panose="020B0604020202020204" pitchFamily="34" charset="0"/>
                <a:ea typeface="ＭＳ Ｐゴシック" panose="020B0600070205080204" pitchFamily="34" charset="-128"/>
              </a:rPr>
              <a:t>American poetry, drama and prose from 1607</a:t>
            </a:r>
          </a:p>
          <a:p>
            <a:pPr lvl="1">
              <a:defRPr/>
            </a:pPr>
            <a:r>
              <a:rPr lang="en-CA" altLang="en-US" sz="1400" dirty="0">
                <a:latin typeface="Arial" panose="020B0604020202020204" pitchFamily="34" charset="0"/>
                <a:ea typeface="ＭＳ Ｐゴシック" panose="020B0600070205080204" pitchFamily="34" charset="-128"/>
              </a:rPr>
              <a:t>Canadian poetry from 1610 to the present</a:t>
            </a:r>
          </a:p>
          <a:p>
            <a:pPr lvl="1">
              <a:defRPr/>
            </a:pPr>
            <a:r>
              <a:rPr lang="en-US" altLang="en-US" sz="1400" dirty="0">
                <a:latin typeface="Arial" panose="020B0604020202020204" pitchFamily="34" charset="0"/>
                <a:ea typeface="ＭＳ Ｐゴシック" panose="020B0600070205080204" pitchFamily="34" charset="-128"/>
              </a:rPr>
              <a:t>Poetry is covered until the present</a:t>
            </a:r>
          </a:p>
          <a:p>
            <a:pPr lvl="1">
              <a:defRPr/>
            </a:pPr>
            <a:r>
              <a:rPr lang="en-US" altLang="en-US" sz="1400" dirty="0">
                <a:latin typeface="Arial" panose="020B0604020202020204" pitchFamily="34" charset="0"/>
                <a:ea typeface="ＭＳ Ｐゴシック" panose="020B0600070205080204" pitchFamily="34" charset="-128"/>
              </a:rPr>
              <a:t>More than 900 videos and 15 dictionaries and encyclopedias</a:t>
            </a:r>
          </a:p>
          <a:p>
            <a:pPr lvl="1">
              <a:defRPr/>
            </a:pPr>
            <a:r>
              <a:rPr lang="en-US" altLang="en-US" sz="1400" b="1" dirty="0">
                <a:latin typeface="Arial" panose="020B0604020202020204" pitchFamily="34" charset="0"/>
                <a:ea typeface="ＭＳ Ｐゴシック" panose="020B0600070205080204" pitchFamily="34" charset="-128"/>
              </a:rPr>
              <a:t>NO</a:t>
            </a:r>
            <a:r>
              <a:rPr lang="en-US" altLang="en-US" sz="1400" dirty="0">
                <a:latin typeface="Arial" panose="020B0604020202020204" pitchFamily="34" charset="0"/>
                <a:ea typeface="ＭＳ Ｐゴシック" panose="020B0600070205080204" pitchFamily="34" charset="-128"/>
              </a:rPr>
              <a:t> records in Sofia</a:t>
            </a:r>
            <a:endParaRPr lang="en-US" altLang="en-US" sz="1600" dirty="0">
              <a:latin typeface="Arial" panose="020B0604020202020204" pitchFamily="34" charset="0"/>
              <a:ea typeface="ＭＳ Ｐゴシック" panose="020B0600070205080204" pitchFamily="34" charset="-128"/>
            </a:endParaRPr>
          </a:p>
          <a:p>
            <a:pPr>
              <a:defRPr/>
            </a:pPr>
            <a:r>
              <a:rPr lang="en-US" altLang="en-US" sz="1600" dirty="0">
                <a:latin typeface="Arial" panose="020B0604020202020204" pitchFamily="34" charset="0"/>
                <a:ea typeface="ＭＳ Ｐゴシック" panose="020B0600070205080204" pitchFamily="34" charset="-128"/>
                <a:hlinkClick r:id="rId4"/>
              </a:rPr>
              <a:t>Early English Books Online</a:t>
            </a:r>
            <a:r>
              <a:rPr lang="en-US" altLang="en-US" sz="1600" dirty="0">
                <a:latin typeface="Arial" panose="020B0604020202020204" pitchFamily="34" charset="0"/>
                <a:ea typeface="ＭＳ Ｐゴシック" panose="020B0600070205080204" pitchFamily="34" charset="-128"/>
              </a:rPr>
              <a:t>, 1475-1700 (EEBO)</a:t>
            </a:r>
          </a:p>
          <a:p>
            <a:pPr lvl="1">
              <a:defRPr/>
            </a:pPr>
            <a:r>
              <a:rPr lang="en-US" altLang="en-US" sz="1400" dirty="0">
                <a:latin typeface="Arial" panose="020B0604020202020204" pitchFamily="34" charset="0"/>
                <a:ea typeface="ＭＳ Ｐゴシック" panose="020B0600070205080204" pitchFamily="34" charset="-128"/>
              </a:rPr>
              <a:t>More than 130,000 titles, with searchable full text for 60,000 titles, called TCP</a:t>
            </a:r>
          </a:p>
          <a:p>
            <a:pPr>
              <a:defRPr/>
            </a:pPr>
            <a:r>
              <a:rPr lang="en-US" altLang="en-US" sz="1600" dirty="0">
                <a:latin typeface="Arial" panose="020B0604020202020204" pitchFamily="34" charset="0"/>
                <a:ea typeface="ＭＳ Ｐゴシック" panose="020B0600070205080204" pitchFamily="34" charset="-128"/>
                <a:hlinkClick r:id="rId5"/>
              </a:rPr>
              <a:t>Eighteenth Century Collections Online</a:t>
            </a:r>
            <a:r>
              <a:rPr lang="en-US" altLang="en-US" sz="1600" dirty="0">
                <a:latin typeface="Arial" panose="020B0604020202020204" pitchFamily="34" charset="0"/>
                <a:ea typeface="ＭＳ Ｐゴシック" panose="020B0600070205080204" pitchFamily="34" charset="-128"/>
              </a:rPr>
              <a:t> (ECCO)</a:t>
            </a:r>
          </a:p>
          <a:p>
            <a:pPr>
              <a:defRPr/>
            </a:pPr>
            <a:r>
              <a:rPr lang="en-US" altLang="en-US" sz="1600" dirty="0" err="1">
                <a:latin typeface="Arial" panose="020B0604020202020204" pitchFamily="34" charset="0"/>
                <a:ea typeface="ＭＳ Ｐゴシック" panose="020B0600070205080204" pitchFamily="34" charset="-128"/>
                <a:hlinkClick r:id="rId6"/>
              </a:rPr>
              <a:t>Canadiana</a:t>
            </a:r>
            <a:r>
              <a:rPr lang="en-US" altLang="en-US" sz="1600" dirty="0">
                <a:latin typeface="Arial" panose="020B0604020202020204" pitchFamily="34" charset="0"/>
                <a:ea typeface="ＭＳ Ｐゴシック" panose="020B0600070205080204" pitchFamily="34" charset="-128"/>
                <a:hlinkClick r:id="rId6"/>
              </a:rPr>
              <a:t> Online</a:t>
            </a:r>
            <a:r>
              <a:rPr lang="en-US" altLang="en-US" sz="1600" dirty="0">
                <a:latin typeface="Arial" panose="020B0604020202020204" pitchFamily="34" charset="0"/>
                <a:ea typeface="ＭＳ Ｐゴシック" panose="020B0600070205080204" pitchFamily="34" charset="-128"/>
              </a:rPr>
              <a:t>, books, periodicals &amp; gov’t documents until circa 1925</a:t>
            </a:r>
          </a:p>
          <a:p>
            <a:pPr>
              <a:defRPr/>
            </a:pPr>
            <a:r>
              <a:rPr lang="en-US" altLang="en-US" sz="1600" dirty="0">
                <a:latin typeface="Arial" panose="020B0604020202020204" pitchFamily="34" charset="0"/>
                <a:ea typeface="ＭＳ Ｐゴシック" panose="020B0600070205080204" pitchFamily="34" charset="-128"/>
                <a:hlinkClick r:id="rId7"/>
              </a:rPr>
              <a:t>British Periodicals</a:t>
            </a:r>
            <a:r>
              <a:rPr lang="en-US" altLang="en-US" sz="1600" dirty="0">
                <a:latin typeface="Arial" panose="020B0604020202020204" pitchFamily="34" charset="0"/>
                <a:ea typeface="ＭＳ Ｐゴシック" panose="020B0600070205080204" pitchFamily="34" charset="-128"/>
              </a:rPr>
              <a:t>, 1681-1939</a:t>
            </a:r>
          </a:p>
          <a:p>
            <a:pPr>
              <a:defRPr/>
            </a:pPr>
            <a:r>
              <a:rPr lang="en-US" altLang="en-US" sz="1600" dirty="0">
                <a:latin typeface="Arial" panose="020B0604020202020204" pitchFamily="34" charset="0"/>
                <a:ea typeface="ＭＳ Ｐゴシック" panose="020B0600070205080204" pitchFamily="34" charset="-128"/>
                <a:hlinkClick r:id="rId8"/>
              </a:rPr>
              <a:t>American Periodicals</a:t>
            </a:r>
            <a:r>
              <a:rPr lang="en-US" altLang="en-US" sz="1600" dirty="0">
                <a:latin typeface="Arial" panose="020B0604020202020204" pitchFamily="34" charset="0"/>
                <a:ea typeface="ＭＳ Ｐゴシック" panose="020B0600070205080204" pitchFamily="34" charset="-128"/>
              </a:rPr>
              <a:t>, 1741-1940</a:t>
            </a:r>
          </a:p>
          <a:p>
            <a:pPr marL="0" indent="0">
              <a:buFont typeface="Wingdings" panose="05000000000000000000" pitchFamily="2" charset="2"/>
              <a:buNone/>
              <a:defRPr/>
            </a:pPr>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Newspapers &amp; Magazines</a:t>
            </a:r>
          </a:p>
        </p:txBody>
      </p:sp>
      <p:sp>
        <p:nvSpPr>
          <p:cNvPr id="3" name="Content Placeholder 2"/>
          <p:cNvSpPr>
            <a:spLocks noGrp="1"/>
          </p:cNvSpPr>
          <p:nvPr>
            <p:ph idx="1"/>
          </p:nvPr>
        </p:nvSpPr>
        <p:spPr>
          <a:xfrm>
            <a:off x="539552" y="1196752"/>
            <a:ext cx="7772400" cy="5400600"/>
          </a:xfrm>
        </p:spPr>
        <p:txBody>
          <a:bodyPr/>
          <a:lstStyle/>
          <a:p>
            <a:r>
              <a:rPr lang="en-CA" sz="1800" b="1" dirty="0"/>
              <a:t>Historical Newspapers </a:t>
            </a:r>
            <a:r>
              <a:rPr lang="en-CA" sz="1800" b="1" dirty="0">
                <a:sym typeface="Wingdings" panose="05000000000000000000" pitchFamily="2" charset="2"/>
              </a:rPr>
              <a:t> Full images</a:t>
            </a:r>
            <a:endParaRPr lang="en-CA" sz="1800" b="1" dirty="0"/>
          </a:p>
          <a:p>
            <a:pPr lvl="1"/>
            <a:r>
              <a:rPr lang="en-CA" sz="1600" dirty="0">
                <a:sym typeface="Wingdings" panose="05000000000000000000" pitchFamily="2" charset="2"/>
                <a:hlinkClick r:id="rId2"/>
              </a:rPr>
              <a:t>ProQuest Historical Newspapers: Globe &amp; Mail </a:t>
            </a:r>
            <a:r>
              <a:rPr lang="en-CA" sz="1600" dirty="0">
                <a:sym typeface="Wingdings" panose="05000000000000000000" pitchFamily="2" charset="2"/>
              </a:rPr>
              <a:t>(1844-2017)</a:t>
            </a:r>
          </a:p>
          <a:p>
            <a:pPr lvl="1"/>
            <a:r>
              <a:rPr lang="en-CA" sz="1600" dirty="0">
                <a:sym typeface="Wingdings" panose="05000000000000000000" pitchFamily="2" charset="2"/>
                <a:hlinkClick r:id="rId3"/>
              </a:rPr>
              <a:t>ProQuest Historical Newspapers: Toronto Star </a:t>
            </a:r>
            <a:r>
              <a:rPr lang="en-CA" sz="1600" dirty="0">
                <a:sym typeface="Wingdings" panose="05000000000000000000" pitchFamily="2" charset="2"/>
              </a:rPr>
              <a:t>(1894-2019)</a:t>
            </a:r>
          </a:p>
          <a:p>
            <a:pPr lvl="1"/>
            <a:r>
              <a:rPr lang="en-CA" sz="1600" dirty="0">
                <a:hlinkClick r:id="rId4"/>
              </a:rPr>
              <a:t>ProQuest Historical Newspapers: New York Times </a:t>
            </a:r>
            <a:r>
              <a:rPr lang="en-CA" sz="1600" dirty="0"/>
              <a:t>(1851 to 3 years ago)</a:t>
            </a:r>
          </a:p>
          <a:p>
            <a:pPr lvl="1"/>
            <a:r>
              <a:rPr lang="en-CA" sz="1600" dirty="0">
                <a:hlinkClick r:id="rId5"/>
              </a:rPr>
              <a:t>ProQuest Historical Newspapers: Washington Post</a:t>
            </a:r>
            <a:r>
              <a:rPr lang="en-CA" sz="1600" dirty="0"/>
              <a:t> (1877-2001)</a:t>
            </a:r>
          </a:p>
          <a:p>
            <a:pPr lvl="1"/>
            <a:r>
              <a:rPr lang="en-CA" sz="1600" dirty="0">
                <a:hlinkClick r:id="rId6"/>
              </a:rPr>
              <a:t>ProQuest Historical Newspapers: Irish Times</a:t>
            </a:r>
            <a:r>
              <a:rPr lang="en-CA" sz="1600" dirty="0"/>
              <a:t> (1859 to 2 years ago)</a:t>
            </a:r>
          </a:p>
          <a:p>
            <a:pPr lvl="1"/>
            <a:r>
              <a:rPr lang="en-CA" sz="1600" dirty="0">
                <a:hlinkClick r:id="rId7"/>
              </a:rPr>
              <a:t>ProQuest Historical Newspapers: Jerusalem Post</a:t>
            </a:r>
            <a:r>
              <a:rPr lang="en-CA" sz="1600" dirty="0"/>
              <a:t> (1932-1988)</a:t>
            </a:r>
          </a:p>
          <a:p>
            <a:pPr lvl="1"/>
            <a:r>
              <a:rPr lang="en-CA" sz="1600" dirty="0">
                <a:hlinkClick r:id="rId8"/>
              </a:rPr>
              <a:t>ProQuest Historical Newspapers: Wall Street Journal</a:t>
            </a:r>
            <a:r>
              <a:rPr lang="en-CA" sz="1600" dirty="0"/>
              <a:t> (1889-2004)</a:t>
            </a:r>
          </a:p>
          <a:p>
            <a:pPr lvl="1"/>
            <a:r>
              <a:rPr lang="en-CA" sz="1600" dirty="0">
                <a:hlinkClick r:id="rId9"/>
              </a:rPr>
              <a:t>Times Digital Archive</a:t>
            </a:r>
            <a:r>
              <a:rPr lang="en-CA" sz="1600" dirty="0"/>
              <a:t> </a:t>
            </a:r>
            <a:r>
              <a:rPr lang="en-CA" sz="1600" i="1" dirty="0"/>
              <a:t>Times of London </a:t>
            </a:r>
            <a:r>
              <a:rPr lang="en-CA" sz="1600" dirty="0"/>
              <a:t>(1785-2014)</a:t>
            </a:r>
          </a:p>
          <a:p>
            <a:pPr lvl="1"/>
            <a:r>
              <a:rPr lang="en-CA" sz="1600" dirty="0">
                <a:hlinkClick r:id="rId10"/>
              </a:rPr>
              <a:t>Picture Post Historical Archive</a:t>
            </a:r>
            <a:r>
              <a:rPr lang="en-CA" sz="1600" dirty="0"/>
              <a:t> (1938-1957)</a:t>
            </a:r>
          </a:p>
          <a:p>
            <a:pPr lvl="1"/>
            <a:r>
              <a:rPr lang="en-US" sz="1600" dirty="0">
                <a:hlinkClick r:id="rId11"/>
              </a:rPr>
              <a:t>Illustrated London News Historical Archive</a:t>
            </a:r>
            <a:r>
              <a:rPr lang="en-US" sz="1600" dirty="0"/>
              <a:t> (1842-2003)</a:t>
            </a:r>
          </a:p>
          <a:p>
            <a:pPr lvl="1"/>
            <a:r>
              <a:rPr lang="en-US" sz="1600" dirty="0">
                <a:hlinkClick r:id="rId12"/>
              </a:rPr>
              <a:t>British Library Newspapers</a:t>
            </a:r>
            <a:r>
              <a:rPr lang="en-US" sz="1600" dirty="0"/>
              <a:t>: local and regional, from the 17</a:t>
            </a:r>
            <a:r>
              <a:rPr lang="en-US" sz="1600" baseline="30000" dirty="0"/>
              <a:t>th</a:t>
            </a:r>
            <a:r>
              <a:rPr lang="en-US" sz="1600" dirty="0"/>
              <a:t> century (1685) to 19</a:t>
            </a:r>
            <a:r>
              <a:rPr lang="en-US" sz="1600" baseline="30000" dirty="0"/>
              <a:t>th</a:t>
            </a:r>
            <a:r>
              <a:rPr lang="en-US" sz="1600" dirty="0"/>
              <a:t> century </a:t>
            </a:r>
          </a:p>
          <a:p>
            <a:pPr lvl="1"/>
            <a:r>
              <a:rPr lang="en-US" sz="1600" dirty="0">
                <a:hlinkClick r:id="rId13"/>
              </a:rPr>
              <a:t>Google News Archive</a:t>
            </a:r>
            <a:r>
              <a:rPr lang="en-US" sz="1600" dirty="0"/>
              <a:t> </a:t>
            </a:r>
            <a:r>
              <a:rPr lang="en-US" sz="1600" dirty="0">
                <a:sym typeface="Wingdings" panose="05000000000000000000" pitchFamily="2" charset="2"/>
              </a:rPr>
              <a:t> </a:t>
            </a:r>
            <a:r>
              <a:rPr lang="en-US" sz="1600" dirty="0"/>
              <a:t>selected issues and dates for many newspapers</a:t>
            </a:r>
          </a:p>
          <a:p>
            <a:r>
              <a:rPr lang="en-US" sz="1800" b="1" dirty="0"/>
              <a:t>Historical Magazines </a:t>
            </a:r>
            <a:r>
              <a:rPr lang="en-US" sz="1800" b="1" dirty="0">
                <a:sym typeface="Wingdings" panose="05000000000000000000" pitchFamily="2" charset="2"/>
              </a:rPr>
              <a:t> Full images</a:t>
            </a:r>
          </a:p>
          <a:p>
            <a:pPr lvl="1"/>
            <a:r>
              <a:rPr lang="en-US" sz="1600" dirty="0">
                <a:hlinkClick r:id="rId14"/>
              </a:rPr>
              <a:t>Maclean’s Magazine Archive</a:t>
            </a:r>
            <a:r>
              <a:rPr lang="en-US" sz="1600" dirty="0"/>
              <a:t> (1905-2015)</a:t>
            </a:r>
          </a:p>
          <a:p>
            <a:pPr lvl="1"/>
            <a:r>
              <a:rPr lang="en-US" sz="1600" dirty="0">
                <a:hlinkClick r:id="rId15"/>
              </a:rPr>
              <a:t>Vogue Archive </a:t>
            </a:r>
            <a:r>
              <a:rPr lang="en-US" sz="1600" dirty="0"/>
              <a:t>(1892-onward)</a:t>
            </a:r>
          </a:p>
          <a:p>
            <a:pPr lvl="1"/>
            <a:r>
              <a:rPr lang="en-US" sz="1600" dirty="0">
                <a:hlinkClick r:id="rId16"/>
              </a:rPr>
              <a:t>Entertainment Industry Magazine Archive</a:t>
            </a:r>
            <a:r>
              <a:rPr lang="en-US" sz="1600" dirty="0"/>
              <a:t> (1880-2000) </a:t>
            </a:r>
            <a:r>
              <a:rPr lang="en-US" sz="1600" i="1" dirty="0"/>
              <a:t>Variety, Billboard </a:t>
            </a:r>
            <a:r>
              <a:rPr lang="en-US" sz="1600" dirty="0"/>
              <a:t>…</a:t>
            </a:r>
          </a:p>
          <a:p>
            <a:pPr lvl="1"/>
            <a:endParaRPr lang="en-US" sz="1200" dirty="0"/>
          </a:p>
          <a:p>
            <a:pPr lvl="1"/>
            <a:endParaRPr lang="en-CA" sz="1200" dirty="0"/>
          </a:p>
        </p:txBody>
      </p:sp>
    </p:spTree>
    <p:extLst>
      <p:ext uri="{BB962C8B-B14F-4D97-AF65-F5344CB8AC3E}">
        <p14:creationId xmlns:p14="http://schemas.microsoft.com/office/powerpoint/2010/main" val="128047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D5D6112-80D9-4FFC-B3D8-B6A9D74207E7}"/>
              </a:ext>
            </a:extLst>
          </p:cNvPr>
          <p:cNvSpPr>
            <a:spLocks noGrp="1"/>
          </p:cNvSpPr>
          <p:nvPr>
            <p:ph type="title"/>
          </p:nvPr>
        </p:nvSpPr>
        <p:spPr/>
        <p:txBody>
          <a:bodyPr/>
          <a:lstStyle/>
          <a:p>
            <a:r>
              <a:rPr lang="en-CA" altLang="en-US">
                <a:latin typeface="Arial Bold" panose="020B0704020202020204" pitchFamily="34" charset="0"/>
                <a:ea typeface="ＭＳ Ｐゴシック" panose="020B0600070205080204" pitchFamily="34" charset="-128"/>
              </a:rPr>
              <a:t>Information on journals &amp;</a:t>
            </a:r>
            <a:br>
              <a:rPr lang="en-CA" altLang="en-US">
                <a:latin typeface="Arial Bold" panose="020B0704020202020204" pitchFamily="34" charset="0"/>
                <a:ea typeface="ＭＳ Ｐゴシック" panose="020B0600070205080204" pitchFamily="34" charset="-128"/>
              </a:rPr>
            </a:br>
            <a:r>
              <a:rPr lang="en-CA" altLang="en-US">
                <a:latin typeface="Arial Bold" panose="020B0704020202020204" pitchFamily="34" charset="0"/>
                <a:ea typeface="ＭＳ Ｐゴシック" panose="020B0600070205080204" pitchFamily="34" charset="-128"/>
              </a:rPr>
              <a:t>submission guidelines</a:t>
            </a:r>
            <a:br>
              <a:rPr lang="en-CA" altLang="en-US">
                <a:latin typeface="Arial Bold" panose="020B0704020202020204" pitchFamily="34" charset="0"/>
                <a:ea typeface="ＭＳ Ｐゴシック" panose="020B0600070205080204" pitchFamily="34" charset="-128"/>
              </a:rPr>
            </a:br>
            <a:endParaRPr lang="en-CA" altLang="en-US">
              <a:latin typeface="Arial Bold" panose="020B0704020202020204" pitchFamily="34" charset="0"/>
              <a:ea typeface="ＭＳ Ｐゴシック" panose="020B0600070205080204" pitchFamily="34" charset="-128"/>
            </a:endParaRPr>
          </a:p>
        </p:txBody>
      </p:sp>
      <p:sp>
        <p:nvSpPr>
          <p:cNvPr id="12291" name="Content Placeholder 2">
            <a:extLst>
              <a:ext uri="{FF2B5EF4-FFF2-40B4-BE49-F238E27FC236}">
                <a16:creationId xmlns:a16="http://schemas.microsoft.com/office/drawing/2014/main" id="{33151A8C-5EA9-47F2-B68B-36B09C354429}"/>
              </a:ext>
            </a:extLst>
          </p:cNvPr>
          <p:cNvSpPr>
            <a:spLocks noGrp="1"/>
          </p:cNvSpPr>
          <p:nvPr>
            <p:ph idx="1"/>
          </p:nvPr>
        </p:nvSpPr>
        <p:spPr>
          <a:xfrm>
            <a:off x="685800" y="1752600"/>
            <a:ext cx="7772400" cy="4772025"/>
          </a:xfrm>
        </p:spPr>
        <p:txBody>
          <a:bodyPr/>
          <a:lstStyle/>
          <a:p>
            <a:r>
              <a:rPr lang="en-US" altLang="en-US" dirty="0">
                <a:latin typeface="Arial" panose="020B0604020202020204" pitchFamily="34" charset="0"/>
                <a:ea typeface="ＭＳ Ｐゴシック" panose="020B0600070205080204" pitchFamily="34" charset="-128"/>
                <a:hlinkClick r:id="rId2"/>
              </a:rPr>
              <a:t>MLA Directory of Periodicals</a:t>
            </a:r>
            <a:endParaRPr lang="en-US" altLang="en-US" dirty="0">
              <a:latin typeface="Arial" panose="020B0604020202020204" pitchFamily="34" charset="0"/>
              <a:ea typeface="ＭＳ Ｐゴシック" panose="020B0600070205080204" pitchFamily="34" charset="-128"/>
            </a:endParaRPr>
          </a:p>
          <a:p>
            <a:pPr lvl="1"/>
            <a:r>
              <a:rPr lang="en-CA" altLang="en-US" sz="2100" dirty="0">
                <a:latin typeface="Arial" panose="020B0604020202020204" pitchFamily="34" charset="0"/>
                <a:ea typeface="ＭＳ Ｐゴシック" panose="020B0600070205080204" pitchFamily="34" charset="-128"/>
              </a:rPr>
              <a:t>Provides detailed information on over 6,000 journals and book series that cover literature, literary theory, dramatic arts, folklore, language, linguistics, pedagogy, rhetoric and composition, as well as the history of printing and publishing</a:t>
            </a:r>
            <a:r>
              <a:rPr lang="en-CA" altLang="en-US" sz="2100" dirty="0" smtClean="0">
                <a:latin typeface="Arial" panose="020B0604020202020204" pitchFamily="34" charset="0"/>
                <a:ea typeface="ＭＳ Ｐゴシック" panose="020B0600070205080204" pitchFamily="34" charset="-128"/>
              </a:rPr>
              <a:t>.</a:t>
            </a:r>
          </a:p>
          <a:p>
            <a:pPr lvl="1"/>
            <a:r>
              <a:rPr lang="en-CA" altLang="en-US" sz="2100" dirty="0" smtClean="0">
                <a:latin typeface="Arial" panose="020B0604020202020204" pitchFamily="34" charset="0"/>
                <a:ea typeface="ＭＳ Ｐゴシック" panose="020B0600070205080204" pitchFamily="34" charset="-128"/>
              </a:rPr>
              <a:t>Includes numbers of articles submitted and accepted per year for most journals.</a:t>
            </a:r>
            <a:endParaRPr lang="en-US" altLang="en-US" sz="2100" dirty="0">
              <a:latin typeface="Arial" panose="020B0604020202020204" pitchFamily="34" charset="0"/>
              <a:ea typeface="ＭＳ Ｐゴシック" panose="020B0600070205080204" pitchFamily="34" charset="-128"/>
            </a:endParaRPr>
          </a:p>
          <a:p>
            <a:r>
              <a:rPr lang="en-US" altLang="en-US" dirty="0" err="1">
                <a:latin typeface="Arial" panose="020B0604020202020204" pitchFamily="34" charset="0"/>
                <a:ea typeface="ＭＳ Ｐゴシック" panose="020B0600070205080204" pitchFamily="34" charset="-128"/>
                <a:hlinkClick r:id="rId3"/>
              </a:rPr>
              <a:t>Ulrichsweb</a:t>
            </a:r>
            <a:r>
              <a:rPr lang="en-US" altLang="en-US" dirty="0">
                <a:latin typeface="Arial" panose="020B0604020202020204" pitchFamily="34" charset="0"/>
                <a:ea typeface="ＭＳ Ｐゴシック" panose="020B0600070205080204" pitchFamily="34" charset="-128"/>
                <a:hlinkClick r:id="rId3"/>
              </a:rPr>
              <a:t>: Global Serials Directory</a:t>
            </a:r>
            <a:endParaRPr lang="en-US" altLang="en-US" dirty="0">
              <a:latin typeface="Arial" panose="020B0604020202020204" pitchFamily="34" charset="0"/>
              <a:ea typeface="ＭＳ Ｐゴシック" panose="020B0600070205080204" pitchFamily="34" charset="-128"/>
            </a:endParaRPr>
          </a:p>
          <a:p>
            <a:pPr lvl="1"/>
            <a:r>
              <a:rPr lang="en-CA" altLang="en-US" sz="2100" dirty="0">
                <a:latin typeface="Arial" panose="020B0604020202020204" pitchFamily="34" charset="0"/>
                <a:ea typeface="ＭＳ Ｐゴシック" panose="020B0600070205080204" pitchFamily="34" charset="-128"/>
              </a:rPr>
              <a:t>Bibliographic database providing detailed, comprehensive, and authoritative information for more than 300,000 serials from 80,000 publishers and corporate authors in over 200 countries.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370224A8-BB49-440C-B9BE-5C94D47514CF}"/>
              </a:ext>
            </a:extLst>
          </p:cNvPr>
          <p:cNvSpPr>
            <a:spLocks noGrp="1"/>
          </p:cNvSpPr>
          <p:nvPr>
            <p:ph type="title"/>
          </p:nvPr>
        </p:nvSpPr>
        <p:spPr/>
        <p:txBody>
          <a:bodyPr/>
          <a:lstStyle/>
          <a:p>
            <a:r>
              <a:rPr lang="en-US" altLang="en-US">
                <a:latin typeface="Arial Bold" panose="020B0704020202020204" pitchFamily="34" charset="0"/>
                <a:ea typeface="ＭＳ Ｐゴシック" panose="020B0600070205080204" pitchFamily="34" charset="-128"/>
              </a:rPr>
              <a:t>Spectrum</a:t>
            </a:r>
            <a:endParaRPr lang="en-CA" altLang="en-US">
              <a:latin typeface="Arial Bold" panose="020B0704020202020204" pitchFamily="34" charset="0"/>
              <a:ea typeface="ＭＳ Ｐゴシック" panose="020B0600070205080204" pitchFamily="34" charset="-128"/>
            </a:endParaRPr>
          </a:p>
        </p:txBody>
      </p:sp>
      <p:sp>
        <p:nvSpPr>
          <p:cNvPr id="13315" name="Content Placeholder 2">
            <a:extLst>
              <a:ext uri="{FF2B5EF4-FFF2-40B4-BE49-F238E27FC236}">
                <a16:creationId xmlns:a16="http://schemas.microsoft.com/office/drawing/2014/main" id="{0CE0D64F-7E75-410E-973F-0499260DA967}"/>
              </a:ext>
            </a:extLst>
          </p:cNvPr>
          <p:cNvSpPr>
            <a:spLocks noGrp="1"/>
          </p:cNvSpPr>
          <p:nvPr>
            <p:ph idx="1"/>
          </p:nvPr>
        </p:nvSpPr>
        <p:spPr>
          <a:xfrm>
            <a:off x="685800" y="1752600"/>
            <a:ext cx="7990656" cy="4114800"/>
          </a:xfrm>
        </p:spPr>
        <p:txBody>
          <a:bodyPr/>
          <a:lstStyle/>
          <a:p>
            <a:r>
              <a:rPr lang="en-US" altLang="en-US" sz="2800" dirty="0">
                <a:latin typeface="Arial" panose="020B0604020202020204" pitchFamily="34" charset="0"/>
                <a:ea typeface="ＭＳ Ｐゴシック" panose="020B0600070205080204" pitchFamily="34" charset="-128"/>
                <a:hlinkClick r:id="rId2"/>
              </a:rPr>
              <a:t>Spectrum Research Repository</a:t>
            </a:r>
            <a:endParaRPr lang="en-US" altLang="en-US" sz="2800" dirty="0">
              <a:latin typeface="Arial" panose="020B0604020202020204" pitchFamily="34" charset="0"/>
              <a:ea typeface="ＭＳ Ｐゴシック" panose="020B0600070205080204" pitchFamily="34" charset="-128"/>
            </a:endParaRPr>
          </a:p>
          <a:p>
            <a:pPr lvl="1"/>
            <a:r>
              <a:rPr lang="en-CA" altLang="en-US" sz="2400" dirty="0">
                <a:latin typeface="Arial" panose="020B0604020202020204" pitchFamily="34" charset="0"/>
                <a:ea typeface="ＭＳ Ｐゴシック" panose="020B0600070205080204" pitchFamily="34" charset="-128"/>
              </a:rPr>
              <a:t>Concordia University's open access research repository</a:t>
            </a:r>
          </a:p>
          <a:p>
            <a:pPr lvl="1"/>
            <a:r>
              <a:rPr lang="en-CA" altLang="en-US" sz="2400" dirty="0">
                <a:latin typeface="Arial" panose="020B0604020202020204" pitchFamily="34" charset="0"/>
                <a:ea typeface="ＭＳ Ｐゴシック" panose="020B0600070205080204" pitchFamily="34" charset="-128"/>
              </a:rPr>
              <a:t>Provides access to and preserves research created at Concordia</a:t>
            </a:r>
            <a:endParaRPr lang="en-US" altLang="en-US" sz="2400" dirty="0">
              <a:latin typeface="Arial" panose="020B0604020202020204" pitchFamily="34" charset="0"/>
              <a:ea typeface="ＭＳ Ｐゴシック" panose="020B0600070205080204" pitchFamily="34" charset="-128"/>
            </a:endParaRPr>
          </a:p>
          <a:p>
            <a:pPr lvl="1"/>
            <a:r>
              <a:rPr lang="en-US" altLang="en-US" sz="2400" b="1" dirty="0">
                <a:latin typeface="Arial" panose="020B0604020202020204" pitchFamily="34" charset="0"/>
                <a:ea typeface="ＭＳ Ｐゴシック" panose="020B0600070205080204" pitchFamily="34" charset="-128"/>
              </a:rPr>
              <a:t>Includes:</a:t>
            </a:r>
          </a:p>
          <a:p>
            <a:pPr lvl="2"/>
            <a:r>
              <a:rPr lang="en-US" altLang="en-US" sz="2200" dirty="0">
                <a:latin typeface="Arial" panose="020B0604020202020204" pitchFamily="34" charset="0"/>
                <a:ea typeface="ＭＳ Ｐゴシック" panose="020B0600070205080204" pitchFamily="34" charset="-128"/>
              </a:rPr>
              <a:t>Theses and dissertations written at Concordia</a:t>
            </a:r>
          </a:p>
          <a:p>
            <a:pPr lvl="2"/>
            <a:r>
              <a:rPr lang="en-US" altLang="en-US" sz="2200" dirty="0">
                <a:latin typeface="Arial" panose="020B0604020202020204" pitchFamily="34" charset="0"/>
                <a:ea typeface="ＭＳ Ｐゴシック" panose="020B0600070205080204" pitchFamily="34" charset="-128"/>
              </a:rPr>
              <a:t>Selected Concordia faculty papers and journal articles</a:t>
            </a:r>
          </a:p>
          <a:p>
            <a:pPr lvl="2"/>
            <a:endParaRPr lang="en-US" altLang="en-US" dirty="0">
              <a:latin typeface="Arial" panose="020B0604020202020204" pitchFamily="34" charset="0"/>
              <a:ea typeface="ＭＳ Ｐゴシック" panose="020B0600070205080204" pitchFamily="34" charset="-128"/>
            </a:endParaRPr>
          </a:p>
          <a:p>
            <a:pPr lvl="1"/>
            <a:endParaRPr lang="en-CA" altLang="en-US" dirty="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AB50F-75A2-4215-99B0-34EFBA95D2C1}"/>
              </a:ext>
            </a:extLst>
          </p:cNvPr>
          <p:cNvSpPr>
            <a:spLocks noGrp="1"/>
          </p:cNvSpPr>
          <p:nvPr>
            <p:ph type="title"/>
          </p:nvPr>
        </p:nvSpPr>
        <p:spPr>
          <a:xfrm>
            <a:off x="711831" y="404664"/>
            <a:ext cx="7772400" cy="1143000"/>
          </a:xfrm>
        </p:spPr>
        <p:txBody>
          <a:bodyPr/>
          <a:lstStyle/>
          <a:p>
            <a:r>
              <a:rPr lang="en-CA" dirty="0"/>
              <a:t>MLA Handbook </a:t>
            </a:r>
            <a:r>
              <a:rPr lang="en-CA" sz="3200" dirty="0" smtClean="0"/>
              <a:t>(</a:t>
            </a:r>
            <a:r>
              <a:rPr lang="en-CA" sz="3200" dirty="0" smtClean="0"/>
              <a:t>electronic version</a:t>
            </a:r>
            <a:r>
              <a:rPr lang="en-CA" sz="3200" dirty="0" smtClean="0"/>
              <a:t>)</a:t>
            </a:r>
            <a:endParaRPr lang="en-CA" sz="3200" dirty="0"/>
          </a:p>
        </p:txBody>
      </p:sp>
      <p:sp>
        <p:nvSpPr>
          <p:cNvPr id="3" name="Content Placeholder 2">
            <a:extLst>
              <a:ext uri="{FF2B5EF4-FFF2-40B4-BE49-F238E27FC236}">
                <a16:creationId xmlns:a16="http://schemas.microsoft.com/office/drawing/2014/main" id="{761D98AE-EA68-41FE-9827-B7510F07AEA5}"/>
              </a:ext>
            </a:extLst>
          </p:cNvPr>
          <p:cNvSpPr>
            <a:spLocks noGrp="1"/>
          </p:cNvSpPr>
          <p:nvPr>
            <p:ph idx="1"/>
          </p:nvPr>
        </p:nvSpPr>
        <p:spPr>
          <a:xfrm>
            <a:off x="659769" y="1340768"/>
            <a:ext cx="7772400" cy="5256584"/>
          </a:xfrm>
        </p:spPr>
        <p:txBody>
          <a:bodyPr/>
          <a:lstStyle/>
          <a:p>
            <a:r>
              <a:rPr lang="en-CA" dirty="0">
                <a:hlinkClick r:id="rId2"/>
              </a:rPr>
              <a:t>MLA Handbook</a:t>
            </a:r>
            <a:endParaRPr lang="en-CA" dirty="0"/>
          </a:p>
          <a:p>
            <a:pPr lvl="1"/>
            <a:r>
              <a:rPr lang="en-CA" b="1" dirty="0">
                <a:solidFill>
                  <a:srgbClr val="FF0000"/>
                </a:solidFill>
              </a:rPr>
              <a:t>New </a:t>
            </a:r>
            <a:r>
              <a:rPr lang="en-CA" dirty="0"/>
              <a:t>this fall</a:t>
            </a:r>
          </a:p>
          <a:p>
            <a:pPr lvl="1"/>
            <a:r>
              <a:rPr lang="en-CA" dirty="0"/>
              <a:t>Electronic version of the print book</a:t>
            </a:r>
          </a:p>
          <a:p>
            <a:pPr lvl="1"/>
            <a:r>
              <a:rPr lang="en-CA" dirty="0"/>
              <a:t>Access Table of Contents, which begins with </a:t>
            </a:r>
            <a:r>
              <a:rPr lang="en-CA" b="1" dirty="0"/>
              <a:t>Formatting Your Research Project</a:t>
            </a:r>
          </a:p>
          <a:p>
            <a:pPr lvl="1"/>
            <a:r>
              <a:rPr lang="en-CA" dirty="0"/>
              <a:t>Use the appendices:</a:t>
            </a:r>
          </a:p>
          <a:p>
            <a:pPr lvl="2"/>
            <a:r>
              <a:rPr lang="en-CA" b="1" dirty="0"/>
              <a:t>Appendix 2: Citation Examples</a:t>
            </a:r>
            <a:r>
              <a:rPr lang="en-CA" dirty="0"/>
              <a:t> is a long list of citations for different publication types</a:t>
            </a:r>
          </a:p>
          <a:p>
            <a:pPr lvl="2"/>
            <a:r>
              <a:rPr lang="en-CA" dirty="0"/>
              <a:t>Other appendices: </a:t>
            </a:r>
          </a:p>
          <a:p>
            <a:pPr lvl="3"/>
            <a:r>
              <a:rPr lang="en-CA" dirty="0"/>
              <a:t>Abbreviations</a:t>
            </a:r>
          </a:p>
          <a:p>
            <a:pPr lvl="3"/>
            <a:r>
              <a:rPr lang="en-CA" dirty="0"/>
              <a:t>Guide to English Grammar</a:t>
            </a:r>
          </a:p>
          <a:p>
            <a:pPr lvl="3"/>
            <a:r>
              <a:rPr lang="en-CA" dirty="0"/>
              <a:t>Sample Papers in MLA Style</a:t>
            </a:r>
          </a:p>
          <a:p>
            <a:pPr lvl="1"/>
            <a:r>
              <a:rPr lang="en-CA" dirty="0"/>
              <a:t>Can be searched by keyword</a:t>
            </a:r>
          </a:p>
        </p:txBody>
      </p:sp>
    </p:spTree>
    <p:extLst>
      <p:ext uri="{BB962C8B-B14F-4D97-AF65-F5344CB8AC3E}">
        <p14:creationId xmlns:p14="http://schemas.microsoft.com/office/powerpoint/2010/main" val="2359878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p:txBody>
          <a:bodyPr/>
          <a:lstStyle/>
          <a:p>
            <a:r>
              <a:rPr lang="en-CA" altLang="en-US" sz="3300">
                <a:latin typeface="Arial Bold" panose="020B0704020202020204" pitchFamily="34" charset="0"/>
                <a:ea typeface="ＭＳ Ｐゴシック" panose="020B0600070205080204" pitchFamily="34" charset="-128"/>
              </a:rPr>
              <a:t>Search Operators</a:t>
            </a:r>
          </a:p>
        </p:txBody>
      </p:sp>
      <p:sp>
        <p:nvSpPr>
          <p:cNvPr id="3" name="Content Placeholder 2"/>
          <p:cNvSpPr>
            <a:spLocks noGrp="1" noChangeArrowheads="1"/>
          </p:cNvSpPr>
          <p:nvPr>
            <p:ph idx="1"/>
          </p:nvPr>
        </p:nvSpPr>
        <p:spPr>
          <a:xfrm>
            <a:off x="827584" y="1700808"/>
            <a:ext cx="8136904" cy="4536504"/>
          </a:xfrm>
        </p:spPr>
        <p:txBody>
          <a:bodyPr/>
          <a:lstStyle/>
          <a:p>
            <a:r>
              <a:rPr lang="en-US" altLang="en-US" sz="2000" dirty="0">
                <a:latin typeface="Arial" panose="020B0604020202020204" pitchFamily="34" charset="0"/>
                <a:ea typeface="ＭＳ Ｐゴシック" panose="020B0600070205080204" pitchFamily="34" charset="-128"/>
              </a:rPr>
              <a:t>AND		</a:t>
            </a:r>
            <a:r>
              <a:rPr lang="en-US" altLang="en-US" sz="2000" i="1" dirty="0">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Shakespeare</a:t>
            </a:r>
            <a:r>
              <a:rPr lang="en-US" altLang="en-US" sz="2000" dirty="0" smtClean="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AND</a:t>
            </a:r>
            <a:r>
              <a:rPr lang="en-US" altLang="en-US" sz="2000" dirty="0">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King Lear</a:t>
            </a:r>
            <a:endParaRPr lang="en-US" altLang="en-US" sz="2000" dirty="0">
              <a:solidFill>
                <a:schemeClr val="tx2"/>
              </a:solidFill>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OR				</a:t>
            </a:r>
            <a:r>
              <a:rPr lang="en-US" altLang="en-US" sz="2000" dirty="0" smtClean="0">
                <a:solidFill>
                  <a:schemeClr val="tx2"/>
                </a:solidFill>
                <a:latin typeface="Arial" panose="020B0604020202020204" pitchFamily="34" charset="0"/>
                <a:ea typeface="ＭＳ Ｐゴシック" panose="020B0600070205080204" pitchFamily="34" charset="-128"/>
              </a:rPr>
              <a:t>poems </a:t>
            </a:r>
            <a:r>
              <a:rPr lang="en-US" altLang="en-US" sz="2000" b="1" dirty="0" smtClean="0">
                <a:solidFill>
                  <a:schemeClr val="tx2"/>
                </a:solidFill>
                <a:latin typeface="Arial" panose="020B0604020202020204" pitchFamily="34" charset="0"/>
                <a:ea typeface="ＭＳ Ｐゴシック" panose="020B0600070205080204" pitchFamily="34" charset="-128"/>
              </a:rPr>
              <a:t>OR</a:t>
            </a:r>
            <a:r>
              <a:rPr lang="en-US" altLang="en-US" sz="2000" dirty="0" smtClean="0">
                <a:solidFill>
                  <a:schemeClr val="tx2"/>
                </a:solidFill>
                <a:latin typeface="Arial" panose="020B0604020202020204" pitchFamily="34" charset="0"/>
                <a:ea typeface="ＭＳ Ｐゴシック" panose="020B0600070205080204" pitchFamily="34" charset="-128"/>
              </a:rPr>
              <a:t> poetry</a:t>
            </a:r>
            <a:endParaRPr lang="en-US" altLang="en-US" sz="2000" b="1" dirty="0">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NOT				</a:t>
            </a:r>
            <a:r>
              <a:rPr lang="en-US" altLang="en-US" sz="2000" dirty="0" smtClean="0">
                <a:solidFill>
                  <a:schemeClr val="tx2"/>
                </a:solidFill>
                <a:latin typeface="Arial" panose="020B0604020202020204" pitchFamily="34" charset="0"/>
                <a:ea typeface="ＭＳ Ｐゴシック" panose="020B0600070205080204" pitchFamily="34" charset="-128"/>
              </a:rPr>
              <a:t>literature</a:t>
            </a:r>
            <a:r>
              <a:rPr lang="en-US" altLang="en-US" sz="2000" dirty="0" smtClean="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NOT</a:t>
            </a:r>
            <a:r>
              <a:rPr lang="en-US" altLang="en-US" sz="2000" dirty="0">
                <a:latin typeface="Arial" panose="020B0604020202020204" pitchFamily="34" charset="0"/>
                <a:ea typeface="ＭＳ Ｐゴシック" panose="020B0600070205080204" pitchFamily="34" charset="-128"/>
              </a:rPr>
              <a:t> </a:t>
            </a:r>
            <a:r>
              <a:rPr lang="en-US" altLang="en-US" sz="2000" dirty="0" smtClean="0">
                <a:solidFill>
                  <a:schemeClr val="tx2"/>
                </a:solidFill>
                <a:latin typeface="Arial" panose="020B0604020202020204" pitchFamily="34" charset="0"/>
                <a:ea typeface="ＭＳ Ｐゴシック" panose="020B0600070205080204" pitchFamily="34" charset="-128"/>
              </a:rPr>
              <a:t>drama</a:t>
            </a:r>
            <a:endParaRPr lang="en-US" altLang="en-US" sz="2000" dirty="0" smtClean="0">
              <a:solidFill>
                <a:schemeClr val="tx2"/>
              </a:solidFill>
              <a:latin typeface="Arial" panose="020B0604020202020204" pitchFamily="34" charset="0"/>
              <a:ea typeface="ＭＳ Ｐゴシック" panose="020B0600070205080204" pitchFamily="34" charset="-128"/>
            </a:endParaRPr>
          </a:p>
          <a:p>
            <a:r>
              <a:rPr lang="en-US" altLang="en-US" sz="2000" b="1" dirty="0" smtClean="0">
                <a:latin typeface="Arial" panose="020B0604020202020204" pitchFamily="34" charset="0"/>
                <a:ea typeface="ＭＳ Ｐゴシック" panose="020B0600070205080204" pitchFamily="34" charset="-128"/>
              </a:rPr>
              <a:t>“ ” </a:t>
            </a:r>
            <a:r>
              <a:rPr lang="en-US" altLang="en-US" sz="2000" dirty="0" smtClean="0">
                <a:latin typeface="Arial" panose="020B0604020202020204" pitchFamily="34" charset="0"/>
                <a:ea typeface="ＭＳ Ｐゴシック" panose="020B0600070205080204" pitchFamily="34" charset="-128"/>
              </a:rPr>
              <a:t>for phrases</a:t>
            </a:r>
            <a:r>
              <a:rPr lang="en-US" altLang="en-US" sz="2000" b="1" dirty="0" smtClean="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a:t>
            </a:r>
            <a:r>
              <a:rPr lang="en-US" altLang="en-US" sz="2000" dirty="0" smtClean="0">
                <a:solidFill>
                  <a:schemeClr val="tx2"/>
                </a:solidFill>
                <a:latin typeface="Arial" panose="020B0604020202020204" pitchFamily="34" charset="0"/>
                <a:ea typeface="ＭＳ Ｐゴシック" panose="020B0600070205080204" pitchFamily="34" charset="-128"/>
              </a:rPr>
              <a:t>King Lear</a:t>
            </a:r>
            <a:r>
              <a:rPr lang="en-US" altLang="en-US" sz="2000" dirty="0" smtClean="0">
                <a:latin typeface="Arial" panose="020B0604020202020204" pitchFamily="34" charset="0"/>
                <a:ea typeface="ＭＳ Ｐゴシック" panose="020B0600070205080204" pitchFamily="34" charset="-128"/>
              </a:rPr>
              <a:t>”</a:t>
            </a:r>
          </a:p>
          <a:p>
            <a:r>
              <a:rPr lang="en-US" altLang="en-US" sz="2000" b="1" dirty="0" smtClean="0">
                <a:latin typeface="Arial" panose="020B0604020202020204" pitchFamily="34" charset="0"/>
                <a:ea typeface="ＭＳ Ｐゴシック" panose="020B0600070205080204" pitchFamily="34" charset="-128"/>
              </a:rPr>
              <a:t>* </a:t>
            </a:r>
            <a:r>
              <a:rPr lang="en-US" altLang="en-US" sz="2000" dirty="0">
                <a:latin typeface="Arial" panose="020B0604020202020204" pitchFamily="34" charset="0"/>
                <a:ea typeface="ＭＳ Ｐゴシック" panose="020B0600070205080204" pitchFamily="34" charset="-128"/>
              </a:rPr>
              <a:t>for truncation		</a:t>
            </a:r>
            <a:r>
              <a:rPr lang="en-US" altLang="en-US" sz="2000" dirty="0" err="1" smtClean="0">
                <a:solidFill>
                  <a:schemeClr val="tx2"/>
                </a:solidFill>
                <a:latin typeface="Arial" panose="020B0604020202020204" pitchFamily="34" charset="0"/>
                <a:ea typeface="ＭＳ Ｐゴシック" panose="020B0600070205080204" pitchFamily="34" charset="-128"/>
              </a:rPr>
              <a:t>feminis</a:t>
            </a:r>
            <a:r>
              <a:rPr lang="en-US" altLang="en-US" sz="2000" b="1" dirty="0" smtClean="0">
                <a:solidFill>
                  <a:schemeClr val="tx2"/>
                </a:solidFill>
                <a:latin typeface="Arial" panose="020B0604020202020204" pitchFamily="34" charset="0"/>
                <a:ea typeface="ＭＳ Ｐゴシック" panose="020B0600070205080204" pitchFamily="34" charset="-128"/>
              </a:rPr>
              <a:t>*</a:t>
            </a:r>
            <a:endParaRPr lang="en-US" altLang="en-US" sz="2000" b="1" dirty="0">
              <a:latin typeface="Arial" panose="020B0604020202020204" pitchFamily="34" charset="0"/>
              <a:ea typeface="ＭＳ Ｐゴシック" panose="020B0600070205080204" pitchFamily="34" charset="-128"/>
            </a:endParaRPr>
          </a:p>
          <a:p>
            <a:r>
              <a:rPr lang="en-US" altLang="en-US" sz="2000" dirty="0">
                <a:latin typeface="Arial" panose="020B0604020202020204" pitchFamily="34" charset="0"/>
                <a:ea typeface="ＭＳ Ｐゴシック" panose="020B0600070205080204" pitchFamily="34" charset="-128"/>
              </a:rPr>
              <a:t>Nesting ()			</a:t>
            </a:r>
            <a:r>
              <a:rPr lang="en-US" altLang="en-US" sz="2000" dirty="0" smtClean="0">
                <a:latin typeface="Arial" panose="020B0604020202020204" pitchFamily="34" charset="0"/>
                <a:ea typeface="ＭＳ Ｐゴシック" panose="020B0600070205080204" pitchFamily="34" charset="-128"/>
              </a:rPr>
              <a:t>Shakespeare </a:t>
            </a:r>
            <a:r>
              <a:rPr lang="en-US" altLang="en-US" sz="2000" b="1" dirty="0">
                <a:latin typeface="Arial" panose="020B0604020202020204" pitchFamily="34" charset="0"/>
                <a:ea typeface="ＭＳ Ｐゴシック" panose="020B0600070205080204" pitchFamily="34" charset="-128"/>
              </a:rPr>
              <a:t>AND</a:t>
            </a:r>
            <a:r>
              <a:rPr lang="en-US" altLang="en-US" sz="2000" dirty="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“King Lear”</a:t>
            </a:r>
            <a:r>
              <a:rPr lang="en-US" altLang="en-US" sz="2000" dirty="0">
                <a:latin typeface="Arial" panose="020B0604020202020204" pitchFamily="34" charset="0"/>
                <a:ea typeface="ＭＳ Ｐゴシック" panose="020B0600070205080204" pitchFamily="34" charset="-128"/>
              </a:rPr>
              <a:t>					</a:t>
            </a:r>
            <a:r>
              <a:rPr lang="en-US" altLang="en-US" sz="2000" b="1" dirty="0" smtClean="0">
                <a:latin typeface="Arial" panose="020B0604020202020204" pitchFamily="34" charset="0"/>
                <a:ea typeface="ＭＳ Ｐゴシック" panose="020B0600070205080204" pitchFamily="34" charset="-128"/>
              </a:rPr>
              <a:t>AND</a:t>
            </a:r>
            <a:r>
              <a:rPr lang="en-US" altLang="en-US" sz="2000" dirty="0" smtClean="0">
                <a:latin typeface="Arial" panose="020B0604020202020204" pitchFamily="34" charset="0"/>
                <a:ea typeface="ＭＳ Ｐゴシック" panose="020B0600070205080204" pitchFamily="34" charset="-128"/>
              </a:rPr>
              <a:t> (</a:t>
            </a:r>
            <a:r>
              <a:rPr lang="en-US" altLang="en-US" sz="2000" dirty="0" err="1" smtClean="0">
                <a:latin typeface="Arial" panose="020B0604020202020204" pitchFamily="34" charset="0"/>
                <a:ea typeface="ＭＳ Ｐゴシック" panose="020B0600070205080204" pitchFamily="34" charset="-128"/>
              </a:rPr>
              <a:t>feminis</a:t>
            </a:r>
            <a:r>
              <a:rPr lang="en-US" altLang="en-US" sz="2000" dirty="0" smtClean="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OR</a:t>
            </a:r>
            <a:r>
              <a:rPr lang="en-US" altLang="en-US" sz="2000" dirty="0">
                <a:latin typeface="Arial" panose="020B0604020202020204" pitchFamily="34" charset="0"/>
                <a:ea typeface="ＭＳ Ｐゴシック" panose="020B0600070205080204" pitchFamily="34" charset="-128"/>
              </a:rPr>
              <a:t> </a:t>
            </a:r>
            <a:r>
              <a:rPr lang="en-US" altLang="en-US" sz="2000" dirty="0" smtClean="0">
                <a:latin typeface="Arial" panose="020B0604020202020204" pitchFamily="34" charset="0"/>
                <a:ea typeface="ＭＳ Ｐゴシック" panose="020B0600070205080204" pitchFamily="34" charset="-128"/>
              </a:rPr>
              <a:t>women </a:t>
            </a:r>
            <a:r>
              <a:rPr lang="en-US" altLang="en-US" sz="2000" b="1" dirty="0" smtClean="0">
                <a:latin typeface="Arial" panose="020B0604020202020204" pitchFamily="34" charset="0"/>
                <a:ea typeface="ＭＳ Ｐゴシック" panose="020B0600070205080204" pitchFamily="34" charset="-128"/>
              </a:rPr>
              <a:t>OR</a:t>
            </a:r>
            <a:r>
              <a:rPr lang="en-US" altLang="en-US" sz="2000" dirty="0" smtClean="0">
                <a:latin typeface="Arial" panose="020B0604020202020204" pitchFamily="34" charset="0"/>
                <a:ea typeface="ＭＳ Ｐゴシック" panose="020B0600070205080204" pitchFamily="34" charset="-128"/>
              </a:rPr>
              <a:t> 					gender*)</a:t>
            </a:r>
            <a:endParaRPr lang="en-US" altLang="en-US" sz="2000" dirty="0">
              <a:latin typeface="Arial" panose="020B0604020202020204" pitchFamily="34" charset="0"/>
              <a:ea typeface="ＭＳ Ｐゴシック" panose="020B0600070205080204" pitchFamily="34" charset="-128"/>
            </a:endParaRPr>
          </a:p>
          <a:p>
            <a:pPr marL="0" indent="0">
              <a:buNone/>
            </a:pPr>
            <a:endParaRPr lang="en-US" altLang="en-US" sz="2000" dirty="0">
              <a:latin typeface="Arial" panose="020B0604020202020204" pitchFamily="34" charset="0"/>
              <a:ea typeface="ＭＳ Ｐゴシック" panose="020B0600070205080204" pitchFamily="34" charset="-128"/>
            </a:endParaRPr>
          </a:p>
          <a:p>
            <a:pPr marL="0" indent="0">
              <a:spcBef>
                <a:spcPts val="600"/>
              </a:spcBef>
              <a:buNone/>
            </a:pPr>
            <a:r>
              <a:rPr lang="en-US" altLang="en-US" sz="2000" b="1" dirty="0">
                <a:latin typeface="Arial" panose="020B0604020202020204" pitchFamily="34" charset="0"/>
                <a:ea typeface="ＭＳ Ｐゴシック" panose="020B0600070205080204" pitchFamily="34" charset="-128"/>
              </a:rPr>
              <a:t>Note</a:t>
            </a:r>
            <a:r>
              <a:rPr lang="en-US" altLang="en-US" sz="2000" dirty="0">
                <a:latin typeface="Arial" panose="020B0604020202020204" pitchFamily="34" charset="0"/>
                <a:ea typeface="ＭＳ Ｐゴシック" panose="020B0600070205080204" pitchFamily="34" charset="-128"/>
              </a:rPr>
              <a:t>: multiple search boxes are also a form of nesting</a:t>
            </a:r>
          </a:p>
          <a:p>
            <a:pPr marL="0" indent="0">
              <a:spcBef>
                <a:spcPts val="600"/>
              </a:spcBef>
              <a:buNone/>
            </a:pPr>
            <a:r>
              <a:rPr lang="en-US" altLang="en-US" sz="2000" b="1" dirty="0">
                <a:latin typeface="Arial" panose="020B0604020202020204" pitchFamily="34" charset="0"/>
                <a:ea typeface="ＭＳ Ｐゴシック" panose="020B0600070205080204" pitchFamily="34" charset="-128"/>
              </a:rPr>
              <a:t>Note</a:t>
            </a:r>
            <a:r>
              <a:rPr lang="en-US" altLang="en-US" sz="2000" dirty="0">
                <a:latin typeface="Arial" panose="020B0604020202020204" pitchFamily="34" charset="0"/>
                <a:ea typeface="ＭＳ Ｐゴシック" panose="020B0600070205080204" pitchFamily="34" charset="-128"/>
              </a:rPr>
              <a:t>: Databases do not require the operators to be in uppercase.</a:t>
            </a:r>
          </a:p>
          <a:p>
            <a:pPr marL="0" indent="0">
              <a:spcBef>
                <a:spcPts val="600"/>
              </a:spcBef>
              <a:buNone/>
            </a:pPr>
            <a:r>
              <a:rPr lang="en-US" altLang="en-US" sz="2000" dirty="0">
                <a:latin typeface="Arial" panose="020B0604020202020204" pitchFamily="34" charset="0"/>
                <a:ea typeface="ＭＳ Ｐゴシック" panose="020B0600070205080204" pitchFamily="34" charset="-128"/>
              </a:rPr>
              <a:t>     </a:t>
            </a:r>
            <a:r>
              <a:rPr lang="en-US" altLang="en-US" sz="2000" b="1" dirty="0">
                <a:latin typeface="Arial" panose="020B0604020202020204" pitchFamily="34" charset="0"/>
                <a:ea typeface="ＭＳ Ｐゴシック" panose="020B0600070205080204" pitchFamily="34" charset="-128"/>
              </a:rPr>
              <a:t>EXCEPTION</a:t>
            </a:r>
            <a:r>
              <a:rPr lang="en-US" altLang="en-US" sz="2000" dirty="0">
                <a:latin typeface="Arial" panose="020B0604020202020204" pitchFamily="34" charset="0"/>
                <a:ea typeface="ＭＳ Ｐゴシック" panose="020B0600070205080204" pitchFamily="34" charset="-128"/>
              </a:rPr>
              <a:t>: UPPERCASE operators </a:t>
            </a:r>
            <a:r>
              <a:rPr lang="en-US" altLang="en-US" sz="2000" b="1" dirty="0" smtClean="0">
                <a:latin typeface="Arial" panose="020B0604020202020204" pitchFamily="34" charset="0"/>
                <a:ea typeface="ＭＳ Ｐゴシック" panose="020B0600070205080204" pitchFamily="34" charset="-128"/>
              </a:rPr>
              <a:t>MUST</a:t>
            </a:r>
            <a:r>
              <a:rPr lang="en-US" altLang="en-US" sz="2000" dirty="0" smtClean="0">
                <a:latin typeface="Arial" panose="020B0604020202020204" pitchFamily="34" charset="0"/>
                <a:ea typeface="ＭＳ Ｐゴシック" panose="020B0600070205080204" pitchFamily="34" charset="-128"/>
              </a:rPr>
              <a:t> </a:t>
            </a:r>
            <a:r>
              <a:rPr lang="en-US" altLang="en-US" sz="2000" dirty="0">
                <a:latin typeface="Arial" panose="020B0604020202020204" pitchFamily="34" charset="0"/>
                <a:ea typeface="ＭＳ Ｐゴシック" panose="020B0600070205080204" pitchFamily="34" charset="-128"/>
              </a:rPr>
              <a:t>be used in Sofia</a:t>
            </a:r>
          </a:p>
        </p:txBody>
      </p:sp>
    </p:spTree>
    <p:extLst>
      <p:ext uri="{BB962C8B-B14F-4D97-AF65-F5344CB8AC3E}">
        <p14:creationId xmlns:p14="http://schemas.microsoft.com/office/powerpoint/2010/main" val="1751313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Proximity Operators</a:t>
            </a:r>
          </a:p>
        </p:txBody>
      </p:sp>
      <p:sp>
        <p:nvSpPr>
          <p:cNvPr id="3" name="Content Placeholder 2"/>
          <p:cNvSpPr>
            <a:spLocks noGrp="1"/>
          </p:cNvSpPr>
          <p:nvPr>
            <p:ph idx="1"/>
          </p:nvPr>
        </p:nvSpPr>
        <p:spPr>
          <a:xfrm>
            <a:off x="685800" y="1220416"/>
            <a:ext cx="8062664" cy="5256584"/>
          </a:xfrm>
        </p:spPr>
        <p:txBody>
          <a:bodyPr/>
          <a:lstStyle/>
          <a:p>
            <a:r>
              <a:rPr lang="en-US" sz="1600" dirty="0"/>
              <a:t>Used to define distance between terms or concepts</a:t>
            </a:r>
          </a:p>
          <a:p>
            <a:r>
              <a:rPr lang="en-US" sz="1600" dirty="0"/>
              <a:t>Effective strategy when searching full text of long documents</a:t>
            </a:r>
          </a:p>
          <a:p>
            <a:r>
              <a:rPr lang="en-US" sz="1600" dirty="0"/>
              <a:t>Check the database help pages for usage and syntax of proximity operators, but some archive databases do not have this capability</a:t>
            </a:r>
          </a:p>
          <a:p>
            <a:r>
              <a:rPr lang="en-US" sz="1600" b="1" dirty="0"/>
              <a:t>NEAR</a:t>
            </a:r>
          </a:p>
          <a:p>
            <a:pPr lvl="1"/>
            <a:r>
              <a:rPr lang="en-US" sz="1400" dirty="0"/>
              <a:t>Use </a:t>
            </a:r>
            <a:r>
              <a:rPr lang="en-US" sz="1400" b="1" dirty="0"/>
              <a:t>NEAR</a:t>
            </a:r>
            <a:r>
              <a:rPr lang="en-US" sz="1400" dirty="0"/>
              <a:t> to find terms when order doesn't matter</a:t>
            </a:r>
          </a:p>
          <a:p>
            <a:pPr lvl="1"/>
            <a:r>
              <a:rPr lang="en-US" sz="1400" dirty="0"/>
              <a:t>Add a numerical value to the operator</a:t>
            </a:r>
          </a:p>
          <a:p>
            <a:pPr lvl="1"/>
            <a:r>
              <a:rPr lang="en-US" sz="1400" dirty="0"/>
              <a:t>Examples with syntax: 	</a:t>
            </a:r>
          </a:p>
          <a:p>
            <a:pPr lvl="2"/>
            <a:r>
              <a:rPr lang="en-US" sz="1400" b="1" i="1" dirty="0"/>
              <a:t>slave* NEAR5 sugar</a:t>
            </a:r>
            <a:r>
              <a:rPr lang="en-US" sz="1400" dirty="0"/>
              <a:t> (Gale)</a:t>
            </a:r>
            <a:endParaRPr lang="en-US" sz="1400" b="1" i="1" dirty="0"/>
          </a:p>
          <a:p>
            <a:pPr lvl="2"/>
            <a:r>
              <a:rPr lang="en-US" sz="1400" b="1" i="1" dirty="0"/>
              <a:t>slave* NEAR/5 sugar </a:t>
            </a:r>
            <a:r>
              <a:rPr lang="en-US" sz="1400" dirty="0"/>
              <a:t>(ProQuest, selected databases)</a:t>
            </a:r>
          </a:p>
          <a:p>
            <a:pPr lvl="2"/>
            <a:r>
              <a:rPr lang="en-US" sz="1400" b="1" dirty="0"/>
              <a:t>slave w/5 sugar </a:t>
            </a:r>
            <a:r>
              <a:rPr lang="en-US" sz="1400" dirty="0"/>
              <a:t>(Adam Matthew)</a:t>
            </a:r>
          </a:p>
          <a:p>
            <a:pPr lvl="1"/>
            <a:r>
              <a:rPr lang="en-US" sz="1400" dirty="0"/>
              <a:t>Finds documents that contain </a:t>
            </a:r>
            <a:r>
              <a:rPr lang="en-US" sz="1400" b="1" dirty="0"/>
              <a:t>slave* </a:t>
            </a:r>
            <a:r>
              <a:rPr lang="en-US" sz="1400" dirty="0"/>
              <a:t>and </a:t>
            </a:r>
            <a:r>
              <a:rPr lang="en-US" sz="1400" b="1" dirty="0"/>
              <a:t>sugar</a:t>
            </a:r>
            <a:r>
              <a:rPr lang="en-US" sz="1400" dirty="0"/>
              <a:t> within five or fewer words of each other</a:t>
            </a:r>
          </a:p>
          <a:p>
            <a:r>
              <a:rPr lang="en-US" sz="1600" b="1" dirty="0"/>
              <a:t>WITH or PRE</a:t>
            </a:r>
          </a:p>
          <a:p>
            <a:pPr lvl="1"/>
            <a:r>
              <a:rPr lang="en-US" sz="1400" dirty="0"/>
              <a:t>Use </a:t>
            </a:r>
            <a:r>
              <a:rPr lang="en-US" sz="1400" b="1" dirty="0"/>
              <a:t>WITH or PRE</a:t>
            </a:r>
            <a:r>
              <a:rPr lang="en-US" sz="1400" dirty="0"/>
              <a:t> to find terms in order, or the first term followed by the second term</a:t>
            </a:r>
          </a:p>
          <a:p>
            <a:pPr lvl="1"/>
            <a:r>
              <a:rPr lang="en-US" sz="1400" dirty="0"/>
              <a:t>Add a numerical value to the operator</a:t>
            </a:r>
          </a:p>
          <a:p>
            <a:pPr lvl="1"/>
            <a:r>
              <a:rPr lang="en-US" sz="1400" dirty="0"/>
              <a:t>Examples with syntax: </a:t>
            </a:r>
          </a:p>
          <a:p>
            <a:pPr lvl="2"/>
            <a:r>
              <a:rPr lang="en-US" sz="1400" b="1" i="1" dirty="0"/>
              <a:t>Canada WITH3 Confederation </a:t>
            </a:r>
            <a:r>
              <a:rPr lang="en-US" sz="1400" dirty="0"/>
              <a:t>(Gale)</a:t>
            </a:r>
            <a:endParaRPr lang="en-US" sz="1400" b="1" i="1" dirty="0"/>
          </a:p>
          <a:p>
            <a:pPr lvl="2"/>
            <a:r>
              <a:rPr lang="en-US" sz="1400" b="1" i="1" dirty="0"/>
              <a:t>Canada PRE/3 Confederation </a:t>
            </a:r>
            <a:r>
              <a:rPr lang="en-US" sz="1400" dirty="0"/>
              <a:t>(ProQuest, selected databases) </a:t>
            </a:r>
            <a:endParaRPr lang="en-US" sz="1400" b="1" i="1" dirty="0"/>
          </a:p>
          <a:p>
            <a:pPr lvl="1"/>
            <a:r>
              <a:rPr lang="en-US" sz="1400" dirty="0"/>
              <a:t>Finds documents that contain </a:t>
            </a:r>
            <a:r>
              <a:rPr lang="en-US" sz="1400" b="1" dirty="0"/>
              <a:t>Confederation</a:t>
            </a:r>
            <a:r>
              <a:rPr lang="en-US" sz="1400" dirty="0"/>
              <a:t> within three or fewer words after </a:t>
            </a:r>
            <a:r>
              <a:rPr lang="en-US" sz="1400" b="1" dirty="0"/>
              <a:t>Canada</a:t>
            </a:r>
            <a:r>
              <a:rPr lang="en-US" sz="1000" b="1" dirty="0"/>
              <a:t/>
            </a:r>
            <a:br>
              <a:rPr lang="en-US" sz="1000" b="1" dirty="0"/>
            </a:br>
            <a:r>
              <a:rPr lang="en-US" sz="1000" dirty="0"/>
              <a:t>	</a:t>
            </a:r>
            <a:endParaRPr lang="en-CA" sz="1000" dirty="0"/>
          </a:p>
        </p:txBody>
      </p:sp>
    </p:spTree>
    <p:extLst>
      <p:ext uri="{BB962C8B-B14F-4D97-AF65-F5344CB8AC3E}">
        <p14:creationId xmlns:p14="http://schemas.microsoft.com/office/powerpoint/2010/main" val="33561399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CA" altLang="en-US">
                <a:latin typeface="Arial Bold" panose="020B0704020202020204" pitchFamily="34" charset="0"/>
                <a:ea typeface="ＭＳ Ｐゴシック" panose="020B0600070205080204" pitchFamily="34" charset="-128"/>
              </a:rPr>
              <a:t>Subject Searching</a:t>
            </a:r>
          </a:p>
        </p:txBody>
      </p:sp>
      <p:sp>
        <p:nvSpPr>
          <p:cNvPr id="11267" name="Content Placeholder 2"/>
          <p:cNvSpPr>
            <a:spLocks noGrp="1"/>
          </p:cNvSpPr>
          <p:nvPr>
            <p:ph idx="1"/>
          </p:nvPr>
        </p:nvSpPr>
        <p:spPr>
          <a:xfrm>
            <a:off x="395536" y="1412875"/>
            <a:ext cx="8424936" cy="4896445"/>
          </a:xfrm>
        </p:spPr>
        <p:txBody>
          <a:bodyPr/>
          <a:lstStyle/>
          <a:p>
            <a:r>
              <a:rPr lang="en-US" altLang="en-US" sz="2800" b="1" dirty="0">
                <a:latin typeface="Arial" panose="020B0604020202020204" pitchFamily="34" charset="0"/>
                <a:ea typeface="ＭＳ Ｐゴシック" panose="020B0600070205080204" pitchFamily="34" charset="-128"/>
              </a:rPr>
              <a:t>Subject searching is more accurate &amp; specific</a:t>
            </a:r>
            <a:endParaRPr lang="en-CA" altLang="en-US" sz="2800" b="1" dirty="0">
              <a:latin typeface="Arial" panose="020B0604020202020204" pitchFamily="34" charset="0"/>
              <a:ea typeface="ＭＳ Ｐゴシック" panose="020B0600070205080204" pitchFamily="34" charset="-128"/>
            </a:endParaRPr>
          </a:p>
          <a:p>
            <a:r>
              <a:rPr lang="en-CA" altLang="en-US" sz="2800" b="1" dirty="0">
                <a:latin typeface="Arial" panose="020B0604020202020204" pitchFamily="34" charset="0"/>
                <a:ea typeface="ＭＳ Ｐゴシック" panose="020B0600070205080204" pitchFamily="34" charset="-128"/>
              </a:rPr>
              <a:t>Thesaurus or Index</a:t>
            </a:r>
          </a:p>
          <a:p>
            <a:pPr lvl="1"/>
            <a:r>
              <a:rPr lang="en-CA" altLang="en-US" sz="2400" dirty="0">
                <a:latin typeface="Arial" panose="020B0604020202020204" pitchFamily="34" charset="0"/>
                <a:ea typeface="ＭＳ Ｐゴシック" panose="020B0600070205080204" pitchFamily="34" charset="-128"/>
              </a:rPr>
              <a:t>List of terms used in a database</a:t>
            </a:r>
          </a:p>
          <a:p>
            <a:r>
              <a:rPr lang="en-CA" altLang="en-US" sz="2800" b="1" dirty="0">
                <a:latin typeface="Arial" panose="020B0604020202020204" pitchFamily="34" charset="0"/>
                <a:ea typeface="ＭＳ Ｐゴシック" panose="020B0600070205080204" pitchFamily="34" charset="-128"/>
              </a:rPr>
              <a:t>Subject Headings in Sofia for books</a:t>
            </a:r>
          </a:p>
          <a:p>
            <a:pPr lvl="1"/>
            <a:r>
              <a:rPr lang="en-CA" altLang="en-US" sz="2400" dirty="0">
                <a:latin typeface="Arial" panose="020B0604020202020204" pitchFamily="34" charset="0"/>
                <a:ea typeface="ＭＳ Ｐゴシック" panose="020B0600070205080204" pitchFamily="34" charset="-128"/>
              </a:rPr>
              <a:t>Created by the Library of Congress</a:t>
            </a:r>
          </a:p>
          <a:p>
            <a:r>
              <a:rPr lang="en-CA" altLang="en-US" sz="2800" b="1" dirty="0">
                <a:latin typeface="Arial" panose="020B0604020202020204" pitchFamily="34" charset="0"/>
                <a:ea typeface="ＭＳ Ｐゴシック" panose="020B0600070205080204" pitchFamily="34" charset="-128"/>
              </a:rPr>
              <a:t>Subjects include:</a:t>
            </a:r>
          </a:p>
          <a:p>
            <a:pPr lvl="1"/>
            <a:r>
              <a:rPr lang="en-CA" altLang="en-US" sz="2400" dirty="0">
                <a:latin typeface="Arial" panose="020B0604020202020204" pitchFamily="34" charset="0"/>
                <a:ea typeface="ＭＳ Ｐゴシック" panose="020B0600070205080204" pitchFamily="34" charset="-128"/>
              </a:rPr>
              <a:t>People</a:t>
            </a:r>
          </a:p>
          <a:p>
            <a:pPr lvl="1"/>
            <a:r>
              <a:rPr lang="en-CA" altLang="en-US" sz="2400" dirty="0">
                <a:latin typeface="Arial" panose="020B0604020202020204" pitchFamily="34" charset="0"/>
                <a:ea typeface="ＭＳ Ｐゴシック" panose="020B0600070205080204" pitchFamily="34" charset="-128"/>
              </a:rPr>
              <a:t>Characters</a:t>
            </a:r>
          </a:p>
          <a:p>
            <a:pPr lvl="1"/>
            <a:r>
              <a:rPr lang="en-CA" altLang="en-US" sz="2400" dirty="0">
                <a:latin typeface="Arial" panose="020B0604020202020204" pitchFamily="34" charset="0"/>
                <a:ea typeface="ＭＳ Ｐゴシック" panose="020B0600070205080204" pitchFamily="34" charset="-128"/>
              </a:rPr>
              <a:t>Titles of literary works</a:t>
            </a:r>
          </a:p>
          <a:p>
            <a:pPr lvl="1"/>
            <a:r>
              <a:rPr lang="en-CA" altLang="en-US" sz="2400" dirty="0">
                <a:latin typeface="Arial" panose="020B0604020202020204" pitchFamily="34" charset="0"/>
                <a:ea typeface="ＭＳ Ｐゴシック" panose="020B0600070205080204" pitchFamily="34" charset="-128"/>
              </a:rPr>
              <a:t>Topical subject headings</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89962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8CAE180-C1C8-4556-8DA4-7EB3A44CCEB5}"/>
              </a:ext>
            </a:extLst>
          </p:cNvPr>
          <p:cNvSpPr>
            <a:spLocks noGrp="1"/>
          </p:cNvSpPr>
          <p:nvPr>
            <p:ph type="title"/>
          </p:nvPr>
        </p:nvSpPr>
        <p:spPr/>
        <p:txBody>
          <a:bodyPr/>
          <a:lstStyle/>
          <a:p>
            <a:r>
              <a:rPr lang="en-CA" altLang="en-US" dirty="0">
                <a:latin typeface="Arial Bold" panose="020B0704020202020204" pitchFamily="34" charset="0"/>
                <a:ea typeface="ＭＳ Ｐゴシック" panose="020B0600070205080204" pitchFamily="34" charset="-128"/>
              </a:rPr>
              <a:t>To Find the Full Text</a:t>
            </a:r>
          </a:p>
        </p:txBody>
      </p:sp>
      <p:sp>
        <p:nvSpPr>
          <p:cNvPr id="23555" name="Content Placeholder 2">
            <a:extLst>
              <a:ext uri="{FF2B5EF4-FFF2-40B4-BE49-F238E27FC236}">
                <a16:creationId xmlns:a16="http://schemas.microsoft.com/office/drawing/2014/main" id="{6C7C7EB4-1FF5-4621-98A0-DE57262106AC}"/>
              </a:ext>
            </a:extLst>
          </p:cNvPr>
          <p:cNvSpPr>
            <a:spLocks noGrp="1"/>
          </p:cNvSpPr>
          <p:nvPr>
            <p:ph idx="1"/>
          </p:nvPr>
        </p:nvSpPr>
        <p:spPr>
          <a:xfrm>
            <a:off x="755576" y="1268760"/>
            <a:ext cx="7920880" cy="5400600"/>
          </a:xfrm>
        </p:spPr>
        <p:txBody>
          <a:bodyPr/>
          <a:lstStyle/>
          <a:p>
            <a:pPr marL="342900" indent="-342900">
              <a:spcBef>
                <a:spcPts val="450"/>
              </a:spcBef>
              <a:buAutoNum type="arabicPeriod"/>
            </a:pPr>
            <a:r>
              <a:rPr lang="en-CA" altLang="en-US" sz="2000" b="1" dirty="0">
                <a:latin typeface="Arial" panose="020B0604020202020204" pitchFamily="34" charset="0"/>
                <a:ea typeface="ＭＳ Ｐゴシック" panose="020B0600070205080204" pitchFamily="34" charset="-128"/>
              </a:rPr>
              <a:t>Use the                         to go to the journal site</a:t>
            </a:r>
          </a:p>
          <a:p>
            <a:pPr marL="342900" indent="-342900">
              <a:spcBef>
                <a:spcPts val="450"/>
              </a:spcBef>
              <a:buAutoNum type="arabicPeriod"/>
            </a:pPr>
            <a:r>
              <a:rPr lang="en-CA" altLang="en-US" sz="2000" b="1" dirty="0">
                <a:latin typeface="Arial" panose="020B0604020202020204" pitchFamily="34" charset="0"/>
                <a:ea typeface="ＭＳ Ｐゴシック" panose="020B0600070205080204" pitchFamily="34" charset="-128"/>
                <a:sym typeface="Wingdings" panose="05000000000000000000" pitchFamily="2" charset="2"/>
              </a:rPr>
              <a:t>Use the                                    to go directly to PDF</a:t>
            </a:r>
            <a:endParaRPr lang="en-CA" altLang="en-US" sz="2000" b="1" dirty="0">
              <a:latin typeface="Arial" panose="020B0604020202020204" pitchFamily="34" charset="0"/>
              <a:ea typeface="ＭＳ Ｐゴシック" panose="020B0600070205080204" pitchFamily="34" charset="-128"/>
            </a:endParaRPr>
          </a:p>
          <a:p>
            <a:pPr marL="0" indent="0">
              <a:spcBef>
                <a:spcPts val="450"/>
              </a:spcBef>
              <a:buNone/>
            </a:pPr>
            <a:r>
              <a:rPr lang="en-CA" altLang="en-US" sz="2000" b="1" dirty="0">
                <a:latin typeface="Arial" panose="020B0604020202020204" pitchFamily="34" charset="0"/>
                <a:ea typeface="ＭＳ Ｐゴシック" panose="020B0600070205080204" pitchFamily="34" charset="-128"/>
              </a:rPr>
              <a:t>3.  Search Sofia</a:t>
            </a:r>
          </a:p>
          <a:p>
            <a:pPr lvl="1">
              <a:spcBef>
                <a:spcPts val="450"/>
              </a:spcBef>
            </a:pPr>
            <a:r>
              <a:rPr lang="en-CA" altLang="en-US" sz="1800" dirty="0">
                <a:latin typeface="Arial" panose="020B0604020202020204" pitchFamily="34" charset="0"/>
                <a:ea typeface="ＭＳ Ｐゴシック" panose="020B0600070205080204" pitchFamily="34" charset="-128"/>
              </a:rPr>
              <a:t>Perform a title search for the journal</a:t>
            </a:r>
          </a:p>
          <a:p>
            <a:pPr lvl="1">
              <a:spcBef>
                <a:spcPts val="450"/>
              </a:spcBef>
            </a:pPr>
            <a:r>
              <a:rPr lang="en-CA" altLang="en-US" sz="1800" dirty="0">
                <a:latin typeface="Arial" panose="020B0604020202020204" pitchFamily="34" charset="0"/>
                <a:ea typeface="ＭＳ Ｐゴシック" panose="020B0600070205080204" pitchFamily="34" charset="-128"/>
              </a:rPr>
              <a:t>Perform a title search for the article</a:t>
            </a:r>
          </a:p>
          <a:p>
            <a:pPr marL="0" indent="0" eaLnBrk="1" hangingPunct="1">
              <a:buNone/>
            </a:pPr>
            <a:r>
              <a:rPr lang="en-CA" altLang="en-US" sz="2000" b="1" dirty="0">
                <a:latin typeface="Arial" panose="020B0604020202020204" pitchFamily="34" charset="0"/>
                <a:ea typeface="ＭＳ Ｐゴシック" panose="020B0600070205080204" pitchFamily="34" charset="-128"/>
              </a:rPr>
              <a:t>4.   Article/Chapter Scan &amp; Deliver</a:t>
            </a:r>
          </a:p>
          <a:p>
            <a:pPr lvl="1" eaLnBrk="1" hangingPunct="1"/>
            <a:r>
              <a:rPr lang="en-CA" altLang="en-US" sz="1800" dirty="0">
                <a:latin typeface="Arial" panose="020B0604020202020204" pitchFamily="34" charset="0"/>
                <a:ea typeface="ＭＳ Ｐゴシック" panose="020B0600070205080204" pitchFamily="34" charset="-128"/>
              </a:rPr>
              <a:t>In Sofia, click on the title of the book to see the Access Options</a:t>
            </a:r>
          </a:p>
          <a:p>
            <a:pPr lvl="1" eaLnBrk="1" hangingPunct="1"/>
            <a:r>
              <a:rPr lang="en-CA" altLang="en-US" sz="1800" dirty="0">
                <a:latin typeface="Arial" panose="020B0604020202020204" pitchFamily="34" charset="0"/>
                <a:ea typeface="ＭＳ Ｐゴシック" panose="020B0600070205080204" pitchFamily="34" charset="-128"/>
              </a:rPr>
              <a:t>Look for: </a:t>
            </a:r>
          </a:p>
          <a:p>
            <a:pPr lvl="1" eaLnBrk="1" hangingPunct="1"/>
            <a:r>
              <a:rPr lang="en-CA" altLang="en-US" sz="1800" dirty="0">
                <a:latin typeface="Arial" panose="020B0604020202020204" pitchFamily="34" charset="0"/>
                <a:ea typeface="ＭＳ Ｐゴシック" panose="020B0600070205080204" pitchFamily="34" charset="-128"/>
              </a:rPr>
              <a:t>Compliance with Canadian Copyright Act</a:t>
            </a:r>
          </a:p>
          <a:p>
            <a:pPr marL="0" indent="0" eaLnBrk="1" hangingPunct="1">
              <a:buNone/>
            </a:pPr>
            <a:r>
              <a:rPr lang="en-CA" altLang="en-US" sz="2000" b="1" dirty="0">
                <a:latin typeface="Arial" panose="020B0604020202020204" pitchFamily="34" charset="0"/>
                <a:ea typeface="ＭＳ Ｐゴシック" panose="020B0600070205080204" pitchFamily="34" charset="-128"/>
              </a:rPr>
              <a:t>5.  Request an Interlibrary Loan</a:t>
            </a:r>
          </a:p>
          <a:p>
            <a:pPr lvl="1">
              <a:spcBef>
                <a:spcPts val="450"/>
              </a:spcBef>
            </a:pPr>
            <a:r>
              <a:rPr lang="en-US" altLang="en-US" sz="1800" dirty="0">
                <a:latin typeface="Arial" panose="020B0604020202020204" pitchFamily="34" charset="0"/>
                <a:ea typeface="ＭＳ Ｐゴシック" panose="020B0600070205080204" pitchFamily="34" charset="-128"/>
              </a:rPr>
              <a:t>                                 in Sofia </a:t>
            </a:r>
          </a:p>
          <a:p>
            <a:pPr lvl="2">
              <a:spcBef>
                <a:spcPts val="450"/>
              </a:spcBef>
            </a:pPr>
            <a:r>
              <a:rPr lang="en-US" altLang="en-US" sz="1600" dirty="0">
                <a:latin typeface="Arial" panose="020B0604020202020204" pitchFamily="34" charset="0"/>
                <a:ea typeface="ＭＳ Ｐゴシック" panose="020B0600070205080204" pitchFamily="34" charset="-128"/>
              </a:rPr>
              <a:t>This option appears only if we change the search to other QC libraries or libraries worldwide</a:t>
            </a:r>
          </a:p>
          <a:p>
            <a:pPr lvl="1">
              <a:spcBef>
                <a:spcPts val="324"/>
              </a:spcBef>
            </a:pPr>
            <a:r>
              <a:rPr lang="en-CA" altLang="en-US" sz="1800" dirty="0">
                <a:latin typeface="Arial" panose="020B0604020202020204" pitchFamily="34" charset="0"/>
                <a:ea typeface="ＭＳ Ｐゴシック" panose="020B0600070205080204" pitchFamily="34" charset="-128"/>
              </a:rPr>
              <a:t>Allow 1 to 2 weeks for delivery of printed books</a:t>
            </a:r>
          </a:p>
          <a:p>
            <a:pPr lvl="1">
              <a:spcBef>
                <a:spcPts val="324"/>
              </a:spcBef>
            </a:pPr>
            <a:r>
              <a:rPr lang="en-CA" altLang="en-US" sz="1800" dirty="0">
                <a:latin typeface="Arial" panose="020B0604020202020204" pitchFamily="34" charset="0"/>
                <a:ea typeface="ＭＳ Ｐゴシック" panose="020B0600070205080204" pitchFamily="34" charset="-128"/>
              </a:rPr>
              <a:t>Allow 2 to 4 days for delivery of articles and chapters by email</a:t>
            </a:r>
          </a:p>
        </p:txBody>
      </p:sp>
      <p:pic>
        <p:nvPicPr>
          <p:cNvPr id="23556" name="Picture 2">
            <a:extLst>
              <a:ext uri="{FF2B5EF4-FFF2-40B4-BE49-F238E27FC236}">
                <a16:creationId xmlns:a16="http://schemas.microsoft.com/office/drawing/2014/main" id="{4899EBCD-BBFB-4BE4-84E8-14923F287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586" y="1414448"/>
            <a:ext cx="1350150" cy="21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1">
            <a:extLst>
              <a:ext uri="{FF2B5EF4-FFF2-40B4-BE49-F238E27FC236}">
                <a16:creationId xmlns:a16="http://schemas.microsoft.com/office/drawing/2014/main" id="{9E28D61F-3500-4F7E-9B15-408CE456D8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32858" y="4772853"/>
            <a:ext cx="2033890" cy="40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2189747" y="1689616"/>
            <a:ext cx="2382253" cy="344941"/>
          </a:xfrm>
          <a:prstGeom prst="rect">
            <a:avLst/>
          </a:prstGeom>
        </p:spPr>
      </p:pic>
      <p:pic>
        <p:nvPicPr>
          <p:cNvPr id="3" name="Picture 2">
            <a:extLst>
              <a:ext uri="{FF2B5EF4-FFF2-40B4-BE49-F238E27FC236}">
                <a16:creationId xmlns:a16="http://schemas.microsoft.com/office/drawing/2014/main" id="{A6BD185D-BED2-466F-8FCA-A95B754369D9}"/>
              </a:ext>
            </a:extLst>
          </p:cNvPr>
          <p:cNvPicPr>
            <a:picLocks noChangeAspect="1"/>
          </p:cNvPicPr>
          <p:nvPr/>
        </p:nvPicPr>
        <p:blipFill>
          <a:blip r:embed="rId6"/>
          <a:stretch>
            <a:fillRect/>
          </a:stretch>
        </p:blipFill>
        <p:spPr>
          <a:xfrm>
            <a:off x="2549803" y="3798568"/>
            <a:ext cx="1867222" cy="266746"/>
          </a:xfrm>
          <a:prstGeom prst="rect">
            <a:avLst/>
          </a:prstGeom>
        </p:spPr>
      </p:pic>
    </p:spTree>
    <p:extLst>
      <p:ext uri="{BB962C8B-B14F-4D97-AF65-F5344CB8AC3E}">
        <p14:creationId xmlns:p14="http://schemas.microsoft.com/office/powerpoint/2010/main" val="1859126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a:extLst>
              <a:ext uri="{FF2B5EF4-FFF2-40B4-BE49-F238E27FC236}">
                <a16:creationId xmlns:a16="http://schemas.microsoft.com/office/drawing/2014/main" id="{F55016EC-E7BF-409F-94A1-F0F43CD8A91C}"/>
              </a:ext>
            </a:extLst>
          </p:cNvPr>
          <p:cNvSpPr>
            <a:spLocks noGrp="1"/>
          </p:cNvSpPr>
          <p:nvPr>
            <p:ph type="title"/>
          </p:nvPr>
        </p:nvSpPr>
        <p:spPr/>
        <p:txBody>
          <a:bodyPr/>
          <a:lstStyle/>
          <a:p>
            <a:pPr eaLnBrk="1" hangingPunct="1"/>
            <a:r>
              <a:rPr lang="en-US" altLang="en-US" sz="4400">
                <a:latin typeface="Arial Bold" panose="020B0704020202020204" pitchFamily="34" charset="0"/>
                <a:ea typeface="ＭＳ Ｐゴシック" panose="020B0600070205080204" pitchFamily="34" charset="-128"/>
              </a:rPr>
              <a:t>Workshop Outline</a:t>
            </a:r>
          </a:p>
        </p:txBody>
      </p:sp>
      <p:sp>
        <p:nvSpPr>
          <p:cNvPr id="7171" name="Content Placeholder 10">
            <a:extLst>
              <a:ext uri="{FF2B5EF4-FFF2-40B4-BE49-F238E27FC236}">
                <a16:creationId xmlns:a16="http://schemas.microsoft.com/office/drawing/2014/main" id="{391595A2-A334-4D78-BBEF-95CE5F76D644}"/>
              </a:ext>
            </a:extLst>
          </p:cNvPr>
          <p:cNvSpPr>
            <a:spLocks noGrp="1"/>
          </p:cNvSpPr>
          <p:nvPr>
            <p:ph idx="1"/>
          </p:nvPr>
        </p:nvSpPr>
        <p:spPr>
          <a:xfrm>
            <a:off x="663575" y="1196975"/>
            <a:ext cx="7772400" cy="5184775"/>
          </a:xfrm>
        </p:spPr>
        <p:txBody>
          <a:bodyPr/>
          <a:lstStyle/>
          <a:p>
            <a:r>
              <a:rPr lang="en-CA" altLang="en-US" sz="2800" dirty="0">
                <a:latin typeface="Arial" panose="020B0604020202020204" pitchFamily="34" charset="0"/>
                <a:ea typeface="ＭＳ Ｐゴシック" panose="020B0600070205080204" pitchFamily="34" charset="-128"/>
              </a:rPr>
              <a:t>Finding background/biographical info</a:t>
            </a:r>
          </a:p>
          <a:p>
            <a:r>
              <a:rPr lang="en-CA" altLang="en-US" sz="2800" dirty="0">
                <a:latin typeface="Arial" panose="020B0604020202020204" pitchFamily="34" charset="0"/>
                <a:ea typeface="ＭＳ Ｐゴシック" panose="020B0600070205080204" pitchFamily="34" charset="-128"/>
              </a:rPr>
              <a:t>Finding books &amp; articles in Sofia</a:t>
            </a:r>
          </a:p>
          <a:p>
            <a:r>
              <a:rPr lang="en-CA" altLang="en-US" sz="2800" dirty="0">
                <a:latin typeface="Arial" panose="020B0604020202020204" pitchFamily="34" charset="0"/>
                <a:ea typeface="ＭＳ Ｐゴシック" panose="020B0600070205080204" pitchFamily="34" charset="-128"/>
              </a:rPr>
              <a:t>Finding journal </a:t>
            </a:r>
            <a:r>
              <a:rPr lang="en-CA" altLang="en-US" sz="2800" dirty="0" smtClean="0">
                <a:latin typeface="Arial" panose="020B0604020202020204" pitchFamily="34" charset="0"/>
                <a:ea typeface="ＭＳ Ｐゴシック" panose="020B0600070205080204" pitchFamily="34" charset="-128"/>
              </a:rPr>
              <a:t>articles in databases</a:t>
            </a:r>
            <a:endParaRPr lang="en-CA" altLang="en-US" sz="2800" dirty="0">
              <a:latin typeface="Arial" panose="020B0604020202020204" pitchFamily="34" charset="0"/>
              <a:ea typeface="ＭＳ Ｐゴシック" panose="020B0600070205080204" pitchFamily="34" charset="-128"/>
            </a:endParaRPr>
          </a:p>
          <a:p>
            <a:r>
              <a:rPr lang="en-CA" altLang="en-US" sz="2800" dirty="0">
                <a:latin typeface="Arial" panose="020B0604020202020204" pitchFamily="34" charset="0"/>
                <a:ea typeface="ＭＳ Ｐゴシック" panose="020B0600070205080204" pitchFamily="34" charset="-128"/>
              </a:rPr>
              <a:t>Finding primary sources</a:t>
            </a:r>
          </a:p>
          <a:p>
            <a:pPr lvl="1"/>
            <a:r>
              <a:rPr lang="en-US" altLang="en-US" sz="2600" dirty="0">
                <a:latin typeface="Arial" panose="020B0604020202020204" pitchFamily="34" charset="0"/>
                <a:ea typeface="ＭＳ Ｐゴシック" panose="020B0600070205080204" pitchFamily="34" charset="-128"/>
              </a:rPr>
              <a:t>Literary works &amp; non-literary works</a:t>
            </a:r>
          </a:p>
          <a:p>
            <a:r>
              <a:rPr lang="en-CA" altLang="en-US" sz="2800" dirty="0">
                <a:latin typeface="Arial" panose="020B0604020202020204" pitchFamily="34" charset="0"/>
                <a:ea typeface="ＭＳ Ｐゴシック" panose="020B0600070205080204" pitchFamily="34" charset="-128"/>
              </a:rPr>
              <a:t>Information on journals &amp; submission guidelines</a:t>
            </a:r>
          </a:p>
          <a:p>
            <a:r>
              <a:rPr lang="en-US" altLang="en-US" sz="2800" dirty="0">
                <a:latin typeface="Arial" panose="020B0604020202020204" pitchFamily="34" charset="0"/>
                <a:ea typeface="ＭＳ Ｐゴシック" panose="020B0600070205080204" pitchFamily="34" charset="-128"/>
              </a:rPr>
              <a:t>Spectrum</a:t>
            </a:r>
          </a:p>
          <a:p>
            <a:pPr lvl="1"/>
            <a:r>
              <a:rPr lang="en-US" altLang="en-US" sz="2600" dirty="0">
                <a:latin typeface="Arial" panose="020B0604020202020204" pitchFamily="34" charset="0"/>
                <a:ea typeface="ＭＳ Ｐゴシック" panose="020B0600070205080204" pitchFamily="34" charset="-128"/>
              </a:rPr>
              <a:t>Concordia Research </a:t>
            </a:r>
            <a:r>
              <a:rPr lang="en-US" altLang="en-US" sz="2600" dirty="0" smtClean="0">
                <a:latin typeface="Arial" panose="020B0604020202020204" pitchFamily="34" charset="0"/>
                <a:ea typeface="ＭＳ Ｐゴシック" panose="020B0600070205080204" pitchFamily="34" charset="-128"/>
              </a:rPr>
              <a:t>Repository</a:t>
            </a:r>
          </a:p>
          <a:p>
            <a:r>
              <a:rPr lang="en-US" altLang="en-US" sz="2800" dirty="0" smtClean="0">
                <a:latin typeface="Arial" panose="020B0604020202020204" pitchFamily="34" charset="0"/>
                <a:ea typeface="ＭＳ Ｐゴシック" panose="020B0600070205080204" pitchFamily="34" charset="-128"/>
              </a:rPr>
              <a:t>MLA Handbook (electronic version)</a:t>
            </a:r>
            <a:endParaRPr lang="en-US" altLang="en-US" sz="2800" dirty="0">
              <a:latin typeface="Arial" panose="020B0604020202020204" pitchFamily="34" charset="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a:latin typeface="Arial Bold" panose="020B0704020202020204" pitchFamily="34" charset="0"/>
                <a:ea typeface="ＭＳ Ｐゴシック" panose="020B0600070205080204" pitchFamily="34" charset="-128"/>
              </a:rPr>
              <a:t>Help is Available</a:t>
            </a:r>
          </a:p>
        </p:txBody>
      </p:sp>
      <p:sp>
        <p:nvSpPr>
          <p:cNvPr id="23555" name="Content Placeholder 2"/>
          <p:cNvSpPr>
            <a:spLocks noGrp="1"/>
          </p:cNvSpPr>
          <p:nvPr>
            <p:ph idx="1"/>
          </p:nvPr>
        </p:nvSpPr>
        <p:spPr>
          <a:xfrm>
            <a:off x="685800" y="1196752"/>
            <a:ext cx="7772400" cy="5770563"/>
          </a:xfrm>
        </p:spPr>
        <p:txBody>
          <a:bodyPr/>
          <a:lstStyle/>
          <a:p>
            <a:r>
              <a:rPr lang="en-CA" altLang="en-US" dirty="0">
                <a:latin typeface="Arial" panose="020B0604020202020204" pitchFamily="34" charset="0"/>
                <a:ea typeface="ＭＳ Ｐゴシック" panose="020B0600070205080204" pitchFamily="34" charset="-128"/>
                <a:hlinkClick r:id="rId2"/>
              </a:rPr>
              <a:t>Library website: help &amp; how-to</a:t>
            </a:r>
            <a:endParaRPr lang="en-CA" altLang="en-US" dirty="0">
              <a:latin typeface="Arial" panose="020B0604020202020204" pitchFamily="34" charset="0"/>
              <a:ea typeface="ＭＳ Ｐゴシック" panose="020B0600070205080204" pitchFamily="34" charset="-128"/>
            </a:endParaRPr>
          </a:p>
          <a:p>
            <a:r>
              <a:rPr lang="en-CA" altLang="en-US" dirty="0">
                <a:latin typeface="Arial" panose="020B0604020202020204" pitchFamily="34" charset="0"/>
                <a:ea typeface="ＭＳ Ｐゴシック" panose="020B0600070205080204" pitchFamily="34" charset="-128"/>
                <a:hlinkClick r:id="rId3"/>
              </a:rPr>
              <a:t>Literatures in English Subject Guide</a:t>
            </a:r>
            <a:endParaRPr lang="en-CA" altLang="en-US" dirty="0">
              <a:latin typeface="Arial" panose="020B0604020202020204" pitchFamily="34" charset="0"/>
              <a:ea typeface="ＭＳ Ｐゴシック" panose="020B0600070205080204" pitchFamily="34" charset="-128"/>
            </a:endParaRPr>
          </a:p>
          <a:p>
            <a:r>
              <a:rPr lang="en-CA" altLang="en-US" dirty="0">
                <a:latin typeface="Arial" panose="020B0604020202020204" pitchFamily="34" charset="0"/>
                <a:ea typeface="ＭＳ Ｐゴシック" panose="020B0600070205080204" pitchFamily="34" charset="-128"/>
                <a:hlinkClick r:id="rId4"/>
              </a:rPr>
              <a:t>MLA Handbook</a:t>
            </a:r>
            <a:r>
              <a:rPr lang="en-CA" altLang="en-US" dirty="0">
                <a:latin typeface="Arial" panose="020B0604020202020204" pitchFamily="34" charset="0"/>
                <a:ea typeface="ＭＳ Ｐゴシック" panose="020B0600070205080204" pitchFamily="34" charset="-128"/>
              </a:rPr>
              <a:t> (electronic version)</a:t>
            </a:r>
          </a:p>
          <a:p>
            <a:r>
              <a:rPr lang="en-CA" altLang="en-US" dirty="0">
                <a:latin typeface="Arial" panose="020B0604020202020204" pitchFamily="34" charset="0"/>
                <a:ea typeface="ＭＳ Ｐゴシック" panose="020B0600070205080204" pitchFamily="34" charset="-128"/>
                <a:hlinkClick r:id="rId5"/>
              </a:rPr>
              <a:t>MLA Citation style guides</a:t>
            </a:r>
            <a:endParaRPr lang="en-CA" altLang="en-US" dirty="0">
              <a:latin typeface="Arial" panose="020B0604020202020204" pitchFamily="34" charset="0"/>
              <a:ea typeface="ＭＳ Ｐゴシック" panose="020B0600070205080204" pitchFamily="34" charset="-128"/>
            </a:endParaRPr>
          </a:p>
          <a:p>
            <a:r>
              <a:rPr lang="en-CA" altLang="en-US" dirty="0">
                <a:latin typeface="Arial" panose="020B0604020202020204" pitchFamily="34" charset="0"/>
                <a:ea typeface="ＭＳ Ｐゴシック" panose="020B0600070205080204" pitchFamily="34" charset="-128"/>
                <a:hlinkClick r:id="rId6"/>
              </a:rPr>
              <a:t>Ask Us</a:t>
            </a:r>
            <a:endParaRPr lang="en-CA" altLang="en-US" dirty="0">
              <a:latin typeface="Arial" panose="020B0604020202020204" pitchFamily="34" charset="0"/>
              <a:ea typeface="ＭＳ Ｐゴシック" panose="020B0600070205080204" pitchFamily="34" charset="-128"/>
            </a:endParaRPr>
          </a:p>
          <a:p>
            <a:pPr lvl="1">
              <a:spcBef>
                <a:spcPts val="600"/>
              </a:spcBef>
            </a:pPr>
            <a:r>
              <a:rPr lang="en-CA" altLang="en-US" sz="2000" dirty="0">
                <a:latin typeface="Arial" panose="020B0604020202020204" pitchFamily="34" charset="0"/>
                <a:ea typeface="ＭＳ Ｐゴシック" panose="020B0600070205080204" pitchFamily="34" charset="-128"/>
              </a:rPr>
              <a:t>E-mail form</a:t>
            </a:r>
          </a:p>
          <a:p>
            <a:pPr lvl="1">
              <a:spcBef>
                <a:spcPts val="600"/>
              </a:spcBef>
            </a:pPr>
            <a:r>
              <a:rPr lang="en-CA" altLang="en-US" sz="2000" dirty="0">
                <a:latin typeface="Arial" panose="020B0604020202020204" pitchFamily="34" charset="0"/>
                <a:ea typeface="ＭＳ Ｐゴシック" panose="020B0600070205080204" pitchFamily="34" charset="-128"/>
              </a:rPr>
              <a:t>Chat with our staff</a:t>
            </a:r>
          </a:p>
          <a:p>
            <a:pPr lvl="1">
              <a:spcBef>
                <a:spcPts val="600"/>
              </a:spcBef>
            </a:pPr>
            <a:r>
              <a:rPr lang="en-CA" altLang="en-US" sz="2000" dirty="0">
                <a:latin typeface="Arial" panose="020B0604020202020204" pitchFamily="34" charset="0"/>
                <a:ea typeface="ＭＳ Ｐゴシック" panose="020B0600070205080204" pitchFamily="34" charset="-128"/>
              </a:rPr>
              <a:t>Ask Us Desks</a:t>
            </a:r>
          </a:p>
          <a:p>
            <a:pPr lvl="2">
              <a:spcBef>
                <a:spcPts val="600"/>
              </a:spcBef>
            </a:pPr>
            <a:r>
              <a:rPr lang="en-CA" altLang="en-US" sz="1800" dirty="0">
                <a:latin typeface="Arial" panose="020B0604020202020204" pitchFamily="34" charset="0"/>
                <a:ea typeface="ＭＳ Ｐゴシック" panose="020B0600070205080204" pitchFamily="34" charset="-128"/>
              </a:rPr>
              <a:t>Entrance to Webster Library</a:t>
            </a:r>
          </a:p>
          <a:p>
            <a:pPr>
              <a:spcBef>
                <a:spcPts val="600"/>
              </a:spcBef>
            </a:pPr>
            <a:r>
              <a:rPr lang="en-CA" altLang="en-US" b="1" dirty="0">
                <a:latin typeface="Arial" panose="020B0604020202020204" pitchFamily="34" charset="0"/>
                <a:ea typeface="ＭＳ Ｐゴシック" panose="020B0600070205080204" pitchFamily="34" charset="-128"/>
              </a:rPr>
              <a:t>Ask Vince: </a:t>
            </a:r>
          </a:p>
          <a:p>
            <a:pPr lvl="1">
              <a:spcBef>
                <a:spcPts val="600"/>
              </a:spcBef>
            </a:pPr>
            <a:r>
              <a:rPr lang="en-CA" altLang="en-US" sz="2000" dirty="0">
                <a:latin typeface="Arial" panose="020B0604020202020204" pitchFamily="34" charset="0"/>
                <a:ea typeface="ＭＳ Ｐゴシック" panose="020B0600070205080204" pitchFamily="34" charset="-128"/>
              </a:rPr>
              <a:t>vince.graziano@concordia.ca</a:t>
            </a:r>
          </a:p>
          <a:p>
            <a:pPr lvl="1">
              <a:spcBef>
                <a:spcPts val="600"/>
              </a:spcBef>
            </a:pPr>
            <a:r>
              <a:rPr lang="en-CA" altLang="en-US" sz="2000" dirty="0">
                <a:latin typeface="Arial" panose="020B0604020202020204" pitchFamily="34" charset="0"/>
                <a:ea typeface="ＭＳ Ｐゴシック" panose="020B0600070205080204" pitchFamily="34" charset="-128"/>
              </a:rPr>
              <a:t>Office hours: by appointment on ZOOM or in-person</a:t>
            </a:r>
          </a:p>
          <a:p>
            <a:pPr lvl="1">
              <a:spcBef>
                <a:spcPts val="600"/>
              </a:spcBef>
            </a:pPr>
            <a:r>
              <a:rPr lang="en-CA" altLang="en-US" sz="2000" dirty="0">
                <a:latin typeface="Arial" panose="020B0604020202020204" pitchFamily="34" charset="0"/>
                <a:ea typeface="ＭＳ Ｐゴシック" panose="020B0600070205080204" pitchFamily="34" charset="-128"/>
              </a:rPr>
              <a:t>Many questions can be answered by email</a:t>
            </a:r>
          </a:p>
          <a:p>
            <a:endParaRPr lang="en-CA"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81785637"/>
      </p:ext>
    </p:extLst>
  </p:cSld>
  <p:clrMapOvr>
    <a:masterClrMapping/>
  </p:clrMapOvr>
  <p:transition spd="slow" advTm="492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2FE63F2B-C57D-4675-B411-7A5065D80C67}"/>
              </a:ext>
            </a:extLst>
          </p:cNvPr>
          <p:cNvSpPr>
            <a:spLocks noGrp="1"/>
          </p:cNvSpPr>
          <p:nvPr>
            <p:ph type="title"/>
          </p:nvPr>
        </p:nvSpPr>
        <p:spPr>
          <a:xfrm>
            <a:off x="395288" y="381000"/>
            <a:ext cx="8640762" cy="1143000"/>
          </a:xfrm>
        </p:spPr>
        <p:txBody>
          <a:bodyPr/>
          <a:lstStyle/>
          <a:p>
            <a:r>
              <a:rPr lang="en-CA" altLang="en-US">
                <a:latin typeface="Arial Bold" panose="020B0704020202020204" pitchFamily="34" charset="0"/>
                <a:ea typeface="ＭＳ Ｐゴシック" panose="020B0600070205080204" pitchFamily="34" charset="-128"/>
              </a:rPr>
              <a:t>Finding background/biographical info</a:t>
            </a:r>
            <a:br>
              <a:rPr lang="en-CA" altLang="en-US">
                <a:latin typeface="Arial Bold" panose="020B0704020202020204" pitchFamily="34" charset="0"/>
                <a:ea typeface="ＭＳ Ｐゴシック" panose="020B0600070205080204" pitchFamily="34" charset="-128"/>
              </a:rPr>
            </a:br>
            <a:endParaRPr lang="en-CA" altLang="en-US">
              <a:latin typeface="Arial Bold" panose="020B0704020202020204" pitchFamily="34" charset="0"/>
              <a:ea typeface="ＭＳ Ｐゴシック" panose="020B0600070205080204" pitchFamily="34" charset="-128"/>
            </a:endParaRPr>
          </a:p>
        </p:txBody>
      </p:sp>
      <p:sp>
        <p:nvSpPr>
          <p:cNvPr id="8195" name="Content Placeholder 2">
            <a:extLst>
              <a:ext uri="{FF2B5EF4-FFF2-40B4-BE49-F238E27FC236}">
                <a16:creationId xmlns:a16="http://schemas.microsoft.com/office/drawing/2014/main" id="{3E394E58-FBEA-47F9-94E6-9A2FA3EF16DB}"/>
              </a:ext>
            </a:extLst>
          </p:cNvPr>
          <p:cNvSpPr>
            <a:spLocks noGrp="1"/>
          </p:cNvSpPr>
          <p:nvPr>
            <p:ph idx="1"/>
          </p:nvPr>
        </p:nvSpPr>
        <p:spPr>
          <a:xfrm>
            <a:off x="611560" y="1844824"/>
            <a:ext cx="7772400" cy="4632176"/>
          </a:xfrm>
        </p:spPr>
        <p:txBody>
          <a:bodyPr/>
          <a:lstStyle/>
          <a:p>
            <a:r>
              <a:rPr lang="en-US" altLang="en-US" i="1" dirty="0">
                <a:latin typeface="Arial" panose="020B0604020202020204" pitchFamily="34" charset="0"/>
                <a:ea typeface="ＭＳ Ｐゴシック" panose="020B0600070205080204" pitchFamily="34" charset="-128"/>
                <a:hlinkClick r:id="rId2"/>
              </a:rPr>
              <a:t>Dictionary of Literary Biography</a:t>
            </a:r>
            <a:endParaRPr lang="en-US" altLang="en-US" i="1" dirty="0">
              <a:latin typeface="Arial" panose="020B0604020202020204" pitchFamily="34" charset="0"/>
              <a:ea typeface="ＭＳ Ｐゴシック" panose="020B0600070205080204" pitchFamily="34" charset="-128"/>
            </a:endParaRPr>
          </a:p>
          <a:p>
            <a:pPr lvl="1"/>
            <a:r>
              <a:rPr lang="en-CA" altLang="en-US" dirty="0">
                <a:latin typeface="Arial" panose="020B0604020202020204" pitchFamily="34" charset="0"/>
                <a:ea typeface="ＭＳ Ｐゴシック" panose="020B0600070205080204" pitchFamily="34" charset="-128"/>
              </a:rPr>
              <a:t>Provides reliable information on authors from many countries and centuries. </a:t>
            </a:r>
            <a:endParaRPr lang="en-US" altLang="en-US" dirty="0">
              <a:latin typeface="Arial" panose="020B0604020202020204" pitchFamily="34" charset="0"/>
              <a:ea typeface="ＭＳ Ｐゴシック" panose="020B0600070205080204" pitchFamily="34" charset="-128"/>
            </a:endParaRPr>
          </a:p>
          <a:p>
            <a:r>
              <a:rPr lang="en-CA" altLang="en-US" i="1" dirty="0">
                <a:latin typeface="Arial" panose="020B0604020202020204" pitchFamily="34" charset="0"/>
                <a:ea typeface="ＭＳ Ｐゴシック" panose="020B0600070205080204" pitchFamily="34" charset="-128"/>
                <a:hlinkClick r:id="rId3"/>
              </a:rPr>
              <a:t>Oxford Dictionary of National Biography</a:t>
            </a:r>
            <a:endParaRPr lang="en-CA" altLang="en-US" i="1" dirty="0">
              <a:latin typeface="Arial" panose="020B0604020202020204" pitchFamily="34" charset="0"/>
              <a:ea typeface="ＭＳ Ｐゴシック" panose="020B0600070205080204" pitchFamily="34" charset="-128"/>
            </a:endParaRPr>
          </a:p>
          <a:p>
            <a:pPr lvl="1"/>
            <a:r>
              <a:rPr lang="en-US" altLang="en-US" dirty="0">
                <a:latin typeface="Arial" panose="020B0604020202020204" pitchFamily="34" charset="0"/>
                <a:ea typeface="ＭＳ Ｐゴシック" panose="020B0600070205080204" pitchFamily="34" charset="-128"/>
              </a:rPr>
              <a:t>Provides authoritative biographies of famous people in the UK</a:t>
            </a:r>
            <a:r>
              <a:rPr lang="en-CA" altLang="en-US" i="1" dirty="0">
                <a:latin typeface="Arial" panose="020B0604020202020204" pitchFamily="34" charset="0"/>
                <a:ea typeface="ＭＳ Ｐゴシック" panose="020B0600070205080204" pitchFamily="34" charset="-128"/>
              </a:rPr>
              <a:t> </a:t>
            </a:r>
            <a:r>
              <a:rPr lang="en-US" altLang="en-US" dirty="0">
                <a:latin typeface="Arial" panose="020B0604020202020204" pitchFamily="34" charset="0"/>
                <a:ea typeface="ＭＳ Ｐゴシック" panose="020B0600070205080204" pitchFamily="34" charset="-128"/>
              </a:rPr>
              <a:t>who have died.</a:t>
            </a:r>
            <a:endParaRPr lang="en-CA" altLang="en-US" dirty="0">
              <a:latin typeface="Arial" panose="020B0604020202020204" pitchFamily="34" charset="0"/>
              <a:ea typeface="ＭＳ Ｐゴシック" panose="020B0600070205080204" pitchFamily="34" charset="-128"/>
            </a:endParaRPr>
          </a:p>
          <a:p>
            <a:r>
              <a:rPr lang="en-CA" altLang="en-US" i="1" dirty="0">
                <a:latin typeface="Arial" panose="020B0604020202020204" pitchFamily="34" charset="0"/>
                <a:ea typeface="ＭＳ Ｐゴシック" panose="020B0600070205080204" pitchFamily="34" charset="-128"/>
                <a:hlinkClick r:id="rId4"/>
              </a:rPr>
              <a:t>Johns Hopkins Guide to Literary Theory and Criticism</a:t>
            </a:r>
            <a:endParaRPr lang="en-CA" altLang="en-US" i="1" dirty="0">
              <a:latin typeface="Arial" panose="020B0604020202020204" pitchFamily="34" charset="0"/>
              <a:ea typeface="ＭＳ Ｐゴシック" panose="020B0600070205080204" pitchFamily="34" charset="-128"/>
            </a:endParaRPr>
          </a:p>
          <a:p>
            <a:pPr lvl="1"/>
            <a:r>
              <a:rPr lang="en-CA" altLang="en-US" dirty="0">
                <a:latin typeface="Arial" panose="020B0604020202020204" pitchFamily="34" charset="0"/>
                <a:ea typeface="ＭＳ Ｐゴシック" panose="020B0600070205080204" pitchFamily="34" charset="-128"/>
              </a:rPr>
              <a:t>Includes entries on critics and theorists, critical schools and movements, and the critical and theoretical innovations of specific countries and historical periods.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9183393-A306-4F29-BEC3-12FA54388D4A}"/>
              </a:ext>
            </a:extLst>
          </p:cNvPr>
          <p:cNvSpPr>
            <a:spLocks noGrp="1" noChangeArrowheads="1"/>
          </p:cNvSpPr>
          <p:nvPr>
            <p:ph type="title"/>
          </p:nvPr>
        </p:nvSpPr>
        <p:spPr/>
        <p:txBody>
          <a:bodyPr/>
          <a:lstStyle/>
          <a:p>
            <a:r>
              <a:rPr lang="en-CA" altLang="en-US">
                <a:latin typeface="Arial Bold" panose="020B0704020202020204" pitchFamily="34" charset="0"/>
                <a:ea typeface="ＭＳ Ｐゴシック" panose="020B0600070205080204" pitchFamily="34" charset="-128"/>
              </a:rPr>
              <a:t>Books and articles in Sofia</a:t>
            </a:r>
          </a:p>
        </p:txBody>
      </p:sp>
      <p:sp>
        <p:nvSpPr>
          <p:cNvPr id="9219" name="Content Placeholder 2">
            <a:extLst>
              <a:ext uri="{FF2B5EF4-FFF2-40B4-BE49-F238E27FC236}">
                <a16:creationId xmlns:a16="http://schemas.microsoft.com/office/drawing/2014/main" id="{584CD340-423F-4BFE-A186-ADCC13D0D4DA}"/>
              </a:ext>
            </a:extLst>
          </p:cNvPr>
          <p:cNvSpPr>
            <a:spLocks noGrp="1" noChangeArrowheads="1"/>
          </p:cNvSpPr>
          <p:nvPr>
            <p:ph idx="1"/>
          </p:nvPr>
        </p:nvSpPr>
        <p:spPr>
          <a:xfrm>
            <a:off x="827584" y="1052736"/>
            <a:ext cx="8064896" cy="5616624"/>
          </a:xfrm>
        </p:spPr>
        <p:txBody>
          <a:bodyPr/>
          <a:lstStyle/>
          <a:p>
            <a:r>
              <a:rPr lang="en-CA" altLang="en-US" sz="2200" b="1" dirty="0">
                <a:latin typeface="Arial" panose="020B0604020202020204" pitchFamily="34" charset="0"/>
                <a:ea typeface="ＭＳ Ｐゴシック" panose="020B0600070205080204" pitchFamily="34" charset="-128"/>
              </a:rPr>
              <a:t>Sofia Discovery Tool</a:t>
            </a:r>
            <a:r>
              <a:rPr lang="en-CA" altLang="en-US" sz="2200" dirty="0">
                <a:latin typeface="Arial" panose="020B0604020202020204" pitchFamily="34" charset="0"/>
                <a:ea typeface="ＭＳ Ｐゴシック" panose="020B0600070205080204" pitchFamily="34" charset="-128"/>
              </a:rPr>
              <a:t> is used in all Quebec University Libraries</a:t>
            </a:r>
          </a:p>
          <a:p>
            <a:pPr lvl="1"/>
            <a:r>
              <a:rPr lang="en-CA" altLang="en-US" sz="2000" dirty="0">
                <a:latin typeface="Arial" panose="020B0604020202020204" pitchFamily="34" charset="0"/>
                <a:ea typeface="ＭＳ Ｐゴシック" panose="020B0600070205080204" pitchFamily="34" charset="-128"/>
              </a:rPr>
              <a:t>Can be a starting point for library research</a:t>
            </a:r>
          </a:p>
          <a:p>
            <a:pPr lvl="1"/>
            <a:r>
              <a:rPr lang="en-CA" altLang="en-US" sz="2000" dirty="0">
                <a:latin typeface="Arial" panose="020B0604020202020204" pitchFamily="34" charset="0"/>
                <a:ea typeface="ＭＳ Ｐゴシック" panose="020B0600070205080204" pitchFamily="34" charset="-128"/>
              </a:rPr>
              <a:t>Ability to search local library (default), QC </a:t>
            </a:r>
            <a:r>
              <a:rPr lang="en-CA" altLang="en-US" sz="2000" dirty="0" smtClean="0">
                <a:latin typeface="Arial" panose="020B0604020202020204" pitchFamily="34" charset="0"/>
                <a:ea typeface="ＭＳ Ｐゴシック" panose="020B0600070205080204" pitchFamily="34" charset="-128"/>
              </a:rPr>
              <a:t>university libraries</a:t>
            </a:r>
            <a:r>
              <a:rPr lang="en-CA" altLang="en-US" sz="2000" dirty="0">
                <a:latin typeface="Arial" panose="020B0604020202020204" pitchFamily="34" charset="0"/>
                <a:ea typeface="ＭＳ Ｐゴシック" panose="020B0600070205080204" pitchFamily="34" charset="-128"/>
              </a:rPr>
              <a:t>, and libraries worldwide</a:t>
            </a:r>
          </a:p>
          <a:p>
            <a:r>
              <a:rPr lang="en-CA" altLang="en-US" sz="2200" b="1" dirty="0">
                <a:latin typeface="Arial" panose="020B0604020202020204" pitchFamily="34" charset="0"/>
                <a:ea typeface="ＭＳ Ｐゴシック" panose="020B0600070205080204" pitchFamily="34" charset="-128"/>
              </a:rPr>
              <a:t>Catalogue</a:t>
            </a:r>
            <a:r>
              <a:rPr lang="en-CA" altLang="en-US" sz="2200" dirty="0">
                <a:latin typeface="Arial" panose="020B0604020202020204" pitchFamily="34" charset="0"/>
                <a:ea typeface="ＭＳ Ｐゴシック" panose="020B0600070205080204" pitchFamily="34" charset="-128"/>
              </a:rPr>
              <a:t> includes all electronic and physical books, videos etc available at Concordia Library</a:t>
            </a:r>
          </a:p>
          <a:p>
            <a:r>
              <a:rPr lang="en-CA" altLang="en-US" sz="2200" b="1" dirty="0">
                <a:latin typeface="Arial" panose="020B0604020202020204" pitchFamily="34" charset="0"/>
                <a:ea typeface="ＭＳ Ｐゴシック" panose="020B0600070205080204" pitchFamily="34" charset="-128"/>
              </a:rPr>
              <a:t>Discovery service</a:t>
            </a:r>
            <a:r>
              <a:rPr lang="en-CA" altLang="en-US" sz="2200" dirty="0">
                <a:latin typeface="Arial" panose="020B0604020202020204" pitchFamily="34" charset="0"/>
                <a:ea typeface="ＭＳ Ｐゴシック" panose="020B0600070205080204" pitchFamily="34" charset="-128"/>
              </a:rPr>
              <a:t> includes all full-text articles to which Concordia has access</a:t>
            </a:r>
          </a:p>
          <a:p>
            <a:r>
              <a:rPr lang="en-CA" altLang="en-US" sz="2200" b="1" dirty="0">
                <a:latin typeface="Arial" panose="020B0604020202020204" pitchFamily="34" charset="0"/>
                <a:ea typeface="ＭＳ Ｐゴシック" panose="020B0600070205080204" pitchFamily="34" charset="-128"/>
              </a:rPr>
              <a:t>Operators</a:t>
            </a:r>
            <a:r>
              <a:rPr lang="en-CA" altLang="en-US" sz="2200" dirty="0">
                <a:latin typeface="Arial" panose="020B0604020202020204" pitchFamily="34" charset="0"/>
                <a:ea typeface="ＭＳ Ｐゴシック" panose="020B0600070205080204" pitchFamily="34" charset="-128"/>
              </a:rPr>
              <a:t>: </a:t>
            </a:r>
            <a:r>
              <a:rPr lang="en-CA" altLang="en-US" sz="2200" b="1" dirty="0">
                <a:latin typeface="Arial" panose="020B0604020202020204" pitchFamily="34" charset="0"/>
                <a:ea typeface="ＭＳ Ｐゴシック" panose="020B0600070205080204" pitchFamily="34" charset="-128"/>
              </a:rPr>
              <a:t>AND</a:t>
            </a:r>
            <a:r>
              <a:rPr lang="en-CA" altLang="en-US" sz="2200" dirty="0">
                <a:latin typeface="Arial" panose="020B0604020202020204" pitchFamily="34" charset="0"/>
                <a:ea typeface="ＭＳ Ｐゴシック" panose="020B0600070205080204" pitchFamily="34" charset="-128"/>
              </a:rPr>
              <a:t> and </a:t>
            </a:r>
            <a:r>
              <a:rPr lang="en-CA" altLang="en-US" sz="2200" b="1" dirty="0">
                <a:latin typeface="Arial" panose="020B0604020202020204" pitchFamily="34" charset="0"/>
                <a:ea typeface="ＭＳ Ｐゴシック" panose="020B0600070205080204" pitchFamily="34" charset="-128"/>
              </a:rPr>
              <a:t>OR</a:t>
            </a:r>
            <a:r>
              <a:rPr lang="en-CA" altLang="en-US" sz="2200" dirty="0">
                <a:latin typeface="Arial" panose="020B0604020202020204" pitchFamily="34" charset="0"/>
                <a:ea typeface="ＭＳ Ｐゴシック" panose="020B0600070205080204" pitchFamily="34" charset="-128"/>
              </a:rPr>
              <a:t> must be in uppercase.</a:t>
            </a:r>
          </a:p>
          <a:p>
            <a:r>
              <a:rPr lang="en-CA" altLang="en-US" sz="2200" b="1" dirty="0">
                <a:latin typeface="Arial" panose="020B0604020202020204" pitchFamily="34" charset="0"/>
                <a:ea typeface="ＭＳ Ｐゴシック" panose="020B0600070205080204" pitchFamily="34" charset="-128"/>
              </a:rPr>
              <a:t>Interlibrary Loan </a:t>
            </a:r>
            <a:r>
              <a:rPr lang="en-CA" altLang="en-US" sz="2200" dirty="0">
                <a:latin typeface="Arial" panose="020B0604020202020204" pitchFamily="34" charset="0"/>
                <a:ea typeface="ＭＳ Ｐゴシック" panose="020B0600070205080204" pitchFamily="34" charset="-128"/>
              </a:rPr>
              <a:t>and </a:t>
            </a:r>
            <a:r>
              <a:rPr lang="en-CA" altLang="en-US" sz="2200" b="1" dirty="0">
                <a:latin typeface="Arial" panose="020B0604020202020204" pitchFamily="34" charset="0"/>
                <a:ea typeface="ＭＳ Ｐゴシック" panose="020B0600070205080204" pitchFamily="34" charset="-128"/>
              </a:rPr>
              <a:t>Article/Chapter Scan</a:t>
            </a:r>
            <a:r>
              <a:rPr lang="en-CA" altLang="en-US" sz="2200" dirty="0">
                <a:latin typeface="Arial" panose="020B0604020202020204" pitchFamily="34" charset="0"/>
                <a:ea typeface="ＭＳ Ｐゴシック" panose="020B0600070205080204" pitchFamily="34" charset="-128"/>
              </a:rPr>
              <a:t> built in</a:t>
            </a:r>
          </a:p>
          <a:p>
            <a:r>
              <a:rPr lang="en-CA" altLang="en-US" sz="2200" dirty="0">
                <a:latin typeface="Arial" panose="020B0604020202020204" pitchFamily="34" charset="0"/>
                <a:ea typeface="ＭＳ Ｐゴシック" panose="020B0600070205080204" pitchFamily="34" charset="-128"/>
              </a:rPr>
              <a:t>Does </a:t>
            </a:r>
            <a:r>
              <a:rPr lang="en-CA" altLang="en-US" sz="2200" b="1" u="sng" dirty="0">
                <a:latin typeface="Arial" panose="020B0604020202020204" pitchFamily="34" charset="0"/>
                <a:ea typeface="ＭＳ Ｐゴシック" panose="020B0600070205080204" pitchFamily="34" charset="-128"/>
              </a:rPr>
              <a:t>NOT</a:t>
            </a:r>
            <a:r>
              <a:rPr lang="en-CA" altLang="en-US" sz="2200" dirty="0">
                <a:latin typeface="Arial" panose="020B0604020202020204" pitchFamily="34" charset="0"/>
                <a:ea typeface="ＭＳ Ｐゴシック" panose="020B0600070205080204" pitchFamily="34" charset="-128"/>
              </a:rPr>
              <a:t> replace databases</a:t>
            </a:r>
          </a:p>
          <a:p>
            <a:r>
              <a:rPr lang="en-CA" altLang="en-US" sz="2200" b="1" dirty="0">
                <a:latin typeface="Arial" panose="020B0604020202020204" pitchFamily="34" charset="0"/>
                <a:ea typeface="ＭＳ Ｐゴシック" panose="020B0600070205080204" pitchFamily="34" charset="-128"/>
              </a:rPr>
              <a:t>Introductory Video</a:t>
            </a:r>
            <a:r>
              <a:rPr lang="en-CA" altLang="en-US" sz="2200" dirty="0">
                <a:latin typeface="Arial" panose="020B0604020202020204" pitchFamily="34" charset="0"/>
                <a:ea typeface="ＭＳ Ｐゴシック" panose="020B0600070205080204" pitchFamily="34" charset="-128"/>
              </a:rPr>
              <a:t>:</a:t>
            </a:r>
            <a:endParaRPr lang="en-CA" altLang="en-US" sz="2200" b="1" dirty="0">
              <a:latin typeface="Arial" panose="020B0604020202020204" pitchFamily="34" charset="0"/>
              <a:ea typeface="ＭＳ Ｐゴシック" panose="020B0600070205080204" pitchFamily="34" charset="-128"/>
            </a:endParaRPr>
          </a:p>
          <a:p>
            <a:pPr lvl="1"/>
            <a:r>
              <a:rPr lang="en-CA" altLang="en-US" sz="2000" dirty="0">
                <a:latin typeface="Arial" panose="020B0604020202020204" pitchFamily="34" charset="0"/>
                <a:ea typeface="ＭＳ Ｐゴシック" panose="020B0600070205080204" pitchFamily="34" charset="-128"/>
                <a:hlinkClick r:id="rId2"/>
              </a:rPr>
              <a:t>Searching Sofia</a:t>
            </a:r>
            <a:endParaRPr lang="en-CA" altLang="en-US" sz="20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2602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DF4E-4E81-4A13-B83E-96A63FE6C23D}"/>
              </a:ext>
            </a:extLst>
          </p:cNvPr>
          <p:cNvSpPr>
            <a:spLocks noGrp="1"/>
          </p:cNvSpPr>
          <p:nvPr>
            <p:ph type="title"/>
          </p:nvPr>
        </p:nvSpPr>
        <p:spPr/>
        <p:txBody>
          <a:bodyPr/>
          <a:lstStyle/>
          <a:p>
            <a:r>
              <a:rPr lang="en-CA" dirty="0"/>
              <a:t>Primary Sources in Sofia</a:t>
            </a:r>
          </a:p>
        </p:txBody>
      </p:sp>
      <p:sp>
        <p:nvSpPr>
          <p:cNvPr id="3" name="Content Placeholder 2">
            <a:extLst>
              <a:ext uri="{FF2B5EF4-FFF2-40B4-BE49-F238E27FC236}">
                <a16:creationId xmlns:a16="http://schemas.microsoft.com/office/drawing/2014/main" id="{EAC4DEC3-E6FE-4734-BE8E-14CEF4351FBA}"/>
              </a:ext>
            </a:extLst>
          </p:cNvPr>
          <p:cNvSpPr>
            <a:spLocks noGrp="1"/>
          </p:cNvSpPr>
          <p:nvPr>
            <p:ph idx="1"/>
          </p:nvPr>
        </p:nvSpPr>
        <p:spPr>
          <a:xfrm>
            <a:off x="677690" y="1524000"/>
            <a:ext cx="7772400" cy="5400600"/>
          </a:xfrm>
        </p:spPr>
        <p:txBody>
          <a:bodyPr/>
          <a:lstStyle/>
          <a:p>
            <a:r>
              <a:rPr lang="en-CA" sz="1800" dirty="0"/>
              <a:t>Numerous primary sources in our print, electronic, and microform collection</a:t>
            </a:r>
          </a:p>
          <a:p>
            <a:r>
              <a:rPr lang="en-CA" sz="1800" dirty="0"/>
              <a:t>Before there were electronic resources, primary sources were re-printed and packaged as books, or a microfilm collection</a:t>
            </a:r>
          </a:p>
          <a:p>
            <a:pPr lvl="1"/>
            <a:r>
              <a:rPr lang="en-CA" sz="1600" dirty="0"/>
              <a:t>These were facsimiles of primary sources, but so are digitized documents</a:t>
            </a:r>
          </a:p>
          <a:p>
            <a:r>
              <a:rPr lang="en-CA" sz="1800" b="1" dirty="0"/>
              <a:t>Some examples of primary sources include:</a:t>
            </a:r>
          </a:p>
          <a:p>
            <a:pPr lvl="1"/>
            <a:r>
              <a:rPr lang="en-CA" sz="1600" dirty="0"/>
              <a:t>Letters</a:t>
            </a:r>
          </a:p>
          <a:p>
            <a:pPr lvl="1"/>
            <a:r>
              <a:rPr lang="en-CA" sz="1600" dirty="0"/>
              <a:t>Diaries</a:t>
            </a:r>
          </a:p>
          <a:p>
            <a:pPr lvl="1"/>
            <a:r>
              <a:rPr lang="en-CA" sz="1600" dirty="0"/>
              <a:t>Interviews</a:t>
            </a:r>
          </a:p>
          <a:p>
            <a:pPr lvl="1"/>
            <a:r>
              <a:rPr lang="en-CA" sz="1600" dirty="0"/>
              <a:t>Maps</a:t>
            </a:r>
          </a:p>
          <a:p>
            <a:pPr lvl="1"/>
            <a:r>
              <a:rPr lang="en-CA" sz="1600" dirty="0"/>
              <a:t>Newspaper and magazine articles</a:t>
            </a:r>
          </a:p>
          <a:p>
            <a:pPr lvl="1"/>
            <a:r>
              <a:rPr lang="en-CA" sz="1600" dirty="0"/>
              <a:t>Government documents</a:t>
            </a:r>
          </a:p>
          <a:p>
            <a:pPr lvl="1"/>
            <a:r>
              <a:rPr lang="en-CA" sz="1600" dirty="0"/>
              <a:t>Autobiographies and memoirs</a:t>
            </a:r>
          </a:p>
          <a:p>
            <a:pPr lvl="1"/>
            <a:r>
              <a:rPr lang="en-CA" sz="1600" dirty="0"/>
              <a:t>Works of art, including plays, poetry, films, fiction, and paintings, sculptures, music, </a:t>
            </a:r>
            <a:r>
              <a:rPr lang="en-CA" sz="1600" dirty="0" err="1"/>
              <a:t>etc</a:t>
            </a:r>
            <a:endParaRPr lang="en-CA" sz="1600" dirty="0"/>
          </a:p>
          <a:p>
            <a:pPr lvl="1"/>
            <a:r>
              <a:rPr lang="en-CA" sz="1600" dirty="0"/>
              <a:t>Artefacts, including clothing, furniture, and buildings</a:t>
            </a:r>
          </a:p>
          <a:p>
            <a:pPr lvl="1"/>
            <a:endParaRPr lang="en-CA" sz="1600" dirty="0"/>
          </a:p>
        </p:txBody>
      </p:sp>
    </p:spTree>
    <p:extLst>
      <p:ext uri="{BB962C8B-B14F-4D97-AF65-F5344CB8AC3E}">
        <p14:creationId xmlns:p14="http://schemas.microsoft.com/office/powerpoint/2010/main" val="2493185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9EEB-92A3-4FB5-B7BB-46C715F26B7A}"/>
              </a:ext>
            </a:extLst>
          </p:cNvPr>
          <p:cNvSpPr>
            <a:spLocks noGrp="1"/>
          </p:cNvSpPr>
          <p:nvPr>
            <p:ph type="title"/>
          </p:nvPr>
        </p:nvSpPr>
        <p:spPr/>
        <p:txBody>
          <a:bodyPr/>
          <a:lstStyle/>
          <a:p>
            <a:r>
              <a:rPr lang="en-CA" dirty="0"/>
              <a:t>Primary Sources in Sofia</a:t>
            </a:r>
          </a:p>
        </p:txBody>
      </p:sp>
      <p:sp>
        <p:nvSpPr>
          <p:cNvPr id="3" name="Content Placeholder 2">
            <a:extLst>
              <a:ext uri="{FF2B5EF4-FFF2-40B4-BE49-F238E27FC236}">
                <a16:creationId xmlns:a16="http://schemas.microsoft.com/office/drawing/2014/main" id="{A01D74FD-8FB1-45B7-9865-F9F2ADDFE72A}"/>
              </a:ext>
            </a:extLst>
          </p:cNvPr>
          <p:cNvSpPr>
            <a:spLocks noGrp="1"/>
          </p:cNvSpPr>
          <p:nvPr>
            <p:ph idx="1"/>
          </p:nvPr>
        </p:nvSpPr>
        <p:spPr>
          <a:xfrm>
            <a:off x="611560" y="1268760"/>
            <a:ext cx="8353186" cy="5472608"/>
          </a:xfrm>
        </p:spPr>
        <p:txBody>
          <a:bodyPr/>
          <a:lstStyle/>
          <a:p>
            <a:r>
              <a:rPr lang="en-CA" sz="1600" dirty="0"/>
              <a:t>Search for primary sources in Sofia by using the </a:t>
            </a:r>
            <a:r>
              <a:rPr lang="en-CA" sz="1600" b="1" dirty="0"/>
              <a:t>Library of Congress Subject Headings </a:t>
            </a:r>
            <a:r>
              <a:rPr lang="en-CA" sz="1600" dirty="0"/>
              <a:t>(LCSH)</a:t>
            </a:r>
          </a:p>
          <a:p>
            <a:r>
              <a:rPr lang="en-CA" sz="1600" dirty="0"/>
              <a:t>LCSH features </a:t>
            </a:r>
            <a:r>
              <a:rPr lang="en-CA" sz="1600" b="1" dirty="0"/>
              <a:t>standard subdivisions </a:t>
            </a:r>
            <a:r>
              <a:rPr lang="en-CA" sz="1600" dirty="0"/>
              <a:t>that identify and retrieve primary sources</a:t>
            </a:r>
          </a:p>
          <a:p>
            <a:r>
              <a:rPr lang="en-CA" sz="1600" dirty="0"/>
              <a:t>Advantage is that LCSH terms are portable to other academic library catalogues in Canada &amp; USA</a:t>
            </a:r>
          </a:p>
          <a:p>
            <a:r>
              <a:rPr lang="en-CA" sz="1600" b="1" dirty="0"/>
              <a:t>Note</a:t>
            </a:r>
            <a:r>
              <a:rPr lang="en-CA" sz="1600" dirty="0"/>
              <a:t>: these subdivisions are used for the documents themselves or a listing of documents identified as a </a:t>
            </a:r>
            <a:r>
              <a:rPr lang="en-CA" sz="1600" b="1" dirty="0"/>
              <a:t>bibliography or catalogue </a:t>
            </a:r>
            <a:r>
              <a:rPr lang="en-CA" sz="1600" dirty="0"/>
              <a:t>(usually paired with </a:t>
            </a:r>
            <a:r>
              <a:rPr lang="en-CA" sz="1600" b="1" dirty="0"/>
              <a:t>sources</a:t>
            </a:r>
            <a:r>
              <a:rPr lang="en-CA" sz="1600" dirty="0"/>
              <a:t>)</a:t>
            </a:r>
          </a:p>
          <a:p>
            <a:r>
              <a:rPr lang="en-CA" sz="1600" b="1" dirty="0"/>
              <a:t>Some subdivisions include (must search in subject): </a:t>
            </a:r>
          </a:p>
          <a:p>
            <a:pPr lvl="1"/>
            <a:r>
              <a:rPr lang="en-CA" sz="1400" dirty="0"/>
              <a:t>Sources </a:t>
            </a:r>
            <a:r>
              <a:rPr lang="en-CA" sz="1400" dirty="0">
                <a:sym typeface="Wingdings" panose="05000000000000000000" pitchFamily="2" charset="2"/>
              </a:rPr>
              <a:t> </a:t>
            </a:r>
            <a:r>
              <a:rPr lang="en-CA" sz="1400" dirty="0"/>
              <a:t>Main subdivision for primary sources</a:t>
            </a:r>
          </a:p>
          <a:p>
            <a:pPr lvl="1"/>
            <a:r>
              <a:rPr lang="en-CA" sz="1400" dirty="0"/>
              <a:t>Diaries</a:t>
            </a:r>
            <a:endParaRPr lang="en-CA" sz="1400" b="1" dirty="0"/>
          </a:p>
          <a:p>
            <a:pPr lvl="1"/>
            <a:r>
              <a:rPr lang="en-CA" sz="1400" dirty="0"/>
              <a:t>Correspondence </a:t>
            </a:r>
          </a:p>
          <a:p>
            <a:pPr lvl="1"/>
            <a:r>
              <a:rPr lang="en-CA" sz="1400" dirty="0"/>
              <a:t>Interviews </a:t>
            </a:r>
          </a:p>
          <a:p>
            <a:pPr lvl="1"/>
            <a:r>
              <a:rPr lang="en-CA" sz="1400" dirty="0"/>
              <a:t>Personal narratives</a:t>
            </a:r>
          </a:p>
          <a:p>
            <a:pPr lvl="1"/>
            <a:r>
              <a:rPr lang="en-CA" sz="1400" dirty="0"/>
              <a:t>Slave narratives</a:t>
            </a:r>
          </a:p>
          <a:p>
            <a:pPr lvl="1"/>
            <a:r>
              <a:rPr lang="en-CA" sz="1400" dirty="0"/>
              <a:t>Captivity narratives</a:t>
            </a:r>
          </a:p>
          <a:p>
            <a:pPr lvl="1"/>
            <a:r>
              <a:rPr lang="en-CA" sz="1400" dirty="0"/>
              <a:t>Pamphlets</a:t>
            </a:r>
          </a:p>
          <a:p>
            <a:pPr lvl="1"/>
            <a:r>
              <a:rPr lang="en-CA" sz="1400" dirty="0"/>
              <a:t>Oral history</a:t>
            </a:r>
          </a:p>
          <a:p>
            <a:pPr lvl="1"/>
            <a:r>
              <a:rPr lang="en-CA" sz="1400" dirty="0"/>
              <a:t>Description and travel</a:t>
            </a:r>
          </a:p>
          <a:p>
            <a:pPr lvl="1"/>
            <a:r>
              <a:rPr lang="en-CA" sz="1400" dirty="0"/>
              <a:t>Early works to 1800</a:t>
            </a:r>
          </a:p>
          <a:p>
            <a:pPr lvl="1"/>
            <a:endParaRPr lang="en-CA" sz="1400" dirty="0"/>
          </a:p>
          <a:p>
            <a:pPr lvl="1"/>
            <a:endParaRPr lang="en-CA" sz="1400" dirty="0"/>
          </a:p>
          <a:p>
            <a:pPr lvl="1"/>
            <a:endParaRPr lang="en-CA" sz="1400" dirty="0"/>
          </a:p>
          <a:p>
            <a:pPr lvl="1"/>
            <a:endParaRPr lang="en-CA" sz="1600" dirty="0"/>
          </a:p>
        </p:txBody>
      </p:sp>
    </p:spTree>
    <p:extLst>
      <p:ext uri="{BB962C8B-B14F-4D97-AF65-F5344CB8AC3E}">
        <p14:creationId xmlns:p14="http://schemas.microsoft.com/office/powerpoint/2010/main" val="53942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381000"/>
            <a:ext cx="7772400" cy="671513"/>
          </a:xfrm>
        </p:spPr>
        <p:txBody>
          <a:bodyPr/>
          <a:lstStyle/>
          <a:p>
            <a:r>
              <a:rPr lang="en-CA" altLang="en-US">
                <a:latin typeface="Arial Bold" panose="020B0704020202020204" pitchFamily="34" charset="0"/>
                <a:ea typeface="ＭＳ Ｐゴシック" panose="020B0600070205080204" pitchFamily="34" charset="-128"/>
              </a:rPr>
              <a:t>Electronic Journals</a:t>
            </a:r>
          </a:p>
        </p:txBody>
      </p:sp>
      <p:sp>
        <p:nvSpPr>
          <p:cNvPr id="11267" name="Content Placeholder 2"/>
          <p:cNvSpPr>
            <a:spLocks noGrp="1"/>
          </p:cNvSpPr>
          <p:nvPr>
            <p:ph idx="1"/>
          </p:nvPr>
        </p:nvSpPr>
        <p:spPr>
          <a:xfrm>
            <a:off x="685800" y="1146174"/>
            <a:ext cx="7772400" cy="5739209"/>
          </a:xfrm>
        </p:spPr>
        <p:txBody>
          <a:bodyPr/>
          <a:lstStyle/>
          <a:p>
            <a:r>
              <a:rPr lang="en-CA" altLang="en-US" b="1" dirty="0">
                <a:latin typeface="Arial" panose="020B0604020202020204" pitchFamily="34" charset="0"/>
                <a:ea typeface="ＭＳ Ｐゴシック" panose="020B0600070205080204" pitchFamily="34" charset="-128"/>
              </a:rPr>
              <a:t>Collections</a:t>
            </a:r>
            <a:r>
              <a:rPr lang="en-CA" altLang="en-US" dirty="0">
                <a:latin typeface="Arial" panose="020B0604020202020204" pitchFamily="34" charset="0"/>
                <a:ea typeface="ＭＳ Ｐゴシック" panose="020B0600070205080204" pitchFamily="34" charset="-128"/>
              </a:rPr>
              <a:t>:</a:t>
            </a:r>
          </a:p>
          <a:p>
            <a:pPr lvl="1"/>
            <a:r>
              <a:rPr lang="en-CA" altLang="en-US" sz="2000" dirty="0">
                <a:solidFill>
                  <a:schemeClr val="tx2"/>
                </a:solidFill>
                <a:latin typeface="Arial" panose="020B0604020202020204" pitchFamily="34" charset="0"/>
                <a:ea typeface="ＭＳ Ｐゴシック" panose="020B0600070205080204" pitchFamily="34" charset="-128"/>
              </a:rPr>
              <a:t>Project MUSE (Recent issues)</a:t>
            </a:r>
          </a:p>
          <a:p>
            <a:pPr lvl="1"/>
            <a:r>
              <a:rPr lang="en-CA" altLang="en-US" sz="2000" dirty="0">
                <a:solidFill>
                  <a:schemeClr val="tx2"/>
                </a:solidFill>
                <a:latin typeface="Arial" panose="020B0604020202020204" pitchFamily="34" charset="0"/>
                <a:ea typeface="ＭＳ Ｐゴシック" panose="020B0600070205080204" pitchFamily="34" charset="-128"/>
              </a:rPr>
              <a:t>JSTOR (Older issues)</a:t>
            </a:r>
          </a:p>
          <a:p>
            <a:pPr lvl="1"/>
            <a:r>
              <a:rPr lang="en-CA" altLang="en-US" sz="2000" dirty="0">
                <a:solidFill>
                  <a:schemeClr val="tx2"/>
                </a:solidFill>
                <a:latin typeface="Arial" panose="020B0604020202020204" pitchFamily="34" charset="0"/>
                <a:ea typeface="ＭＳ Ｐゴシック" panose="020B0600070205080204" pitchFamily="34" charset="-128"/>
              </a:rPr>
              <a:t>Oxford Journals (recent and archive)</a:t>
            </a:r>
          </a:p>
          <a:p>
            <a:pPr lvl="1"/>
            <a:r>
              <a:rPr lang="en-CA" altLang="en-US" sz="2000" dirty="0">
                <a:solidFill>
                  <a:schemeClr val="tx2"/>
                </a:solidFill>
                <a:latin typeface="Arial" panose="020B0604020202020204" pitchFamily="34" charset="0"/>
                <a:ea typeface="ＭＳ Ｐゴシック" panose="020B0600070205080204" pitchFamily="34" charset="-128"/>
              </a:rPr>
              <a:t>Cambridge University Press</a:t>
            </a:r>
          </a:p>
          <a:p>
            <a:pPr lvl="1"/>
            <a:r>
              <a:rPr lang="en-CA" altLang="en-US" sz="2000" dirty="0">
                <a:solidFill>
                  <a:schemeClr val="tx2"/>
                </a:solidFill>
                <a:latin typeface="Arial" panose="020B0604020202020204" pitchFamily="34" charset="0"/>
                <a:ea typeface="ＭＳ Ｐゴシック" panose="020B0600070205080204" pitchFamily="34" charset="-128"/>
              </a:rPr>
              <a:t>Wiley-Blackwell</a:t>
            </a:r>
          </a:p>
          <a:p>
            <a:pPr lvl="1"/>
            <a:r>
              <a:rPr lang="en-CA" altLang="en-US" sz="2000" dirty="0">
                <a:solidFill>
                  <a:schemeClr val="tx2"/>
                </a:solidFill>
                <a:latin typeface="Arial" panose="020B0604020202020204" pitchFamily="34" charset="0"/>
                <a:ea typeface="ＭＳ Ｐゴシック" panose="020B0600070205080204" pitchFamily="34" charset="-128"/>
              </a:rPr>
              <a:t>Sage Journals </a:t>
            </a:r>
          </a:p>
          <a:p>
            <a:pPr lvl="1"/>
            <a:r>
              <a:rPr lang="en-CA" altLang="en-US" sz="2000" dirty="0">
                <a:solidFill>
                  <a:schemeClr val="tx2"/>
                </a:solidFill>
                <a:latin typeface="Arial" panose="020B0604020202020204" pitchFamily="34" charset="0"/>
                <a:ea typeface="ＭＳ Ｐゴシック" panose="020B0600070205080204" pitchFamily="34" charset="-128"/>
              </a:rPr>
              <a:t>Taylor &amp; Francis (Routledge)</a:t>
            </a:r>
          </a:p>
          <a:p>
            <a:pPr lvl="1"/>
            <a:r>
              <a:rPr lang="en-CA" altLang="en-US" sz="2000" dirty="0">
                <a:solidFill>
                  <a:schemeClr val="tx2"/>
                </a:solidFill>
                <a:latin typeface="Arial" panose="020B0604020202020204" pitchFamily="34" charset="0"/>
                <a:ea typeface="ＭＳ Ｐゴシック" panose="020B0600070205080204" pitchFamily="34" charset="-128"/>
              </a:rPr>
              <a:t>Academic Search Complete (EBSCO)</a:t>
            </a:r>
          </a:p>
          <a:p>
            <a:pPr lvl="1"/>
            <a:r>
              <a:rPr lang="en-US" altLang="en-US" sz="2000" dirty="0">
                <a:solidFill>
                  <a:schemeClr val="tx2"/>
                </a:solidFill>
                <a:latin typeface="Arial" panose="020B0604020202020204" pitchFamily="34" charset="0"/>
                <a:ea typeface="ＭＳ Ｐゴシック" panose="020B0600070205080204" pitchFamily="34" charset="-128"/>
              </a:rPr>
              <a:t>ProQuest Central</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US" altLang="en-US" sz="2000" dirty="0">
                <a:solidFill>
                  <a:schemeClr val="tx2"/>
                </a:solidFill>
                <a:latin typeface="Arial" panose="020B0604020202020204" pitchFamily="34" charset="0"/>
                <a:ea typeface="ＭＳ Ｐゴシック" panose="020B0600070205080204" pitchFamily="34" charset="-128"/>
              </a:rPr>
              <a:t>British Periodicals I and II (1681-1939)</a:t>
            </a:r>
          </a:p>
          <a:p>
            <a:pPr lvl="1"/>
            <a:r>
              <a:rPr lang="en-US" altLang="en-US" sz="2000" dirty="0">
                <a:solidFill>
                  <a:schemeClr val="tx2"/>
                </a:solidFill>
                <a:latin typeface="Arial" panose="020B0604020202020204" pitchFamily="34" charset="0"/>
                <a:ea typeface="ＭＳ Ｐゴシック" panose="020B0600070205080204" pitchFamily="34" charset="-128"/>
              </a:rPr>
              <a:t>American Periodicals (1741-1940)</a:t>
            </a:r>
          </a:p>
          <a:p>
            <a:pPr lvl="1"/>
            <a:r>
              <a:rPr lang="en-US" altLang="en-US" sz="2000" dirty="0">
                <a:solidFill>
                  <a:schemeClr val="tx2"/>
                </a:solidFill>
                <a:latin typeface="Arial" panose="020B0604020202020204" pitchFamily="34" charset="0"/>
                <a:ea typeface="ＭＳ Ｐゴシック" panose="020B0600070205080204" pitchFamily="34" charset="-128"/>
              </a:rPr>
              <a:t>Periodicals Archive Online (1802-2000)</a:t>
            </a:r>
            <a:endParaRPr lang="en-CA" altLang="en-US" sz="2000" dirty="0">
              <a:solidFill>
                <a:schemeClr val="tx2"/>
              </a:solidFill>
              <a:latin typeface="Arial" panose="020B0604020202020204" pitchFamily="34" charset="0"/>
              <a:ea typeface="ＭＳ Ｐゴシック" panose="020B0600070205080204" pitchFamily="34" charset="-128"/>
            </a:endParaRPr>
          </a:p>
          <a:p>
            <a:pPr lvl="1"/>
            <a:r>
              <a:rPr lang="en-CA" altLang="en-US" sz="2000" dirty="0">
                <a:solidFill>
                  <a:schemeClr val="tx2"/>
                </a:solidFill>
                <a:latin typeface="Arial" panose="020B0604020202020204" pitchFamily="34" charset="0"/>
                <a:ea typeface="ＭＳ Ｐゴシック" panose="020B0600070205080204" pitchFamily="34" charset="-128"/>
              </a:rPr>
              <a:t>Many other electronic journal collections </a:t>
            </a: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1158875"/>
            <a:ext cx="206692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3127375"/>
            <a:ext cx="6651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450" y="3130550"/>
            <a:ext cx="665163"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950" y="4292600"/>
            <a:ext cx="184785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45238" y="5086350"/>
            <a:ext cx="229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Rectangle 1"/>
          <p:cNvSpPr>
            <a:spLocks noChangeArrowheads="1"/>
          </p:cNvSpPr>
          <p:nvPr/>
        </p:nvSpPr>
        <p:spPr bwMode="auto">
          <a:xfrm>
            <a:off x="6345238" y="56515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Wingdings" panose="05000000000000000000" pitchFamily="2"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CA" altLang="en-US">
              <a:latin typeface="Times" panose="02020603050405020304" pitchFamily="18" charset="0"/>
            </a:endParaRPr>
          </a:p>
        </p:txBody>
      </p:sp>
      <p:pic>
        <p:nvPicPr>
          <p:cNvPr id="11274"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2365375"/>
            <a:ext cx="2381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stretch>
            <a:fillRect/>
          </a:stretch>
        </p:blipFill>
        <p:spPr>
          <a:xfrm>
            <a:off x="6588224" y="6026518"/>
            <a:ext cx="2376264" cy="460110"/>
          </a:xfrm>
          <a:prstGeom prst="rect">
            <a:avLst/>
          </a:prstGeom>
        </p:spPr>
      </p:pic>
    </p:spTree>
    <p:extLst>
      <p:ext uri="{BB962C8B-B14F-4D97-AF65-F5344CB8AC3E}">
        <p14:creationId xmlns:p14="http://schemas.microsoft.com/office/powerpoint/2010/main" val="3124089161"/>
      </p:ext>
    </p:extLst>
  </p:cSld>
  <p:clrMapOvr>
    <a:masterClrMapping/>
  </p:clrMapOvr>
  <p:transition spd="slow" advTm="6270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D11AD1A-431C-4FCB-8E55-789D287A687E}"/>
              </a:ext>
            </a:extLst>
          </p:cNvPr>
          <p:cNvSpPr>
            <a:spLocks noGrp="1" noChangeArrowheads="1"/>
          </p:cNvSpPr>
          <p:nvPr>
            <p:ph type="title"/>
          </p:nvPr>
        </p:nvSpPr>
        <p:spPr>
          <a:xfrm>
            <a:off x="685800" y="381000"/>
            <a:ext cx="7772400" cy="671513"/>
          </a:xfrm>
        </p:spPr>
        <p:txBody>
          <a:bodyPr/>
          <a:lstStyle/>
          <a:p>
            <a:r>
              <a:rPr lang="en-CA" altLang="en-US">
                <a:latin typeface="Arial Bold" panose="020B0704020202020204" pitchFamily="34" charset="0"/>
                <a:ea typeface="ＭＳ Ｐゴシック" panose="020B0600070205080204" pitchFamily="34" charset="-128"/>
              </a:rPr>
              <a:t>Electronic Books</a:t>
            </a:r>
          </a:p>
        </p:txBody>
      </p:sp>
      <p:sp>
        <p:nvSpPr>
          <p:cNvPr id="11267" name="Content Placeholder 2">
            <a:extLst>
              <a:ext uri="{FF2B5EF4-FFF2-40B4-BE49-F238E27FC236}">
                <a16:creationId xmlns:a16="http://schemas.microsoft.com/office/drawing/2014/main" id="{A3631ABD-A036-4A3A-8C27-1EC15024A8EA}"/>
              </a:ext>
            </a:extLst>
          </p:cNvPr>
          <p:cNvSpPr>
            <a:spLocks noGrp="1" noChangeArrowheads="1"/>
          </p:cNvSpPr>
          <p:nvPr>
            <p:ph idx="1"/>
          </p:nvPr>
        </p:nvSpPr>
        <p:spPr>
          <a:xfrm>
            <a:off x="595312" y="1052513"/>
            <a:ext cx="8278688" cy="5112791"/>
          </a:xfrm>
        </p:spPr>
        <p:txBody>
          <a:bodyPr/>
          <a:lstStyle/>
          <a:p>
            <a:r>
              <a:rPr lang="en-CA" altLang="en-US" sz="2000" b="1" dirty="0">
                <a:latin typeface="Arial" panose="020B0604020202020204" pitchFamily="34" charset="0"/>
                <a:ea typeface="ＭＳ Ｐゴシック" panose="020B0600070205080204" pitchFamily="34" charset="-128"/>
              </a:rPr>
              <a:t>Collections with substantial humanities content</a:t>
            </a:r>
            <a:r>
              <a:rPr lang="en-CA" altLang="en-US" sz="2000" dirty="0">
                <a:latin typeface="Arial" panose="020B0604020202020204" pitchFamily="34" charset="0"/>
                <a:ea typeface="ＭＳ Ｐゴシック" panose="020B0600070205080204" pitchFamily="34" charset="-128"/>
              </a:rPr>
              <a:t>:</a:t>
            </a:r>
          </a:p>
          <a:p>
            <a:pPr lvl="1"/>
            <a:r>
              <a:rPr lang="en-CA" altLang="en-US" sz="1600" dirty="0">
                <a:solidFill>
                  <a:schemeClr val="tx2"/>
                </a:solidFill>
                <a:latin typeface="Arial" panose="020B0604020202020204" pitchFamily="34" charset="0"/>
                <a:ea typeface="ＭＳ Ｐゴシック" panose="020B0600070205080204" pitchFamily="34" charset="-128"/>
              </a:rPr>
              <a:t>Early English Books Online (EEBO) – 1473-1700</a:t>
            </a:r>
          </a:p>
          <a:p>
            <a:pPr lvl="1"/>
            <a:r>
              <a:rPr lang="en-US" altLang="en-US" sz="1600" dirty="0">
                <a:solidFill>
                  <a:schemeClr val="tx2"/>
                </a:solidFill>
                <a:latin typeface="Arial" panose="020B0604020202020204" pitchFamily="34" charset="0"/>
                <a:ea typeface="ＭＳ Ｐゴシック" panose="020B0600070205080204" pitchFamily="34" charset="-128"/>
              </a:rPr>
              <a:t>Eighteenth Century Collections Online (ECCO)</a:t>
            </a:r>
          </a:p>
          <a:p>
            <a:pPr lvl="1"/>
            <a:r>
              <a:rPr lang="en-CA" altLang="en-US" sz="1600" dirty="0">
                <a:solidFill>
                  <a:schemeClr val="tx2"/>
                </a:solidFill>
                <a:latin typeface="Arial" panose="020B0604020202020204" pitchFamily="34" charset="0"/>
                <a:ea typeface="ＭＳ Ｐゴシック" panose="020B0600070205080204" pitchFamily="34" charset="-128"/>
              </a:rPr>
              <a:t>Canadiana (until c. 1925)</a:t>
            </a:r>
          </a:p>
          <a:p>
            <a:pPr lvl="1"/>
            <a:r>
              <a:rPr lang="en-CA" altLang="en-US" sz="1600" dirty="0">
                <a:solidFill>
                  <a:schemeClr val="tx2"/>
                </a:solidFill>
                <a:latin typeface="Arial" panose="020B0604020202020204" pitchFamily="34" charset="0"/>
                <a:ea typeface="ＭＳ Ｐゴシック" panose="020B0600070205080204" pitchFamily="34" charset="-128"/>
              </a:rPr>
              <a:t>Oxford Scholarship Online (recent and ongoing)</a:t>
            </a:r>
          </a:p>
          <a:p>
            <a:pPr lvl="1"/>
            <a:r>
              <a:rPr lang="en-CA" altLang="en-US" sz="1600" dirty="0">
                <a:solidFill>
                  <a:schemeClr val="tx2"/>
                </a:solidFill>
                <a:latin typeface="Arial" panose="020B0604020202020204" pitchFamily="34" charset="0"/>
                <a:ea typeface="ＭＳ Ｐゴシック" panose="020B0600070205080204" pitchFamily="34" charset="-128"/>
              </a:rPr>
              <a:t>Cambridge University Press e-books (Package:1995-2007, with individual book additions)</a:t>
            </a:r>
          </a:p>
          <a:p>
            <a:pPr lvl="1"/>
            <a:r>
              <a:rPr lang="en-CA" altLang="en-US" sz="1600" dirty="0">
                <a:solidFill>
                  <a:schemeClr val="tx2"/>
                </a:solidFill>
                <a:latin typeface="Arial" panose="020B0604020202020204" pitchFamily="34" charset="0"/>
                <a:ea typeface="ＭＳ Ｐゴシック" panose="020B0600070205080204" pitchFamily="34" charset="-128"/>
              </a:rPr>
              <a:t>Project MUSE E-books (university presses)</a:t>
            </a:r>
          </a:p>
          <a:p>
            <a:pPr lvl="1"/>
            <a:r>
              <a:rPr lang="en-US" altLang="en-US" sz="1600" dirty="0">
                <a:solidFill>
                  <a:schemeClr val="tx2"/>
                </a:solidFill>
                <a:latin typeface="Arial" panose="020B0604020202020204" pitchFamily="34" charset="0"/>
                <a:ea typeface="ＭＳ Ｐゴシック" panose="020B0600070205080204" pitchFamily="34" charset="-128"/>
              </a:rPr>
              <a:t>Springer E-book Collection, includes Palgrave Macmillan (2010-)</a:t>
            </a:r>
          </a:p>
          <a:p>
            <a:pPr lvl="1"/>
            <a:r>
              <a:rPr lang="en-US" altLang="en-US" sz="1600" dirty="0">
                <a:solidFill>
                  <a:schemeClr val="tx2"/>
                </a:solidFill>
                <a:latin typeface="Arial" panose="020B0604020202020204" pitchFamily="34" charset="0"/>
                <a:ea typeface="ＭＳ Ｐゴシック" panose="020B0600070205080204" pitchFamily="34" charset="-128"/>
              </a:rPr>
              <a:t>Taylor &amp; Francis (Routledge)</a:t>
            </a:r>
          </a:p>
          <a:p>
            <a:pPr lvl="1"/>
            <a:r>
              <a:rPr lang="en-US" altLang="en-US" sz="1600" dirty="0">
                <a:solidFill>
                  <a:schemeClr val="tx2"/>
                </a:solidFill>
                <a:latin typeface="Arial" panose="020B0604020202020204" pitchFamily="34" charset="0"/>
                <a:ea typeface="ＭＳ Ｐゴシック" panose="020B0600070205080204" pitchFamily="34" charset="-128"/>
              </a:rPr>
              <a:t>ACLS Humanities E-book</a:t>
            </a:r>
            <a:endParaRPr lang="en-CA" altLang="en-US" sz="1600" dirty="0">
              <a:solidFill>
                <a:schemeClr val="tx2"/>
              </a:solidFill>
              <a:latin typeface="Arial" panose="020B0604020202020204" pitchFamily="34" charset="0"/>
              <a:ea typeface="ＭＳ Ｐゴシック" panose="020B0600070205080204" pitchFamily="34" charset="-128"/>
            </a:endParaRPr>
          </a:p>
          <a:p>
            <a:pPr lvl="1"/>
            <a:r>
              <a:rPr lang="en-CA" altLang="en-US" sz="1600" dirty="0">
                <a:solidFill>
                  <a:schemeClr val="tx2"/>
                </a:solidFill>
                <a:latin typeface="Arial" panose="020B0604020202020204" pitchFamily="34" charset="0"/>
                <a:ea typeface="ＭＳ Ｐゴシック" panose="020B0600070205080204" pitchFamily="34" charset="-128"/>
              </a:rPr>
              <a:t>Canada Commons</a:t>
            </a:r>
          </a:p>
          <a:p>
            <a:pPr lvl="1"/>
            <a:r>
              <a:rPr lang="en-CA" altLang="en-US" sz="1600" dirty="0">
                <a:solidFill>
                  <a:schemeClr val="tx2"/>
                </a:solidFill>
                <a:latin typeface="Arial" panose="020B0604020202020204" pitchFamily="34" charset="0"/>
                <a:ea typeface="ＭＳ Ｐゴシック" panose="020B0600070205080204" pitchFamily="34" charset="-128"/>
              </a:rPr>
              <a:t>Ebook Central (ProQuest)</a:t>
            </a:r>
          </a:p>
          <a:p>
            <a:pPr lvl="1"/>
            <a:r>
              <a:rPr lang="en-US" altLang="en-US" sz="1600" dirty="0">
                <a:solidFill>
                  <a:schemeClr val="tx2"/>
                </a:solidFill>
                <a:latin typeface="Arial" panose="020B0604020202020204" pitchFamily="34" charset="0"/>
                <a:ea typeface="ＭＳ Ｐゴシック" panose="020B0600070205080204" pitchFamily="34" charset="-128"/>
              </a:rPr>
              <a:t>EBSCO E-books</a:t>
            </a:r>
            <a:endParaRPr lang="en-CA" altLang="en-US" sz="1600" dirty="0">
              <a:solidFill>
                <a:schemeClr val="tx2"/>
              </a:solidFill>
              <a:latin typeface="Arial" panose="020B0604020202020204" pitchFamily="34" charset="0"/>
              <a:ea typeface="ＭＳ Ｐゴシック" panose="020B0600070205080204" pitchFamily="34" charset="-128"/>
            </a:endParaRPr>
          </a:p>
          <a:p>
            <a:pPr lvl="1"/>
            <a:r>
              <a:rPr lang="en-CA" altLang="en-US" sz="1600" dirty="0">
                <a:solidFill>
                  <a:schemeClr val="tx2"/>
                </a:solidFill>
                <a:latin typeface="Arial" panose="020B0604020202020204" pitchFamily="34" charset="0"/>
                <a:ea typeface="ＭＳ Ｐゴシック" panose="020B0600070205080204" pitchFamily="34" charset="-128"/>
              </a:rPr>
              <a:t>Many other electronic books </a:t>
            </a:r>
          </a:p>
        </p:txBody>
      </p:sp>
      <p:pic>
        <p:nvPicPr>
          <p:cNvPr id="11270" name="Picture 8">
            <a:extLst>
              <a:ext uri="{FF2B5EF4-FFF2-40B4-BE49-F238E27FC236}">
                <a16:creationId xmlns:a16="http://schemas.microsoft.com/office/drawing/2014/main" id="{D22F3DE6-892D-405C-A10E-13EB6E5FD9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341" y="4577202"/>
            <a:ext cx="7810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0EBAE829-CEED-4B43-9ED4-DB0EF09FC17F}"/>
              </a:ext>
            </a:extLst>
          </p:cNvPr>
          <p:cNvPicPr>
            <a:picLocks noChangeAspect="1"/>
          </p:cNvPicPr>
          <p:nvPr/>
        </p:nvPicPr>
        <p:blipFill>
          <a:blip r:embed="rId4"/>
          <a:stretch>
            <a:fillRect/>
          </a:stretch>
        </p:blipFill>
        <p:spPr>
          <a:xfrm>
            <a:off x="5501442" y="3977347"/>
            <a:ext cx="3238500" cy="323850"/>
          </a:xfrm>
          <a:prstGeom prst="rect">
            <a:avLst/>
          </a:prstGeom>
        </p:spPr>
      </p:pic>
      <p:pic>
        <p:nvPicPr>
          <p:cNvPr id="6" name="Picture 5">
            <a:extLst>
              <a:ext uri="{FF2B5EF4-FFF2-40B4-BE49-F238E27FC236}">
                <a16:creationId xmlns:a16="http://schemas.microsoft.com/office/drawing/2014/main" id="{BA3DFB08-B5E6-4BDA-A84C-6D3D4044FD09}"/>
              </a:ext>
            </a:extLst>
          </p:cNvPr>
          <p:cNvPicPr>
            <a:picLocks noChangeAspect="1"/>
          </p:cNvPicPr>
          <p:nvPr/>
        </p:nvPicPr>
        <p:blipFill>
          <a:blip r:embed="rId5"/>
          <a:stretch>
            <a:fillRect/>
          </a:stretch>
        </p:blipFill>
        <p:spPr>
          <a:xfrm>
            <a:off x="6814427" y="4776237"/>
            <a:ext cx="1495425" cy="428625"/>
          </a:xfrm>
          <a:prstGeom prst="rect">
            <a:avLst/>
          </a:prstGeom>
        </p:spPr>
      </p:pic>
      <p:pic>
        <p:nvPicPr>
          <p:cNvPr id="7" name="Picture 6">
            <a:extLst>
              <a:ext uri="{FF2B5EF4-FFF2-40B4-BE49-F238E27FC236}">
                <a16:creationId xmlns:a16="http://schemas.microsoft.com/office/drawing/2014/main" id="{D871FC3D-3251-4FAC-B647-90A0448AC9A3}"/>
              </a:ext>
            </a:extLst>
          </p:cNvPr>
          <p:cNvPicPr>
            <a:picLocks noChangeAspect="1"/>
          </p:cNvPicPr>
          <p:nvPr/>
        </p:nvPicPr>
        <p:blipFill>
          <a:blip r:embed="rId6"/>
          <a:stretch>
            <a:fillRect/>
          </a:stretch>
        </p:blipFill>
        <p:spPr>
          <a:xfrm>
            <a:off x="4139952" y="5586412"/>
            <a:ext cx="1571625" cy="438150"/>
          </a:xfrm>
          <a:prstGeom prst="rect">
            <a:avLst/>
          </a:prstGeom>
        </p:spPr>
      </p:pic>
      <p:pic>
        <p:nvPicPr>
          <p:cNvPr id="8" name="Picture 7">
            <a:extLst>
              <a:ext uri="{FF2B5EF4-FFF2-40B4-BE49-F238E27FC236}">
                <a16:creationId xmlns:a16="http://schemas.microsoft.com/office/drawing/2014/main" id="{08BC31C2-EECC-4007-A88A-6BE1FAE7A736}"/>
              </a:ext>
            </a:extLst>
          </p:cNvPr>
          <p:cNvPicPr>
            <a:picLocks noChangeAspect="1"/>
          </p:cNvPicPr>
          <p:nvPr/>
        </p:nvPicPr>
        <p:blipFill>
          <a:blip r:embed="rId7"/>
          <a:stretch>
            <a:fillRect/>
          </a:stretch>
        </p:blipFill>
        <p:spPr>
          <a:xfrm>
            <a:off x="5770401" y="5480096"/>
            <a:ext cx="2820055" cy="650782"/>
          </a:xfrm>
          <a:prstGeom prst="rect">
            <a:avLst/>
          </a:prstGeom>
        </p:spPr>
      </p:pic>
    </p:spTree>
    <p:extLst>
      <p:ext uri="{BB962C8B-B14F-4D97-AF65-F5344CB8AC3E}">
        <p14:creationId xmlns:p14="http://schemas.microsoft.com/office/powerpoint/2010/main" val="472581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20E3CFE-AB01-45B2-B88C-97B9008CDD77}"/>
              </a:ext>
            </a:extLst>
          </p:cNvPr>
          <p:cNvSpPr>
            <a:spLocks noGrp="1"/>
          </p:cNvSpPr>
          <p:nvPr>
            <p:ph type="title"/>
          </p:nvPr>
        </p:nvSpPr>
        <p:spPr/>
        <p:txBody>
          <a:bodyPr/>
          <a:lstStyle/>
          <a:p>
            <a:r>
              <a:rPr lang="en-CA" altLang="en-US">
                <a:latin typeface="Arial Bold" panose="020B0704020202020204" pitchFamily="34" charset="0"/>
                <a:ea typeface="ＭＳ Ｐゴシック" panose="020B0600070205080204" pitchFamily="34" charset="-128"/>
              </a:rPr>
              <a:t>Finding journal articles</a:t>
            </a:r>
          </a:p>
        </p:txBody>
      </p:sp>
      <p:sp>
        <p:nvSpPr>
          <p:cNvPr id="9219" name="Content Placeholder 2">
            <a:extLst>
              <a:ext uri="{FF2B5EF4-FFF2-40B4-BE49-F238E27FC236}">
                <a16:creationId xmlns:a16="http://schemas.microsoft.com/office/drawing/2014/main" id="{03FCF8E4-8ED7-4F37-8252-E594686F6B9D}"/>
              </a:ext>
            </a:extLst>
          </p:cNvPr>
          <p:cNvSpPr>
            <a:spLocks noGrp="1"/>
          </p:cNvSpPr>
          <p:nvPr>
            <p:ph idx="1"/>
          </p:nvPr>
        </p:nvSpPr>
        <p:spPr>
          <a:xfrm>
            <a:off x="537320" y="1238466"/>
            <a:ext cx="7920880" cy="5616575"/>
          </a:xfrm>
        </p:spPr>
        <p:txBody>
          <a:bodyPr/>
          <a:lstStyle/>
          <a:p>
            <a:r>
              <a:rPr lang="en-CA" altLang="en-US" sz="1800" b="1" dirty="0">
                <a:latin typeface="Arial" panose="020B0604020202020204" pitchFamily="34" charset="0"/>
                <a:ea typeface="ＭＳ Ｐゴシック" panose="020B0600070205080204" pitchFamily="34" charset="-128"/>
                <a:hlinkClick r:id="rId2"/>
              </a:rPr>
              <a:t>MLA International Bibliography </a:t>
            </a:r>
            <a:r>
              <a:rPr lang="en-CA" altLang="en-US" sz="2200" b="1" dirty="0">
                <a:latin typeface="Arial" panose="020B0604020202020204" pitchFamily="34" charset="0"/>
                <a:ea typeface="ＭＳ Ｐゴシック" panose="020B0600070205080204" pitchFamily="34" charset="-128"/>
              </a:rPr>
              <a:t>(MLAIB)</a:t>
            </a:r>
            <a:endParaRPr lang="en-CA" altLang="en-US" b="1" dirty="0">
              <a:latin typeface="Arial" panose="020B0604020202020204" pitchFamily="34" charset="0"/>
              <a:ea typeface="ＭＳ Ｐゴシック" panose="020B0600070205080204" pitchFamily="34" charset="-128"/>
            </a:endParaRPr>
          </a:p>
          <a:p>
            <a:pPr lvl="1"/>
            <a:r>
              <a:rPr lang="en-CA" altLang="en-US" sz="1600" dirty="0">
                <a:latin typeface="Arial" panose="020B0604020202020204" pitchFamily="34" charset="0"/>
                <a:ea typeface="ＭＳ Ｐゴシック" panose="020B0600070205080204" pitchFamily="34" charset="-128"/>
              </a:rPr>
              <a:t>References to articles in 4,400 journals, as well as books and chapters in books, from 1926 onward</a:t>
            </a:r>
          </a:p>
          <a:p>
            <a:r>
              <a:rPr lang="en-CA" altLang="en-US" sz="1800" b="1" dirty="0">
                <a:latin typeface="Arial" panose="020B0604020202020204" pitchFamily="34" charset="0"/>
                <a:ea typeface="ＭＳ Ｐゴシック" panose="020B0600070205080204" pitchFamily="34" charset="-128"/>
                <a:hlinkClick r:id="rId3"/>
              </a:rPr>
              <a:t>Annual bibliography of English language and literature: ABELL </a:t>
            </a:r>
            <a:endParaRPr lang="en-CA" altLang="en-US" sz="1800" b="1" dirty="0">
              <a:latin typeface="Arial" panose="020B0604020202020204" pitchFamily="34" charset="0"/>
              <a:ea typeface="ＭＳ Ｐゴシック" panose="020B0600070205080204" pitchFamily="34" charset="-128"/>
            </a:endParaRPr>
          </a:p>
          <a:p>
            <a:pPr lvl="1"/>
            <a:r>
              <a:rPr lang="en-US" altLang="en-US" sz="1600" dirty="0">
                <a:latin typeface="Arial" panose="020B0604020202020204" pitchFamily="34" charset="0"/>
                <a:ea typeface="ＭＳ Ｐゴシック" panose="020B0600070205080204" pitchFamily="34" charset="-128"/>
              </a:rPr>
              <a:t>British equivalent to MLAIB</a:t>
            </a:r>
            <a:endParaRPr lang="en-CA" altLang="en-US" sz="1600" dirty="0">
              <a:latin typeface="Arial" panose="020B0604020202020204" pitchFamily="34" charset="0"/>
              <a:ea typeface="ＭＳ Ｐゴシック" panose="020B0600070205080204" pitchFamily="34" charset="-128"/>
            </a:endParaRPr>
          </a:p>
          <a:p>
            <a:pPr lvl="1"/>
            <a:r>
              <a:rPr lang="en-CA" altLang="en-US" sz="1600" dirty="0">
                <a:latin typeface="Arial" panose="020B0604020202020204" pitchFamily="34" charset="0"/>
                <a:ea typeface="ＭＳ Ｐゴシック" panose="020B0600070205080204" pitchFamily="34" charset="-128"/>
              </a:rPr>
              <a:t>From 1920 onward</a:t>
            </a:r>
          </a:p>
          <a:p>
            <a:r>
              <a:rPr lang="en-US" altLang="en-US" sz="1800" b="1" dirty="0">
                <a:latin typeface="Arial" panose="020B0604020202020204" pitchFamily="34" charset="0"/>
                <a:ea typeface="ＭＳ Ｐゴシック" panose="020B0600070205080204" pitchFamily="34" charset="-128"/>
                <a:hlinkClick r:id="rId4"/>
              </a:rPr>
              <a:t>Gale Literature Criticism</a:t>
            </a:r>
            <a:endParaRPr lang="en-US" altLang="en-US" sz="1800" dirty="0">
              <a:latin typeface="Arial" panose="020B0604020202020204" pitchFamily="34" charset="0"/>
              <a:ea typeface="ＭＳ Ｐゴシック" panose="020B0600070205080204" pitchFamily="34" charset="-128"/>
            </a:endParaRPr>
          </a:p>
          <a:p>
            <a:pPr lvl="1"/>
            <a:r>
              <a:rPr lang="en-CA" altLang="en-US" sz="1600" dirty="0">
                <a:latin typeface="Arial" panose="020B0604020202020204" pitchFamily="34" charset="0"/>
                <a:ea typeface="ＭＳ Ｐゴシック" panose="020B0600070205080204" pitchFamily="34" charset="-128"/>
              </a:rPr>
              <a:t>Full text or selections of full text of essays and articles re-published in the following reference works: </a:t>
            </a:r>
          </a:p>
          <a:p>
            <a:pPr lvl="2"/>
            <a:r>
              <a:rPr lang="en-CA" altLang="en-US" sz="1400" i="1" dirty="0">
                <a:latin typeface="Arial" panose="020B0604020202020204" pitchFamily="34" charset="0"/>
                <a:ea typeface="ＭＳ Ｐゴシック" panose="020B0600070205080204" pitchFamily="34" charset="-128"/>
              </a:rPr>
              <a:t>Shakespearean Criticism</a:t>
            </a:r>
          </a:p>
          <a:p>
            <a:pPr lvl="2"/>
            <a:r>
              <a:rPr lang="en-CA" altLang="en-US" sz="1400" i="1" dirty="0">
                <a:latin typeface="Arial" panose="020B0604020202020204" pitchFamily="34" charset="0"/>
                <a:ea typeface="ＭＳ Ｐゴシック" panose="020B0600070205080204" pitchFamily="34" charset="-128"/>
              </a:rPr>
              <a:t>Poetry Criticism</a:t>
            </a:r>
          </a:p>
          <a:p>
            <a:pPr lvl="2"/>
            <a:r>
              <a:rPr lang="en-CA" altLang="en-US" sz="1400" i="1" dirty="0">
                <a:latin typeface="Arial" panose="020B0604020202020204" pitchFamily="34" charset="0"/>
                <a:ea typeface="ＭＳ Ｐゴシック" panose="020B0600070205080204" pitchFamily="34" charset="-128"/>
              </a:rPr>
              <a:t>Drama Criticism</a:t>
            </a:r>
            <a:endParaRPr lang="en-CA" altLang="en-US" sz="1400" dirty="0">
              <a:latin typeface="Arial" panose="020B0604020202020204" pitchFamily="34" charset="0"/>
              <a:ea typeface="ＭＳ Ｐゴシック" panose="020B0600070205080204" pitchFamily="34" charset="-128"/>
            </a:endParaRPr>
          </a:p>
          <a:p>
            <a:pPr lvl="2"/>
            <a:r>
              <a:rPr lang="en-CA" altLang="en-US" sz="1400" i="1" dirty="0">
                <a:latin typeface="Arial" panose="020B0604020202020204" pitchFamily="34" charset="0"/>
                <a:ea typeface="ＭＳ Ｐゴシック" panose="020B0600070205080204" pitchFamily="34" charset="-128"/>
              </a:rPr>
              <a:t>Short Story Criticism</a:t>
            </a:r>
          </a:p>
          <a:p>
            <a:pPr lvl="2"/>
            <a:r>
              <a:rPr lang="en-CA" altLang="en-US" sz="1400" i="1" dirty="0">
                <a:latin typeface="Arial" panose="020B0604020202020204" pitchFamily="34" charset="0"/>
                <a:ea typeface="ＭＳ Ｐゴシック" panose="020B0600070205080204" pitchFamily="34" charset="-128"/>
              </a:rPr>
              <a:t>Classical and Medieval Literature Criticism</a:t>
            </a:r>
          </a:p>
          <a:p>
            <a:pPr lvl="2"/>
            <a:r>
              <a:rPr lang="en-CA" altLang="en-US" sz="1400" i="1" dirty="0">
                <a:latin typeface="Arial" panose="020B0604020202020204" pitchFamily="34" charset="0"/>
                <a:ea typeface="ＭＳ Ｐゴシック" panose="020B0600070205080204" pitchFamily="34" charset="-128"/>
              </a:rPr>
              <a:t>Literature Criticism from 1400 to 1800</a:t>
            </a:r>
          </a:p>
          <a:p>
            <a:pPr lvl="2"/>
            <a:r>
              <a:rPr lang="en-CA" altLang="en-US" sz="1400" i="1" dirty="0">
                <a:latin typeface="Arial" panose="020B0604020202020204" pitchFamily="34" charset="0"/>
                <a:ea typeface="ＭＳ Ｐゴシック" panose="020B0600070205080204" pitchFamily="34" charset="-128"/>
              </a:rPr>
              <a:t>Nineteenth Century Literature Criticism</a:t>
            </a:r>
          </a:p>
          <a:p>
            <a:pPr lvl="2"/>
            <a:r>
              <a:rPr lang="en-CA" altLang="en-US" sz="1400" i="1" dirty="0">
                <a:latin typeface="Arial" panose="020B0604020202020204" pitchFamily="34" charset="0"/>
                <a:ea typeface="ＭＳ Ｐゴシック" panose="020B0600070205080204" pitchFamily="34" charset="-128"/>
              </a:rPr>
              <a:t>Twentieth Century Literature Criticism</a:t>
            </a:r>
          </a:p>
          <a:p>
            <a:pPr lvl="2"/>
            <a:r>
              <a:rPr lang="en-CA" altLang="en-US" sz="1400" i="1" dirty="0">
                <a:latin typeface="Arial" panose="020B0604020202020204" pitchFamily="34" charset="0"/>
                <a:ea typeface="ＭＳ Ｐゴシック" panose="020B0600070205080204" pitchFamily="34" charset="-128"/>
              </a:rPr>
              <a:t>Contemporary Literature Criticism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17-32986-LIBR-Powerpoint-Template-16x9-v1">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Theme">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CS-Concordia-Powerpoint-2011">
  <a:themeElements>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Concordia-Powerpoint-2010-Template-B.potx</Template>
  <TotalTime>38655</TotalTime>
  <Words>1719</Words>
  <Application>Microsoft Office PowerPoint</Application>
  <PresentationFormat>On-screen Show (4:3)</PresentationFormat>
  <Paragraphs>260</Paragraphs>
  <Slides>21</Slides>
  <Notes>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21</vt:i4>
      </vt:variant>
    </vt:vector>
  </HeadingPairs>
  <TitlesOfParts>
    <vt:vector size="32" baseType="lpstr">
      <vt:lpstr>ＭＳ Ｐゴシック</vt:lpstr>
      <vt:lpstr>Arial</vt:lpstr>
      <vt:lpstr>Arial Bold</vt:lpstr>
      <vt:lpstr>Gill Sans</vt:lpstr>
      <vt:lpstr>GillSans Bold</vt:lpstr>
      <vt:lpstr>Times</vt:lpstr>
      <vt:lpstr>Wingdings</vt:lpstr>
      <vt:lpstr>UCS-Concordia-Powerpoint-2011</vt:lpstr>
      <vt:lpstr>T17-32986-LIBR-Powerpoint-Template-16x9-v1</vt:lpstr>
      <vt:lpstr>Default Theme</vt:lpstr>
      <vt:lpstr>UCS-Concordia-Powerpoint-2011</vt:lpstr>
      <vt:lpstr>Advanced Workshop for  English Graduate Students</vt:lpstr>
      <vt:lpstr>Workshop Outline</vt:lpstr>
      <vt:lpstr>Finding background/biographical info </vt:lpstr>
      <vt:lpstr>Books and articles in Sofia</vt:lpstr>
      <vt:lpstr>Primary Sources in Sofia</vt:lpstr>
      <vt:lpstr>Primary Sources in Sofia</vt:lpstr>
      <vt:lpstr>Electronic Journals</vt:lpstr>
      <vt:lpstr>Electronic Books</vt:lpstr>
      <vt:lpstr>Finding journal articles</vt:lpstr>
      <vt:lpstr>More Article Databases</vt:lpstr>
      <vt:lpstr>Finding primary sources: Literary Works &amp; Non-Literary Works</vt:lpstr>
      <vt:lpstr>Newspapers &amp; Magazines</vt:lpstr>
      <vt:lpstr>Information on journals &amp; submission guidelines </vt:lpstr>
      <vt:lpstr>Spectrum</vt:lpstr>
      <vt:lpstr>MLA Handbook (electronic version)</vt:lpstr>
      <vt:lpstr>Search Operators</vt:lpstr>
      <vt:lpstr>Proximity Operators</vt:lpstr>
      <vt:lpstr>Subject Searching</vt:lpstr>
      <vt:lpstr>To Find the Full Text</vt:lpstr>
      <vt:lpstr>Help is Available</vt:lpstr>
      <vt:lpstr>PowerPoint Presentation</vt:lpstr>
    </vt:vector>
  </TitlesOfParts>
  <Company>Marketing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Christopher Alleyne</dc:creator>
  <cp:lastModifiedBy>Vince Graziano</cp:lastModifiedBy>
  <cp:revision>120</cp:revision>
  <dcterms:created xsi:type="dcterms:W3CDTF">2011-06-22T22:00:22Z</dcterms:created>
  <dcterms:modified xsi:type="dcterms:W3CDTF">2022-11-18T18:34:58Z</dcterms:modified>
</cp:coreProperties>
</file>