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92" r:id="rId2"/>
    <p:sldMasterId id="2147483817" r:id="rId3"/>
    <p:sldMasterId id="2147483668" r:id="rId4"/>
  </p:sldMasterIdLst>
  <p:notesMasterIdLst>
    <p:notesMasterId r:id="rId18"/>
  </p:notesMasterIdLst>
  <p:sldIdLst>
    <p:sldId id="256" r:id="rId5"/>
    <p:sldId id="277" r:id="rId6"/>
    <p:sldId id="278" r:id="rId7"/>
    <p:sldId id="271" r:id="rId8"/>
    <p:sldId id="280" r:id="rId9"/>
    <p:sldId id="270" r:id="rId10"/>
    <p:sldId id="285" r:id="rId11"/>
    <p:sldId id="286" r:id="rId12"/>
    <p:sldId id="281" r:id="rId13"/>
    <p:sldId id="273" r:id="rId14"/>
    <p:sldId id="284" r:id="rId15"/>
    <p:sldId id="283" r:id="rId16"/>
    <p:sldId id="26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DAE65A-1868-4863-8848-8F5E47D21B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C193548-2690-4E9B-8BCC-EFE3B5626B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736A2D1-A952-484B-A6B5-6DB778B24B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04F2336-7393-48B2-B409-E78F634647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45E1FC7-5011-49B8-AFEF-5BEF22AA7D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617528B-9757-4318-B054-AC97BBC6C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FD76B2-4A01-4C47-80FE-395E8689F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3E809-4596-4215-B29C-9CAF5544AFF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25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706D3-27D8-4F63-BC4E-B81803F5EF2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3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5257800" cy="1295400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5257800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019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00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1336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0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48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38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42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4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E13676-5BFD-49DC-9A71-4CECAC058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A08C70-7123-4B39-BD2F-6A65AA753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7" r:id="rId2"/>
    <p:sldLayoutId id="2147483768" r:id="rId3"/>
    <p:sldLayoutId id="2147483770" r:id="rId4"/>
    <p:sldLayoutId id="214748377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4BC310-62D2-4EE5-8336-3B8547DAC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4ECDC2-3641-4C81-98D1-94B3B764B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ordia.ca/library/guides/english.html" TargetMode="External"/><Relationship Id="rId2" Type="http://schemas.openxmlformats.org/officeDocument/2006/relationships/hyperlink" Target="https://library.concordia.ca/help/index.php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library.concordia.ca/help/questions/" TargetMode="External"/><Relationship Id="rId4" Type="http://schemas.openxmlformats.org/officeDocument/2006/relationships/hyperlink" Target="https://library.concordia.ca/help/citing/index.php?guid=ml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iauniversity.on.worldcat.org/oclc/809249326" TargetMode="External"/><Relationship Id="rId7" Type="http://schemas.openxmlformats.org/officeDocument/2006/relationships/hyperlink" Target="https://mlahandbookplus-org.lib-ezproxy.concordia.ca/books/book/5/MLA-Handbook" TargetMode="External"/><Relationship Id="rId2" Type="http://schemas.openxmlformats.org/officeDocument/2006/relationships/hyperlink" Target="https://concordiauniversity.on.worldcat.org/oclc/4288094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ordiauniversity.on.worldcat.org/oclc/53012945" TargetMode="External"/><Relationship Id="rId5" Type="http://schemas.openxmlformats.org/officeDocument/2006/relationships/hyperlink" Target="https://concordiauniversity.on.worldcat.org/oclc/858342346" TargetMode="External"/><Relationship Id="rId4" Type="http://schemas.openxmlformats.org/officeDocument/2006/relationships/hyperlink" Target="https://concordiauniversity.on.worldcat.org/oclc/3677965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Rz3TxjUBRE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cordiauniversity.on.worldcat.org/oclc/119230393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cordiauniversity.on.worldcat.org/oclc/5301294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5">
            <a:extLst>
              <a:ext uri="{FF2B5EF4-FFF2-40B4-BE49-F238E27FC236}">
                <a16:creationId xmlns:a16="http://schemas.microsoft.com/office/drawing/2014/main" id="{EE798C29-ED75-4DCC-BF54-D0809774C4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7538" y="2133600"/>
            <a:ext cx="8423275" cy="1295400"/>
          </a:xfrm>
        </p:spPr>
        <p:txBody>
          <a:bodyPr/>
          <a:lstStyle/>
          <a:p>
            <a:pPr algn="r" eaLnBrk="1" hangingPunct="1"/>
            <a:r>
              <a:rPr lang="en-CA" altLang="en-US" sz="4000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Library Orientation for ENGL 349:</a:t>
            </a:r>
            <a:br>
              <a:rPr lang="en-CA" altLang="en-US" sz="4000" dirty="0">
                <a:latin typeface="Arial Bold" panose="020B0704020202020204" pitchFamily="34" charset="0"/>
                <a:ea typeface="ＭＳ Ｐゴシック" panose="020B0600070205080204" pitchFamily="34" charset="-128"/>
              </a:rPr>
            </a:br>
            <a:r>
              <a:rPr lang="en-CA" altLang="en-US" sz="4000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Modern Poetry in English</a:t>
            </a:r>
            <a:endParaRPr lang="en-US" altLang="en-US" dirty="0">
              <a:latin typeface="Arial Bold" panose="020B07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7" name="Subtitle 16">
            <a:extLst>
              <a:ext uri="{FF2B5EF4-FFF2-40B4-BE49-F238E27FC236}">
                <a16:creationId xmlns:a16="http://schemas.microsoft.com/office/drawing/2014/main" id="{F240C8E8-F512-41A5-B8F2-40A5AA45DA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981950" cy="2133600"/>
          </a:xfrm>
        </p:spPr>
        <p:txBody>
          <a:bodyPr/>
          <a:lstStyle/>
          <a:p>
            <a:pPr algn="r" eaLnBrk="1" hangingPunct="1"/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r" eaLnBrk="1" hangingPunct="1"/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November 1, 2022</a:t>
            </a:r>
          </a:p>
          <a:p>
            <a:pPr algn="r" eaLnBrk="1" hangingPunct="1"/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Vince Graziano</a:t>
            </a:r>
          </a:p>
          <a:p>
            <a:pPr algn="r" eaLnBrk="1" hangingPunct="1"/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English Librarian</a:t>
            </a:r>
          </a:p>
          <a:p>
            <a:pPr algn="r" eaLnBrk="1" hangingPunct="1"/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vince.graziano@concordia.ca</a:t>
            </a:r>
          </a:p>
          <a:p>
            <a:pPr algn="r"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B521A-8987-4A9B-B58B-FA4F6F79320D}"/>
              </a:ext>
            </a:extLst>
          </p:cNvPr>
          <p:cNvSpPr txBox="1"/>
          <p:nvPr/>
        </p:nvSpPr>
        <p:spPr>
          <a:xfrm>
            <a:off x="1403350" y="1484313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latin typeface="+mj-lt"/>
                <a:ea typeface="ＭＳ Ｐゴシック" charset="-128"/>
              </a:rPr>
              <a:t>LIBRARY</a:t>
            </a:r>
            <a:endParaRPr lang="en-CA" sz="1400" b="1" dirty="0">
              <a:latin typeface="+mj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0DCAD9E-4CC0-4EEE-B272-1AC8E4231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Subject Searching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DD08633-BC4A-47DA-B5D9-4EB4792955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4895850"/>
          </a:xfrm>
        </p:spPr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Subject searching is more accurate &amp; specific</a:t>
            </a:r>
            <a:endParaRPr lang="en-CA" altLang="en-US" sz="28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Thesaurus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List of terms used in a database</a:t>
            </a:r>
          </a:p>
          <a:p>
            <a:r>
              <a:rPr lang="en-CA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Subject Headings in Sofia for books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Created by the Library of Congress</a:t>
            </a:r>
          </a:p>
          <a:p>
            <a:r>
              <a:rPr lang="en-CA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Subjects include: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People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Characters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Titles of literary works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Topical subject headings</a:t>
            </a:r>
          </a:p>
          <a:p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8CAE180-C1C8-4556-8DA4-7EB3A44C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To Find the Full Text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C7C7EB4-1FF5-4621-98A0-DE5726210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68760"/>
            <a:ext cx="7920880" cy="5400600"/>
          </a:xfrm>
        </p:spPr>
        <p:txBody>
          <a:bodyPr/>
          <a:lstStyle/>
          <a:p>
            <a:pPr marL="342900" indent="-342900">
              <a:spcBef>
                <a:spcPts val="450"/>
              </a:spcBef>
              <a:buAutoNum type="arabicPeriod"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Use the                         to go to the journal site</a:t>
            </a:r>
          </a:p>
          <a:p>
            <a:pPr marL="342900" indent="-342900">
              <a:spcBef>
                <a:spcPts val="450"/>
              </a:spcBef>
              <a:buAutoNum type="arabicPeriod"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Use the                                    to go directly to PDF</a:t>
            </a:r>
            <a:endParaRPr lang="en-CA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3.  Search Sofia</a:t>
            </a:r>
          </a:p>
          <a:p>
            <a:pPr lvl="1">
              <a:spcBef>
                <a:spcPts val="45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Perform a title search for the journal</a:t>
            </a:r>
          </a:p>
          <a:p>
            <a:pPr lvl="1">
              <a:spcBef>
                <a:spcPts val="45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Perform a title search for the article</a:t>
            </a:r>
          </a:p>
          <a:p>
            <a:pPr marL="0" indent="0" eaLnBrk="1" hangingPunct="1"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4.   Article/Chapter Scan &amp; Deliver</a:t>
            </a:r>
          </a:p>
          <a:p>
            <a:pPr lvl="1" eaLnBrk="1" hangingPunct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Sofia, click on the title of the book to see the Access Options</a:t>
            </a:r>
          </a:p>
          <a:p>
            <a:pPr lvl="1" eaLnBrk="1" hangingPunct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Look for: </a:t>
            </a:r>
          </a:p>
          <a:p>
            <a:pPr lvl="1" eaLnBrk="1" hangingPunct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Compliance with Canadian Copyright Act</a:t>
            </a:r>
          </a:p>
          <a:p>
            <a:pPr marL="0" indent="0" eaLnBrk="1" hangingPunct="1"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5.  Request an Interlibrary Loan (COLOMBO)</a:t>
            </a:r>
          </a:p>
          <a:p>
            <a:pPr lvl="1">
              <a:spcBef>
                <a:spcPts val="450"/>
              </a:spcBef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                  in Sofia </a:t>
            </a:r>
          </a:p>
          <a:p>
            <a:pPr lvl="2">
              <a:spcBef>
                <a:spcPts val="450"/>
              </a:spcBef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This option appears only if we change the search to other QC libraries or libraries worldwide</a:t>
            </a:r>
          </a:p>
          <a:p>
            <a:pPr lvl="1">
              <a:spcBef>
                <a:spcPts val="324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Allow 1 to 2 weeks for delivery of printed books</a:t>
            </a:r>
          </a:p>
          <a:p>
            <a:pPr lvl="1">
              <a:spcBef>
                <a:spcPts val="324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Allow 2 to 4 days for delivery of articles and chapters by email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4899EBCD-BBFB-4BE4-84E8-14923F28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86" y="1414448"/>
            <a:ext cx="1350150" cy="2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1">
            <a:extLst>
              <a:ext uri="{FF2B5EF4-FFF2-40B4-BE49-F238E27FC236}">
                <a16:creationId xmlns:a16="http://schemas.microsoft.com/office/drawing/2014/main" id="{9E28D61F-3500-4F7E-9B15-408CE456D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58" y="4772853"/>
            <a:ext cx="2033890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747" y="1689616"/>
            <a:ext cx="2382253" cy="344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BD185D-BED2-466F-8FCA-A95B75436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803" y="3798568"/>
            <a:ext cx="1867222" cy="2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9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Help is Available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087437"/>
            <a:ext cx="7772400" cy="5770563"/>
          </a:xfrm>
        </p:spPr>
        <p:txBody>
          <a:bodyPr/>
          <a:lstStyle/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Library website: help &amp; how-to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Literatures in English Subject Guide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4"/>
              </a:rPr>
              <a:t>MLA Citation style guides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5"/>
              </a:rPr>
              <a:t>Ask Us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E-mail form</a:t>
            </a:r>
          </a:p>
          <a:p>
            <a:pPr lvl="1">
              <a:spcBef>
                <a:spcPts val="600"/>
              </a:spcBef>
            </a:pP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Chat with our staff</a:t>
            </a:r>
          </a:p>
          <a:p>
            <a:pPr lvl="1">
              <a:spcBef>
                <a:spcPts val="600"/>
              </a:spcBef>
            </a:pP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Ask Us Desks</a:t>
            </a:r>
          </a:p>
          <a:p>
            <a:pPr lvl="2">
              <a:spcBef>
                <a:spcPts val="600"/>
              </a:spcBef>
            </a:pP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Entrance to Webster Library</a:t>
            </a:r>
          </a:p>
          <a:p>
            <a:pPr>
              <a:spcBef>
                <a:spcPts val="600"/>
              </a:spcBef>
            </a:pPr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Ask Vince: </a:t>
            </a:r>
          </a:p>
          <a:p>
            <a:pPr lvl="1"/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vince.graziano@concordia.ca</a:t>
            </a:r>
          </a:p>
          <a:p>
            <a:pPr lvl="1"/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Office hours: by appointment on ZOOM or in person</a:t>
            </a:r>
          </a:p>
          <a:p>
            <a:pPr lvl="1"/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Many questions can be answered by email</a:t>
            </a:r>
          </a:p>
          <a:p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785637"/>
      </p:ext>
    </p:extLst>
  </p:cSld>
  <p:clrMapOvr>
    <a:masterClrMapping/>
  </p:clrMapOvr>
  <p:transition spd="slow" advTm="492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DEAA5F0-F1E0-4926-87FC-2060859BD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Workshop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65E3A-29A5-46AD-BB42-4F9170E03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6975"/>
            <a:ext cx="7918450" cy="5545138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Finding background/biographical information</a:t>
            </a:r>
          </a:p>
          <a:p>
            <a:pPr lvl="1">
              <a:defRPr/>
            </a:pPr>
            <a:r>
              <a:rPr lang="en-CA" sz="1800" i="1" dirty="0">
                <a:hlinkClick r:id="rId2"/>
              </a:rPr>
              <a:t>Dictionary of Literary Biography</a:t>
            </a:r>
            <a:r>
              <a:rPr lang="en-CA" sz="1800" i="1" dirty="0"/>
              <a:t> (DLB)</a:t>
            </a:r>
          </a:p>
          <a:p>
            <a:pPr lvl="1">
              <a:defRPr/>
            </a:pPr>
            <a:r>
              <a:rPr lang="en-CA" sz="1800" i="1" dirty="0">
                <a:hlinkClick r:id="rId3"/>
              </a:rPr>
              <a:t>Princeton Encyclopedia of Poetry and Poetics</a:t>
            </a:r>
            <a:r>
              <a:rPr lang="en-CA" sz="1800" i="1" dirty="0"/>
              <a:t> (2012)</a:t>
            </a:r>
          </a:p>
          <a:p>
            <a:pPr lvl="2">
              <a:defRPr/>
            </a:pPr>
            <a:r>
              <a:rPr lang="en-CA" sz="1600" dirty="0">
                <a:solidFill>
                  <a:srgbClr val="FF0000"/>
                </a:solidFill>
              </a:rPr>
              <a:t>Available on trial basis until December 31, 2022</a:t>
            </a:r>
            <a:endParaRPr lang="en-CA" sz="1600" dirty="0">
              <a:solidFill>
                <a:srgbClr val="FF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defRPr/>
            </a:pPr>
            <a:r>
              <a:rPr lang="en-US" sz="1800" i="1" dirty="0"/>
              <a:t>New Princeton Encyclopedia of Poetry and Poetics (1993)</a:t>
            </a:r>
          </a:p>
          <a:p>
            <a:pPr lvl="2">
              <a:defRPr/>
            </a:pPr>
            <a:r>
              <a:rPr lang="en-CA" sz="1600" i="1" dirty="0"/>
              <a:t>Available on </a:t>
            </a:r>
            <a:r>
              <a:rPr lang="en-CA" sz="1600" i="1" dirty="0">
                <a:hlinkClick r:id="rId4"/>
              </a:rPr>
              <a:t>Literature Online</a:t>
            </a:r>
            <a:endParaRPr lang="en-CA" sz="1600" i="1" dirty="0"/>
          </a:p>
          <a:p>
            <a:pPr>
              <a:defRPr/>
            </a:pPr>
            <a:r>
              <a:rPr lang="en-US" sz="2000" b="1" dirty="0"/>
              <a:t>Finding books and articles in Sofia</a:t>
            </a:r>
          </a:p>
          <a:p>
            <a:pPr>
              <a:defRPr/>
            </a:pPr>
            <a:r>
              <a:rPr lang="en-US" sz="2000" b="1" dirty="0"/>
              <a:t>Finding literary criticism in journals &amp; more</a:t>
            </a:r>
          </a:p>
          <a:p>
            <a:pPr lvl="1">
              <a:defRPr/>
            </a:pPr>
            <a:r>
              <a:rPr lang="en-CA" sz="1800" i="1" dirty="0">
                <a:hlinkClick r:id="rId5"/>
              </a:rPr>
              <a:t>MLA International Bibliography</a:t>
            </a:r>
            <a:r>
              <a:rPr lang="en-CA" sz="1800" i="1" dirty="0"/>
              <a:t> </a:t>
            </a:r>
          </a:p>
          <a:p>
            <a:pPr>
              <a:defRPr/>
            </a:pPr>
            <a:r>
              <a:rPr lang="en-US" sz="2000" b="1" dirty="0"/>
              <a:t>Finding information about journals</a:t>
            </a:r>
          </a:p>
          <a:p>
            <a:pPr lvl="1">
              <a:defRPr/>
            </a:pPr>
            <a:r>
              <a:rPr lang="en-US" sz="1800" i="1" dirty="0">
                <a:hlinkClick r:id="rId6"/>
              </a:rPr>
              <a:t>MLA Directory of Periodicals</a:t>
            </a:r>
            <a:endParaRPr lang="en-US" sz="1800" i="1" dirty="0"/>
          </a:p>
          <a:p>
            <a:pPr>
              <a:defRPr/>
            </a:pPr>
            <a:r>
              <a:rPr lang="en-US" sz="2000" b="1" dirty="0"/>
              <a:t>Finding poetry</a:t>
            </a:r>
            <a:endParaRPr lang="en-US" sz="2000" dirty="0"/>
          </a:p>
          <a:p>
            <a:pPr lvl="1">
              <a:defRPr/>
            </a:pPr>
            <a:r>
              <a:rPr lang="en-CA" sz="1800" i="1" dirty="0">
                <a:hlinkClick r:id="rId4"/>
              </a:rPr>
              <a:t>Literature Online</a:t>
            </a:r>
            <a:endParaRPr lang="en-CA" sz="1800" i="1" dirty="0"/>
          </a:p>
          <a:p>
            <a:pPr>
              <a:defRPr/>
            </a:pPr>
            <a:r>
              <a:rPr lang="en-CA" sz="2000" b="1" dirty="0"/>
              <a:t>Introducing …</a:t>
            </a:r>
          </a:p>
          <a:p>
            <a:pPr lvl="1">
              <a:defRPr/>
            </a:pPr>
            <a:r>
              <a:rPr lang="en-CA" sz="1800" i="1" dirty="0">
                <a:hlinkClick r:id="rId7"/>
              </a:rPr>
              <a:t>MLA Handbook</a:t>
            </a:r>
            <a:r>
              <a:rPr lang="en-CA" sz="1800" i="1" dirty="0"/>
              <a:t> </a:t>
            </a:r>
            <a:r>
              <a:rPr lang="en-CA" sz="1800" dirty="0"/>
              <a:t>(e-book)</a:t>
            </a:r>
          </a:p>
          <a:p>
            <a:pPr marL="57150" indent="0"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9183393-A306-4F29-BEC3-12FA54388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Books and articles in Sofia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84CD340-423F-4BFE-A186-ADCC13D0D4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052736"/>
            <a:ext cx="8064896" cy="5616624"/>
          </a:xfrm>
        </p:spPr>
        <p:txBody>
          <a:bodyPr/>
          <a:lstStyle/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Sofia Discovery Tool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is used in all Quebec University Libraries</a:t>
            </a:r>
          </a:p>
          <a:p>
            <a:pPr lvl="1"/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Can be a starting point for library research</a:t>
            </a:r>
          </a:p>
          <a:p>
            <a:pPr lvl="1"/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Ability to search local library (default), QC libraries, and libraries worldwide</a:t>
            </a:r>
          </a:p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Catalogue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includes all electronic and physical books, videos etc available at Concordia Library</a:t>
            </a:r>
          </a:p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Discovery service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includes all full-text articles to which Concordia has access</a:t>
            </a:r>
          </a:p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Interlibrary Loan 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 </a:t>
            </a:r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Article/Chapter Scan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built in</a:t>
            </a: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Does </a:t>
            </a:r>
            <a:r>
              <a:rPr lang="en-CA" altLang="en-US" b="1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replace databases</a:t>
            </a:r>
          </a:p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Introductory Video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endParaRPr lang="en-CA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Searching Sofia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29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AFFB3A7-B07A-40F1-831C-43381D0A8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71513"/>
          </a:xfrm>
        </p:spPr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Electronic Journals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55C9E3A-A8F1-48ED-90A9-E765846A49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46175"/>
            <a:ext cx="7772400" cy="4967288"/>
          </a:xfrm>
        </p:spPr>
        <p:txBody>
          <a:bodyPr/>
          <a:lstStyle/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Collections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 MUSE (Recent issues)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JSTOR (Older issues)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Oxford Journals (recent and archive)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Wiley-Blackwell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Sage Journals 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Taylor &amp; Francis (Routledge)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Academic Search Complete (EBSCO)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ProQuest Central</a:t>
            </a:r>
            <a:endParaRPr lang="en-CA" altLang="en-US" sz="20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British Periodicals I and II (1681-1939)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American Periodicals (1741-1940)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Periodicals Archive Online (1802-2000)</a:t>
            </a:r>
            <a:endParaRPr lang="en-CA" altLang="en-US" sz="20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Many other electronic journal collections 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227923AE-BDD4-4412-8E9C-E33E6396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75"/>
            <a:ext cx="20669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E374F047-5722-4DC3-A851-B926DA51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127375"/>
            <a:ext cx="6651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208D01D3-2417-4749-8ED8-429A236E3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130550"/>
            <a:ext cx="665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429DA4ED-1FBA-43B5-A932-CDD600B65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292600"/>
            <a:ext cx="184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">
            <a:extLst>
              <a:ext uri="{FF2B5EF4-FFF2-40B4-BE49-F238E27FC236}">
                <a16:creationId xmlns:a16="http://schemas.microsoft.com/office/drawing/2014/main" id="{74FC848C-0FD2-404D-984D-D184685AF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5086350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">
            <a:extLst>
              <a:ext uri="{FF2B5EF4-FFF2-40B4-BE49-F238E27FC236}">
                <a16:creationId xmlns:a16="http://schemas.microsoft.com/office/drawing/2014/main" id="{65192C82-0FB3-42BF-A6C2-59DF48233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238" y="56515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>
              <a:latin typeface="Times" panose="02020603050405020304" pitchFamily="18" charset="0"/>
            </a:endParaRPr>
          </a:p>
        </p:txBody>
      </p:sp>
      <p:pic>
        <p:nvPicPr>
          <p:cNvPr id="11274" name="Picture 1">
            <a:extLst>
              <a:ext uri="{FF2B5EF4-FFF2-40B4-BE49-F238E27FC236}">
                <a16:creationId xmlns:a16="http://schemas.microsoft.com/office/drawing/2014/main" id="{C44A6D33-3D8D-4596-9294-FB4E66F9A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365375"/>
            <a:ext cx="2381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270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D11AD1A-431C-4FCB-8E55-789D287A6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71513"/>
          </a:xfrm>
        </p:spPr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Electronic Books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3631ABD-A036-4A3A-8C27-1EC15024A8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312" y="1052513"/>
            <a:ext cx="8278688" cy="5112791"/>
          </a:xfrm>
        </p:spPr>
        <p:txBody>
          <a:bodyPr/>
          <a:lstStyle/>
          <a:p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Collections with substantial humanities content</a:t>
            </a:r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Early English Books Online (EEBO) – 1473-1700</a:t>
            </a:r>
          </a:p>
          <a:p>
            <a:pPr lvl="1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Eighteenth Century Collections Online (ECCO)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Canadiana (until c. 1925)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Oxford Scholarship Online (recent and ongoing)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Cambridge University Press e-books (Package:1995-2007, with individual book additions)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 MUSE E-books (university presses)</a:t>
            </a:r>
          </a:p>
          <a:p>
            <a:pPr lvl="1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Springer E-book Collection, includes Palgrave Macmillan (2010-)</a:t>
            </a:r>
          </a:p>
          <a:p>
            <a:pPr lvl="1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Taylor &amp; Francis (Routledge)</a:t>
            </a:r>
          </a:p>
          <a:p>
            <a:pPr lvl="1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ACLS Humanities E-book</a:t>
            </a:r>
            <a:endParaRPr lang="en-CA" altLang="en-US" sz="16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Canada Commons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Ebook Central (ProQuest)</a:t>
            </a:r>
          </a:p>
          <a:p>
            <a:pPr lvl="1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EBSCO E-books</a:t>
            </a:r>
            <a:endParaRPr lang="en-CA" altLang="en-US" sz="16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Many other electronic books </a:t>
            </a:r>
          </a:p>
        </p:txBody>
      </p:sp>
      <p:pic>
        <p:nvPicPr>
          <p:cNvPr id="11270" name="Picture 8">
            <a:extLst>
              <a:ext uri="{FF2B5EF4-FFF2-40B4-BE49-F238E27FC236}">
                <a16:creationId xmlns:a16="http://schemas.microsoft.com/office/drawing/2014/main" id="{D22F3DE6-892D-405C-A10E-13EB6E5F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41" y="4577202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BAE829-CEED-4B43-9ED4-DB0EF09FC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442" y="3977347"/>
            <a:ext cx="3238500" cy="32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DFB08-B5E6-4BDA-A84C-6D3D4044F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427" y="4776237"/>
            <a:ext cx="1495425" cy="4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1FC3D-3251-4FAC-B647-90A0448AC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5586412"/>
            <a:ext cx="1571625" cy="43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BC31C2-EECC-4007-A88A-6BE1FAE7A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0401" y="5480096"/>
            <a:ext cx="2820055" cy="6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BB899C0-96FC-4DEA-BD3B-0BDBD6AD6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9001125" cy="1143000"/>
          </a:xfrm>
        </p:spPr>
        <p:txBody>
          <a:bodyPr/>
          <a:lstStyle/>
          <a:p>
            <a:r>
              <a:rPr lang="en-US" altLang="en-US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MLA International Bibliography</a:t>
            </a:r>
            <a:endParaRPr lang="en-CA" altLang="en-US" dirty="0">
              <a:latin typeface="Arial Bold" panose="020B07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2B965-A2A0-4315-9F77-3A49B526A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73289"/>
            <a:ext cx="8982075" cy="5616575"/>
          </a:xfrm>
        </p:spPr>
        <p:txBody>
          <a:bodyPr/>
          <a:lstStyle/>
          <a:p>
            <a:pPr>
              <a:defRPr/>
            </a:pPr>
            <a:r>
              <a:rPr lang="en-CA" sz="2200" dirty="0"/>
              <a:t>References to journal articles from more than 4,400 journals</a:t>
            </a:r>
          </a:p>
          <a:p>
            <a:pPr>
              <a:defRPr/>
            </a:pPr>
            <a:r>
              <a:rPr lang="en-CA" sz="2200" dirty="0"/>
              <a:t>References to essays in books and websites</a:t>
            </a:r>
          </a:p>
          <a:p>
            <a:pPr>
              <a:defRPr/>
            </a:pPr>
            <a:r>
              <a:rPr lang="en-CA" sz="2200" dirty="0"/>
              <a:t>Covers world literatures and languages</a:t>
            </a:r>
          </a:p>
          <a:p>
            <a:pPr>
              <a:defRPr/>
            </a:pPr>
            <a:r>
              <a:rPr lang="en-CA" sz="2200" dirty="0"/>
              <a:t>300+ full-text journals</a:t>
            </a:r>
          </a:p>
          <a:p>
            <a:pPr>
              <a:defRPr/>
            </a:pPr>
            <a:r>
              <a:rPr lang="en-CA" sz="2200" dirty="0"/>
              <a:t>Links to JSTOR journals back to 1884</a:t>
            </a:r>
          </a:p>
          <a:p>
            <a:pPr>
              <a:defRPr/>
            </a:pPr>
            <a:r>
              <a:rPr lang="en-CA" sz="2200" dirty="0"/>
              <a:t>Links to Project MUSE journals</a:t>
            </a:r>
          </a:p>
          <a:p>
            <a:pPr>
              <a:defRPr/>
            </a:pPr>
            <a:r>
              <a:rPr lang="en-CA" sz="2200" dirty="0"/>
              <a:t>1926-onward</a:t>
            </a:r>
          </a:p>
          <a:p>
            <a:pPr>
              <a:defRPr/>
            </a:pPr>
            <a:r>
              <a:rPr lang="en-CA" sz="2200" dirty="0"/>
              <a:t>Updated 10 times per year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CA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B517C340-9F9D-4CB1-A5E4-C55B8B81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30800"/>
            <a:ext cx="2066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B50F-75A2-4215-99B0-34EFBA95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31" y="404664"/>
            <a:ext cx="7772400" cy="1143000"/>
          </a:xfrm>
        </p:spPr>
        <p:txBody>
          <a:bodyPr/>
          <a:lstStyle/>
          <a:p>
            <a:r>
              <a:rPr lang="en-CA" dirty="0"/>
              <a:t>MLA Handbook (e-book)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98AE-EA68-41FE-9827-B7510F07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69" y="1340768"/>
            <a:ext cx="7772400" cy="5256584"/>
          </a:xfrm>
        </p:spPr>
        <p:txBody>
          <a:bodyPr/>
          <a:lstStyle/>
          <a:p>
            <a:r>
              <a:rPr lang="en-CA" dirty="0">
                <a:hlinkClick r:id="rId2"/>
              </a:rPr>
              <a:t>MLA Handbook</a:t>
            </a:r>
            <a:endParaRPr lang="en-CA" dirty="0"/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New </a:t>
            </a:r>
            <a:r>
              <a:rPr lang="en-CA" dirty="0"/>
              <a:t>this fall</a:t>
            </a:r>
          </a:p>
          <a:p>
            <a:pPr lvl="1"/>
            <a:r>
              <a:rPr lang="en-CA" dirty="0"/>
              <a:t>Electronic version of the print book</a:t>
            </a:r>
          </a:p>
          <a:p>
            <a:pPr lvl="1"/>
            <a:r>
              <a:rPr lang="en-CA" dirty="0"/>
              <a:t>Access Table of Contents, which begins with </a:t>
            </a:r>
            <a:r>
              <a:rPr lang="en-CA" b="1" dirty="0"/>
              <a:t>Formatting Your Research Project</a:t>
            </a:r>
          </a:p>
          <a:p>
            <a:pPr lvl="1"/>
            <a:r>
              <a:rPr lang="en-CA" dirty="0"/>
              <a:t>Use the appendices:</a:t>
            </a:r>
          </a:p>
          <a:p>
            <a:pPr lvl="2"/>
            <a:r>
              <a:rPr lang="en-CA" b="1" dirty="0"/>
              <a:t>Appendix 2: Citation Examples</a:t>
            </a:r>
            <a:r>
              <a:rPr lang="en-CA" dirty="0"/>
              <a:t> is a long list of citations for different publication types</a:t>
            </a:r>
          </a:p>
          <a:p>
            <a:pPr lvl="2"/>
            <a:r>
              <a:rPr lang="en-CA" dirty="0"/>
              <a:t>Other appendices: </a:t>
            </a:r>
          </a:p>
          <a:p>
            <a:pPr lvl="3"/>
            <a:r>
              <a:rPr lang="en-CA" dirty="0"/>
              <a:t>Abbreviations</a:t>
            </a:r>
          </a:p>
          <a:p>
            <a:pPr lvl="3"/>
            <a:r>
              <a:rPr lang="en-CA" dirty="0"/>
              <a:t>Guide to English Grammar</a:t>
            </a:r>
          </a:p>
          <a:p>
            <a:pPr lvl="3"/>
            <a:r>
              <a:rPr lang="en-CA" dirty="0"/>
              <a:t>Sample Papers in MLA Style</a:t>
            </a:r>
          </a:p>
          <a:p>
            <a:pPr lvl="1"/>
            <a:r>
              <a:rPr lang="en-CA" dirty="0"/>
              <a:t>Can be searched by keyword</a:t>
            </a:r>
          </a:p>
        </p:txBody>
      </p:sp>
    </p:spTree>
    <p:extLst>
      <p:ext uri="{BB962C8B-B14F-4D97-AF65-F5344CB8AC3E}">
        <p14:creationId xmlns:p14="http://schemas.microsoft.com/office/powerpoint/2010/main" val="218425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68CF-7561-4732-89CA-B088E145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MLA Directory of Periodicals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CD799-90DE-4807-B1D1-CC635D006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52736"/>
            <a:ext cx="7772400" cy="5688632"/>
          </a:xfrm>
        </p:spPr>
        <p:txBody>
          <a:bodyPr/>
          <a:lstStyle/>
          <a:p>
            <a:r>
              <a:rPr lang="en-CA" dirty="0">
                <a:hlinkClick r:id="rId2"/>
              </a:rPr>
              <a:t>MLA Directory of Periodicals</a:t>
            </a:r>
            <a:endParaRPr lang="en-CA" dirty="0"/>
          </a:p>
          <a:p>
            <a:pPr lvl="1"/>
            <a:r>
              <a:rPr lang="en-CA" dirty="0"/>
              <a:t>Provides detailed information on over 6,000 journals and book series.</a:t>
            </a:r>
          </a:p>
          <a:p>
            <a:pPr lvl="1"/>
            <a:r>
              <a:rPr lang="en-CA" dirty="0"/>
              <a:t>Peer-reviewed journals are not created equally; some are much more authoritative than others.</a:t>
            </a:r>
          </a:p>
          <a:p>
            <a:pPr lvl="1"/>
            <a:r>
              <a:rPr lang="en-CA" dirty="0"/>
              <a:t>Use the Directory to determine the authority or quality  of a peer-reviewed journal.</a:t>
            </a:r>
          </a:p>
          <a:p>
            <a:pPr lvl="1"/>
            <a:r>
              <a:rPr lang="en-CA" dirty="0"/>
              <a:t>Under </a:t>
            </a:r>
            <a:r>
              <a:rPr lang="en-CA" b="1" dirty="0"/>
              <a:t>Submission Details</a:t>
            </a:r>
            <a:r>
              <a:rPr lang="en-CA" dirty="0"/>
              <a:t>, look for the number of articles </a:t>
            </a:r>
            <a:r>
              <a:rPr lang="en-CA" b="1" dirty="0"/>
              <a:t>Submitted Per Year</a:t>
            </a:r>
            <a:r>
              <a:rPr lang="en-CA" dirty="0"/>
              <a:t> and the number of articles </a:t>
            </a:r>
            <a:r>
              <a:rPr lang="en-CA" b="1" dirty="0"/>
              <a:t>Published Per Year</a:t>
            </a:r>
            <a:r>
              <a:rPr lang="en-CA" dirty="0"/>
              <a:t>.</a:t>
            </a:r>
          </a:p>
          <a:p>
            <a:pPr lvl="2"/>
            <a:r>
              <a:rPr lang="en-CA" dirty="0"/>
              <a:t>A high number of articles (more than 100) submitted per year indicates that the journal has more authority.</a:t>
            </a:r>
          </a:p>
          <a:p>
            <a:pPr lvl="2"/>
            <a:r>
              <a:rPr lang="en-CA" dirty="0"/>
              <a:t>A low percentage (10% or less) of articles published per year means that the peer-review process is rigorous and therefore the journal is more authoritative.</a:t>
            </a:r>
          </a:p>
        </p:txBody>
      </p:sp>
    </p:spTree>
    <p:extLst>
      <p:ext uri="{BB962C8B-B14F-4D97-AF65-F5344CB8AC3E}">
        <p14:creationId xmlns:p14="http://schemas.microsoft.com/office/powerpoint/2010/main" val="357215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300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Search Operators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23332" y="1524000"/>
            <a:ext cx="8604448" cy="4536504"/>
          </a:xfrm>
        </p:spPr>
        <p:txBody>
          <a:bodyPr/>
          <a:lstStyle/>
          <a:p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		</a:t>
            </a:r>
            <a:r>
              <a:rPr lang="en-US" altLang="en-US" sz="20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Eliot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Waste Land</a:t>
            </a:r>
          </a:p>
          <a:p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				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poem </a:t>
            </a: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poetry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				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literature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drama</a:t>
            </a:r>
          </a:p>
          <a:p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 ”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phrases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Waste Land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</a:p>
          <a:p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*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truncation		</a:t>
            </a:r>
            <a:r>
              <a:rPr lang="en-US" altLang="en-US" sz="2000" dirty="0" err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feminis</a:t>
            </a: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*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Nesting ()			Eliot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“Waste land”							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en-US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feminis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*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women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gender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*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Note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multiple search boxes are also a form of nesting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Note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Databases do not require the operators to be in uppercase.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EXCEPTION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UPPERCASE operators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MUST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be used in Sofia</a:t>
            </a:r>
          </a:p>
        </p:txBody>
      </p:sp>
    </p:spTree>
    <p:extLst>
      <p:ext uri="{BB962C8B-B14F-4D97-AF65-F5344CB8AC3E}">
        <p14:creationId xmlns:p14="http://schemas.microsoft.com/office/powerpoint/2010/main" val="3994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CS-Concordia-Powerpoint-2011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CS-Concordia-Powerpoint-2011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17-32986-LIBR-Powerpoint-Template-16x9-v1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Theme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Concordia-Powerpoint-2010-Template-B.potx</Template>
  <TotalTime>24777</TotalTime>
  <Words>902</Words>
  <Application>Microsoft Office PowerPoint</Application>
  <PresentationFormat>On-screen Show (4:3)</PresentationFormat>
  <Paragraphs>143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GillSans Bold</vt:lpstr>
      <vt:lpstr>Arial</vt:lpstr>
      <vt:lpstr>Arial Bold</vt:lpstr>
      <vt:lpstr>Times</vt:lpstr>
      <vt:lpstr>Wingdings</vt:lpstr>
      <vt:lpstr>UCS-Concordia-Powerpoint-2011</vt:lpstr>
      <vt:lpstr>UCS-Concordia-Powerpoint-2011</vt:lpstr>
      <vt:lpstr>T17-32986-LIBR-Powerpoint-Template-16x9-v1</vt:lpstr>
      <vt:lpstr>Default Theme</vt:lpstr>
      <vt:lpstr>Library Orientation for ENGL 349: Modern Poetry in English</vt:lpstr>
      <vt:lpstr>Workshop Outline</vt:lpstr>
      <vt:lpstr>Books and articles in Sofia</vt:lpstr>
      <vt:lpstr>Electronic Journals</vt:lpstr>
      <vt:lpstr>Electronic Books</vt:lpstr>
      <vt:lpstr>MLA International Bibliography</vt:lpstr>
      <vt:lpstr>MLA Handbook (e-book)</vt:lpstr>
      <vt:lpstr>MLA Directory of Periodicals</vt:lpstr>
      <vt:lpstr>Search Operators</vt:lpstr>
      <vt:lpstr>Subject Searching</vt:lpstr>
      <vt:lpstr>To Find the Full Text</vt:lpstr>
      <vt:lpstr>Help is Available</vt:lpstr>
      <vt:lpstr>PowerPoint Presentation</vt:lpstr>
    </vt:vector>
  </TitlesOfParts>
  <Company>Marketing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Alleyne</dc:creator>
  <cp:lastModifiedBy>Vince Graziano</cp:lastModifiedBy>
  <cp:revision>78</cp:revision>
  <dcterms:created xsi:type="dcterms:W3CDTF">2011-06-22T22:00:22Z</dcterms:created>
  <dcterms:modified xsi:type="dcterms:W3CDTF">2022-11-01T18:15:14Z</dcterms:modified>
</cp:coreProperties>
</file>