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08" r:id="rId2"/>
    <p:sldMasterId id="2147483668" r:id="rId3"/>
    <p:sldMasterId id="2147483732" r:id="rId4"/>
    <p:sldMasterId id="2147483814" r:id="rId5"/>
    <p:sldMasterId id="2147483816" r:id="rId6"/>
  </p:sldMasterIdLst>
  <p:notesMasterIdLst>
    <p:notesMasterId r:id="rId29"/>
  </p:notesMasterIdLst>
  <p:sldIdLst>
    <p:sldId id="256" r:id="rId7"/>
    <p:sldId id="292" r:id="rId8"/>
    <p:sldId id="325" r:id="rId9"/>
    <p:sldId id="319" r:id="rId10"/>
    <p:sldId id="326" r:id="rId11"/>
    <p:sldId id="283" r:id="rId12"/>
    <p:sldId id="284" r:id="rId13"/>
    <p:sldId id="285" r:id="rId14"/>
    <p:sldId id="318" r:id="rId15"/>
    <p:sldId id="320" r:id="rId16"/>
    <p:sldId id="321" r:id="rId17"/>
    <p:sldId id="324" r:id="rId18"/>
    <p:sldId id="328" r:id="rId19"/>
    <p:sldId id="327" r:id="rId20"/>
    <p:sldId id="295" r:id="rId21"/>
    <p:sldId id="315" r:id="rId22"/>
    <p:sldId id="288" r:id="rId23"/>
    <p:sldId id="322" r:id="rId24"/>
    <p:sldId id="323" r:id="rId25"/>
    <p:sldId id="317" r:id="rId26"/>
    <p:sldId id="304" r:id="rId27"/>
    <p:sldId id="260"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F4616-E474-4ED1-ADD4-F58CE0CE7415}" v="593" dt="2023-02-16T07:25:33.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6C6489-57BF-4875-9526-B5A61C9B73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1" name="Rectangle 3">
            <a:extLst>
              <a:ext uri="{FF2B5EF4-FFF2-40B4-BE49-F238E27FC236}">
                <a16:creationId xmlns:a16="http://schemas.microsoft.com/office/drawing/2014/main" id="{FCDE01D9-3ECC-4688-89DE-2CE656EDE14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defRPr>
            </a:lvl1pPr>
          </a:lstStyle>
          <a:p>
            <a:pPr>
              <a:defRPr/>
            </a:pPr>
            <a:endParaRPr lang="en-US" altLang="en-US"/>
          </a:p>
        </p:txBody>
      </p:sp>
      <p:sp>
        <p:nvSpPr>
          <p:cNvPr id="5124" name="Rectangle 4">
            <a:extLst>
              <a:ext uri="{FF2B5EF4-FFF2-40B4-BE49-F238E27FC236}">
                <a16:creationId xmlns:a16="http://schemas.microsoft.com/office/drawing/2014/main" id="{A6F7766D-D749-4CEF-85D8-7AAE5696E2F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CEAAC092-B18E-41DE-8549-D70739DD2AC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82DEB32C-D124-439C-8F9E-4A31D97EDB0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5" name="Rectangle 7">
            <a:extLst>
              <a:ext uri="{FF2B5EF4-FFF2-40B4-BE49-F238E27FC236}">
                <a16:creationId xmlns:a16="http://schemas.microsoft.com/office/drawing/2014/main" id="{13DC8938-CA58-4DD7-9A40-3D79A71EA28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00A5E5B-EBA9-48D4-BC75-E4487792F2E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F7B3E809-4596-4215-B29C-9CAF5544AFFA}" type="slidenum">
              <a:rPr lang="en-US" altLang="en-US" smtClean="0"/>
              <a:pPr>
                <a:defRPr/>
              </a:pPr>
              <a:t>8</a:t>
            </a:fld>
            <a:endParaRPr lang="en-US" altLang="en-US"/>
          </a:p>
        </p:txBody>
      </p:sp>
    </p:spTree>
    <p:extLst>
      <p:ext uri="{BB962C8B-B14F-4D97-AF65-F5344CB8AC3E}">
        <p14:creationId xmlns:p14="http://schemas.microsoft.com/office/powerpoint/2010/main" val="302826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00A5E5B-EBA9-48D4-BC75-E4487792F2E9}" type="slidenum">
              <a:rPr lang="en-US" altLang="en-US" smtClean="0"/>
              <a:pPr/>
              <a:t>11</a:t>
            </a:fld>
            <a:endParaRPr lang="en-US" altLang="en-US"/>
          </a:p>
        </p:txBody>
      </p:sp>
    </p:spTree>
    <p:extLst>
      <p:ext uri="{BB962C8B-B14F-4D97-AF65-F5344CB8AC3E}">
        <p14:creationId xmlns:p14="http://schemas.microsoft.com/office/powerpoint/2010/main" val="374321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CC5706D3-27D8-4F63-BC4E-B81803F5EF2E}" type="slidenum">
              <a:rPr lang="en-US" altLang="en-US" smtClean="0"/>
              <a:pPr>
                <a:defRPr/>
              </a:pPr>
              <a:t>17</a:t>
            </a:fld>
            <a:endParaRPr lang="en-US" altLang="en-US"/>
          </a:p>
        </p:txBody>
      </p:sp>
    </p:spTree>
    <p:extLst>
      <p:ext uri="{BB962C8B-B14F-4D97-AF65-F5344CB8AC3E}">
        <p14:creationId xmlns:p14="http://schemas.microsoft.com/office/powerpoint/2010/main" val="236374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00A5E5B-EBA9-48D4-BC75-E4487792F2E9}" type="slidenum">
              <a:rPr lang="en-US" altLang="en-US" smtClean="0"/>
              <a:pPr/>
              <a:t>18</a:t>
            </a:fld>
            <a:endParaRPr lang="en-US" altLang="en-US"/>
          </a:p>
        </p:txBody>
      </p:sp>
    </p:spTree>
    <p:extLst>
      <p:ext uri="{BB962C8B-B14F-4D97-AF65-F5344CB8AC3E}">
        <p14:creationId xmlns:p14="http://schemas.microsoft.com/office/powerpoint/2010/main" val="1833770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133600"/>
            <a:ext cx="5257800" cy="1295400"/>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838200" y="3886200"/>
            <a:ext cx="5257800" cy="2133600"/>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78320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0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34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64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2133600"/>
          </a:xfrm>
        </p:spPr>
        <p:txBody>
          <a:bodyPr/>
          <a:lstStyle>
            <a:lvl1pPr>
              <a:defRPr>
                <a:solidFill>
                  <a:srgbClr val="800000"/>
                </a:solidFill>
              </a:defRPr>
            </a:lvl1pPr>
          </a:lstStyle>
          <a:p>
            <a:r>
              <a:rPr lang="en-CA"/>
              <a:t>Click to edit Master title style</a:t>
            </a:r>
            <a:endParaRPr lang="en-US"/>
          </a:p>
        </p:txBody>
      </p:sp>
    </p:spTree>
    <p:extLst>
      <p:ext uri="{BB962C8B-B14F-4D97-AF65-F5344CB8AC3E}">
        <p14:creationId xmlns:p14="http://schemas.microsoft.com/office/powerpoint/2010/main" val="391447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8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827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A90587-EDAB-401A-B383-E45B786C76E4}"/>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885D836-B125-45B8-AF5C-EE30EF3C6E8F}"/>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3" r:id="rId2"/>
    <p:sldLayoutId id="2147483812" r:id="rId3"/>
    <p:sldLayoutId id="2147483810" r:id="rId4"/>
    <p:sldLayoutId id="2147483811" r:id="rId5"/>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CA7922-CADE-41C9-A3B3-8194D80A3987}"/>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993262-04E2-40F1-A14A-B64F6326FC3F}"/>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7"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11EE74-FB3D-486A-89CE-FC21B031589B}"/>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D51442-EA2F-4B8E-95E3-89652ED42608}"/>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AE682-20A7-4223-A902-7687BD4FD6BA}"/>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74E4A9-0C77-4468-A07C-A6F1173A9205}"/>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5"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oquest.com/lion/advancedsearch/abelladvanced?parentSessionId=FqRPaXdSVIE658KlXVR7ivV%2BUpw%2Feskqolf20FS%2FQgs%3D&amp;accountid=10246" TargetMode="External"/><Relationship Id="rId2" Type="http://schemas.openxmlformats.org/officeDocument/2006/relationships/hyperlink" Target="https://go-gale-com.lib-ezproxy.concordia.ca/ps/start.do?p=LCO&amp;u=concordi_main" TargetMode="External"/><Relationship Id="rId1" Type="http://schemas.openxmlformats.org/officeDocument/2006/relationships/slideLayout" Target="../slideLayouts/slideLayout6.xml"/><Relationship Id="rId4" Type="http://schemas.openxmlformats.org/officeDocument/2006/relationships/hyperlink" Target="https://go-gale-com.lib-ezproxy.concordia.ca/ps/start.do?p=LitRC&amp;u=concordi_ma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pps.brepolis.net.lib-ezproxy.concordia.ca/bmb/search.cf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cpps.brepolis.net.lib-ezproxy.concordia.ca/aph/search.cfm" TargetMode="External"/><Relationship Id="rId4" Type="http://schemas.openxmlformats.org/officeDocument/2006/relationships/hyperlink" Target="https://search-itergateway-org.lib-ezproxy.concordia.ca/Iter/search.jsp#advanced_searc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oncordiauniversity.on.worldcat.org/oclc/43416802" TargetMode="External"/><Relationship Id="rId2" Type="http://schemas.openxmlformats.org/officeDocument/2006/relationships/hyperlink" Target="https://concordiauniversity.on.worldcat.org/oclc/36779656"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dramaonlinelibrary-com.lib-ezproxy.concordia.ca/hom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quest.com/lion/advanced?accountid=10246" TargetMode="External"/><Relationship Id="rId2" Type="http://schemas.openxmlformats.org/officeDocument/2006/relationships/hyperlink" Target="https://www-dramaonlinelibrary-com.lib-ezproxy.concordia.ca/home" TargetMode="External"/><Relationship Id="rId1" Type="http://schemas.openxmlformats.org/officeDocument/2006/relationships/slideLayout" Target="../slideLayouts/slideLayout6.xml"/><Relationship Id="rId4" Type="http://schemas.openxmlformats.org/officeDocument/2006/relationships/hyperlink" Target="https://video-alexanderstreet-com.lib-ezproxy.concordia.ca/channel/theatre-in-vide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eb-s-ebscohost-com.lib-ezproxy.concordia.ca/ehost/search/advanced?vid=0&amp;sid=8e7861c9-9fd3-4f4a-ac41-ad886255528c%40redi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tapor-library-utoronto-ca.lib-ezproxy.concordia.ca/doe/" TargetMode="External"/><Relationship Id="rId2" Type="http://schemas.openxmlformats.org/officeDocument/2006/relationships/hyperlink" Target="https://www-oed-com.lib-ezproxy.concordia.ca/" TargetMode="External"/><Relationship Id="rId1" Type="http://schemas.openxmlformats.org/officeDocument/2006/relationships/slideLayout" Target="../slideLayouts/slideLayout6.xml"/><Relationship Id="rId4" Type="http://schemas.openxmlformats.org/officeDocument/2006/relationships/hyperlink" Target="https://quod.lib.umich.edu/m/middle-english-dictiona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icagomanualofstyle-org.lib-ezproxy.concordia.ca/16/contents.html" TargetMode="External"/><Relationship Id="rId2" Type="http://schemas.openxmlformats.org/officeDocument/2006/relationships/hyperlink" Target="https://mlahandbookplus-org.lib-ezproxy.concordia.ca/books/book/5/MLA-Handboo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cordia.ca/library/guides/english.html" TargetMode="External"/><Relationship Id="rId2" Type="http://schemas.openxmlformats.org/officeDocument/2006/relationships/hyperlink" Target="https://library.concordia.ca/help/index.php" TargetMode="External"/><Relationship Id="rId1" Type="http://schemas.openxmlformats.org/officeDocument/2006/relationships/slideLayout" Target="../slideLayouts/slideLayout10.xml"/><Relationship Id="rId6" Type="http://schemas.openxmlformats.org/officeDocument/2006/relationships/hyperlink" Target="mailto:vince.graziano@concordia.ca" TargetMode="External"/><Relationship Id="rId5" Type="http://schemas.openxmlformats.org/officeDocument/2006/relationships/hyperlink" Target="https://library.concordia.ca/help/questions/" TargetMode="External"/><Relationship Id="rId4" Type="http://schemas.openxmlformats.org/officeDocument/2006/relationships/hyperlink" Target="https://library.concordia.ca/help/citing/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xforddnb-com.lib-ezproxy.concordia.ca/" TargetMode="External"/><Relationship Id="rId2" Type="http://schemas.openxmlformats.org/officeDocument/2006/relationships/hyperlink" Target="https://go-gale-com.lib-ezproxy.concordia.ca/ps/start.do?p=DLBC&amp;u=concordi_mai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dRz3TxjUBR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worldshakesbib-org.lib-ezproxy.concordia.ca/advanced-search?oup_auth=1" TargetMode="External"/><Relationship Id="rId2" Type="http://schemas.openxmlformats.org/officeDocument/2006/relationships/hyperlink" Target="https://web-p-ebscohost-com.lib-ezproxy.concordia.ca/ehost/search/advanced?vid=0&amp;sid=22a485b9-27cb-4331-8320-b7b0e966db45%40redis" TargetMode="External"/><Relationship Id="rId1" Type="http://schemas.openxmlformats.org/officeDocument/2006/relationships/slideLayout" Target="../slideLayouts/slideLayout6.xml"/><Relationship Id="rId4" Type="http://schemas.openxmlformats.org/officeDocument/2006/relationships/hyperlink" Target="https://www-dramaonlinelibrary-com.lib-ezproxy.concordia.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5">
            <a:extLst>
              <a:ext uri="{FF2B5EF4-FFF2-40B4-BE49-F238E27FC236}">
                <a16:creationId xmlns:a16="http://schemas.microsoft.com/office/drawing/2014/main" id="{BA0D5070-FA2F-42DF-9D6A-F0FDB07832DC}"/>
              </a:ext>
            </a:extLst>
          </p:cNvPr>
          <p:cNvSpPr>
            <a:spLocks noGrp="1" noChangeArrowheads="1"/>
          </p:cNvSpPr>
          <p:nvPr>
            <p:ph type="ctrTitle"/>
          </p:nvPr>
        </p:nvSpPr>
        <p:spPr>
          <a:xfrm>
            <a:off x="250825" y="1557338"/>
            <a:ext cx="8785225" cy="2016125"/>
          </a:xfrm>
        </p:spPr>
        <p:txBody>
          <a:bodyPr/>
          <a:lstStyle/>
          <a:p>
            <a:pPr algn="ctr" eaLnBrk="1" hangingPunct="1"/>
            <a:r>
              <a:rPr lang="en-CA" altLang="en-US" sz="4000" dirty="0">
                <a:latin typeface="Arial Bold" panose="020B0704020202020204" pitchFamily="34" charset="0"/>
                <a:ea typeface="ＭＳ Ｐゴシック" panose="020B0600070205080204" pitchFamily="34" charset="-128"/>
              </a:rPr>
              <a:t>Library Research Workshop:</a:t>
            </a:r>
            <a:br>
              <a:rPr lang="en-CA" altLang="en-US" sz="4000" dirty="0">
                <a:latin typeface="Arial Bold" panose="020B0704020202020204" pitchFamily="34" charset="0"/>
                <a:ea typeface="ＭＳ Ｐゴシック" panose="020B0600070205080204" pitchFamily="34" charset="-128"/>
              </a:rPr>
            </a:br>
            <a:r>
              <a:rPr lang="en-CA" altLang="en-US" sz="4000" dirty="0">
                <a:latin typeface="Arial Bold" panose="020B0704020202020204" pitchFamily="34" charset="0"/>
                <a:ea typeface="ＭＳ Ｐゴシック" panose="020B0600070205080204" pitchFamily="34" charset="-128"/>
              </a:rPr>
              <a:t> ENGL 320 Shakespeare</a:t>
            </a:r>
            <a:endParaRPr lang="en-US" altLang="en-US" sz="4000" dirty="0">
              <a:latin typeface="Arial Bold" panose="020B0704020202020204" pitchFamily="34" charset="0"/>
              <a:ea typeface="ＭＳ Ｐゴシック" panose="020B0600070205080204" pitchFamily="34" charset="-128"/>
            </a:endParaRPr>
          </a:p>
        </p:txBody>
      </p:sp>
      <p:sp>
        <p:nvSpPr>
          <p:cNvPr id="6147" name="Subtitle 16">
            <a:extLst>
              <a:ext uri="{FF2B5EF4-FFF2-40B4-BE49-F238E27FC236}">
                <a16:creationId xmlns:a16="http://schemas.microsoft.com/office/drawing/2014/main" id="{2AAA9C5B-6ECA-4F4D-AEA9-471A14C46275}"/>
              </a:ext>
            </a:extLst>
          </p:cNvPr>
          <p:cNvSpPr>
            <a:spLocks noGrp="1" noChangeArrowheads="1"/>
          </p:cNvSpPr>
          <p:nvPr>
            <p:ph type="subTitle" idx="1"/>
          </p:nvPr>
        </p:nvSpPr>
        <p:spPr>
          <a:xfrm>
            <a:off x="900113" y="4076700"/>
            <a:ext cx="7981950" cy="2133600"/>
          </a:xfrm>
        </p:spPr>
        <p:txBody>
          <a:bodyPr/>
          <a:lstStyle/>
          <a:p>
            <a:pPr algn="r" eaLnBrk="1" hangingPunct="1"/>
            <a:r>
              <a:rPr lang="en-US" altLang="en-US" b="1">
                <a:ea typeface="ＭＳ Ｐゴシック"/>
                <a:cs typeface="Arial"/>
              </a:rPr>
              <a:t>Thursday, February 16, 2023</a:t>
            </a:r>
          </a:p>
          <a:p>
            <a:pPr algn="r" eaLnBrk="1" hangingPunct="1"/>
            <a:endParaRPr lang="en-US" altLang="en-US" b="1">
              <a:latin typeface="Arial" panose="020B0604020202020204" pitchFamily="34" charset="0"/>
              <a:ea typeface="ＭＳ Ｐゴシック" panose="020B0600070205080204" pitchFamily="34" charset="-128"/>
            </a:endParaRPr>
          </a:p>
          <a:p>
            <a:pPr algn="r" eaLnBrk="1" hangingPunct="1"/>
            <a:r>
              <a:rPr lang="en-US" altLang="en-US" b="1">
                <a:latin typeface="Arial" panose="020B0604020202020204" pitchFamily="34" charset="0"/>
                <a:ea typeface="ＭＳ Ｐゴシック" panose="020B0600070205080204" pitchFamily="34" charset="-128"/>
              </a:rPr>
              <a:t>Vince Graziano</a:t>
            </a:r>
          </a:p>
          <a:p>
            <a:pPr algn="r" eaLnBrk="1" hangingPunct="1"/>
            <a:r>
              <a:rPr lang="en-US" altLang="en-US" b="1">
                <a:latin typeface="Arial" panose="020B0604020202020204" pitchFamily="34" charset="0"/>
                <a:ea typeface="ＭＳ Ｐゴシック" panose="020B0600070205080204" pitchFamily="34" charset="-128"/>
              </a:rPr>
              <a:t>English Librarian</a:t>
            </a:r>
          </a:p>
          <a:p>
            <a:pPr algn="r" eaLnBrk="1" hangingPunct="1"/>
            <a:r>
              <a:rPr lang="en-US" altLang="en-US" b="1">
                <a:latin typeface="Arial" panose="020B0604020202020204" pitchFamily="34" charset="0"/>
                <a:ea typeface="ＭＳ Ｐゴシック" panose="020B0600070205080204" pitchFamily="34" charset="-128"/>
              </a:rPr>
              <a:t>vince.graziano@concordia.ca</a:t>
            </a:r>
          </a:p>
        </p:txBody>
      </p:sp>
      <p:sp>
        <p:nvSpPr>
          <p:cNvPr id="2" name="TextBox 1">
            <a:extLst>
              <a:ext uri="{FF2B5EF4-FFF2-40B4-BE49-F238E27FC236}">
                <a16:creationId xmlns:a16="http://schemas.microsoft.com/office/drawing/2014/main" id="{AE1BFA40-0A68-43E3-A505-A1DDFB29BD9F}"/>
              </a:ext>
            </a:extLst>
          </p:cNvPr>
          <p:cNvSpPr txBox="1"/>
          <p:nvPr/>
        </p:nvSpPr>
        <p:spPr>
          <a:xfrm>
            <a:off x="3995738" y="836613"/>
            <a:ext cx="1439862" cy="307975"/>
          </a:xfrm>
          <a:prstGeom prst="rect">
            <a:avLst/>
          </a:prstGeom>
          <a:noFill/>
        </p:spPr>
        <p:txBody>
          <a:bodyPr>
            <a:spAutoFit/>
          </a:bodyPr>
          <a:lstStyle/>
          <a:p>
            <a:pPr eaLnBrk="1" hangingPunct="1">
              <a:defRPr/>
            </a:pPr>
            <a:r>
              <a:rPr lang="en-US" sz="1400" b="1">
                <a:latin typeface="+mj-lt"/>
                <a:ea typeface="ＭＳ Ｐゴシック" charset="-128"/>
              </a:rPr>
              <a:t>LIBRARY</a:t>
            </a:r>
            <a:endParaRPr lang="en-CA" sz="1400" b="1">
              <a:latin typeface="+mj-lt"/>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5625-31A5-420A-890A-4CE7C7614DD4}"/>
              </a:ext>
            </a:extLst>
          </p:cNvPr>
          <p:cNvSpPr>
            <a:spLocks noGrp="1"/>
          </p:cNvSpPr>
          <p:nvPr>
            <p:ph type="title"/>
          </p:nvPr>
        </p:nvSpPr>
        <p:spPr>
          <a:xfrm>
            <a:off x="685800" y="381000"/>
            <a:ext cx="7772400" cy="913108"/>
          </a:xfrm>
        </p:spPr>
        <p:txBody>
          <a:bodyPr/>
          <a:lstStyle/>
          <a:p>
            <a:r>
              <a:rPr lang="en-US"/>
              <a:t>More databases</a:t>
            </a:r>
            <a:endParaRPr lang="en-CA"/>
          </a:p>
        </p:txBody>
      </p:sp>
      <p:sp>
        <p:nvSpPr>
          <p:cNvPr id="3" name="Content Placeholder 2">
            <a:extLst>
              <a:ext uri="{FF2B5EF4-FFF2-40B4-BE49-F238E27FC236}">
                <a16:creationId xmlns:a16="http://schemas.microsoft.com/office/drawing/2014/main" id="{CA5CA09D-BE17-427B-A4C8-73E2B9224D31}"/>
              </a:ext>
            </a:extLst>
          </p:cNvPr>
          <p:cNvSpPr>
            <a:spLocks noGrp="1"/>
          </p:cNvSpPr>
          <p:nvPr>
            <p:ph idx="1"/>
          </p:nvPr>
        </p:nvSpPr>
        <p:spPr>
          <a:xfrm>
            <a:off x="685800" y="1210159"/>
            <a:ext cx="8310966" cy="5438614"/>
          </a:xfrm>
        </p:spPr>
        <p:txBody>
          <a:bodyPr/>
          <a:lstStyle/>
          <a:p>
            <a:r>
              <a:rPr lang="en-US" sz="2200" dirty="0">
                <a:hlinkClick r:id="rId2"/>
              </a:rPr>
              <a:t>Gale Literature Criticism</a:t>
            </a:r>
            <a:endParaRPr lang="en-US" sz="2200" dirty="0"/>
          </a:p>
          <a:p>
            <a:pPr lvl="1"/>
            <a:r>
              <a:rPr lang="en-US" sz="1900" dirty="0"/>
              <a:t>Large database consisting of: </a:t>
            </a:r>
            <a:r>
              <a:rPr lang="en-US" sz="1900" i="1" dirty="0"/>
              <a:t>Shakespearean Criticism, Poetry Criticism, Short Story Criticism, Drama Criticism, Classical &amp; Medieval Literature Criticism, Literature Criticism from 1400 to1800, Nineteenth Century Literature Criticism, Twentieth Century Literature Criticism, Contemporary Literary Criticism</a:t>
            </a:r>
          </a:p>
          <a:p>
            <a:pPr lvl="1"/>
            <a:r>
              <a:rPr lang="en-US" sz="1900" dirty="0"/>
              <a:t>Selected full text or portions of full text essays</a:t>
            </a:r>
          </a:p>
          <a:p>
            <a:pPr lvl="1"/>
            <a:r>
              <a:rPr lang="en-US" sz="1900" dirty="0"/>
              <a:t>Coverage: 15</a:t>
            </a:r>
            <a:r>
              <a:rPr lang="en-US" sz="1900" baseline="30000" dirty="0"/>
              <a:t>th</a:t>
            </a:r>
            <a:r>
              <a:rPr lang="en-US" sz="1900" dirty="0"/>
              <a:t> century to 2019 (NOT updated)</a:t>
            </a:r>
          </a:p>
          <a:p>
            <a:r>
              <a:rPr lang="en-US" sz="2100" dirty="0">
                <a:hlinkClick r:id="rId3"/>
              </a:rPr>
              <a:t>ABELL: Annual Bibliography of English Language &amp; Literature</a:t>
            </a:r>
            <a:endParaRPr lang="en-US" sz="2100" dirty="0"/>
          </a:p>
          <a:p>
            <a:pPr lvl="1"/>
            <a:r>
              <a:rPr lang="en-US" sz="1900" dirty="0"/>
              <a:t>British equivalent to the </a:t>
            </a:r>
            <a:r>
              <a:rPr lang="en-US" sz="1900" i="1" dirty="0"/>
              <a:t>MLA International Bibliography</a:t>
            </a:r>
          </a:p>
          <a:p>
            <a:pPr lvl="1"/>
            <a:r>
              <a:rPr lang="en-US" sz="1900" dirty="0"/>
              <a:t>Covers only international literatures originally written in English</a:t>
            </a:r>
          </a:p>
          <a:p>
            <a:pPr lvl="1"/>
            <a:r>
              <a:rPr lang="en-US" sz="1900" dirty="0"/>
              <a:t>1920 onward</a:t>
            </a:r>
          </a:p>
          <a:p>
            <a:r>
              <a:rPr lang="en-CA" sz="2100" dirty="0">
                <a:hlinkClick r:id="rId4"/>
              </a:rPr>
              <a:t>Gale Literature Resource Center</a:t>
            </a:r>
            <a:endParaRPr lang="en-CA" sz="2100" dirty="0"/>
          </a:p>
          <a:p>
            <a:pPr lvl="1"/>
            <a:r>
              <a:rPr lang="en-CA" sz="1900" dirty="0"/>
              <a:t>Contains 260 full text periodicals, with a mix of magazines and scholarly journals</a:t>
            </a:r>
          </a:p>
        </p:txBody>
      </p:sp>
    </p:spTree>
    <p:extLst>
      <p:ext uri="{BB962C8B-B14F-4D97-AF65-F5344CB8AC3E}">
        <p14:creationId xmlns:p14="http://schemas.microsoft.com/office/powerpoint/2010/main" val="273435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5CA-1F8D-42BB-BDE2-DB5FFF667448}"/>
              </a:ext>
            </a:extLst>
          </p:cNvPr>
          <p:cNvSpPr>
            <a:spLocks noGrp="1"/>
          </p:cNvSpPr>
          <p:nvPr>
            <p:ph type="title"/>
          </p:nvPr>
        </p:nvSpPr>
        <p:spPr>
          <a:xfrm>
            <a:off x="685800" y="381000"/>
            <a:ext cx="7772400" cy="750376"/>
          </a:xfrm>
        </p:spPr>
        <p:txBody>
          <a:bodyPr/>
          <a:lstStyle/>
          <a:p>
            <a:r>
              <a:rPr lang="en-US"/>
              <a:t>Related databases</a:t>
            </a:r>
            <a:endParaRPr lang="en-CA"/>
          </a:p>
        </p:txBody>
      </p:sp>
      <p:sp>
        <p:nvSpPr>
          <p:cNvPr id="3" name="Content Placeholder 2">
            <a:extLst>
              <a:ext uri="{FF2B5EF4-FFF2-40B4-BE49-F238E27FC236}">
                <a16:creationId xmlns:a16="http://schemas.microsoft.com/office/drawing/2014/main" id="{3A175071-CFCF-457D-A001-00B0C418EE93}"/>
              </a:ext>
            </a:extLst>
          </p:cNvPr>
          <p:cNvSpPr>
            <a:spLocks noGrp="1"/>
          </p:cNvSpPr>
          <p:nvPr>
            <p:ph idx="1"/>
          </p:nvPr>
        </p:nvSpPr>
        <p:spPr>
          <a:xfrm>
            <a:off x="685799" y="1061634"/>
            <a:ext cx="8233475" cy="5354664"/>
          </a:xfrm>
        </p:spPr>
        <p:txBody>
          <a:bodyPr/>
          <a:lstStyle/>
          <a:p>
            <a:r>
              <a:rPr lang="en-US" sz="2200">
                <a:hlinkClick r:id="rId3"/>
              </a:rPr>
              <a:t>International Medieval Bibliography</a:t>
            </a:r>
            <a:endParaRPr lang="en-US" sz="2200"/>
          </a:p>
          <a:p>
            <a:pPr lvl="1"/>
            <a:r>
              <a:rPr lang="en-CA" sz="1900"/>
              <a:t>Bibliographic database that provides citations to articles and other items in all medieval subjects covering more than 4,000 journals from 1967 onward</a:t>
            </a:r>
          </a:p>
          <a:p>
            <a:pPr lvl="1"/>
            <a:r>
              <a:rPr lang="en-CA" sz="1900"/>
              <a:t>Covers all aspects of medieval studies within the date range of 450 to 1500 for the continent of Europe, the Middle East and North Africa </a:t>
            </a:r>
          </a:p>
          <a:p>
            <a:r>
              <a:rPr lang="en-CA" sz="2200">
                <a:hlinkClick r:id="rId4"/>
              </a:rPr>
              <a:t>ITER: Gateway to the Middle Ages &amp; Renaissance</a:t>
            </a:r>
            <a:endParaRPr lang="en-CA" sz="2200"/>
          </a:p>
          <a:p>
            <a:pPr lvl="1"/>
            <a:r>
              <a:rPr lang="en-CA" sz="1900"/>
              <a:t>Pronounced EATER, the database covers the Middle Ages and Renaissance (400-1700)</a:t>
            </a:r>
          </a:p>
          <a:p>
            <a:pPr lvl="1"/>
            <a:r>
              <a:rPr lang="en-CA" sz="1900"/>
              <a:t>Indexes more than 1,100 journals and provides citations for journal articles, reviews, review articles, bibliographies, catalogues, abstracts and discographies.</a:t>
            </a:r>
          </a:p>
          <a:p>
            <a:r>
              <a:rPr lang="en-US" sz="2200" err="1">
                <a:hlinkClick r:id="rId5"/>
              </a:rPr>
              <a:t>Année</a:t>
            </a:r>
            <a:r>
              <a:rPr lang="en-US" sz="2200">
                <a:hlinkClick r:id="rId5"/>
              </a:rPr>
              <a:t> </a:t>
            </a:r>
            <a:r>
              <a:rPr lang="en-US" sz="2200" err="1">
                <a:hlinkClick r:id="rId5"/>
              </a:rPr>
              <a:t>philologique</a:t>
            </a:r>
            <a:endParaRPr lang="en-US" sz="2200"/>
          </a:p>
          <a:p>
            <a:pPr lvl="1"/>
            <a:r>
              <a:rPr lang="en-CA" sz="1900"/>
              <a:t>This database is a comprehensive index for scholarly research in classical studies from 1959 onward</a:t>
            </a:r>
            <a:endParaRPr lang="en-US" sz="1900"/>
          </a:p>
          <a:p>
            <a:pPr lvl="1"/>
            <a:endParaRPr lang="en-CA"/>
          </a:p>
        </p:txBody>
      </p:sp>
    </p:spTree>
    <p:extLst>
      <p:ext uri="{BB962C8B-B14F-4D97-AF65-F5344CB8AC3E}">
        <p14:creationId xmlns:p14="http://schemas.microsoft.com/office/powerpoint/2010/main" val="350811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245E-BCAF-4D36-87CA-99603CE08DAC}"/>
              </a:ext>
            </a:extLst>
          </p:cNvPr>
          <p:cNvSpPr>
            <a:spLocks noGrp="1"/>
          </p:cNvSpPr>
          <p:nvPr>
            <p:ph type="title"/>
          </p:nvPr>
        </p:nvSpPr>
        <p:spPr>
          <a:xfrm>
            <a:off x="685800" y="381000"/>
            <a:ext cx="7772400" cy="727129"/>
          </a:xfrm>
        </p:spPr>
        <p:txBody>
          <a:bodyPr/>
          <a:lstStyle/>
          <a:p>
            <a:r>
              <a:rPr lang="en-US"/>
              <a:t>Databases for Literary Texts</a:t>
            </a:r>
            <a:endParaRPr lang="en-CA"/>
          </a:p>
        </p:txBody>
      </p:sp>
      <p:sp>
        <p:nvSpPr>
          <p:cNvPr id="3" name="Content Placeholder 2">
            <a:extLst>
              <a:ext uri="{FF2B5EF4-FFF2-40B4-BE49-F238E27FC236}">
                <a16:creationId xmlns:a16="http://schemas.microsoft.com/office/drawing/2014/main" id="{CC57D0B0-7175-4C4C-85CD-A045A68186F8}"/>
              </a:ext>
            </a:extLst>
          </p:cNvPr>
          <p:cNvSpPr>
            <a:spLocks noGrp="1"/>
          </p:cNvSpPr>
          <p:nvPr>
            <p:ph idx="1"/>
          </p:nvPr>
        </p:nvSpPr>
        <p:spPr>
          <a:xfrm>
            <a:off x="685800" y="1155914"/>
            <a:ext cx="7772400" cy="5702086"/>
          </a:xfrm>
        </p:spPr>
        <p:txBody>
          <a:bodyPr/>
          <a:lstStyle/>
          <a:p>
            <a:r>
              <a:rPr lang="en-US" sz="2000" dirty="0">
                <a:hlinkClick r:id="rId2"/>
              </a:rPr>
              <a:t>Literature Online (LION)</a:t>
            </a:r>
            <a:endParaRPr lang="en-US" sz="2000" dirty="0"/>
          </a:p>
          <a:p>
            <a:pPr lvl="1"/>
            <a:r>
              <a:rPr lang="en-US" sz="1600" dirty="0"/>
              <a:t>More than 350,000 full text literary works in English from ~600 to ~1925</a:t>
            </a:r>
          </a:p>
          <a:p>
            <a:pPr lvl="1"/>
            <a:r>
              <a:rPr lang="en-US" sz="1600" dirty="0"/>
              <a:t>Poetry is covered from ~600 to the present</a:t>
            </a:r>
          </a:p>
          <a:p>
            <a:pPr lvl="1"/>
            <a:r>
              <a:rPr lang="en-US" sz="1600" dirty="0"/>
              <a:t>Full text is provided without images</a:t>
            </a:r>
          </a:p>
          <a:p>
            <a:pPr lvl="1"/>
            <a:r>
              <a:rPr lang="en-US" sz="1600" dirty="0"/>
              <a:t>Records for the literary works are </a:t>
            </a:r>
            <a:r>
              <a:rPr lang="en-US" sz="1600" b="1" dirty="0"/>
              <a:t>NOT in Sofia</a:t>
            </a:r>
          </a:p>
          <a:p>
            <a:r>
              <a:rPr lang="en-CA" sz="2000" dirty="0">
                <a:hlinkClick r:id="rId3"/>
              </a:rPr>
              <a:t>Early English Books Online (EEBO)</a:t>
            </a:r>
            <a:endParaRPr lang="en-CA" sz="2000" dirty="0"/>
          </a:p>
          <a:p>
            <a:pPr lvl="1"/>
            <a:r>
              <a:rPr lang="en-CA" sz="1600" dirty="0"/>
              <a:t>Facsimile Document Images (full text not searchable) for each book published in England, Ireland, Scotland, Wales and British North America from 1473 to 1700 </a:t>
            </a:r>
          </a:p>
          <a:p>
            <a:pPr lvl="1"/>
            <a:r>
              <a:rPr lang="en-CA" sz="1600" dirty="0"/>
              <a:t>The full text is searchable only if the TCP text is available</a:t>
            </a:r>
          </a:p>
          <a:p>
            <a:pPr lvl="1"/>
            <a:r>
              <a:rPr lang="en-CA" sz="1600" dirty="0"/>
              <a:t>The Text Creation Partnership (TCP) produced plain texts in plain fonts for about 50% of the books in EEBO. Many fonts from the period, particularly Gothic ones, are difficult to read. TCP texts are now in public domain.</a:t>
            </a:r>
          </a:p>
          <a:p>
            <a:pPr lvl="1"/>
            <a:r>
              <a:rPr lang="en-CA" sz="1600" dirty="0"/>
              <a:t>Includes the </a:t>
            </a:r>
            <a:r>
              <a:rPr lang="en-CA" sz="1600" i="1" dirty="0" err="1"/>
              <a:t>Tomason</a:t>
            </a:r>
            <a:r>
              <a:rPr lang="en-CA" sz="1600" i="1" dirty="0"/>
              <a:t> Tracts</a:t>
            </a:r>
            <a:r>
              <a:rPr lang="en-CA" sz="1600" dirty="0"/>
              <a:t>, a collection of pamphlets, books and newspapers from 1640 to 1661</a:t>
            </a:r>
          </a:p>
          <a:p>
            <a:pPr lvl="1"/>
            <a:r>
              <a:rPr lang="en-CA" sz="1600" dirty="0"/>
              <a:t>Includes the </a:t>
            </a:r>
            <a:r>
              <a:rPr lang="en-CA" sz="1600" i="1" dirty="0"/>
              <a:t>Tract Supplement </a:t>
            </a:r>
            <a:r>
              <a:rPr lang="en-CA" sz="1600" dirty="0"/>
              <a:t>of broadsides and manuscripts</a:t>
            </a:r>
          </a:p>
          <a:p>
            <a:pPr lvl="1"/>
            <a:r>
              <a:rPr lang="en-CA" sz="1600" dirty="0"/>
              <a:t>Records for each book are included in Sofia featuring Library of Congress Subject Headings</a:t>
            </a:r>
          </a:p>
          <a:p>
            <a:pPr lvl="1"/>
            <a:endParaRPr lang="en-CA" sz="2000" dirty="0"/>
          </a:p>
        </p:txBody>
      </p:sp>
    </p:spTree>
    <p:extLst>
      <p:ext uri="{BB962C8B-B14F-4D97-AF65-F5344CB8AC3E}">
        <p14:creationId xmlns:p14="http://schemas.microsoft.com/office/powerpoint/2010/main" val="212127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CA1F-F24D-0507-6FC9-A5DEA636B557}"/>
              </a:ext>
            </a:extLst>
          </p:cNvPr>
          <p:cNvSpPr>
            <a:spLocks noGrp="1"/>
          </p:cNvSpPr>
          <p:nvPr>
            <p:ph type="title"/>
          </p:nvPr>
        </p:nvSpPr>
        <p:spPr/>
        <p:txBody>
          <a:bodyPr/>
          <a:lstStyle/>
          <a:p>
            <a:r>
              <a:rPr lang="en-CA" dirty="0"/>
              <a:t>Literary Texts in Drama Online</a:t>
            </a:r>
          </a:p>
        </p:txBody>
      </p:sp>
      <p:sp>
        <p:nvSpPr>
          <p:cNvPr id="3" name="Content Placeholder 2">
            <a:extLst>
              <a:ext uri="{FF2B5EF4-FFF2-40B4-BE49-F238E27FC236}">
                <a16:creationId xmlns:a16="http://schemas.microsoft.com/office/drawing/2014/main" id="{8877BF3A-B198-9C61-DE9C-4913ED043342}"/>
              </a:ext>
            </a:extLst>
          </p:cNvPr>
          <p:cNvSpPr>
            <a:spLocks noGrp="1"/>
          </p:cNvSpPr>
          <p:nvPr>
            <p:ph idx="1"/>
          </p:nvPr>
        </p:nvSpPr>
        <p:spPr>
          <a:xfrm>
            <a:off x="584200" y="1371600"/>
            <a:ext cx="7772400" cy="5105400"/>
          </a:xfrm>
        </p:spPr>
        <p:txBody>
          <a:bodyPr/>
          <a:lstStyle/>
          <a:p>
            <a:r>
              <a:rPr lang="en-CA" dirty="0">
                <a:hlinkClick r:id="rId2"/>
              </a:rPr>
              <a:t>Drama Online</a:t>
            </a:r>
            <a:r>
              <a:rPr lang="en-CA" dirty="0"/>
              <a:t> is available until December 31, 2023</a:t>
            </a:r>
          </a:p>
          <a:p>
            <a:r>
              <a:rPr lang="en-CA" dirty="0"/>
              <a:t>Access is limited to the following Collections:</a:t>
            </a:r>
          </a:p>
          <a:p>
            <a:pPr lvl="1"/>
            <a:r>
              <a:rPr lang="en-US" dirty="0"/>
              <a:t>Core Collection</a:t>
            </a:r>
          </a:p>
          <a:p>
            <a:pPr lvl="1"/>
            <a:r>
              <a:rPr lang="en-US" dirty="0"/>
              <a:t>Nick Hern Books</a:t>
            </a:r>
          </a:p>
          <a:p>
            <a:pPr lvl="1"/>
            <a:r>
              <a:rPr lang="en-US" dirty="0"/>
              <a:t>The </a:t>
            </a:r>
            <a:r>
              <a:rPr lang="en-US" dirty="0" err="1"/>
              <a:t>Donmar</a:t>
            </a:r>
            <a:r>
              <a:rPr lang="en-US" dirty="0"/>
              <a:t> Shakespeare Trilogy on Screen</a:t>
            </a:r>
          </a:p>
          <a:p>
            <a:pPr lvl="1"/>
            <a:r>
              <a:rPr lang="en-US" dirty="0"/>
              <a:t>The National Theatre Collection</a:t>
            </a:r>
          </a:p>
          <a:p>
            <a:pPr lvl="1"/>
            <a:r>
              <a:rPr lang="en-US" dirty="0"/>
              <a:t>Shakespeare’s Globe on Screen 1 and 2</a:t>
            </a:r>
          </a:p>
          <a:p>
            <a:pPr lvl="1"/>
            <a:r>
              <a:rPr lang="en-US" dirty="0"/>
              <a:t>Critical Studies &amp; Performance Practice</a:t>
            </a:r>
          </a:p>
          <a:p>
            <a:r>
              <a:rPr lang="en-CA" dirty="0"/>
              <a:t>Shakespeare’s plays are from the </a:t>
            </a:r>
            <a:r>
              <a:rPr lang="en-CA" b="1" i="1" dirty="0"/>
              <a:t>Arden Shakespeare Third Series</a:t>
            </a:r>
            <a:r>
              <a:rPr lang="en-CA" dirty="0"/>
              <a:t>, published by Bloomsbury</a:t>
            </a:r>
          </a:p>
        </p:txBody>
      </p:sp>
    </p:spTree>
    <p:extLst>
      <p:ext uri="{BB962C8B-B14F-4D97-AF65-F5344CB8AC3E}">
        <p14:creationId xmlns:p14="http://schemas.microsoft.com/office/powerpoint/2010/main" val="209220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37BA-051D-4F24-35F3-59671D3E05AA}"/>
              </a:ext>
            </a:extLst>
          </p:cNvPr>
          <p:cNvSpPr>
            <a:spLocks noGrp="1"/>
          </p:cNvSpPr>
          <p:nvPr>
            <p:ph type="title"/>
          </p:nvPr>
        </p:nvSpPr>
        <p:spPr>
          <a:xfrm>
            <a:off x="685800" y="393700"/>
            <a:ext cx="7772400" cy="1143000"/>
          </a:xfrm>
        </p:spPr>
        <p:txBody>
          <a:bodyPr/>
          <a:lstStyle/>
          <a:p>
            <a:r>
              <a:rPr lang="en-CA" dirty="0"/>
              <a:t>Databases for Audio/Video</a:t>
            </a:r>
          </a:p>
        </p:txBody>
      </p:sp>
      <p:sp>
        <p:nvSpPr>
          <p:cNvPr id="3" name="Content Placeholder 2">
            <a:extLst>
              <a:ext uri="{FF2B5EF4-FFF2-40B4-BE49-F238E27FC236}">
                <a16:creationId xmlns:a16="http://schemas.microsoft.com/office/drawing/2014/main" id="{B4102590-4847-F287-60CD-3231365685A4}"/>
              </a:ext>
            </a:extLst>
          </p:cNvPr>
          <p:cNvSpPr>
            <a:spLocks noGrp="1"/>
          </p:cNvSpPr>
          <p:nvPr>
            <p:ph idx="1"/>
          </p:nvPr>
        </p:nvSpPr>
        <p:spPr>
          <a:xfrm>
            <a:off x="685800" y="1073150"/>
            <a:ext cx="7772400" cy="5638800"/>
          </a:xfrm>
        </p:spPr>
        <p:txBody>
          <a:bodyPr/>
          <a:lstStyle/>
          <a:p>
            <a:r>
              <a:rPr lang="en-CA" dirty="0">
                <a:hlinkClick r:id="rId2"/>
              </a:rPr>
              <a:t>Drama Online</a:t>
            </a:r>
            <a:endParaRPr lang="en-CA" dirty="0"/>
          </a:p>
          <a:p>
            <a:pPr lvl="1"/>
            <a:r>
              <a:rPr lang="en-CA" dirty="0"/>
              <a:t>30 Shakespeare plays performed at the Globe theatre</a:t>
            </a:r>
          </a:p>
          <a:p>
            <a:r>
              <a:rPr lang="en-CA" b="1" dirty="0"/>
              <a:t>Complete </a:t>
            </a:r>
            <a:r>
              <a:rPr lang="en-CA" b="1" dirty="0" err="1"/>
              <a:t>Arkangel</a:t>
            </a:r>
            <a:r>
              <a:rPr lang="en-CA" b="1" dirty="0"/>
              <a:t> Shakespeare (2003)</a:t>
            </a:r>
          </a:p>
          <a:p>
            <a:pPr lvl="1"/>
            <a:r>
              <a:rPr lang="en-CA" dirty="0"/>
              <a:t>Based on the </a:t>
            </a:r>
            <a:r>
              <a:rPr lang="en-CA" b="1" i="1" dirty="0"/>
              <a:t>Pelican Shakespeare Series</a:t>
            </a:r>
            <a:r>
              <a:rPr lang="en-CA" dirty="0"/>
              <a:t>, published by Penguin Random House</a:t>
            </a:r>
          </a:p>
          <a:p>
            <a:pPr lvl="1"/>
            <a:r>
              <a:rPr lang="en-CA" dirty="0"/>
              <a:t>38 Audiobooks on CD, listed in Sofia</a:t>
            </a:r>
          </a:p>
          <a:p>
            <a:pPr lvl="1"/>
            <a:r>
              <a:rPr lang="en-CA" dirty="0"/>
              <a:t>Streaming audio available in </a:t>
            </a:r>
            <a:r>
              <a:rPr lang="en-CA" dirty="0">
                <a:hlinkClick r:id="rId3"/>
              </a:rPr>
              <a:t>Literature Online</a:t>
            </a:r>
            <a:endParaRPr lang="en-CA" dirty="0"/>
          </a:p>
          <a:p>
            <a:pPr lvl="2"/>
            <a:r>
              <a:rPr lang="en-CA" dirty="0"/>
              <a:t>In Advanced Search, search for Shakespeare as Author</a:t>
            </a:r>
          </a:p>
          <a:p>
            <a:pPr lvl="2"/>
            <a:r>
              <a:rPr lang="en-CA" dirty="0"/>
              <a:t>Limit to Content Type: Audio and video</a:t>
            </a:r>
          </a:p>
          <a:p>
            <a:pPr lvl="2"/>
            <a:r>
              <a:rPr lang="en-CA" dirty="0"/>
              <a:t>Organized by Act &amp; Scene</a:t>
            </a:r>
          </a:p>
          <a:p>
            <a:pPr lvl="2"/>
            <a:r>
              <a:rPr lang="en-CA" b="1" dirty="0"/>
              <a:t>Not</a:t>
            </a:r>
            <a:r>
              <a:rPr lang="en-CA" dirty="0"/>
              <a:t> listed in Sofia</a:t>
            </a:r>
          </a:p>
          <a:p>
            <a:r>
              <a:rPr lang="en-CA" dirty="0">
                <a:hlinkClick r:id="rId4"/>
              </a:rPr>
              <a:t>Theatre in Video</a:t>
            </a:r>
            <a:endParaRPr lang="en-CA" dirty="0"/>
          </a:p>
          <a:p>
            <a:pPr lvl="1"/>
            <a:r>
              <a:rPr lang="en-CA" dirty="0"/>
              <a:t>Includes </a:t>
            </a:r>
            <a:r>
              <a:rPr lang="en-CA" b="1" i="1" dirty="0"/>
              <a:t>BBC Television Shakespeare series</a:t>
            </a:r>
            <a:r>
              <a:rPr lang="en-CA" dirty="0"/>
              <a:t>, individually listed in Sofia</a:t>
            </a:r>
          </a:p>
        </p:txBody>
      </p:sp>
    </p:spTree>
    <p:extLst>
      <p:ext uri="{BB962C8B-B14F-4D97-AF65-F5344CB8AC3E}">
        <p14:creationId xmlns:p14="http://schemas.microsoft.com/office/powerpoint/2010/main" val="343160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539552" y="381000"/>
            <a:ext cx="8604448" cy="1143000"/>
          </a:xfrm>
        </p:spPr>
        <p:txBody>
          <a:bodyPr/>
          <a:lstStyle/>
          <a:p>
            <a:r>
              <a:rPr lang="en-CA" altLang="en-US" sz="3300">
                <a:latin typeface="Arial Bold" panose="020B0704020202020204" pitchFamily="34" charset="0"/>
                <a:ea typeface="ＭＳ Ｐゴシック" panose="020B0600070205080204" pitchFamily="34" charset="-128"/>
              </a:rPr>
              <a:t>Boolean Operators &amp; search capabilities</a:t>
            </a:r>
          </a:p>
        </p:txBody>
      </p:sp>
      <p:sp>
        <p:nvSpPr>
          <p:cNvPr id="3" name="Content Placeholder 2"/>
          <p:cNvSpPr>
            <a:spLocks noGrp="1" noChangeArrowheads="1"/>
          </p:cNvSpPr>
          <p:nvPr>
            <p:ph idx="1"/>
          </p:nvPr>
        </p:nvSpPr>
        <p:spPr>
          <a:xfrm>
            <a:off x="539552" y="1124744"/>
            <a:ext cx="7920880" cy="5688632"/>
          </a:xfrm>
        </p:spPr>
        <p:txBody>
          <a:bodyPr/>
          <a:lstStyle/>
          <a:p>
            <a:r>
              <a:rPr lang="en-US" altLang="en-US" sz="1700" dirty="0">
                <a:latin typeface="Arial" panose="020B0604020202020204" pitchFamily="34" charset="0"/>
                <a:ea typeface="ＭＳ Ｐゴシック" panose="020B0600070205080204" pitchFamily="34" charset="-128"/>
              </a:rPr>
              <a:t>Boolean searching is based on an algebraic system of logic created by George Boole, a British 19</a:t>
            </a:r>
            <a:r>
              <a:rPr lang="en-US" altLang="en-US" sz="1700" baseline="30000" dirty="0">
                <a:latin typeface="Arial" panose="020B0604020202020204" pitchFamily="34" charset="0"/>
                <a:ea typeface="ＭＳ Ｐゴシック" panose="020B0600070205080204" pitchFamily="34" charset="-128"/>
              </a:rPr>
              <a:t>th</a:t>
            </a:r>
            <a:r>
              <a:rPr lang="en-US" altLang="en-US" sz="1700" dirty="0">
                <a:latin typeface="Arial" panose="020B0604020202020204" pitchFamily="34" charset="0"/>
                <a:ea typeface="ＭＳ Ｐゴシック" panose="020B0600070205080204" pitchFamily="34" charset="-128"/>
              </a:rPr>
              <a:t>c. mathematician &amp; philosopher</a:t>
            </a:r>
          </a:p>
          <a:p>
            <a:r>
              <a:rPr lang="en-US" altLang="en-US" sz="1700" dirty="0">
                <a:latin typeface="Arial" panose="020B0604020202020204" pitchFamily="34" charset="0"/>
                <a:ea typeface="ＭＳ Ｐゴシック" panose="020B0600070205080204" pitchFamily="34" charset="-128"/>
              </a:rPr>
              <a:t>AKA logical operators or search operators or operators</a:t>
            </a:r>
          </a:p>
          <a:p>
            <a:pPr marL="0" indent="0">
              <a:buNone/>
            </a:pPr>
            <a:endParaRPr lang="en-US" altLang="en-US" sz="1700" dirty="0">
              <a:latin typeface="Arial" panose="020B0604020202020204" pitchFamily="34" charset="0"/>
              <a:ea typeface="ＭＳ Ｐゴシック" panose="020B0600070205080204" pitchFamily="34" charset="-128"/>
            </a:endParaRPr>
          </a:p>
          <a:p>
            <a:pPr>
              <a:spcBef>
                <a:spcPts val="100"/>
              </a:spcBef>
            </a:pPr>
            <a:r>
              <a:rPr lang="en-US" altLang="en-US" sz="1700" b="1" dirty="0">
                <a:latin typeface="Arial" panose="020B0604020202020204" pitchFamily="34" charset="0"/>
                <a:ea typeface="ＭＳ Ｐゴシック" panose="020B0600070205080204" pitchFamily="34" charset="-128"/>
              </a:rPr>
              <a:t>Boolean Operators</a:t>
            </a:r>
            <a:r>
              <a:rPr lang="en-US" altLang="en-US" sz="1700" dirty="0">
                <a:latin typeface="Arial" panose="020B0604020202020204" pitchFamily="34" charset="0"/>
                <a:ea typeface="ＭＳ Ｐゴシック" panose="020B0600070205080204" pitchFamily="34" charset="-128"/>
              </a:rPr>
              <a:t>:</a:t>
            </a:r>
          </a:p>
          <a:p>
            <a:pPr lvl="1"/>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restricts search			</a:t>
            </a:r>
            <a:r>
              <a:rPr lang="en-US" altLang="en-US" sz="1700" dirty="0">
                <a:solidFill>
                  <a:schemeClr val="tx2"/>
                </a:solidFill>
                <a:latin typeface="Arial" panose="020B0604020202020204" pitchFamily="34" charset="0"/>
                <a:ea typeface="ＭＳ Ｐゴシック" panose="020B0600070205080204" pitchFamily="34" charset="-128"/>
              </a:rPr>
              <a:t>Shakespeare</a:t>
            </a:r>
            <a:r>
              <a:rPr lang="en-US" altLang="en-US" sz="1700" dirty="0">
                <a:latin typeface="Arial" panose="020B0604020202020204" pitchFamily="34" charset="0"/>
                <a:ea typeface="ＭＳ Ｐゴシック" panose="020B0600070205080204" pitchFamily="34" charset="-128"/>
              </a:rPr>
              <a:t> </a:t>
            </a:r>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a:t>
            </a:r>
            <a:r>
              <a:rPr lang="en-US" altLang="en-US" sz="1700" dirty="0">
                <a:solidFill>
                  <a:schemeClr val="tx2"/>
                </a:solidFill>
                <a:latin typeface="Arial" panose="020B0604020202020204" pitchFamily="34" charset="0"/>
                <a:ea typeface="ＭＳ Ｐゴシック" panose="020B0600070205080204" pitchFamily="34" charset="-128"/>
              </a:rPr>
              <a:t>king </a:t>
            </a:r>
            <a:r>
              <a:rPr lang="en-US" altLang="en-US" sz="1700" dirty="0" err="1">
                <a:solidFill>
                  <a:schemeClr val="tx2"/>
                </a:solidFill>
                <a:latin typeface="Arial" panose="020B0604020202020204" pitchFamily="34" charset="0"/>
                <a:ea typeface="ＭＳ Ｐゴシック" panose="020B0600070205080204" pitchFamily="34" charset="-128"/>
              </a:rPr>
              <a:t>lear</a:t>
            </a:r>
            <a:endParaRPr lang="en-US" altLang="en-US" sz="1700" dirty="0">
              <a:solidFill>
                <a:schemeClr val="tx2"/>
              </a:solidFill>
              <a:latin typeface="Arial" panose="020B0604020202020204" pitchFamily="34" charset="0"/>
              <a:ea typeface="ＭＳ Ｐゴシック" panose="020B0600070205080204" pitchFamily="34" charset="-128"/>
            </a:endParaRPr>
          </a:p>
          <a:p>
            <a:pPr lvl="1"/>
            <a:r>
              <a:rPr lang="en-US" altLang="en-US" sz="1700" b="1" dirty="0">
                <a:latin typeface="Arial" panose="020B0604020202020204" pitchFamily="34" charset="0"/>
                <a:ea typeface="ＭＳ Ｐゴシック" panose="020B0600070205080204" pitchFamily="34" charset="-128"/>
              </a:rPr>
              <a:t>OR</a:t>
            </a:r>
            <a:r>
              <a:rPr lang="en-US" altLang="en-US" sz="1700" dirty="0">
                <a:latin typeface="Arial" panose="020B0604020202020204" pitchFamily="34" charset="0"/>
                <a:ea typeface="ＭＳ Ｐゴシック" panose="020B0600070205080204" pitchFamily="34" charset="-128"/>
              </a:rPr>
              <a:t> expands search			</a:t>
            </a:r>
            <a:r>
              <a:rPr lang="en-US" altLang="en-US" sz="1700" dirty="0">
                <a:solidFill>
                  <a:schemeClr val="tx2"/>
                </a:solidFill>
                <a:latin typeface="Arial" panose="020B0604020202020204" pitchFamily="34" charset="0"/>
                <a:ea typeface="ＭＳ Ｐゴシック" panose="020B0600070205080204" pitchFamily="34" charset="-128"/>
              </a:rPr>
              <a:t>drama </a:t>
            </a:r>
            <a:r>
              <a:rPr lang="en-US" altLang="en-US" sz="1700" b="1" dirty="0">
                <a:solidFill>
                  <a:schemeClr val="tx2"/>
                </a:solidFill>
                <a:latin typeface="Arial" panose="020B0604020202020204" pitchFamily="34" charset="0"/>
                <a:ea typeface="ＭＳ Ｐゴシック" panose="020B0600070205080204" pitchFamily="34" charset="-128"/>
              </a:rPr>
              <a:t>OR</a:t>
            </a:r>
            <a:r>
              <a:rPr lang="en-US" altLang="en-US" sz="1700" dirty="0">
                <a:solidFill>
                  <a:schemeClr val="tx2"/>
                </a:solidFill>
                <a:latin typeface="Arial" panose="020B0604020202020204" pitchFamily="34" charset="0"/>
                <a:ea typeface="ＭＳ Ｐゴシック" panose="020B0600070205080204" pitchFamily="34" charset="-128"/>
              </a:rPr>
              <a:t> plays</a:t>
            </a:r>
            <a:endParaRPr lang="en-US" altLang="en-US" sz="1700" b="1" dirty="0">
              <a:latin typeface="Arial" panose="020B0604020202020204" pitchFamily="34" charset="0"/>
              <a:ea typeface="ＭＳ Ｐゴシック" panose="020B0600070205080204" pitchFamily="34" charset="-128"/>
            </a:endParaRPr>
          </a:p>
          <a:p>
            <a:pPr lvl="1"/>
            <a:r>
              <a:rPr lang="en-US" altLang="en-US" sz="1700" b="1" dirty="0">
                <a:latin typeface="Arial" panose="020B0604020202020204" pitchFamily="34" charset="0"/>
                <a:ea typeface="ＭＳ Ｐゴシック" panose="020B0600070205080204" pitchFamily="34" charset="-128"/>
              </a:rPr>
              <a:t>NOT</a:t>
            </a:r>
            <a:r>
              <a:rPr lang="en-US" altLang="en-US" sz="1700" dirty="0">
                <a:latin typeface="Arial" panose="020B0604020202020204" pitchFamily="34" charset="0"/>
                <a:ea typeface="ＭＳ Ｐゴシック" panose="020B0600070205080204" pitchFamily="34" charset="-128"/>
              </a:rPr>
              <a:t> eliminates			</a:t>
            </a:r>
            <a:r>
              <a:rPr lang="en-US" altLang="en-US" sz="1700" dirty="0">
                <a:solidFill>
                  <a:schemeClr val="tx2"/>
                </a:solidFill>
                <a:latin typeface="Arial" panose="020B0604020202020204" pitchFamily="34" charset="0"/>
                <a:ea typeface="ＭＳ Ｐゴシック" panose="020B0600070205080204" pitchFamily="34" charset="-128"/>
              </a:rPr>
              <a:t>Literature</a:t>
            </a:r>
            <a:r>
              <a:rPr lang="en-US" altLang="en-US" sz="1700" dirty="0">
                <a:latin typeface="Arial" panose="020B0604020202020204" pitchFamily="34" charset="0"/>
                <a:ea typeface="ＭＳ Ｐゴシック" panose="020B0600070205080204" pitchFamily="34" charset="-128"/>
              </a:rPr>
              <a:t> </a:t>
            </a:r>
            <a:r>
              <a:rPr lang="en-US" altLang="en-US" sz="1700" b="1" dirty="0">
                <a:latin typeface="Arial" panose="020B0604020202020204" pitchFamily="34" charset="0"/>
                <a:ea typeface="ＭＳ Ｐゴシック" panose="020B0600070205080204" pitchFamily="34" charset="-128"/>
              </a:rPr>
              <a:t>NOT</a:t>
            </a:r>
            <a:r>
              <a:rPr lang="en-US" altLang="en-US" sz="1700" dirty="0">
                <a:latin typeface="Arial" panose="020B0604020202020204" pitchFamily="34" charset="0"/>
                <a:ea typeface="ＭＳ Ｐゴシック" panose="020B0600070205080204" pitchFamily="34" charset="-128"/>
              </a:rPr>
              <a:t> </a:t>
            </a:r>
            <a:r>
              <a:rPr lang="en-US" altLang="en-US" sz="1700" dirty="0">
                <a:solidFill>
                  <a:schemeClr val="tx2"/>
                </a:solidFill>
                <a:latin typeface="Arial" panose="020B0604020202020204" pitchFamily="34" charset="0"/>
                <a:ea typeface="ＭＳ Ｐゴシック" panose="020B0600070205080204" pitchFamily="34" charset="-128"/>
              </a:rPr>
              <a:t>poetry</a:t>
            </a:r>
          </a:p>
          <a:p>
            <a:endParaRPr lang="en-US" altLang="en-US" sz="1700" dirty="0">
              <a:solidFill>
                <a:schemeClr val="tx2"/>
              </a:solidFill>
              <a:latin typeface="Arial" panose="020B0604020202020204" pitchFamily="34" charset="0"/>
              <a:ea typeface="ＭＳ Ｐゴシック" panose="020B0600070205080204" pitchFamily="34" charset="-128"/>
            </a:endParaRPr>
          </a:p>
          <a:p>
            <a:pPr>
              <a:spcBef>
                <a:spcPts val="100"/>
              </a:spcBef>
            </a:pPr>
            <a:r>
              <a:rPr lang="en-US" altLang="en-US" sz="1700" b="1" dirty="0">
                <a:solidFill>
                  <a:schemeClr val="tx2"/>
                </a:solidFill>
                <a:latin typeface="Arial" panose="020B0604020202020204" pitchFamily="34" charset="0"/>
                <a:ea typeface="ＭＳ Ｐゴシック" panose="020B0600070205080204" pitchFamily="34" charset="-128"/>
              </a:rPr>
              <a:t>Search capabilities</a:t>
            </a:r>
            <a:r>
              <a:rPr lang="en-US" altLang="en-US" sz="1700" dirty="0">
                <a:solidFill>
                  <a:schemeClr val="tx2"/>
                </a:solidFill>
                <a:latin typeface="Arial" panose="020B0604020202020204" pitchFamily="34" charset="0"/>
                <a:ea typeface="ＭＳ Ｐゴシック" panose="020B0600070205080204" pitchFamily="34" charset="-128"/>
              </a:rPr>
              <a:t>:</a:t>
            </a:r>
          </a:p>
          <a:p>
            <a:pPr lvl="1"/>
            <a:r>
              <a:rPr lang="en-US" altLang="en-US" sz="1700" b="1" dirty="0">
                <a:latin typeface="Arial" panose="020B0604020202020204" pitchFamily="34" charset="0"/>
                <a:ea typeface="ＭＳ Ｐゴシック" panose="020B0600070205080204" pitchFamily="34" charset="-128"/>
              </a:rPr>
              <a:t>“ ” </a:t>
            </a:r>
            <a:r>
              <a:rPr lang="en-US" altLang="en-US" sz="1700" dirty="0">
                <a:latin typeface="Arial" panose="020B0604020202020204" pitchFamily="34" charset="0"/>
                <a:ea typeface="ＭＳ Ｐゴシック" panose="020B0600070205080204" pitchFamily="34" charset="-128"/>
              </a:rPr>
              <a:t>for phrases</a:t>
            </a:r>
            <a:r>
              <a:rPr lang="en-US" altLang="en-US" sz="1700" b="1" dirty="0">
                <a:latin typeface="Arial" panose="020B0604020202020204" pitchFamily="34" charset="0"/>
                <a:ea typeface="ＭＳ Ｐゴシック" panose="020B0600070205080204" pitchFamily="34" charset="-128"/>
              </a:rPr>
              <a:t>			</a:t>
            </a:r>
            <a:r>
              <a:rPr lang="en-US" altLang="en-US" sz="1700" dirty="0">
                <a:latin typeface="Arial" panose="020B0604020202020204" pitchFamily="34" charset="0"/>
                <a:ea typeface="ＭＳ Ｐゴシック" panose="020B0600070205080204" pitchFamily="34" charset="-128"/>
              </a:rPr>
              <a:t>“</a:t>
            </a:r>
            <a:r>
              <a:rPr lang="en-US" altLang="en-US" sz="1700" dirty="0">
                <a:solidFill>
                  <a:schemeClr val="tx2"/>
                </a:solidFill>
                <a:latin typeface="Arial" panose="020B0604020202020204" pitchFamily="34" charset="0"/>
                <a:ea typeface="ＭＳ Ｐゴシック" panose="020B0600070205080204" pitchFamily="34" charset="-128"/>
              </a:rPr>
              <a:t>King Lear</a:t>
            </a:r>
            <a:r>
              <a:rPr lang="en-US" altLang="en-US" sz="1700" dirty="0">
                <a:latin typeface="Arial" panose="020B0604020202020204" pitchFamily="34" charset="0"/>
                <a:ea typeface="ＭＳ Ｐゴシック" panose="020B0600070205080204" pitchFamily="34" charset="-128"/>
              </a:rPr>
              <a:t>”</a:t>
            </a:r>
          </a:p>
          <a:p>
            <a:pPr lvl="1"/>
            <a:r>
              <a:rPr lang="en-US" altLang="en-US" sz="1700" b="1" dirty="0">
                <a:latin typeface="Arial" panose="020B0604020202020204" pitchFamily="34" charset="0"/>
                <a:ea typeface="ＭＳ Ｐゴシック" panose="020B0600070205080204" pitchFamily="34" charset="-128"/>
              </a:rPr>
              <a:t>* </a:t>
            </a:r>
            <a:r>
              <a:rPr lang="en-US" altLang="en-US" sz="1700" dirty="0">
                <a:latin typeface="Arial" panose="020B0604020202020204" pitchFamily="34" charset="0"/>
                <a:ea typeface="ＭＳ Ｐゴシック" panose="020B0600070205080204" pitchFamily="34" charset="-128"/>
              </a:rPr>
              <a:t>for truncation			</a:t>
            </a:r>
            <a:r>
              <a:rPr lang="en-US" altLang="en-US" sz="1700" dirty="0" err="1">
                <a:solidFill>
                  <a:schemeClr val="tx2"/>
                </a:solidFill>
                <a:latin typeface="Arial" panose="020B0604020202020204" pitchFamily="34" charset="0"/>
                <a:ea typeface="ＭＳ Ｐゴシック" panose="020B0600070205080204" pitchFamily="34" charset="-128"/>
              </a:rPr>
              <a:t>feminis</a:t>
            </a:r>
            <a:r>
              <a:rPr lang="en-US" altLang="en-US" sz="1700" b="1" dirty="0">
                <a:solidFill>
                  <a:schemeClr val="tx2"/>
                </a:solidFill>
                <a:latin typeface="Arial" panose="020B0604020202020204" pitchFamily="34" charset="0"/>
                <a:ea typeface="ＭＳ Ｐゴシック" panose="020B0600070205080204" pitchFamily="34" charset="-128"/>
              </a:rPr>
              <a:t>*</a:t>
            </a:r>
            <a:endParaRPr lang="en-US" altLang="en-US" sz="1700" b="1" dirty="0">
              <a:latin typeface="Arial" panose="020B0604020202020204" pitchFamily="34" charset="0"/>
              <a:ea typeface="ＭＳ Ｐゴシック" panose="020B0600070205080204" pitchFamily="34" charset="-128"/>
            </a:endParaRPr>
          </a:p>
          <a:p>
            <a:pPr lvl="1"/>
            <a:r>
              <a:rPr lang="en-US" altLang="en-US" sz="1700" dirty="0">
                <a:latin typeface="Arial" panose="020B0604020202020204" pitchFamily="34" charset="0"/>
                <a:ea typeface="ＭＳ Ｐゴシック" panose="020B0600070205080204" pitchFamily="34" charset="-128"/>
              </a:rPr>
              <a:t>Nesting ()				Shakespeare </a:t>
            </a:r>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“King Lear”					</a:t>
            </a:r>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a:t>
            </a:r>
            <a:r>
              <a:rPr lang="en-US" altLang="en-US" sz="1700" dirty="0" err="1">
                <a:latin typeface="Arial" panose="020B0604020202020204" pitchFamily="34" charset="0"/>
                <a:ea typeface="ＭＳ Ｐゴシック" panose="020B0600070205080204" pitchFamily="34" charset="-128"/>
              </a:rPr>
              <a:t>feminis</a:t>
            </a:r>
            <a:r>
              <a:rPr lang="en-US" altLang="en-US" sz="1700" dirty="0">
                <a:latin typeface="Arial" panose="020B0604020202020204" pitchFamily="34" charset="0"/>
                <a:ea typeface="ＭＳ Ｐゴシック" panose="020B0600070205080204" pitchFamily="34" charset="-128"/>
              </a:rPr>
              <a:t>* </a:t>
            </a:r>
            <a:r>
              <a:rPr lang="en-US" altLang="en-US" sz="1700" b="1" dirty="0">
                <a:latin typeface="Arial" panose="020B0604020202020204" pitchFamily="34" charset="0"/>
                <a:ea typeface="ＭＳ Ｐゴシック" panose="020B0600070205080204" pitchFamily="34" charset="-128"/>
              </a:rPr>
              <a:t>OR</a:t>
            </a:r>
            <a:r>
              <a:rPr lang="en-US" altLang="en-US" sz="1700" dirty="0">
                <a:latin typeface="Arial" panose="020B0604020202020204" pitchFamily="34" charset="0"/>
                <a:ea typeface="ＭＳ Ｐゴシック" panose="020B0600070205080204" pitchFamily="34" charset="-128"/>
              </a:rPr>
              <a:t> women)</a:t>
            </a:r>
          </a:p>
          <a:p>
            <a:pPr marL="0" indent="0">
              <a:buNone/>
            </a:pPr>
            <a:endParaRPr lang="en-US" altLang="en-US" sz="1700" dirty="0">
              <a:latin typeface="Arial" panose="020B0604020202020204" pitchFamily="34" charset="0"/>
              <a:ea typeface="ＭＳ Ｐゴシック" panose="020B0600070205080204" pitchFamily="34" charset="-128"/>
            </a:endParaRPr>
          </a:p>
          <a:p>
            <a:pPr marL="0" indent="0" algn="ctr">
              <a:spcBef>
                <a:spcPts val="100"/>
              </a:spcBef>
              <a:buNone/>
            </a:pPr>
            <a:r>
              <a:rPr lang="en-US" altLang="en-US" sz="1700" b="1" dirty="0">
                <a:latin typeface="Arial" panose="020B0604020202020204" pitchFamily="34" charset="0"/>
                <a:ea typeface="ＭＳ Ｐゴシック" panose="020B0600070205080204" pitchFamily="34" charset="-128"/>
              </a:rPr>
              <a:t>Note</a:t>
            </a:r>
            <a:r>
              <a:rPr lang="en-US" altLang="en-US" sz="1700" dirty="0">
                <a:latin typeface="Arial" panose="020B0604020202020204" pitchFamily="34" charset="0"/>
                <a:ea typeface="ＭＳ Ｐゴシック" panose="020B0600070205080204" pitchFamily="34" charset="-128"/>
              </a:rPr>
              <a:t>: multiple search boxes are also a form of nesting</a:t>
            </a:r>
          </a:p>
          <a:p>
            <a:pPr marL="0" indent="0" algn="ctr">
              <a:spcBef>
                <a:spcPts val="600"/>
              </a:spcBef>
              <a:buNone/>
            </a:pPr>
            <a:r>
              <a:rPr lang="en-US" altLang="en-US" sz="1700" b="1" dirty="0">
                <a:latin typeface="Arial" panose="020B0604020202020204" pitchFamily="34" charset="0"/>
                <a:ea typeface="ＭＳ Ｐゴシック" panose="020B0600070205080204" pitchFamily="34" charset="-128"/>
              </a:rPr>
              <a:t>Note</a:t>
            </a:r>
            <a:r>
              <a:rPr lang="en-US" altLang="en-US" sz="1700" dirty="0">
                <a:latin typeface="Arial" panose="020B0604020202020204" pitchFamily="34" charset="0"/>
                <a:ea typeface="ＭＳ Ｐゴシック" panose="020B0600070205080204" pitchFamily="34" charset="-128"/>
              </a:rPr>
              <a:t>: Databases do not require the operators to be in uppercase</a:t>
            </a:r>
          </a:p>
          <a:p>
            <a:pPr marL="0" indent="0" algn="ctr">
              <a:spcBef>
                <a:spcPts val="600"/>
              </a:spcBef>
              <a:buNone/>
            </a:pPr>
            <a:r>
              <a:rPr lang="en-US" altLang="en-US" sz="1700" dirty="0">
                <a:latin typeface="Arial" panose="020B0604020202020204" pitchFamily="34" charset="0"/>
                <a:ea typeface="ＭＳ Ｐゴシック" panose="020B0600070205080204" pitchFamily="34" charset="-128"/>
              </a:rPr>
              <a:t>     </a:t>
            </a:r>
            <a:r>
              <a:rPr lang="en-US" altLang="en-US" sz="1500" b="1" dirty="0">
                <a:latin typeface="Arial" panose="020B0604020202020204" pitchFamily="34" charset="0"/>
                <a:ea typeface="ＭＳ Ｐゴシック" panose="020B0600070205080204" pitchFamily="34" charset="-128"/>
              </a:rPr>
              <a:t>EXCEPTION</a:t>
            </a:r>
            <a:r>
              <a:rPr lang="en-US" altLang="en-US" sz="1500" dirty="0">
                <a:latin typeface="Arial" panose="020B0604020202020204" pitchFamily="34" charset="0"/>
                <a:ea typeface="ＭＳ Ｐゴシック" panose="020B0600070205080204" pitchFamily="34" charset="-128"/>
              </a:rPr>
              <a:t>: UPPERCASE operators </a:t>
            </a:r>
            <a:r>
              <a:rPr lang="en-US" altLang="en-US" sz="1500" b="1" dirty="0">
                <a:latin typeface="Arial" panose="020B0604020202020204" pitchFamily="34" charset="0"/>
                <a:ea typeface="ＭＳ Ｐゴシック" panose="020B0600070205080204" pitchFamily="34" charset="-128"/>
              </a:rPr>
              <a:t>MUST</a:t>
            </a:r>
            <a:r>
              <a:rPr lang="en-US" altLang="en-US" sz="1500" dirty="0">
                <a:latin typeface="Arial" panose="020B0604020202020204" pitchFamily="34" charset="0"/>
                <a:ea typeface="ＭＳ Ｐゴシック" panose="020B0600070205080204" pitchFamily="34" charset="-128"/>
              </a:rPr>
              <a:t> be used in Sofia</a:t>
            </a:r>
          </a:p>
        </p:txBody>
      </p:sp>
    </p:spTree>
    <p:extLst>
      <p:ext uri="{BB962C8B-B14F-4D97-AF65-F5344CB8AC3E}">
        <p14:creationId xmlns:p14="http://schemas.microsoft.com/office/powerpoint/2010/main" val="3994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ltLang="en-US">
                <a:latin typeface="Arial Bold" panose="020B0704020202020204" pitchFamily="34" charset="0"/>
                <a:ea typeface="ＭＳ Ｐゴシック" panose="020B0600070205080204" pitchFamily="34" charset="-128"/>
              </a:rPr>
              <a:t>Subject Searching</a:t>
            </a:r>
          </a:p>
        </p:txBody>
      </p:sp>
      <p:sp>
        <p:nvSpPr>
          <p:cNvPr id="11267" name="Content Placeholder 2"/>
          <p:cNvSpPr>
            <a:spLocks noGrp="1"/>
          </p:cNvSpPr>
          <p:nvPr>
            <p:ph idx="1"/>
          </p:nvPr>
        </p:nvSpPr>
        <p:spPr>
          <a:xfrm>
            <a:off x="395536" y="1412875"/>
            <a:ext cx="8424936" cy="4896445"/>
          </a:xfrm>
        </p:spPr>
        <p:txBody>
          <a:bodyPr/>
          <a:lstStyle/>
          <a:p>
            <a:r>
              <a:rPr lang="en-US" altLang="en-US" sz="2800" b="1">
                <a:latin typeface="Arial" panose="020B0604020202020204" pitchFamily="34" charset="0"/>
                <a:ea typeface="ＭＳ Ｐゴシック" panose="020B0600070205080204" pitchFamily="34" charset="-128"/>
              </a:rPr>
              <a:t>Subject searching is more accurate &amp; specific</a:t>
            </a:r>
            <a:endParaRPr lang="en-CA" altLang="en-US" sz="2800" b="1">
              <a:latin typeface="Arial" panose="020B0604020202020204" pitchFamily="34" charset="0"/>
              <a:ea typeface="ＭＳ Ｐゴシック" panose="020B0600070205080204" pitchFamily="34" charset="-128"/>
            </a:endParaRPr>
          </a:p>
          <a:p>
            <a:r>
              <a:rPr lang="en-CA" altLang="en-US" sz="2800" b="1">
                <a:latin typeface="Arial" panose="020B0604020202020204" pitchFamily="34" charset="0"/>
                <a:ea typeface="ＭＳ Ｐゴシック" panose="020B0600070205080204" pitchFamily="34" charset="-128"/>
              </a:rPr>
              <a:t>Thesaurus or Index</a:t>
            </a:r>
          </a:p>
          <a:p>
            <a:pPr lvl="1"/>
            <a:r>
              <a:rPr lang="en-CA" altLang="en-US" sz="2400">
                <a:latin typeface="Arial" panose="020B0604020202020204" pitchFamily="34" charset="0"/>
                <a:ea typeface="ＭＳ Ｐゴシック" panose="020B0600070205080204" pitchFamily="34" charset="-128"/>
              </a:rPr>
              <a:t>List of terms used in a database</a:t>
            </a:r>
          </a:p>
          <a:p>
            <a:r>
              <a:rPr lang="en-CA" altLang="en-US" sz="2800" b="1">
                <a:latin typeface="Arial" panose="020B0604020202020204" pitchFamily="34" charset="0"/>
                <a:ea typeface="ＭＳ Ｐゴシック" panose="020B0600070205080204" pitchFamily="34" charset="-128"/>
              </a:rPr>
              <a:t>Subject Headings in Sofia for books</a:t>
            </a:r>
          </a:p>
          <a:p>
            <a:pPr lvl="1"/>
            <a:r>
              <a:rPr lang="en-CA" altLang="en-US" sz="2400">
                <a:latin typeface="Arial" panose="020B0604020202020204" pitchFamily="34" charset="0"/>
                <a:ea typeface="ＭＳ Ｐゴシック" panose="020B0600070205080204" pitchFamily="34" charset="-128"/>
              </a:rPr>
              <a:t>Created by the Library of Congress</a:t>
            </a:r>
          </a:p>
          <a:p>
            <a:r>
              <a:rPr lang="en-CA" altLang="en-US" sz="2800" b="1">
                <a:latin typeface="Arial" panose="020B0604020202020204" pitchFamily="34" charset="0"/>
                <a:ea typeface="ＭＳ Ｐゴシック" panose="020B0600070205080204" pitchFamily="34" charset="-128"/>
              </a:rPr>
              <a:t>Subjects include:</a:t>
            </a:r>
          </a:p>
          <a:p>
            <a:pPr lvl="1"/>
            <a:r>
              <a:rPr lang="en-CA" altLang="en-US" sz="2400">
                <a:latin typeface="Arial" panose="020B0604020202020204" pitchFamily="34" charset="0"/>
                <a:ea typeface="ＭＳ Ｐゴシック" panose="020B0600070205080204" pitchFamily="34" charset="-128"/>
              </a:rPr>
              <a:t>Authors</a:t>
            </a:r>
          </a:p>
          <a:p>
            <a:pPr lvl="1"/>
            <a:r>
              <a:rPr lang="en-CA" altLang="en-US" sz="2400">
                <a:latin typeface="Arial" panose="020B0604020202020204" pitchFamily="34" charset="0"/>
                <a:ea typeface="ＭＳ Ｐゴシック" panose="020B0600070205080204" pitchFamily="34" charset="-128"/>
              </a:rPr>
              <a:t>Characters</a:t>
            </a:r>
          </a:p>
          <a:p>
            <a:pPr lvl="1"/>
            <a:r>
              <a:rPr lang="en-CA" altLang="en-US" sz="2400">
                <a:latin typeface="Arial" panose="020B0604020202020204" pitchFamily="34" charset="0"/>
                <a:ea typeface="ＭＳ Ｐゴシック" panose="020B0600070205080204" pitchFamily="34" charset="-128"/>
              </a:rPr>
              <a:t>Titles of literary works</a:t>
            </a:r>
          </a:p>
          <a:p>
            <a:pPr lvl="1"/>
            <a:r>
              <a:rPr lang="en-CA" altLang="en-US" sz="2400">
                <a:latin typeface="Arial" panose="020B0604020202020204" pitchFamily="34" charset="0"/>
                <a:ea typeface="ＭＳ Ｐゴシック" panose="020B0600070205080204" pitchFamily="34" charset="-128"/>
              </a:rPr>
              <a:t>Topical subject headings</a:t>
            </a:r>
          </a:p>
          <a:p>
            <a:endParaRPr lang="en-CA"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99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8CAE180-C1C8-4556-8DA4-7EB3A44CCEB5}"/>
              </a:ext>
            </a:extLst>
          </p:cNvPr>
          <p:cNvSpPr>
            <a:spLocks noGrp="1"/>
          </p:cNvSpPr>
          <p:nvPr>
            <p:ph type="title"/>
          </p:nvPr>
        </p:nvSpPr>
        <p:spPr/>
        <p:txBody>
          <a:bodyPr/>
          <a:lstStyle/>
          <a:p>
            <a:r>
              <a:rPr lang="en-CA" altLang="en-US">
                <a:latin typeface="Arial Bold" panose="020B0704020202020204" pitchFamily="34" charset="0"/>
                <a:ea typeface="ＭＳ Ｐゴシック" panose="020B0600070205080204" pitchFamily="34" charset="-128"/>
              </a:rPr>
              <a:t>To Find the Full Text</a:t>
            </a:r>
          </a:p>
        </p:txBody>
      </p:sp>
      <p:sp>
        <p:nvSpPr>
          <p:cNvPr id="23555" name="Content Placeholder 2">
            <a:extLst>
              <a:ext uri="{FF2B5EF4-FFF2-40B4-BE49-F238E27FC236}">
                <a16:creationId xmlns:a16="http://schemas.microsoft.com/office/drawing/2014/main" id="{6C7C7EB4-1FF5-4621-98A0-DE57262106AC}"/>
              </a:ext>
            </a:extLst>
          </p:cNvPr>
          <p:cNvSpPr>
            <a:spLocks noGrp="1"/>
          </p:cNvSpPr>
          <p:nvPr>
            <p:ph idx="1"/>
          </p:nvPr>
        </p:nvSpPr>
        <p:spPr>
          <a:xfrm>
            <a:off x="755576" y="1124744"/>
            <a:ext cx="8208912" cy="5400600"/>
          </a:xfrm>
        </p:spPr>
        <p:txBody>
          <a:bodyPr/>
          <a:lstStyle/>
          <a:p>
            <a:pPr marL="342900" indent="-342900">
              <a:spcBef>
                <a:spcPts val="450"/>
              </a:spcBef>
              <a:buAutoNum type="arabicPeriod"/>
            </a:pPr>
            <a:r>
              <a:rPr lang="en-CA" altLang="en-US" sz="2000" b="1">
                <a:latin typeface="Arial" panose="020B0604020202020204" pitchFamily="34" charset="0"/>
                <a:ea typeface="ＭＳ Ｐゴシック" panose="020B0600070205080204" pitchFamily="34" charset="-128"/>
              </a:rPr>
              <a:t>Use the                         to go to the journal site</a:t>
            </a:r>
          </a:p>
          <a:p>
            <a:pPr marL="342900" indent="-342900">
              <a:spcBef>
                <a:spcPts val="450"/>
              </a:spcBef>
              <a:buAutoNum type="arabicPeriod"/>
            </a:pPr>
            <a:r>
              <a:rPr lang="en-CA" altLang="en-US" sz="2000" b="1">
                <a:latin typeface="Arial" panose="020B0604020202020204" pitchFamily="34" charset="0"/>
                <a:ea typeface="ＭＳ Ｐゴシック" panose="020B0600070205080204" pitchFamily="34" charset="-128"/>
                <a:sym typeface="Wingdings" panose="05000000000000000000" pitchFamily="2" charset="2"/>
              </a:rPr>
              <a:t>Use the                                    to go directly to PDF</a:t>
            </a:r>
            <a:endParaRPr lang="en-CA" altLang="en-US" sz="2000" b="1">
              <a:latin typeface="Arial" panose="020B0604020202020204" pitchFamily="34" charset="0"/>
              <a:ea typeface="ＭＳ Ｐゴシック" panose="020B0600070205080204" pitchFamily="34" charset="-128"/>
            </a:endParaRPr>
          </a:p>
          <a:p>
            <a:pPr marL="0" indent="0">
              <a:spcBef>
                <a:spcPts val="450"/>
              </a:spcBef>
              <a:buNone/>
            </a:pPr>
            <a:r>
              <a:rPr lang="en-CA" altLang="en-US" sz="2000" b="1">
                <a:latin typeface="Arial" panose="020B0604020202020204" pitchFamily="34" charset="0"/>
                <a:ea typeface="ＭＳ Ｐゴシック" panose="020B0600070205080204" pitchFamily="34" charset="-128"/>
              </a:rPr>
              <a:t>3.  Search Sofia</a:t>
            </a:r>
          </a:p>
          <a:p>
            <a:pPr lvl="1">
              <a:spcBef>
                <a:spcPts val="450"/>
              </a:spcBef>
            </a:pPr>
            <a:r>
              <a:rPr lang="en-CA" altLang="en-US" sz="1800">
                <a:latin typeface="Arial" panose="020B0604020202020204" pitchFamily="34" charset="0"/>
                <a:ea typeface="ＭＳ Ｐゴシック" panose="020B0600070205080204" pitchFamily="34" charset="-128"/>
              </a:rPr>
              <a:t>Perform a title search for the journal</a:t>
            </a:r>
          </a:p>
          <a:p>
            <a:pPr lvl="1">
              <a:spcBef>
                <a:spcPts val="450"/>
              </a:spcBef>
            </a:pPr>
            <a:r>
              <a:rPr lang="en-CA" altLang="en-US" sz="1800">
                <a:latin typeface="Arial" panose="020B0604020202020204" pitchFamily="34" charset="0"/>
                <a:ea typeface="ＭＳ Ｐゴシック" panose="020B0600070205080204" pitchFamily="34" charset="-128"/>
              </a:rPr>
              <a:t>Perform a title search for the article</a:t>
            </a:r>
          </a:p>
          <a:p>
            <a:pPr marL="0" indent="0" eaLnBrk="1" hangingPunct="1">
              <a:buNone/>
            </a:pPr>
            <a:r>
              <a:rPr lang="en-CA" altLang="en-US" sz="2000" b="1">
                <a:latin typeface="Arial" panose="020B0604020202020204" pitchFamily="34" charset="0"/>
                <a:ea typeface="ＭＳ Ｐゴシック" panose="020B0600070205080204" pitchFamily="34" charset="-128"/>
              </a:rPr>
              <a:t>4.   Article/Chapter Scan &amp; Deliver</a:t>
            </a:r>
          </a:p>
          <a:p>
            <a:pPr lvl="1" eaLnBrk="1" hangingPunct="1"/>
            <a:r>
              <a:rPr lang="en-CA" altLang="en-US" sz="1800">
                <a:latin typeface="Arial" panose="020B0604020202020204" pitchFamily="34" charset="0"/>
                <a:ea typeface="ＭＳ Ｐゴシック" panose="020B0600070205080204" pitchFamily="34" charset="-128"/>
              </a:rPr>
              <a:t>In Sofia, click on the title of the book to see the Access Options</a:t>
            </a:r>
          </a:p>
          <a:p>
            <a:pPr lvl="1" eaLnBrk="1" hangingPunct="1"/>
            <a:r>
              <a:rPr lang="en-CA" altLang="en-US" sz="1800">
                <a:latin typeface="Arial" panose="020B0604020202020204" pitchFamily="34" charset="0"/>
                <a:ea typeface="ＭＳ Ｐゴシック" panose="020B0600070205080204" pitchFamily="34" charset="-128"/>
              </a:rPr>
              <a:t>Look for: </a:t>
            </a:r>
          </a:p>
          <a:p>
            <a:pPr lvl="1" eaLnBrk="1" hangingPunct="1"/>
            <a:r>
              <a:rPr lang="en-CA" altLang="en-US" sz="1800">
                <a:latin typeface="Arial" panose="020B0604020202020204" pitchFamily="34" charset="0"/>
                <a:ea typeface="ＭＳ Ｐゴシック" panose="020B0600070205080204" pitchFamily="34" charset="-128"/>
              </a:rPr>
              <a:t>Compliance with Canadian Copyright Act &amp; Copibec agreement</a:t>
            </a:r>
          </a:p>
          <a:p>
            <a:pPr marL="0" indent="0" eaLnBrk="1" hangingPunct="1">
              <a:buNone/>
            </a:pPr>
            <a:r>
              <a:rPr lang="en-CA" altLang="en-US" sz="2000" b="1">
                <a:latin typeface="Arial" panose="020B0604020202020204" pitchFamily="34" charset="0"/>
                <a:ea typeface="ＭＳ Ｐゴシック" panose="020B0600070205080204" pitchFamily="34" charset="-128"/>
              </a:rPr>
              <a:t>5.  Request an Interlibrary Loan</a:t>
            </a:r>
          </a:p>
          <a:p>
            <a:pPr lvl="1">
              <a:spcBef>
                <a:spcPts val="450"/>
              </a:spcBef>
            </a:pPr>
            <a:r>
              <a:rPr lang="en-US" altLang="en-US" sz="1800">
                <a:latin typeface="Arial" panose="020B0604020202020204" pitchFamily="34" charset="0"/>
                <a:ea typeface="ＭＳ Ｐゴシック" panose="020B0600070205080204" pitchFamily="34" charset="-128"/>
              </a:rPr>
              <a:t>                                 in Sofia </a:t>
            </a:r>
          </a:p>
          <a:p>
            <a:pPr lvl="2">
              <a:spcBef>
                <a:spcPts val="450"/>
              </a:spcBef>
            </a:pPr>
            <a:r>
              <a:rPr lang="en-US" altLang="en-US" sz="1600">
                <a:latin typeface="Arial" panose="020B0604020202020204" pitchFamily="34" charset="0"/>
                <a:ea typeface="ＭＳ Ｐゴシック" panose="020B0600070205080204" pitchFamily="34" charset="-128"/>
              </a:rPr>
              <a:t>This option appears only if we change the search to other QC libraries or libraries worldwide</a:t>
            </a:r>
          </a:p>
          <a:p>
            <a:pPr lvl="1">
              <a:spcBef>
                <a:spcPts val="324"/>
              </a:spcBef>
            </a:pPr>
            <a:r>
              <a:rPr lang="en-CA" altLang="en-US" sz="1800">
                <a:latin typeface="Arial" panose="020B0604020202020204" pitchFamily="34" charset="0"/>
                <a:ea typeface="ＭＳ Ｐゴシック" panose="020B0600070205080204" pitchFamily="34" charset="-128"/>
              </a:rPr>
              <a:t>Allow 1 to 2 weeks for delivery of printed books</a:t>
            </a:r>
          </a:p>
          <a:p>
            <a:pPr lvl="1">
              <a:spcBef>
                <a:spcPts val="324"/>
              </a:spcBef>
            </a:pPr>
            <a:r>
              <a:rPr lang="en-CA" altLang="en-US" sz="1800">
                <a:latin typeface="Arial" panose="020B0604020202020204" pitchFamily="34" charset="0"/>
                <a:ea typeface="ＭＳ Ｐゴシック" panose="020B0600070205080204" pitchFamily="34" charset="-128"/>
              </a:rPr>
              <a:t>Allow 2 to 4 days for delivery of articles and chapters by links in email</a:t>
            </a:r>
          </a:p>
        </p:txBody>
      </p:sp>
      <p:pic>
        <p:nvPicPr>
          <p:cNvPr id="23556" name="Picture 2" descr="Find it @ Concordia">
            <a:extLst>
              <a:ext uri="{FF2B5EF4-FFF2-40B4-BE49-F238E27FC236}">
                <a16:creationId xmlns:a16="http://schemas.microsoft.com/office/drawing/2014/main" id="{4899EBCD-BBFB-4BE4-84E8-14923F287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221420"/>
            <a:ext cx="1350150" cy="21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 descr="Request via Interlibrary Loan">
            <a:extLst>
              <a:ext uri="{FF2B5EF4-FFF2-40B4-BE49-F238E27FC236}">
                <a16:creationId xmlns:a16="http://schemas.microsoft.com/office/drawing/2014/main" id="{9E28D61F-3500-4F7E-9B15-408CE456D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1557" y="4620055"/>
            <a:ext cx="2033890" cy="40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Full Text via LibKey @ Concordia"/>
          <p:cNvPicPr>
            <a:picLocks noChangeAspect="1"/>
          </p:cNvPicPr>
          <p:nvPr/>
        </p:nvPicPr>
        <p:blipFill>
          <a:blip r:embed="rId5"/>
          <a:stretch>
            <a:fillRect/>
          </a:stretch>
        </p:blipFill>
        <p:spPr>
          <a:xfrm>
            <a:off x="2189747" y="1537200"/>
            <a:ext cx="2382253" cy="344941"/>
          </a:xfrm>
          <a:prstGeom prst="rect">
            <a:avLst/>
          </a:prstGeom>
        </p:spPr>
      </p:pic>
      <p:pic>
        <p:nvPicPr>
          <p:cNvPr id="3" name="Picture 2" descr="Chapter Scan">
            <a:extLst>
              <a:ext uri="{FF2B5EF4-FFF2-40B4-BE49-F238E27FC236}">
                <a16:creationId xmlns:a16="http://schemas.microsoft.com/office/drawing/2014/main" id="{A6BD185D-BED2-466F-8FCA-A95B754369D9}"/>
              </a:ext>
            </a:extLst>
          </p:cNvPr>
          <p:cNvPicPr>
            <a:picLocks noChangeAspect="1"/>
          </p:cNvPicPr>
          <p:nvPr/>
        </p:nvPicPr>
        <p:blipFill>
          <a:blip r:embed="rId6"/>
          <a:stretch>
            <a:fillRect/>
          </a:stretch>
        </p:blipFill>
        <p:spPr>
          <a:xfrm>
            <a:off x="2555776" y="3636020"/>
            <a:ext cx="1867222" cy="266746"/>
          </a:xfrm>
          <a:prstGeom prst="rect">
            <a:avLst/>
          </a:prstGeom>
        </p:spPr>
      </p:pic>
    </p:spTree>
    <p:extLst>
      <p:ext uri="{BB962C8B-B14F-4D97-AF65-F5344CB8AC3E}">
        <p14:creationId xmlns:p14="http://schemas.microsoft.com/office/powerpoint/2010/main" val="185912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776C-D3F4-4134-AB76-713BD5503D48}"/>
              </a:ext>
            </a:extLst>
          </p:cNvPr>
          <p:cNvSpPr>
            <a:spLocks noGrp="1"/>
          </p:cNvSpPr>
          <p:nvPr>
            <p:ph type="title"/>
          </p:nvPr>
        </p:nvSpPr>
        <p:spPr>
          <a:xfrm>
            <a:off x="685800" y="381000"/>
            <a:ext cx="7772400" cy="711631"/>
          </a:xfrm>
        </p:spPr>
        <p:txBody>
          <a:bodyPr/>
          <a:lstStyle/>
          <a:p>
            <a:r>
              <a:rPr lang="en-US"/>
              <a:t>Peer reviewed resources</a:t>
            </a:r>
            <a:endParaRPr lang="en-CA"/>
          </a:p>
        </p:txBody>
      </p:sp>
      <p:sp>
        <p:nvSpPr>
          <p:cNvPr id="3" name="Content Placeholder 2">
            <a:extLst>
              <a:ext uri="{FF2B5EF4-FFF2-40B4-BE49-F238E27FC236}">
                <a16:creationId xmlns:a16="http://schemas.microsoft.com/office/drawing/2014/main" id="{07787A65-D5B8-4F3C-B560-D4633EF8702A}"/>
              </a:ext>
            </a:extLst>
          </p:cNvPr>
          <p:cNvSpPr>
            <a:spLocks noGrp="1"/>
          </p:cNvSpPr>
          <p:nvPr>
            <p:ph idx="1"/>
          </p:nvPr>
        </p:nvSpPr>
        <p:spPr>
          <a:xfrm>
            <a:off x="685800" y="1092631"/>
            <a:ext cx="8380708" cy="5530419"/>
          </a:xfrm>
        </p:spPr>
        <p:txBody>
          <a:bodyPr/>
          <a:lstStyle/>
          <a:p>
            <a:r>
              <a:rPr lang="en-US" sz="2000" b="1" dirty="0"/>
              <a:t>Peer-reviewed designation</a:t>
            </a:r>
          </a:p>
          <a:p>
            <a:pPr lvl="1"/>
            <a:r>
              <a:rPr lang="en-US" sz="1700" dirty="0"/>
              <a:t>The designation belongs to the journal, not the contents of the journal</a:t>
            </a:r>
          </a:p>
          <a:p>
            <a:pPr lvl="1"/>
            <a:r>
              <a:rPr lang="en-US" sz="1700" dirty="0"/>
              <a:t>Only the articles are peer-reviewed</a:t>
            </a:r>
          </a:p>
          <a:p>
            <a:pPr lvl="1"/>
            <a:r>
              <a:rPr lang="en-US" sz="1700" dirty="0"/>
              <a:t>Editorials, introductions and book reviews are not peer-reviewed</a:t>
            </a:r>
          </a:p>
          <a:p>
            <a:r>
              <a:rPr lang="en-US" sz="2000" b="1" dirty="0"/>
              <a:t>Peer-reviewed journals</a:t>
            </a:r>
          </a:p>
          <a:p>
            <a:pPr lvl="1"/>
            <a:r>
              <a:rPr lang="en-US" sz="1700" dirty="0"/>
              <a:t>Peer-reviewed journals are not created equally</a:t>
            </a:r>
          </a:p>
          <a:p>
            <a:pPr lvl="1"/>
            <a:r>
              <a:rPr lang="en-US" sz="1700" dirty="0"/>
              <a:t>Some are more authoritative than others</a:t>
            </a:r>
          </a:p>
          <a:p>
            <a:pPr lvl="1"/>
            <a:r>
              <a:rPr lang="en-US" sz="1700" dirty="0"/>
              <a:t>To determine the authority of a specific journal in literary studies, use:</a:t>
            </a:r>
          </a:p>
          <a:p>
            <a:r>
              <a:rPr lang="en-US" sz="2000" dirty="0">
                <a:hlinkClick r:id="rId3"/>
              </a:rPr>
              <a:t>MLA Directory of Periodicals</a:t>
            </a:r>
            <a:endParaRPr lang="en-US" sz="2000" dirty="0"/>
          </a:p>
          <a:p>
            <a:pPr lvl="1"/>
            <a:r>
              <a:rPr lang="en-US" sz="1700" dirty="0"/>
              <a:t>Search for a journal by title</a:t>
            </a:r>
          </a:p>
          <a:p>
            <a:pPr lvl="1"/>
            <a:r>
              <a:rPr lang="en-US" sz="1700" dirty="0"/>
              <a:t>Look for the section </a:t>
            </a:r>
            <a:r>
              <a:rPr lang="en-US" sz="1700" b="1" dirty="0"/>
              <a:t>Submission Details </a:t>
            </a:r>
            <a:r>
              <a:rPr lang="en-US" sz="1700" b="1" dirty="0">
                <a:sym typeface="Wingdings" panose="05000000000000000000" pitchFamily="2" charset="2"/>
              </a:rPr>
              <a:t> Articles</a:t>
            </a:r>
          </a:p>
          <a:p>
            <a:pPr lvl="1"/>
            <a:r>
              <a:rPr lang="en-US" sz="1700" dirty="0">
                <a:sym typeface="Wingdings" panose="05000000000000000000" pitchFamily="2" charset="2"/>
              </a:rPr>
              <a:t>Look at the number of articles submitted per year &amp; the number accepted for publication</a:t>
            </a:r>
          </a:p>
          <a:p>
            <a:pPr lvl="1"/>
            <a:r>
              <a:rPr lang="en-US" sz="1700" dirty="0">
                <a:sym typeface="Wingdings" panose="05000000000000000000" pitchFamily="2" charset="2"/>
              </a:rPr>
              <a:t>Large numbers of articles submitted means the journal is popular and likely more authoritative</a:t>
            </a:r>
          </a:p>
          <a:p>
            <a:pPr lvl="1"/>
            <a:r>
              <a:rPr lang="en-US" sz="1700" dirty="0">
                <a:sym typeface="Wingdings" panose="05000000000000000000" pitchFamily="2" charset="2"/>
              </a:rPr>
              <a:t>A smaller percentage of articles accepted means the peer review process is more rigorous, thereby establishing greater authority for the journal</a:t>
            </a:r>
            <a:endParaRPr lang="en-US" sz="1700" dirty="0"/>
          </a:p>
          <a:p>
            <a:pPr lvl="1"/>
            <a:endParaRPr lang="en-US" sz="1700" b="1" dirty="0"/>
          </a:p>
          <a:p>
            <a:pPr lvl="1"/>
            <a:endParaRPr lang="en-CA" dirty="0"/>
          </a:p>
        </p:txBody>
      </p:sp>
    </p:spTree>
    <p:extLst>
      <p:ext uri="{BB962C8B-B14F-4D97-AF65-F5344CB8AC3E}">
        <p14:creationId xmlns:p14="http://schemas.microsoft.com/office/powerpoint/2010/main" val="216173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9B20-CC46-4FB8-9642-C4611FEA41E6}"/>
              </a:ext>
            </a:extLst>
          </p:cNvPr>
          <p:cNvSpPr>
            <a:spLocks noGrp="1"/>
          </p:cNvSpPr>
          <p:nvPr>
            <p:ph type="title"/>
          </p:nvPr>
        </p:nvSpPr>
        <p:spPr>
          <a:xfrm>
            <a:off x="685800" y="381000"/>
            <a:ext cx="7772400" cy="750376"/>
          </a:xfrm>
        </p:spPr>
        <p:txBody>
          <a:bodyPr/>
          <a:lstStyle/>
          <a:p>
            <a:r>
              <a:rPr lang="en-US"/>
              <a:t>Words in the Early Modern Period</a:t>
            </a:r>
            <a:endParaRPr lang="en-CA"/>
          </a:p>
        </p:txBody>
      </p:sp>
      <p:sp>
        <p:nvSpPr>
          <p:cNvPr id="3" name="Content Placeholder 2">
            <a:extLst>
              <a:ext uri="{FF2B5EF4-FFF2-40B4-BE49-F238E27FC236}">
                <a16:creationId xmlns:a16="http://schemas.microsoft.com/office/drawing/2014/main" id="{EAEC29BA-4A35-4312-BE5C-55ADB81449EA}"/>
              </a:ext>
            </a:extLst>
          </p:cNvPr>
          <p:cNvSpPr>
            <a:spLocks noGrp="1"/>
          </p:cNvSpPr>
          <p:nvPr>
            <p:ph idx="1"/>
          </p:nvPr>
        </p:nvSpPr>
        <p:spPr>
          <a:xfrm>
            <a:off x="685800" y="1131376"/>
            <a:ext cx="8295469" cy="5563892"/>
          </a:xfrm>
        </p:spPr>
        <p:txBody>
          <a:bodyPr/>
          <a:lstStyle/>
          <a:p>
            <a:r>
              <a:rPr lang="en-US" sz="1800"/>
              <a:t>Definitions of words used in the early modern period (1500-1700) may be different than current English</a:t>
            </a:r>
          </a:p>
          <a:p>
            <a:r>
              <a:rPr lang="en-US" sz="1800"/>
              <a:t>Many spelling variations</a:t>
            </a:r>
          </a:p>
          <a:p>
            <a:r>
              <a:rPr lang="en-US" sz="1800"/>
              <a:t>For help, please use:</a:t>
            </a:r>
          </a:p>
          <a:p>
            <a:r>
              <a:rPr lang="en-US" sz="1800">
                <a:hlinkClick r:id="rId2"/>
              </a:rPr>
              <a:t>Oxford English Dictionary (OED)</a:t>
            </a:r>
            <a:endParaRPr lang="en-US" sz="1800"/>
          </a:p>
          <a:p>
            <a:pPr lvl="1"/>
            <a:r>
              <a:rPr lang="en-US" sz="1600"/>
              <a:t>A work of meticulous &amp; exceptional scholarship</a:t>
            </a:r>
          </a:p>
          <a:p>
            <a:pPr lvl="1"/>
            <a:r>
              <a:rPr lang="en-US" sz="1600"/>
              <a:t>The OED is an historical dictionary, tracing the definitions of words in Modern English from ~1500 to the present, showing the earliest usage for each sense of the definitions</a:t>
            </a:r>
          </a:p>
          <a:p>
            <a:pPr lvl="1"/>
            <a:r>
              <a:rPr lang="en-US" sz="1600"/>
              <a:t>Evidence is provided through quotations preceded by the quotation date</a:t>
            </a:r>
          </a:p>
          <a:p>
            <a:pPr lvl="1"/>
            <a:r>
              <a:rPr lang="en-US" sz="1600"/>
              <a:t>Can be searched by spelling variant</a:t>
            </a:r>
          </a:p>
          <a:p>
            <a:r>
              <a:rPr lang="en-US" sz="1800" b="1"/>
              <a:t>For earlier forms of the English language:</a:t>
            </a:r>
          </a:p>
          <a:p>
            <a:pPr lvl="1"/>
            <a:r>
              <a:rPr lang="en-US" sz="1600"/>
              <a:t>The </a:t>
            </a:r>
            <a:r>
              <a:rPr lang="en-US" sz="1600">
                <a:hlinkClick r:id="rId3"/>
              </a:rPr>
              <a:t>Dictionary of Old English (DOE) from A to I </a:t>
            </a:r>
            <a:r>
              <a:rPr lang="en-US" sz="1600"/>
              <a:t>(not yet completed)</a:t>
            </a:r>
          </a:p>
          <a:p>
            <a:pPr lvl="2"/>
            <a:r>
              <a:rPr lang="en-US" sz="1400"/>
              <a:t>From 600 to 1150</a:t>
            </a:r>
          </a:p>
          <a:p>
            <a:pPr lvl="2"/>
            <a:r>
              <a:rPr lang="en-CA" sz="1400"/>
              <a:t>The Dictionary of Old English Project is based at the University of Toronto</a:t>
            </a:r>
            <a:endParaRPr lang="en-US" sz="1400"/>
          </a:p>
          <a:p>
            <a:pPr lvl="1"/>
            <a:r>
              <a:rPr lang="en-US" sz="1600"/>
              <a:t>The </a:t>
            </a:r>
            <a:r>
              <a:rPr lang="en-US" sz="1600">
                <a:hlinkClick r:id="rId4"/>
              </a:rPr>
              <a:t>Middle English Compendium</a:t>
            </a:r>
            <a:r>
              <a:rPr lang="en-US" sz="1600"/>
              <a:t> includes the Middle English Dictionary (MED)</a:t>
            </a:r>
          </a:p>
          <a:p>
            <a:pPr lvl="2"/>
            <a:r>
              <a:rPr lang="en-US" sz="1400"/>
              <a:t>From 1100 to 1500</a:t>
            </a:r>
          </a:p>
          <a:p>
            <a:pPr lvl="2"/>
            <a:r>
              <a:rPr lang="en-US" sz="1400"/>
              <a:t>A project of the University of Michigan, the Compendium is an open access resource</a:t>
            </a:r>
            <a:endParaRPr lang="en-CA" sz="1400"/>
          </a:p>
        </p:txBody>
      </p:sp>
    </p:spTree>
    <p:extLst>
      <p:ext uri="{BB962C8B-B14F-4D97-AF65-F5344CB8AC3E}">
        <p14:creationId xmlns:p14="http://schemas.microsoft.com/office/powerpoint/2010/main" val="35925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a:extLst>
              <a:ext uri="{FF2B5EF4-FFF2-40B4-BE49-F238E27FC236}">
                <a16:creationId xmlns:a16="http://schemas.microsoft.com/office/drawing/2014/main" id="{B8984947-E82A-42C5-9236-6B6911B2580B}"/>
              </a:ext>
            </a:extLst>
          </p:cNvPr>
          <p:cNvSpPr>
            <a:spLocks noGrp="1"/>
          </p:cNvSpPr>
          <p:nvPr>
            <p:ph type="title"/>
          </p:nvPr>
        </p:nvSpPr>
        <p:spPr/>
        <p:txBody>
          <a:bodyPr/>
          <a:lstStyle/>
          <a:p>
            <a:pPr eaLnBrk="1" hangingPunct="1"/>
            <a:r>
              <a:rPr lang="en-US" altLang="en-US">
                <a:latin typeface="Arial Bold" panose="020B0704020202020204" pitchFamily="34" charset="0"/>
                <a:ea typeface="ＭＳ Ｐゴシック" panose="020B0600070205080204" pitchFamily="34" charset="-128"/>
              </a:rPr>
              <a:t>Workshop Outline</a:t>
            </a:r>
          </a:p>
        </p:txBody>
      </p:sp>
      <p:sp>
        <p:nvSpPr>
          <p:cNvPr id="7171" name="Content Placeholder 10">
            <a:extLst>
              <a:ext uri="{FF2B5EF4-FFF2-40B4-BE49-F238E27FC236}">
                <a16:creationId xmlns:a16="http://schemas.microsoft.com/office/drawing/2014/main" id="{BF4CF5AA-E3C2-463D-A35A-424869866A77}"/>
              </a:ext>
            </a:extLst>
          </p:cNvPr>
          <p:cNvSpPr>
            <a:spLocks noGrp="1"/>
          </p:cNvSpPr>
          <p:nvPr>
            <p:ph idx="1"/>
          </p:nvPr>
        </p:nvSpPr>
        <p:spPr>
          <a:xfrm>
            <a:off x="641350" y="1294160"/>
            <a:ext cx="8359405" cy="5182840"/>
          </a:xfrm>
        </p:spPr>
        <p:txBody>
          <a:bodyPr/>
          <a:lstStyle/>
          <a:p>
            <a:pPr eaLnBrk="1" hangingPunct="1"/>
            <a:r>
              <a:rPr lang="en-US" altLang="en-US" sz="2000" b="1" dirty="0">
                <a:latin typeface="Arial" panose="020B0604020202020204" pitchFamily="34" charset="0"/>
                <a:ea typeface="ＭＳ Ｐゴシック" panose="020B0600070205080204" pitchFamily="34" charset="-128"/>
              </a:rPr>
              <a:t>Choosing and refining a topic</a:t>
            </a:r>
          </a:p>
          <a:p>
            <a:pPr eaLnBrk="1" hangingPunct="1"/>
            <a:r>
              <a:rPr lang="en-US" altLang="en-US" sz="2000" b="1" dirty="0">
                <a:latin typeface="Arial" panose="020B0604020202020204" pitchFamily="34" charset="0"/>
                <a:ea typeface="ＭＳ Ｐゴシック" panose="020B0600070205080204" pitchFamily="34" charset="-128"/>
              </a:rPr>
              <a:t>Library research process</a:t>
            </a:r>
          </a:p>
          <a:p>
            <a:pPr eaLnBrk="1" hangingPunct="1"/>
            <a:r>
              <a:rPr lang="en-US" altLang="en-US" sz="2000" b="1" dirty="0">
                <a:latin typeface="Arial" panose="020B0604020202020204" pitchFamily="34" charset="0"/>
                <a:ea typeface="ＭＳ Ｐゴシック" panose="020B0600070205080204" pitchFamily="34" charset="-128"/>
              </a:rPr>
              <a:t>Biographical resources</a:t>
            </a:r>
          </a:p>
          <a:p>
            <a:pPr eaLnBrk="1" hangingPunct="1"/>
            <a:r>
              <a:rPr lang="en-US" altLang="en-US" sz="2000" b="1" dirty="0">
                <a:latin typeface="Arial" panose="020B0604020202020204" pitchFamily="34" charset="0"/>
                <a:ea typeface="ＭＳ Ｐゴシック" panose="020B0600070205080204" pitchFamily="34" charset="-128"/>
              </a:rPr>
              <a:t>Books and articles in Sofia</a:t>
            </a:r>
          </a:p>
          <a:p>
            <a:pPr eaLnBrk="1" hangingPunct="1"/>
            <a:r>
              <a:rPr lang="en-US" altLang="en-US" sz="2000" b="1" dirty="0">
                <a:latin typeface="Arial" panose="020B0604020202020204" pitchFamily="34" charset="0"/>
                <a:ea typeface="ＭＳ Ｐゴシック" panose="020B0600070205080204" pitchFamily="34" charset="-128"/>
              </a:rPr>
              <a:t>Databases</a:t>
            </a:r>
          </a:p>
          <a:p>
            <a:pPr lvl="1" eaLnBrk="1" hangingPunct="1"/>
            <a:r>
              <a:rPr lang="en-US" altLang="en-US" sz="1800" i="1" dirty="0">
                <a:latin typeface="Arial" panose="020B0604020202020204" pitchFamily="34" charset="0"/>
                <a:ea typeface="ＭＳ Ｐゴシック" panose="020B0600070205080204" pitchFamily="34" charset="-128"/>
              </a:rPr>
              <a:t>MLA International Bibliography</a:t>
            </a:r>
          </a:p>
          <a:p>
            <a:pPr lvl="1" eaLnBrk="1" hangingPunct="1"/>
            <a:r>
              <a:rPr lang="en-US" altLang="en-US" sz="1800" i="1" dirty="0">
                <a:latin typeface="Arial" panose="020B0604020202020204" pitchFamily="34" charset="0"/>
                <a:ea typeface="ＭＳ Ｐゴシック" panose="020B0600070205080204" pitchFamily="34" charset="-128"/>
              </a:rPr>
              <a:t>World Shakespeare Bibliography (WSB)</a:t>
            </a:r>
          </a:p>
          <a:p>
            <a:pPr eaLnBrk="1" hangingPunct="1"/>
            <a:r>
              <a:rPr lang="en-US" altLang="en-US" sz="2000" b="1" dirty="0">
                <a:latin typeface="Arial" panose="020B0604020202020204" pitchFamily="34" charset="0"/>
                <a:ea typeface="ＭＳ Ｐゴシック" panose="020B0600070205080204" pitchFamily="34" charset="-128"/>
              </a:rPr>
              <a:t>Quick demonstrations:</a:t>
            </a:r>
          </a:p>
          <a:p>
            <a:pPr lvl="1" eaLnBrk="1" hangingPunct="1"/>
            <a:r>
              <a:rPr lang="en-US" altLang="en-US" sz="1800" b="1" dirty="0">
                <a:latin typeface="Arial" panose="020B0604020202020204" pitchFamily="34" charset="0"/>
                <a:ea typeface="ＭＳ Ｐゴシック" panose="020B0600070205080204" pitchFamily="34" charset="-128"/>
              </a:rPr>
              <a:t>Texts</a:t>
            </a:r>
            <a:r>
              <a:rPr lang="en-US" altLang="en-US" sz="1800" dirty="0">
                <a:latin typeface="Arial" panose="020B0604020202020204" pitchFamily="34" charset="0"/>
                <a:ea typeface="ＭＳ Ｐゴシック" panose="020B0600070205080204" pitchFamily="34" charset="-128"/>
              </a:rPr>
              <a:t>:</a:t>
            </a:r>
          </a:p>
          <a:p>
            <a:pPr lvl="2" eaLnBrk="1" hangingPunct="1"/>
            <a:r>
              <a:rPr lang="en-US" altLang="en-US" sz="1600" i="1" dirty="0">
                <a:latin typeface="Arial" panose="020B0604020202020204" pitchFamily="34" charset="0"/>
                <a:ea typeface="ＭＳ Ｐゴシック" panose="020B0600070205080204" pitchFamily="34" charset="-128"/>
              </a:rPr>
              <a:t>Literature Online (LION)</a:t>
            </a:r>
          </a:p>
          <a:p>
            <a:pPr lvl="2" eaLnBrk="1" hangingPunct="1"/>
            <a:r>
              <a:rPr lang="en-US" altLang="en-US" sz="1600" i="1" dirty="0">
                <a:latin typeface="Arial" panose="020B0604020202020204" pitchFamily="34" charset="0"/>
                <a:ea typeface="ＭＳ Ｐゴシック" panose="020B0600070205080204" pitchFamily="34" charset="-128"/>
              </a:rPr>
              <a:t>Early English Books Online (EEBO)</a:t>
            </a:r>
          </a:p>
          <a:p>
            <a:pPr lvl="1" eaLnBrk="1" hangingPunct="1"/>
            <a:r>
              <a:rPr lang="en-US" altLang="en-US" sz="1800" b="1" dirty="0">
                <a:latin typeface="Arial" panose="020B0604020202020204" pitchFamily="34" charset="0"/>
                <a:ea typeface="ＭＳ Ｐゴシック" panose="020B0600070205080204" pitchFamily="34" charset="-128"/>
              </a:rPr>
              <a:t>Audio &amp; Video</a:t>
            </a:r>
          </a:p>
          <a:p>
            <a:pPr lvl="2" eaLnBrk="1" hangingPunct="1"/>
            <a:r>
              <a:rPr lang="en-US" altLang="en-US" sz="1600" i="1" dirty="0">
                <a:latin typeface="Arial" panose="020B0604020202020204" pitchFamily="34" charset="0"/>
                <a:ea typeface="ＭＳ Ｐゴシック" panose="020B0600070205080204" pitchFamily="34" charset="-128"/>
              </a:rPr>
              <a:t>Complete </a:t>
            </a:r>
            <a:r>
              <a:rPr lang="en-US" altLang="en-US" sz="1600" i="1" dirty="0" err="1">
                <a:latin typeface="Arial" panose="020B0604020202020204" pitchFamily="34" charset="0"/>
                <a:ea typeface="ＭＳ Ｐゴシック" panose="020B0600070205080204" pitchFamily="34" charset="-128"/>
              </a:rPr>
              <a:t>Arkangel</a:t>
            </a:r>
            <a:r>
              <a:rPr lang="en-US" altLang="en-US" sz="1600" i="1" dirty="0">
                <a:latin typeface="Arial" panose="020B0604020202020204" pitchFamily="34" charset="0"/>
                <a:ea typeface="ＭＳ Ｐゴシック" panose="020B0600070205080204" pitchFamily="34" charset="-128"/>
              </a:rPr>
              <a:t> Shakespeare </a:t>
            </a:r>
            <a:r>
              <a:rPr lang="en-US" altLang="en-US" sz="1600" dirty="0">
                <a:latin typeface="Arial" panose="020B0604020202020204" pitchFamily="34" charset="0"/>
                <a:ea typeface="ＭＳ Ｐゴシック" panose="020B0600070205080204" pitchFamily="34" charset="-128"/>
              </a:rPr>
              <a:t>(audio)</a:t>
            </a:r>
          </a:p>
          <a:p>
            <a:pPr lvl="2" eaLnBrk="1" hangingPunct="1"/>
            <a:r>
              <a:rPr lang="en-US" altLang="en-US" sz="1600" i="1" dirty="0">
                <a:latin typeface="Arial" panose="020B0604020202020204" pitchFamily="34" charset="0"/>
                <a:ea typeface="ＭＳ Ｐゴシック" panose="020B0600070205080204" pitchFamily="34" charset="-128"/>
              </a:rPr>
              <a:t>Drama Online </a:t>
            </a:r>
            <a:r>
              <a:rPr lang="en-US" altLang="en-US" sz="1600" dirty="0">
                <a:latin typeface="Arial" panose="020B0604020202020204" pitchFamily="34" charset="0"/>
                <a:ea typeface="ＭＳ Ｐゴシック" panose="020B0600070205080204" pitchFamily="34" charset="-128"/>
              </a:rPr>
              <a:t>(video)</a:t>
            </a:r>
          </a:p>
          <a:p>
            <a:pPr lvl="2" eaLnBrk="1" hangingPunct="1"/>
            <a:r>
              <a:rPr lang="en-US" altLang="en-US" sz="1600" i="1" dirty="0">
                <a:latin typeface="Arial" panose="020B0604020202020204" pitchFamily="34" charset="0"/>
                <a:ea typeface="ＭＳ Ｐゴシック" panose="020B0600070205080204" pitchFamily="34" charset="-128"/>
              </a:rPr>
              <a:t>Theatre in Video</a:t>
            </a:r>
            <a:r>
              <a:rPr lang="en-US" altLang="en-US" sz="1600" dirty="0">
                <a:latin typeface="Arial" panose="020B0604020202020204" pitchFamily="34" charset="0"/>
                <a:ea typeface="ＭＳ Ｐゴシック" panose="020B0600070205080204" pitchFamily="34" charset="-128"/>
              </a:rPr>
              <a:t>: BBC Television Shakespeare series</a:t>
            </a:r>
          </a:p>
          <a:p>
            <a:pPr lvl="1" eaLnBrk="1" hangingPunct="1"/>
            <a:endParaRPr lang="en-US" altLang="en-US" sz="2000" b="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16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B03-84B2-4454-8107-D0645B626A92}"/>
              </a:ext>
            </a:extLst>
          </p:cNvPr>
          <p:cNvSpPr>
            <a:spLocks noGrp="1"/>
          </p:cNvSpPr>
          <p:nvPr>
            <p:ph type="title"/>
          </p:nvPr>
        </p:nvSpPr>
        <p:spPr/>
        <p:txBody>
          <a:bodyPr/>
          <a:lstStyle/>
          <a:p>
            <a:r>
              <a:rPr lang="en-CA"/>
              <a:t>Citation Styles</a:t>
            </a:r>
          </a:p>
        </p:txBody>
      </p:sp>
      <p:sp>
        <p:nvSpPr>
          <p:cNvPr id="3" name="Content Placeholder 2">
            <a:extLst>
              <a:ext uri="{FF2B5EF4-FFF2-40B4-BE49-F238E27FC236}">
                <a16:creationId xmlns:a16="http://schemas.microsoft.com/office/drawing/2014/main" id="{7235275F-4098-4F95-AE5E-E86FF5A0B956}"/>
              </a:ext>
            </a:extLst>
          </p:cNvPr>
          <p:cNvSpPr>
            <a:spLocks noGrp="1"/>
          </p:cNvSpPr>
          <p:nvPr>
            <p:ph idx="1"/>
          </p:nvPr>
        </p:nvSpPr>
        <p:spPr>
          <a:xfrm>
            <a:off x="692163" y="1124744"/>
            <a:ext cx="7772400" cy="5832648"/>
          </a:xfrm>
        </p:spPr>
        <p:txBody>
          <a:bodyPr/>
          <a:lstStyle/>
          <a:p>
            <a:r>
              <a:rPr lang="en-CA" altLang="en-US">
                <a:latin typeface="Arial" panose="020B0604020202020204" pitchFamily="34" charset="0"/>
                <a:ea typeface="ＭＳ Ｐゴシック" panose="020B0600070205080204" pitchFamily="34" charset="-128"/>
                <a:hlinkClick r:id="rId2"/>
              </a:rPr>
              <a:t>MLA Handbook</a:t>
            </a:r>
            <a:r>
              <a:rPr lang="en-CA" altLang="en-US">
                <a:latin typeface="Arial" panose="020B0604020202020204" pitchFamily="34" charset="0"/>
                <a:ea typeface="ＭＳ Ｐゴシック" panose="020B0600070205080204" pitchFamily="34" charset="-128"/>
              </a:rPr>
              <a:t> </a:t>
            </a:r>
          </a:p>
          <a:p>
            <a:pPr lvl="1"/>
            <a:r>
              <a:rPr lang="en-CA" altLang="en-US" sz="2000">
                <a:latin typeface="Arial" panose="020B0604020202020204" pitchFamily="34" charset="0"/>
                <a:ea typeface="ＭＳ Ｐゴシック" panose="020B0600070205080204" pitchFamily="34" charset="-128"/>
              </a:rPr>
              <a:t>New full-text electronic version</a:t>
            </a:r>
            <a:endParaRPr lang="en-CA" altLang="en-US" sz="2000" i="1">
              <a:latin typeface="Arial" panose="020B0604020202020204" pitchFamily="34" charset="0"/>
              <a:ea typeface="ＭＳ Ｐゴシック" panose="020B0600070205080204" pitchFamily="34" charset="-128"/>
            </a:endParaRPr>
          </a:p>
          <a:p>
            <a:pPr lvl="1"/>
            <a:r>
              <a:rPr lang="en-US" altLang="en-US" sz="2000">
                <a:latin typeface="Arial" panose="020B0604020202020204" pitchFamily="34" charset="0"/>
                <a:ea typeface="ＭＳ Ｐゴシック" panose="020B0600070205080204" pitchFamily="34" charset="-128"/>
              </a:rPr>
              <a:t>Use the appendices:</a:t>
            </a:r>
          </a:p>
          <a:p>
            <a:pPr lvl="2"/>
            <a:r>
              <a:rPr lang="en-US" altLang="en-US" sz="1800" b="1">
                <a:latin typeface="Arial" panose="020B0604020202020204" pitchFamily="34" charset="0"/>
                <a:ea typeface="ＭＳ Ｐゴシック" panose="020B0600070205080204" pitchFamily="34" charset="-128"/>
              </a:rPr>
              <a:t>Appendix 2: Citation Examples </a:t>
            </a:r>
            <a:r>
              <a:rPr lang="en-US" altLang="en-US" sz="1800">
                <a:latin typeface="Arial" panose="020B0604020202020204" pitchFamily="34" charset="0"/>
                <a:ea typeface="ＭＳ Ｐゴシック" panose="020B0600070205080204" pitchFamily="34" charset="-128"/>
              </a:rPr>
              <a:t>is a long list of citations for different publication types</a:t>
            </a:r>
          </a:p>
          <a:p>
            <a:pPr lvl="2"/>
            <a:r>
              <a:rPr lang="en-CA" sz="1800"/>
              <a:t>Appendix 1: Abbreviations</a:t>
            </a:r>
          </a:p>
          <a:p>
            <a:pPr lvl="2"/>
            <a:r>
              <a:rPr lang="en-CA" sz="1800"/>
              <a:t>Appendix 3: Guide to English Grammar</a:t>
            </a:r>
          </a:p>
          <a:p>
            <a:pPr lvl="2"/>
            <a:r>
              <a:rPr lang="en-CA" sz="1800"/>
              <a:t>Appendix 4: Sample Papers in MLA Style</a:t>
            </a:r>
          </a:p>
          <a:p>
            <a:r>
              <a:rPr lang="en-CA" altLang="en-US">
                <a:latin typeface="Arial" panose="020B0604020202020204" pitchFamily="34" charset="0"/>
                <a:ea typeface="ＭＳ Ｐゴシック" panose="020B0600070205080204" pitchFamily="34" charset="-128"/>
                <a:hlinkClick r:id="rId3"/>
              </a:rPr>
              <a:t>Chicago Manual of Style</a:t>
            </a:r>
            <a:endParaRPr lang="en-CA" altLang="en-US">
              <a:latin typeface="Arial" panose="020B0604020202020204" pitchFamily="34" charset="0"/>
              <a:ea typeface="ＭＳ Ｐゴシック" panose="020B0600070205080204" pitchFamily="34" charset="-128"/>
            </a:endParaRPr>
          </a:p>
          <a:p>
            <a:pPr lvl="1"/>
            <a:r>
              <a:rPr lang="en-CA" sz="2000"/>
              <a:t>Full-text electronic version of the Chicago Manual</a:t>
            </a:r>
          </a:p>
          <a:p>
            <a:pPr lvl="1"/>
            <a:r>
              <a:rPr lang="en-CA" sz="2000"/>
              <a:t>Part Two: Style and Usage</a:t>
            </a:r>
          </a:p>
          <a:p>
            <a:pPr lvl="1"/>
            <a:r>
              <a:rPr lang="en-CA" sz="2000"/>
              <a:t>Part Three: Documentation</a:t>
            </a:r>
          </a:p>
          <a:p>
            <a:pPr lvl="2"/>
            <a:r>
              <a:rPr lang="en-CA" sz="1800"/>
              <a:t>Documentation I: Notes &amp; Bibliography</a:t>
            </a:r>
          </a:p>
          <a:p>
            <a:pPr lvl="2"/>
            <a:r>
              <a:rPr lang="en-CA" sz="1800"/>
              <a:t>Documentation II: Author-Date References</a:t>
            </a:r>
          </a:p>
        </p:txBody>
      </p:sp>
    </p:spTree>
    <p:extLst>
      <p:ext uri="{BB962C8B-B14F-4D97-AF65-F5344CB8AC3E}">
        <p14:creationId xmlns:p14="http://schemas.microsoft.com/office/powerpoint/2010/main" val="105257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6F2350-1411-4E2A-92B9-C7413A8F5A72}"/>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Help is Available</a:t>
            </a:r>
          </a:p>
        </p:txBody>
      </p:sp>
      <p:sp>
        <p:nvSpPr>
          <p:cNvPr id="23555" name="Content Placeholder 2">
            <a:extLst>
              <a:ext uri="{FF2B5EF4-FFF2-40B4-BE49-F238E27FC236}">
                <a16:creationId xmlns:a16="http://schemas.microsoft.com/office/drawing/2014/main" id="{987825DE-BC07-4FCA-8F4C-69E00E26397B}"/>
              </a:ext>
            </a:extLst>
          </p:cNvPr>
          <p:cNvSpPr>
            <a:spLocks noGrp="1" noChangeArrowheads="1"/>
          </p:cNvSpPr>
          <p:nvPr>
            <p:ph idx="1"/>
          </p:nvPr>
        </p:nvSpPr>
        <p:spPr>
          <a:xfrm>
            <a:off x="685800" y="1398469"/>
            <a:ext cx="8331629" cy="5770563"/>
          </a:xfrm>
        </p:spPr>
        <p:txBody>
          <a:bodyPr/>
          <a:lstStyle/>
          <a:p>
            <a:r>
              <a:rPr lang="en-CA" altLang="en-US" sz="2600" dirty="0">
                <a:latin typeface="Arial" panose="020B0604020202020204" pitchFamily="34" charset="0"/>
                <a:ea typeface="ＭＳ Ｐゴシック" panose="020B0600070205080204" pitchFamily="34" charset="-128"/>
                <a:hlinkClick r:id="rId2"/>
              </a:rPr>
              <a:t>Library website: help &amp; how-to</a:t>
            </a:r>
            <a:endParaRPr lang="en-CA" altLang="en-US" sz="2600" dirty="0">
              <a:latin typeface="Arial" panose="020B0604020202020204" pitchFamily="34" charset="0"/>
              <a:ea typeface="ＭＳ Ｐゴシック" panose="020B0600070205080204" pitchFamily="34" charset="-128"/>
            </a:endParaRPr>
          </a:p>
          <a:p>
            <a:r>
              <a:rPr lang="en-CA" altLang="en-US" sz="2600" dirty="0">
                <a:latin typeface="Arial" panose="020B0604020202020204" pitchFamily="34" charset="0"/>
                <a:ea typeface="ＭＳ Ｐゴシック" panose="020B0600070205080204" pitchFamily="34" charset="-128"/>
                <a:hlinkClick r:id="rId3"/>
              </a:rPr>
              <a:t>Literatures in English subject guide</a:t>
            </a:r>
            <a:endParaRPr lang="en-CA" altLang="en-US" sz="2600" dirty="0">
              <a:latin typeface="Arial" panose="020B0604020202020204" pitchFamily="34" charset="0"/>
              <a:ea typeface="ＭＳ Ｐゴシック" panose="020B0600070205080204" pitchFamily="34" charset="-128"/>
            </a:endParaRPr>
          </a:p>
          <a:p>
            <a:r>
              <a:rPr lang="en-CA" altLang="en-US" sz="2600" dirty="0">
                <a:latin typeface="Arial" panose="020B0604020202020204" pitchFamily="34" charset="0"/>
                <a:ea typeface="ＭＳ Ｐゴシック" panose="020B0600070205080204" pitchFamily="34" charset="-128"/>
                <a:hlinkClick r:id="rId4"/>
              </a:rPr>
              <a:t>Shorter citation style guides</a:t>
            </a:r>
            <a:endParaRPr lang="en-CA" altLang="en-US" sz="2600" dirty="0">
              <a:latin typeface="Arial" panose="020B0604020202020204" pitchFamily="34" charset="0"/>
              <a:ea typeface="ＭＳ Ｐゴシック" panose="020B0600070205080204" pitchFamily="34" charset="-128"/>
            </a:endParaRPr>
          </a:p>
          <a:p>
            <a:r>
              <a:rPr lang="en-CA" altLang="en-US" sz="2600" dirty="0">
                <a:latin typeface="Arial" panose="020B0604020202020204" pitchFamily="34" charset="0"/>
                <a:ea typeface="ＭＳ Ｐゴシック" panose="020B0600070205080204" pitchFamily="34" charset="-128"/>
                <a:hlinkClick r:id="rId5"/>
              </a:rPr>
              <a:t>Ask Us</a:t>
            </a:r>
            <a:endParaRPr lang="en-CA" altLang="en-US" sz="2600" dirty="0">
              <a:latin typeface="Arial" panose="020B0604020202020204" pitchFamily="34" charset="0"/>
              <a:ea typeface="ＭＳ Ｐゴシック" panose="020B0600070205080204" pitchFamily="34" charset="-128"/>
            </a:endParaRPr>
          </a:p>
          <a:p>
            <a:pPr lvl="1">
              <a:spcBef>
                <a:spcPts val="200"/>
              </a:spcBef>
            </a:pPr>
            <a:r>
              <a:rPr lang="en-CA" altLang="en-US" sz="2400" dirty="0">
                <a:latin typeface="Arial" panose="020B0604020202020204" pitchFamily="34" charset="0"/>
                <a:ea typeface="ＭＳ Ｐゴシック" panose="020B0600070205080204" pitchFamily="34" charset="-128"/>
              </a:rPr>
              <a:t>E-mail form</a:t>
            </a:r>
          </a:p>
          <a:p>
            <a:pPr lvl="1">
              <a:spcBef>
                <a:spcPts val="200"/>
              </a:spcBef>
            </a:pPr>
            <a:r>
              <a:rPr lang="en-CA" altLang="en-US" sz="2400" dirty="0">
                <a:latin typeface="Arial" panose="020B0604020202020204" pitchFamily="34" charset="0"/>
                <a:ea typeface="ＭＳ Ｐゴシック" panose="020B0600070205080204" pitchFamily="34" charset="-128"/>
              </a:rPr>
              <a:t>Chat with our staff</a:t>
            </a:r>
          </a:p>
          <a:p>
            <a:pPr lvl="1">
              <a:spcBef>
                <a:spcPts val="200"/>
              </a:spcBef>
            </a:pPr>
            <a:r>
              <a:rPr lang="en-CA" altLang="en-US" sz="2400" dirty="0">
                <a:latin typeface="Arial" panose="020B0604020202020204" pitchFamily="34" charset="0"/>
                <a:ea typeface="ＭＳ Ｐゴシック" panose="020B0600070205080204" pitchFamily="34" charset="-128"/>
              </a:rPr>
              <a:t>Ask Us Desks at entrance to Webster Library on LB2</a:t>
            </a:r>
          </a:p>
          <a:p>
            <a:r>
              <a:rPr lang="en-CA" altLang="en-US" sz="2600" b="1" dirty="0">
                <a:latin typeface="Arial" panose="020B0604020202020204" pitchFamily="34" charset="0"/>
                <a:ea typeface="ＭＳ Ｐゴシック" panose="020B0600070205080204" pitchFamily="34" charset="-128"/>
              </a:rPr>
              <a:t>Ask Vince: </a:t>
            </a:r>
          </a:p>
          <a:p>
            <a:pPr lvl="1">
              <a:spcBef>
                <a:spcPts val="200"/>
              </a:spcBef>
            </a:pPr>
            <a:r>
              <a:rPr lang="en-CA" altLang="en-US" sz="2400" dirty="0">
                <a:latin typeface="Arial" panose="020B0604020202020204" pitchFamily="34" charset="0"/>
                <a:ea typeface="ＭＳ Ｐゴシック" panose="020B0600070205080204" pitchFamily="34" charset="-128"/>
              </a:rPr>
              <a:t>Pease use email only: </a:t>
            </a:r>
            <a:r>
              <a:rPr lang="en-CA" altLang="en-US" sz="2400" dirty="0">
                <a:latin typeface="Arial" panose="020B0604020202020204" pitchFamily="34" charset="0"/>
                <a:ea typeface="ＭＳ Ｐゴシック" panose="020B0600070205080204" pitchFamily="34" charset="-128"/>
                <a:hlinkClick r:id="rId6"/>
              </a:rPr>
              <a:t>vince.graziano@concordia.ca</a:t>
            </a:r>
            <a:endParaRPr lang="en-CA" altLang="en-US" sz="2400" dirty="0">
              <a:latin typeface="Arial" panose="020B0604020202020204" pitchFamily="34" charset="0"/>
              <a:ea typeface="ＭＳ Ｐゴシック" panose="020B0600070205080204" pitchFamily="34" charset="-128"/>
            </a:endParaRPr>
          </a:p>
          <a:p>
            <a:pPr lvl="1">
              <a:spcBef>
                <a:spcPts val="200"/>
              </a:spcBef>
            </a:pPr>
            <a:r>
              <a:rPr lang="en-CA" altLang="en-US" sz="2400" dirty="0">
                <a:latin typeface="Arial" panose="020B0604020202020204" pitchFamily="34" charset="0"/>
                <a:ea typeface="ＭＳ Ｐゴシック" panose="020B0600070205080204" pitchFamily="34" charset="-128"/>
              </a:rPr>
              <a:t>Office hours: by appointment, in-person or on ZOOM</a:t>
            </a:r>
          </a:p>
          <a:p>
            <a:pPr lvl="1">
              <a:spcBef>
                <a:spcPts val="200"/>
              </a:spcBef>
            </a:pPr>
            <a:r>
              <a:rPr lang="en-CA" altLang="en-US" sz="2400" dirty="0">
                <a:latin typeface="Arial" panose="020B0604020202020204" pitchFamily="34" charset="0"/>
                <a:ea typeface="ＭＳ Ｐゴシック" panose="020B0600070205080204" pitchFamily="34" charset="-128"/>
              </a:rPr>
              <a:t>Many questions can be answered by email</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561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D6D4-AB76-AA03-5186-4EE0B94F568A}"/>
              </a:ext>
            </a:extLst>
          </p:cNvPr>
          <p:cNvSpPr>
            <a:spLocks noGrp="1"/>
          </p:cNvSpPr>
          <p:nvPr>
            <p:ph type="title"/>
          </p:nvPr>
        </p:nvSpPr>
        <p:spPr/>
        <p:txBody>
          <a:bodyPr/>
          <a:lstStyle/>
          <a:p>
            <a:r>
              <a:rPr lang="en-CA" dirty="0"/>
              <a:t>Choosing and Refining a Topic</a:t>
            </a:r>
          </a:p>
        </p:txBody>
      </p:sp>
      <p:sp>
        <p:nvSpPr>
          <p:cNvPr id="3" name="Content Placeholder 2">
            <a:extLst>
              <a:ext uri="{FF2B5EF4-FFF2-40B4-BE49-F238E27FC236}">
                <a16:creationId xmlns:a16="http://schemas.microsoft.com/office/drawing/2014/main" id="{877DF3D8-AB17-9F20-0216-627BCEDF8A37}"/>
              </a:ext>
            </a:extLst>
          </p:cNvPr>
          <p:cNvSpPr>
            <a:spLocks noGrp="1"/>
          </p:cNvSpPr>
          <p:nvPr>
            <p:ph idx="1"/>
          </p:nvPr>
        </p:nvSpPr>
        <p:spPr>
          <a:xfrm>
            <a:off x="685800" y="1314450"/>
            <a:ext cx="8261350" cy="5346700"/>
          </a:xfrm>
        </p:spPr>
        <p:txBody>
          <a:bodyPr/>
          <a:lstStyle/>
          <a:p>
            <a:r>
              <a:rPr lang="en-CA" sz="2200" dirty="0"/>
              <a:t>Often in literary studies, a topic begins by choosing a literary author and a literary work that interest you</a:t>
            </a:r>
          </a:p>
          <a:p>
            <a:r>
              <a:rPr lang="en-CA" sz="2200" b="1" dirty="0"/>
              <a:t>Example Questions</a:t>
            </a:r>
            <a:r>
              <a:rPr lang="en-CA" sz="2200" dirty="0"/>
              <a:t>:</a:t>
            </a:r>
          </a:p>
          <a:p>
            <a:pPr lvl="1"/>
            <a:r>
              <a:rPr lang="en-CA" sz="2000" dirty="0"/>
              <a:t>What do I want to know about this literary work?</a:t>
            </a:r>
          </a:p>
          <a:p>
            <a:pPr lvl="1"/>
            <a:r>
              <a:rPr lang="en-CA" sz="2000" dirty="0"/>
              <a:t>Are there themes I wish to explore?</a:t>
            </a:r>
          </a:p>
          <a:p>
            <a:pPr lvl="1"/>
            <a:r>
              <a:rPr lang="en-CA" sz="2000" dirty="0"/>
              <a:t>Are there specific issues or problem areas?</a:t>
            </a:r>
          </a:p>
          <a:p>
            <a:pPr lvl="1"/>
            <a:r>
              <a:rPr lang="en-CA" sz="2000" dirty="0"/>
              <a:t>Is there a character with whom I identify?</a:t>
            </a:r>
          </a:p>
          <a:p>
            <a:r>
              <a:rPr lang="en-CA" sz="2200" b="1" dirty="0"/>
              <a:t>Use biographical resources to generate ideas</a:t>
            </a:r>
          </a:p>
          <a:p>
            <a:pPr lvl="1"/>
            <a:r>
              <a:rPr lang="en-CA" sz="2000" dirty="0">
                <a:hlinkClick r:id="rId2"/>
              </a:rPr>
              <a:t>Dictionary of Literary Biography</a:t>
            </a:r>
            <a:endParaRPr lang="en-CA" sz="2000" dirty="0"/>
          </a:p>
          <a:p>
            <a:pPr lvl="1"/>
            <a:r>
              <a:rPr lang="en-CA" sz="2000" dirty="0">
                <a:hlinkClick r:id="rId3"/>
              </a:rPr>
              <a:t>Oxford Dictionary of National Biography</a:t>
            </a:r>
            <a:endParaRPr lang="en-CA" sz="2000" dirty="0"/>
          </a:p>
          <a:p>
            <a:r>
              <a:rPr lang="en-CA" sz="2200" b="1" dirty="0"/>
              <a:t>Formulate a thesis statement or research question</a:t>
            </a:r>
          </a:p>
          <a:p>
            <a:pPr lvl="1"/>
            <a:r>
              <a:rPr lang="en-CA" sz="2000" dirty="0"/>
              <a:t>The statement or question needs to be </a:t>
            </a:r>
            <a:r>
              <a:rPr lang="en-CA" sz="2000" b="1" dirty="0"/>
              <a:t>feasible</a:t>
            </a:r>
          </a:p>
          <a:p>
            <a:pPr lvl="2"/>
            <a:r>
              <a:rPr lang="en-CA" sz="1800" dirty="0"/>
              <a:t>Test feasibility in Sofia or databases</a:t>
            </a:r>
          </a:p>
          <a:p>
            <a:pPr lvl="1"/>
            <a:endParaRPr lang="en-CA" sz="2000" dirty="0"/>
          </a:p>
        </p:txBody>
      </p:sp>
    </p:spTree>
    <p:extLst>
      <p:ext uri="{BB962C8B-B14F-4D97-AF65-F5344CB8AC3E}">
        <p14:creationId xmlns:p14="http://schemas.microsoft.com/office/powerpoint/2010/main" val="259861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6DB7-9960-41F3-A164-126718325BD5}"/>
              </a:ext>
            </a:extLst>
          </p:cNvPr>
          <p:cNvSpPr>
            <a:spLocks noGrp="1"/>
          </p:cNvSpPr>
          <p:nvPr>
            <p:ph type="title"/>
          </p:nvPr>
        </p:nvSpPr>
        <p:spPr/>
        <p:txBody>
          <a:bodyPr/>
          <a:lstStyle/>
          <a:p>
            <a:r>
              <a:rPr lang="en-CA" dirty="0"/>
              <a:t>Library Research Process</a:t>
            </a:r>
          </a:p>
        </p:txBody>
      </p:sp>
      <p:sp>
        <p:nvSpPr>
          <p:cNvPr id="3" name="Content Placeholder 2">
            <a:extLst>
              <a:ext uri="{FF2B5EF4-FFF2-40B4-BE49-F238E27FC236}">
                <a16:creationId xmlns:a16="http://schemas.microsoft.com/office/drawing/2014/main" id="{801D0A47-809B-4467-9BB1-2F307E8807AB}"/>
              </a:ext>
            </a:extLst>
          </p:cNvPr>
          <p:cNvSpPr>
            <a:spLocks noGrp="1"/>
          </p:cNvSpPr>
          <p:nvPr>
            <p:ph idx="1"/>
          </p:nvPr>
        </p:nvSpPr>
        <p:spPr>
          <a:xfrm>
            <a:off x="772290" y="1309543"/>
            <a:ext cx="8206680" cy="5636819"/>
          </a:xfrm>
        </p:spPr>
        <p:txBody>
          <a:bodyPr/>
          <a:lstStyle/>
          <a:p>
            <a:r>
              <a:rPr lang="en-CA" sz="2300" dirty="0"/>
              <a:t>Begin with your research question or thesis statement</a:t>
            </a:r>
          </a:p>
          <a:p>
            <a:pPr lvl="1"/>
            <a:r>
              <a:rPr lang="en-CA" sz="2000" dirty="0"/>
              <a:t>Opportunities to refine later in the library research process</a:t>
            </a:r>
          </a:p>
          <a:p>
            <a:r>
              <a:rPr lang="en-CA" sz="2300" dirty="0"/>
              <a:t>Identify keywords or phrases </a:t>
            </a:r>
          </a:p>
          <a:p>
            <a:r>
              <a:rPr lang="en-CA" sz="2300" dirty="0"/>
              <a:t>Generate synonyms </a:t>
            </a:r>
            <a:r>
              <a:rPr lang="en-CA" dirty="0"/>
              <a:t>or words that describe a concept </a:t>
            </a:r>
            <a:r>
              <a:rPr lang="en-CA" sz="2300" dirty="0"/>
              <a:t>for each keyword, if appropriate</a:t>
            </a:r>
          </a:p>
          <a:p>
            <a:r>
              <a:rPr lang="en-CA" sz="2300" dirty="0"/>
              <a:t>Use the keywords to search Sofia or a database</a:t>
            </a:r>
          </a:p>
          <a:p>
            <a:r>
              <a:rPr lang="en-CA" sz="2300" dirty="0"/>
              <a:t>Use operators (AND, OR) and the search capabilities (*, “”)</a:t>
            </a:r>
          </a:p>
          <a:p>
            <a:r>
              <a:rPr lang="en-CA" sz="2300" dirty="0"/>
              <a:t>Use the appropriate search indexes (Keyword, Subject)</a:t>
            </a:r>
          </a:p>
          <a:p>
            <a:r>
              <a:rPr lang="en-CA" sz="2300" dirty="0"/>
              <a:t>Use the facets to limit the search by document type (books, articles, </a:t>
            </a:r>
            <a:r>
              <a:rPr lang="en-CA" sz="2300" dirty="0" err="1"/>
              <a:t>etc</a:t>
            </a:r>
            <a:r>
              <a:rPr lang="en-CA" sz="2300" dirty="0"/>
              <a:t>)</a:t>
            </a:r>
          </a:p>
          <a:p>
            <a:r>
              <a:rPr lang="en-CA" sz="2300" dirty="0"/>
              <a:t>Use the facets to focus the search (peer-reviewed, publication dates, language)</a:t>
            </a:r>
          </a:p>
          <a:p>
            <a:endParaRPr lang="en-CA" dirty="0"/>
          </a:p>
          <a:p>
            <a:endParaRPr lang="en-CA" dirty="0"/>
          </a:p>
        </p:txBody>
      </p:sp>
    </p:spTree>
    <p:extLst>
      <p:ext uri="{BB962C8B-B14F-4D97-AF65-F5344CB8AC3E}">
        <p14:creationId xmlns:p14="http://schemas.microsoft.com/office/powerpoint/2010/main" val="12512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5941-80A3-A72C-D068-80B1FCEBA321}"/>
              </a:ext>
            </a:extLst>
          </p:cNvPr>
          <p:cNvSpPr>
            <a:spLocks noGrp="1"/>
          </p:cNvSpPr>
          <p:nvPr>
            <p:ph type="title"/>
          </p:nvPr>
        </p:nvSpPr>
        <p:spPr/>
        <p:txBody>
          <a:bodyPr/>
          <a:lstStyle/>
          <a:p>
            <a:r>
              <a:rPr lang="en-CA" dirty="0"/>
              <a:t>Analyze Results</a:t>
            </a:r>
          </a:p>
        </p:txBody>
      </p:sp>
      <p:sp>
        <p:nvSpPr>
          <p:cNvPr id="3" name="Content Placeholder 2">
            <a:extLst>
              <a:ext uri="{FF2B5EF4-FFF2-40B4-BE49-F238E27FC236}">
                <a16:creationId xmlns:a16="http://schemas.microsoft.com/office/drawing/2014/main" id="{A9A7E947-DA49-3B45-958B-6A103A2C72C8}"/>
              </a:ext>
            </a:extLst>
          </p:cNvPr>
          <p:cNvSpPr>
            <a:spLocks noGrp="1"/>
          </p:cNvSpPr>
          <p:nvPr>
            <p:ph idx="1"/>
          </p:nvPr>
        </p:nvSpPr>
        <p:spPr>
          <a:xfrm>
            <a:off x="685800" y="1276350"/>
            <a:ext cx="8305800" cy="5314950"/>
          </a:xfrm>
        </p:spPr>
        <p:txBody>
          <a:bodyPr/>
          <a:lstStyle/>
          <a:p>
            <a:r>
              <a:rPr lang="en-CA" dirty="0"/>
              <a:t>Are the retrieved records on topic?</a:t>
            </a:r>
          </a:p>
          <a:p>
            <a:pPr lvl="1"/>
            <a:r>
              <a:rPr lang="en-CA" b="1" dirty="0"/>
              <a:t>Are too many records retrieved? </a:t>
            </a:r>
            <a:endParaRPr lang="en-CA" b="1" dirty="0">
              <a:sym typeface="Wingdings" panose="05000000000000000000" pitchFamily="2" charset="2"/>
            </a:endParaRPr>
          </a:p>
          <a:p>
            <a:pPr lvl="2"/>
            <a:r>
              <a:rPr lang="en-CA" dirty="0">
                <a:sym typeface="Wingdings" panose="05000000000000000000" pitchFamily="2" charset="2"/>
              </a:rPr>
              <a:t>Modify the search:</a:t>
            </a:r>
          </a:p>
          <a:p>
            <a:pPr lvl="3"/>
            <a:r>
              <a:rPr lang="en-CA" dirty="0">
                <a:sym typeface="Wingdings" panose="05000000000000000000" pitchFamily="2" charset="2"/>
              </a:rPr>
              <a:t>Add more search terms</a:t>
            </a:r>
          </a:p>
          <a:p>
            <a:pPr lvl="3"/>
            <a:r>
              <a:rPr lang="en-CA" dirty="0">
                <a:sym typeface="Wingdings" panose="05000000000000000000" pitchFamily="2" charset="2"/>
              </a:rPr>
              <a:t>Strengthen limits in facets</a:t>
            </a:r>
            <a:endParaRPr lang="en-CA" dirty="0"/>
          </a:p>
          <a:p>
            <a:pPr lvl="1"/>
            <a:r>
              <a:rPr lang="en-CA" b="1" dirty="0"/>
              <a:t>Are too few records retrieved? </a:t>
            </a:r>
            <a:endParaRPr lang="en-CA" b="1" dirty="0">
              <a:sym typeface="Wingdings" panose="05000000000000000000" pitchFamily="2" charset="2"/>
            </a:endParaRPr>
          </a:p>
          <a:p>
            <a:pPr lvl="2"/>
            <a:r>
              <a:rPr lang="en-CA" dirty="0">
                <a:sym typeface="Wingdings" panose="05000000000000000000" pitchFamily="2" charset="2"/>
              </a:rPr>
              <a:t>Modify the search:</a:t>
            </a:r>
          </a:p>
          <a:p>
            <a:pPr lvl="3"/>
            <a:r>
              <a:rPr lang="en-CA" dirty="0">
                <a:sym typeface="Wingdings" panose="05000000000000000000" pitchFamily="2" charset="2"/>
              </a:rPr>
              <a:t>Change or remove search terms</a:t>
            </a:r>
          </a:p>
          <a:p>
            <a:pPr lvl="3"/>
            <a:r>
              <a:rPr lang="en-CA" dirty="0">
                <a:sym typeface="Wingdings" panose="05000000000000000000" pitchFamily="2" charset="2"/>
              </a:rPr>
              <a:t>Use more synonyms with the </a:t>
            </a:r>
            <a:r>
              <a:rPr lang="en-CA" b="1" dirty="0">
                <a:sym typeface="Wingdings" panose="05000000000000000000" pitchFamily="2" charset="2"/>
              </a:rPr>
              <a:t>OR</a:t>
            </a:r>
            <a:r>
              <a:rPr lang="en-CA" dirty="0">
                <a:sym typeface="Wingdings" panose="05000000000000000000" pitchFamily="2" charset="2"/>
              </a:rPr>
              <a:t> operator</a:t>
            </a:r>
          </a:p>
          <a:p>
            <a:pPr lvl="3"/>
            <a:r>
              <a:rPr lang="en-CA" dirty="0">
                <a:sym typeface="Wingdings" panose="05000000000000000000" pitchFamily="2" charset="2"/>
              </a:rPr>
              <a:t>Loosen the limits in facets</a:t>
            </a:r>
            <a:endParaRPr lang="en-CA" dirty="0"/>
          </a:p>
          <a:p>
            <a:r>
              <a:rPr lang="en-CA" dirty="0"/>
              <a:t>Re-analyze the results</a:t>
            </a:r>
          </a:p>
          <a:p>
            <a:r>
              <a:rPr lang="en-CA" dirty="0"/>
              <a:t>Modify the research question or thesis statement, as appropriate</a:t>
            </a:r>
          </a:p>
        </p:txBody>
      </p:sp>
    </p:spTree>
    <p:extLst>
      <p:ext uri="{BB962C8B-B14F-4D97-AF65-F5344CB8AC3E}">
        <p14:creationId xmlns:p14="http://schemas.microsoft.com/office/powerpoint/2010/main" val="33348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9183393-A306-4F29-BEC3-12FA54388D4A}"/>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Books and articles in Sofia</a:t>
            </a:r>
          </a:p>
        </p:txBody>
      </p:sp>
      <p:sp>
        <p:nvSpPr>
          <p:cNvPr id="9219" name="Content Placeholder 2">
            <a:extLst>
              <a:ext uri="{FF2B5EF4-FFF2-40B4-BE49-F238E27FC236}">
                <a16:creationId xmlns:a16="http://schemas.microsoft.com/office/drawing/2014/main" id="{584CD340-423F-4BFE-A186-ADCC13D0D4DA}"/>
              </a:ext>
            </a:extLst>
          </p:cNvPr>
          <p:cNvSpPr>
            <a:spLocks noGrp="1" noChangeArrowheads="1"/>
          </p:cNvSpPr>
          <p:nvPr>
            <p:ph idx="1"/>
          </p:nvPr>
        </p:nvSpPr>
        <p:spPr>
          <a:xfrm>
            <a:off x="827584" y="1052736"/>
            <a:ext cx="8064896" cy="5616624"/>
          </a:xfrm>
        </p:spPr>
        <p:txBody>
          <a:bodyPr/>
          <a:lstStyle/>
          <a:p>
            <a:r>
              <a:rPr lang="en-CA" altLang="en-US" sz="2200" b="1">
                <a:latin typeface="Arial" panose="020B0604020202020204" pitchFamily="34" charset="0"/>
                <a:ea typeface="ＭＳ Ｐゴシック" panose="020B0600070205080204" pitchFamily="34" charset="-128"/>
              </a:rPr>
              <a:t>Sofia Discovery Tool</a:t>
            </a:r>
            <a:r>
              <a:rPr lang="en-CA" altLang="en-US" sz="2200">
                <a:latin typeface="Arial" panose="020B0604020202020204" pitchFamily="34" charset="0"/>
                <a:ea typeface="ＭＳ Ｐゴシック" panose="020B0600070205080204" pitchFamily="34" charset="-128"/>
              </a:rPr>
              <a:t> is used in all Quebec University Libraries</a:t>
            </a:r>
          </a:p>
          <a:p>
            <a:pPr lvl="1"/>
            <a:r>
              <a:rPr lang="en-CA" altLang="en-US" sz="2000">
                <a:latin typeface="Arial" panose="020B0604020202020204" pitchFamily="34" charset="0"/>
                <a:ea typeface="ＭＳ Ｐゴシック" panose="020B0600070205080204" pitchFamily="34" charset="-128"/>
              </a:rPr>
              <a:t>Good starting point for library research</a:t>
            </a:r>
          </a:p>
          <a:p>
            <a:pPr lvl="1"/>
            <a:r>
              <a:rPr lang="en-CA" altLang="en-US" sz="2000">
                <a:latin typeface="Arial" panose="020B0604020202020204" pitchFamily="34" charset="0"/>
                <a:ea typeface="ＭＳ Ｐゴシック" panose="020B0600070205080204" pitchFamily="34" charset="-128"/>
              </a:rPr>
              <a:t>Ability to search local library (default), QC university libraries, and libraries worldwide</a:t>
            </a:r>
          </a:p>
          <a:p>
            <a:r>
              <a:rPr lang="en-CA" altLang="en-US" sz="2200" b="1">
                <a:latin typeface="Arial" panose="020B0604020202020204" pitchFamily="34" charset="0"/>
                <a:ea typeface="ＭＳ Ｐゴシック" panose="020B0600070205080204" pitchFamily="34" charset="-128"/>
              </a:rPr>
              <a:t>Catalogue</a:t>
            </a:r>
            <a:r>
              <a:rPr lang="en-CA" altLang="en-US" sz="2200">
                <a:latin typeface="Arial" panose="020B0604020202020204" pitchFamily="34" charset="0"/>
                <a:ea typeface="ＭＳ Ｐゴシック" panose="020B0600070205080204" pitchFamily="34" charset="-128"/>
              </a:rPr>
              <a:t> includes all electronic and physical books, videos </a:t>
            </a:r>
            <a:r>
              <a:rPr lang="en-CA" altLang="en-US" sz="2200" err="1">
                <a:latin typeface="Arial" panose="020B0604020202020204" pitchFamily="34" charset="0"/>
                <a:ea typeface="ＭＳ Ｐゴシック" panose="020B0600070205080204" pitchFamily="34" charset="-128"/>
              </a:rPr>
              <a:t>etc</a:t>
            </a:r>
            <a:r>
              <a:rPr lang="en-CA" altLang="en-US" sz="2200">
                <a:latin typeface="Arial" panose="020B0604020202020204" pitchFamily="34" charset="0"/>
                <a:ea typeface="ＭＳ Ｐゴシック" panose="020B0600070205080204" pitchFamily="34" charset="-128"/>
              </a:rPr>
              <a:t> available at Concordia Library</a:t>
            </a:r>
          </a:p>
          <a:p>
            <a:r>
              <a:rPr lang="en-CA" altLang="en-US" sz="2200" b="1">
                <a:latin typeface="Arial" panose="020B0604020202020204" pitchFamily="34" charset="0"/>
                <a:ea typeface="ＭＳ Ｐゴシック" panose="020B0600070205080204" pitchFamily="34" charset="-128"/>
              </a:rPr>
              <a:t>Discovery service</a:t>
            </a:r>
            <a:r>
              <a:rPr lang="en-CA" altLang="en-US" sz="2200">
                <a:latin typeface="Arial" panose="020B0604020202020204" pitchFamily="34" charset="0"/>
                <a:ea typeface="ＭＳ Ｐゴシック" panose="020B0600070205080204" pitchFamily="34" charset="-128"/>
              </a:rPr>
              <a:t> includes all full-text articles to which Concordia Library has access</a:t>
            </a:r>
          </a:p>
          <a:p>
            <a:r>
              <a:rPr lang="en-CA" altLang="en-US" sz="2200" b="1">
                <a:latin typeface="Arial" panose="020B0604020202020204" pitchFamily="34" charset="0"/>
                <a:ea typeface="ＭＳ Ｐゴシック" panose="020B0600070205080204" pitchFamily="34" charset="-128"/>
              </a:rPr>
              <a:t>Operators</a:t>
            </a:r>
            <a:r>
              <a:rPr lang="en-CA" altLang="en-US" sz="2200">
                <a:latin typeface="Arial" panose="020B0604020202020204" pitchFamily="34" charset="0"/>
                <a:ea typeface="ＭＳ Ｐゴシック" panose="020B0600070205080204" pitchFamily="34" charset="-128"/>
              </a:rPr>
              <a:t>: </a:t>
            </a:r>
            <a:r>
              <a:rPr lang="en-CA" altLang="en-US" sz="2200" b="1">
                <a:latin typeface="Arial" panose="020B0604020202020204" pitchFamily="34" charset="0"/>
                <a:ea typeface="ＭＳ Ｐゴシック" panose="020B0600070205080204" pitchFamily="34" charset="-128"/>
              </a:rPr>
              <a:t>AND</a:t>
            </a:r>
            <a:r>
              <a:rPr lang="en-CA" altLang="en-US" sz="2200">
                <a:latin typeface="Arial" panose="020B0604020202020204" pitchFamily="34" charset="0"/>
                <a:ea typeface="ＭＳ Ｐゴシック" panose="020B0600070205080204" pitchFamily="34" charset="-128"/>
              </a:rPr>
              <a:t> </a:t>
            </a:r>
            <a:r>
              <a:rPr lang="en-CA" altLang="en-US" sz="2200" err="1">
                <a:latin typeface="Arial" panose="020B0604020202020204" pitchFamily="34" charset="0"/>
                <a:ea typeface="ＭＳ Ｐゴシック" panose="020B0600070205080204" pitchFamily="34" charset="-128"/>
              </a:rPr>
              <a:t>and</a:t>
            </a:r>
            <a:r>
              <a:rPr lang="en-CA" altLang="en-US" sz="2200">
                <a:latin typeface="Arial" panose="020B0604020202020204" pitchFamily="34" charset="0"/>
                <a:ea typeface="ＭＳ Ｐゴシック" panose="020B0600070205080204" pitchFamily="34" charset="-128"/>
              </a:rPr>
              <a:t> </a:t>
            </a:r>
            <a:r>
              <a:rPr lang="en-CA" altLang="en-US" sz="2200" b="1">
                <a:latin typeface="Arial" panose="020B0604020202020204" pitchFamily="34" charset="0"/>
                <a:ea typeface="ＭＳ Ｐゴシック" panose="020B0600070205080204" pitchFamily="34" charset="-128"/>
              </a:rPr>
              <a:t>OR</a:t>
            </a:r>
            <a:r>
              <a:rPr lang="en-CA" altLang="en-US" sz="2200">
                <a:latin typeface="Arial" panose="020B0604020202020204" pitchFamily="34" charset="0"/>
                <a:ea typeface="ＭＳ Ｐゴシック" panose="020B0600070205080204" pitchFamily="34" charset="-128"/>
              </a:rPr>
              <a:t> must be in uppercase.</a:t>
            </a:r>
          </a:p>
          <a:p>
            <a:r>
              <a:rPr lang="en-CA" altLang="en-US" sz="2200" b="1">
                <a:latin typeface="Arial" panose="020B0604020202020204" pitchFamily="34" charset="0"/>
                <a:ea typeface="ＭＳ Ｐゴシック" panose="020B0600070205080204" pitchFamily="34" charset="-128"/>
              </a:rPr>
              <a:t>Interlibrary Loan </a:t>
            </a:r>
            <a:r>
              <a:rPr lang="en-CA" altLang="en-US" sz="2200">
                <a:latin typeface="Arial" panose="020B0604020202020204" pitchFamily="34" charset="0"/>
                <a:ea typeface="ＭＳ Ｐゴシック" panose="020B0600070205080204" pitchFamily="34" charset="-128"/>
              </a:rPr>
              <a:t>and </a:t>
            </a:r>
            <a:r>
              <a:rPr lang="en-CA" altLang="en-US" sz="2200" b="1">
                <a:latin typeface="Arial" panose="020B0604020202020204" pitchFamily="34" charset="0"/>
                <a:ea typeface="ＭＳ Ｐゴシック" panose="020B0600070205080204" pitchFamily="34" charset="-128"/>
              </a:rPr>
              <a:t>Article/Chapter Scan</a:t>
            </a:r>
            <a:r>
              <a:rPr lang="en-CA" altLang="en-US" sz="2200">
                <a:latin typeface="Arial" panose="020B0604020202020204" pitchFamily="34" charset="0"/>
                <a:ea typeface="ＭＳ Ｐゴシック" panose="020B0600070205080204" pitchFamily="34" charset="-128"/>
              </a:rPr>
              <a:t> built in</a:t>
            </a:r>
          </a:p>
          <a:p>
            <a:r>
              <a:rPr lang="en-CA" altLang="en-US" sz="2200">
                <a:latin typeface="Arial" panose="020B0604020202020204" pitchFamily="34" charset="0"/>
                <a:ea typeface="ＭＳ Ｐゴシック" panose="020B0600070205080204" pitchFamily="34" charset="-128"/>
              </a:rPr>
              <a:t>Does </a:t>
            </a:r>
            <a:r>
              <a:rPr lang="en-CA" altLang="en-US" sz="2200" b="1" u="sng">
                <a:latin typeface="Arial" panose="020B0604020202020204" pitchFamily="34" charset="0"/>
                <a:ea typeface="ＭＳ Ｐゴシック" panose="020B0600070205080204" pitchFamily="34" charset="-128"/>
              </a:rPr>
              <a:t>NOT</a:t>
            </a:r>
            <a:r>
              <a:rPr lang="en-CA" altLang="en-US" sz="2200">
                <a:latin typeface="Arial" panose="020B0604020202020204" pitchFamily="34" charset="0"/>
                <a:ea typeface="ＭＳ Ｐゴシック" panose="020B0600070205080204" pitchFamily="34" charset="-128"/>
              </a:rPr>
              <a:t> replace databases</a:t>
            </a:r>
          </a:p>
          <a:p>
            <a:r>
              <a:rPr lang="en-CA" altLang="en-US" sz="2200" b="1">
                <a:latin typeface="Arial" panose="020B0604020202020204" pitchFamily="34" charset="0"/>
                <a:ea typeface="ＭＳ Ｐゴシック" panose="020B0600070205080204" pitchFamily="34" charset="-128"/>
              </a:rPr>
              <a:t>Introductory Video</a:t>
            </a:r>
            <a:r>
              <a:rPr lang="en-CA" altLang="en-US" sz="2200">
                <a:latin typeface="Arial" panose="020B0604020202020204" pitchFamily="34" charset="0"/>
                <a:ea typeface="ＭＳ Ｐゴシック" panose="020B0600070205080204" pitchFamily="34" charset="-128"/>
              </a:rPr>
              <a:t>:</a:t>
            </a:r>
            <a:endParaRPr lang="en-CA" altLang="en-US" sz="2200" b="1">
              <a:latin typeface="Arial" panose="020B0604020202020204" pitchFamily="34" charset="0"/>
              <a:ea typeface="ＭＳ Ｐゴシック" panose="020B0600070205080204" pitchFamily="34" charset="-128"/>
            </a:endParaRPr>
          </a:p>
          <a:p>
            <a:pPr lvl="1"/>
            <a:r>
              <a:rPr lang="en-CA" altLang="en-US" sz="2000">
                <a:latin typeface="Arial" panose="020B0604020202020204" pitchFamily="34" charset="0"/>
                <a:ea typeface="ＭＳ Ｐゴシック" panose="020B0600070205080204" pitchFamily="34" charset="-128"/>
                <a:hlinkClick r:id="rId2"/>
              </a:rPr>
              <a:t>Searching Sofia</a:t>
            </a:r>
            <a:endParaRPr lang="en-CA" altLang="en-US" sz="2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260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Journals</a:t>
            </a:r>
          </a:p>
        </p:txBody>
      </p:sp>
      <p:sp>
        <p:nvSpPr>
          <p:cNvPr id="11267" name="Content Placeholder 2"/>
          <p:cNvSpPr>
            <a:spLocks noGrp="1"/>
          </p:cNvSpPr>
          <p:nvPr>
            <p:ph idx="1"/>
          </p:nvPr>
        </p:nvSpPr>
        <p:spPr>
          <a:xfrm>
            <a:off x="685800" y="1146174"/>
            <a:ext cx="7772400" cy="5739209"/>
          </a:xfrm>
        </p:spPr>
        <p:txBody>
          <a:bodyPr/>
          <a:lstStyle/>
          <a:p>
            <a:r>
              <a:rPr lang="en-CA" altLang="en-US" b="1" dirty="0">
                <a:latin typeface="Arial" panose="020B0604020202020204" pitchFamily="34" charset="0"/>
                <a:ea typeface="ＭＳ Ｐゴシック" panose="020B0600070205080204" pitchFamily="34" charset="-128"/>
              </a:rPr>
              <a:t>Collections</a:t>
            </a:r>
            <a:r>
              <a:rPr lang="en-CA" altLang="en-US" dirty="0">
                <a:latin typeface="Arial" panose="020B0604020202020204" pitchFamily="34" charset="0"/>
                <a:ea typeface="ＭＳ Ｐゴシック" panose="020B0600070205080204" pitchFamily="34" charset="-128"/>
              </a:rPr>
              <a:t>:</a:t>
            </a:r>
          </a:p>
          <a:p>
            <a:pPr lvl="1"/>
            <a:r>
              <a:rPr lang="en-CA" altLang="en-US" sz="2000" dirty="0">
                <a:solidFill>
                  <a:schemeClr val="tx2"/>
                </a:solidFill>
                <a:latin typeface="Arial" panose="020B0604020202020204" pitchFamily="34" charset="0"/>
                <a:ea typeface="ＭＳ Ｐゴシック" panose="020B0600070205080204" pitchFamily="34" charset="-128"/>
              </a:rPr>
              <a:t>Project MUSE (Recent issues)</a:t>
            </a:r>
          </a:p>
          <a:p>
            <a:pPr lvl="1"/>
            <a:r>
              <a:rPr lang="en-CA" altLang="en-US" sz="2000" dirty="0">
                <a:solidFill>
                  <a:schemeClr val="tx2"/>
                </a:solidFill>
                <a:latin typeface="Arial" panose="020B0604020202020204" pitchFamily="34" charset="0"/>
                <a:ea typeface="ＭＳ Ｐゴシック" panose="020B0600070205080204" pitchFamily="34" charset="-128"/>
              </a:rPr>
              <a:t>JSTOR (Older issues)</a:t>
            </a:r>
          </a:p>
          <a:p>
            <a:pPr lvl="1"/>
            <a:r>
              <a:rPr lang="en-CA" altLang="en-US" sz="2000" dirty="0">
                <a:solidFill>
                  <a:schemeClr val="tx2"/>
                </a:solidFill>
                <a:latin typeface="Arial" panose="020B0604020202020204" pitchFamily="34" charset="0"/>
                <a:ea typeface="ＭＳ Ｐゴシック" panose="020B0600070205080204" pitchFamily="34" charset="-128"/>
              </a:rPr>
              <a:t>Oxford Journals (recent and archive)</a:t>
            </a:r>
          </a:p>
          <a:p>
            <a:pPr lvl="1"/>
            <a:r>
              <a:rPr lang="en-CA" altLang="en-US" sz="2000" dirty="0">
                <a:solidFill>
                  <a:schemeClr val="tx2"/>
                </a:solidFill>
                <a:latin typeface="Arial" panose="020B0604020202020204" pitchFamily="34" charset="0"/>
                <a:ea typeface="ＭＳ Ｐゴシック" panose="020B0600070205080204" pitchFamily="34" charset="-128"/>
              </a:rPr>
              <a:t>Cambridge University Press</a:t>
            </a:r>
          </a:p>
          <a:p>
            <a:pPr lvl="1"/>
            <a:r>
              <a:rPr lang="en-CA" altLang="en-US" sz="2000" dirty="0">
                <a:solidFill>
                  <a:schemeClr val="tx2"/>
                </a:solidFill>
                <a:latin typeface="Arial" panose="020B0604020202020204" pitchFamily="34" charset="0"/>
                <a:ea typeface="ＭＳ Ｐゴシック" panose="020B0600070205080204" pitchFamily="34" charset="-128"/>
              </a:rPr>
              <a:t>Wiley-Blackwell</a:t>
            </a:r>
          </a:p>
          <a:p>
            <a:pPr lvl="1"/>
            <a:r>
              <a:rPr lang="en-CA" altLang="en-US" sz="2000" dirty="0">
                <a:solidFill>
                  <a:schemeClr val="tx2"/>
                </a:solidFill>
                <a:latin typeface="Arial" panose="020B0604020202020204" pitchFamily="34" charset="0"/>
                <a:ea typeface="ＭＳ Ｐゴシック" panose="020B0600070205080204" pitchFamily="34" charset="-128"/>
              </a:rPr>
              <a:t>Sage Journals </a:t>
            </a:r>
          </a:p>
          <a:p>
            <a:pPr lvl="1"/>
            <a:r>
              <a:rPr lang="en-CA" altLang="en-US" sz="2000" dirty="0">
                <a:solidFill>
                  <a:schemeClr val="tx2"/>
                </a:solidFill>
                <a:latin typeface="Arial" panose="020B0604020202020204" pitchFamily="34" charset="0"/>
                <a:ea typeface="ＭＳ Ｐゴシック" panose="020B0600070205080204" pitchFamily="34" charset="-128"/>
              </a:rPr>
              <a:t>Taylor &amp; Francis (Routledge)</a:t>
            </a:r>
          </a:p>
          <a:p>
            <a:pPr lvl="1"/>
            <a:r>
              <a:rPr lang="en-CA" altLang="en-US" sz="2000" dirty="0">
                <a:solidFill>
                  <a:schemeClr val="tx2"/>
                </a:solidFill>
                <a:latin typeface="Arial" panose="020B0604020202020204" pitchFamily="34" charset="0"/>
                <a:ea typeface="ＭＳ Ｐゴシック" panose="020B0600070205080204" pitchFamily="34" charset="-128"/>
              </a:rPr>
              <a:t>Academic Search Complete (EBSCO)</a:t>
            </a:r>
          </a:p>
          <a:p>
            <a:pPr lvl="1"/>
            <a:r>
              <a:rPr lang="en-US" altLang="en-US" sz="2000" dirty="0">
                <a:solidFill>
                  <a:schemeClr val="tx2"/>
                </a:solidFill>
                <a:latin typeface="Arial" panose="020B0604020202020204" pitchFamily="34" charset="0"/>
                <a:ea typeface="ＭＳ Ｐゴシック" panose="020B0600070205080204" pitchFamily="34" charset="-128"/>
              </a:rPr>
              <a:t>ProQuest Central</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US" altLang="en-US" sz="2000" dirty="0">
                <a:solidFill>
                  <a:schemeClr val="tx2"/>
                </a:solidFill>
                <a:latin typeface="Arial" panose="020B0604020202020204" pitchFamily="34" charset="0"/>
                <a:ea typeface="ＭＳ Ｐゴシック" panose="020B0600070205080204" pitchFamily="34" charset="-128"/>
              </a:rPr>
              <a:t>Periodicals Archive Online (1802-2000)</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CA" altLang="en-US" sz="2000" dirty="0">
                <a:solidFill>
                  <a:schemeClr val="tx2"/>
                </a:solidFill>
                <a:latin typeface="Arial" panose="020B0604020202020204" pitchFamily="34" charset="0"/>
                <a:ea typeface="ＭＳ Ｐゴシック" panose="020B0600070205080204" pitchFamily="34" charset="-128"/>
              </a:rPr>
              <a:t>Many other electronic journal collections </a:t>
            </a:r>
          </a:p>
        </p:txBody>
      </p:sp>
      <p:pic>
        <p:nvPicPr>
          <p:cNvPr id="11268" name="Picture 2" descr="Project M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158875"/>
            <a:ext cx="20669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descr="J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127375"/>
            <a:ext cx="6651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4" descr="Taylor &amp; Franc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3130550"/>
            <a:ext cx="66516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descr="Oxford University 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0" y="4292600"/>
            <a:ext cx="18478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1" descr="ProQuest Central"/>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5238" y="5086350"/>
            <a:ext cx="229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 descr="Sage Journal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2365375"/>
            <a:ext cx="2381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mbridge Journals"/>
          <p:cNvPicPr>
            <a:picLocks noChangeAspect="1"/>
          </p:cNvPicPr>
          <p:nvPr/>
        </p:nvPicPr>
        <p:blipFill>
          <a:blip r:embed="rId8"/>
          <a:stretch>
            <a:fillRect/>
          </a:stretch>
        </p:blipFill>
        <p:spPr>
          <a:xfrm>
            <a:off x="5652120" y="5883407"/>
            <a:ext cx="2376264" cy="460110"/>
          </a:xfrm>
          <a:prstGeom prst="rect">
            <a:avLst/>
          </a:prstGeom>
        </p:spPr>
      </p:pic>
    </p:spTree>
    <p:extLst>
      <p:ext uri="{BB962C8B-B14F-4D97-AF65-F5344CB8AC3E}">
        <p14:creationId xmlns:p14="http://schemas.microsoft.com/office/powerpoint/2010/main" val="312408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D11AD1A-431C-4FCB-8E55-789D287A687E}"/>
              </a:ext>
            </a:extLst>
          </p:cNvPr>
          <p:cNvSpPr>
            <a:spLocks noGrp="1" noChangeArrowheads="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Books</a:t>
            </a:r>
          </a:p>
        </p:txBody>
      </p:sp>
      <p:sp>
        <p:nvSpPr>
          <p:cNvPr id="11267" name="Content Placeholder 2">
            <a:extLst>
              <a:ext uri="{FF2B5EF4-FFF2-40B4-BE49-F238E27FC236}">
                <a16:creationId xmlns:a16="http://schemas.microsoft.com/office/drawing/2014/main" id="{A3631ABD-A036-4A3A-8C27-1EC15024A8EA}"/>
              </a:ext>
            </a:extLst>
          </p:cNvPr>
          <p:cNvSpPr>
            <a:spLocks noGrp="1" noChangeArrowheads="1"/>
          </p:cNvSpPr>
          <p:nvPr>
            <p:ph idx="1"/>
          </p:nvPr>
        </p:nvSpPr>
        <p:spPr>
          <a:xfrm>
            <a:off x="595312" y="1196752"/>
            <a:ext cx="8278688" cy="4968552"/>
          </a:xfrm>
        </p:spPr>
        <p:txBody>
          <a:bodyPr/>
          <a:lstStyle/>
          <a:p>
            <a:r>
              <a:rPr lang="en-CA" altLang="en-US" b="1">
                <a:latin typeface="Arial" panose="020B0604020202020204" pitchFamily="34" charset="0"/>
                <a:ea typeface="ＭＳ Ｐゴシック" panose="020B0600070205080204" pitchFamily="34" charset="-128"/>
              </a:rPr>
              <a:t>Collections</a:t>
            </a:r>
            <a:r>
              <a:rPr lang="en-CA" altLang="en-US" sz="2000">
                <a:latin typeface="Arial" panose="020B0604020202020204" pitchFamily="34" charset="0"/>
                <a:ea typeface="ＭＳ Ｐゴシック" panose="020B0600070205080204" pitchFamily="34" charset="-128"/>
              </a:rPr>
              <a:t>:</a:t>
            </a:r>
          </a:p>
          <a:p>
            <a:pPr lvl="1"/>
            <a:r>
              <a:rPr lang="en-CA" altLang="en-US" sz="2000">
                <a:solidFill>
                  <a:schemeClr val="tx2"/>
                </a:solidFill>
                <a:latin typeface="Arial" panose="020B0604020202020204" pitchFamily="34" charset="0"/>
                <a:ea typeface="ＭＳ Ｐゴシック" panose="020B0600070205080204" pitchFamily="34" charset="-128"/>
              </a:rPr>
              <a:t>Oxford Scholarship Online (recent and ongoing)</a:t>
            </a:r>
          </a:p>
          <a:p>
            <a:pPr lvl="1"/>
            <a:r>
              <a:rPr lang="en-CA" altLang="en-US" sz="2000">
                <a:solidFill>
                  <a:schemeClr val="tx2"/>
                </a:solidFill>
                <a:latin typeface="Arial" panose="020B0604020202020204" pitchFamily="34" charset="0"/>
                <a:ea typeface="ＭＳ Ｐゴシック" panose="020B0600070205080204" pitchFamily="34" charset="-128"/>
              </a:rPr>
              <a:t>Cambridge University Press e-books </a:t>
            </a:r>
          </a:p>
          <a:p>
            <a:pPr lvl="2"/>
            <a:r>
              <a:rPr lang="en-CA" altLang="en-US" sz="1800">
                <a:solidFill>
                  <a:schemeClr val="tx2"/>
                </a:solidFill>
                <a:latin typeface="Arial" panose="020B0604020202020204" pitchFamily="34" charset="0"/>
                <a:ea typeface="ＭＳ Ｐゴシック" panose="020B0600070205080204" pitchFamily="34" charset="-128"/>
              </a:rPr>
              <a:t>Package:1995-2007, with individual book additions</a:t>
            </a:r>
          </a:p>
          <a:p>
            <a:pPr lvl="1"/>
            <a:r>
              <a:rPr lang="en-CA" altLang="en-US" sz="2000">
                <a:solidFill>
                  <a:schemeClr val="tx2"/>
                </a:solidFill>
                <a:latin typeface="Arial" panose="020B0604020202020204" pitchFamily="34" charset="0"/>
                <a:ea typeface="ＭＳ Ｐゴシック" panose="020B0600070205080204" pitchFamily="34" charset="-128"/>
              </a:rPr>
              <a:t>Project MUSE E-books (university presses)</a:t>
            </a:r>
          </a:p>
          <a:p>
            <a:pPr lvl="1"/>
            <a:r>
              <a:rPr lang="en-US" altLang="en-US" sz="2000">
                <a:solidFill>
                  <a:schemeClr val="tx2"/>
                </a:solidFill>
                <a:latin typeface="Arial" panose="020B0604020202020204" pitchFamily="34" charset="0"/>
                <a:ea typeface="ＭＳ Ｐゴシック" panose="020B0600070205080204" pitchFamily="34" charset="-128"/>
              </a:rPr>
              <a:t>Springer E-book Collection</a:t>
            </a:r>
          </a:p>
          <a:p>
            <a:pPr lvl="2"/>
            <a:r>
              <a:rPr lang="en-US" altLang="en-US" sz="1800">
                <a:solidFill>
                  <a:schemeClr val="tx2"/>
                </a:solidFill>
                <a:latin typeface="Arial" panose="020B0604020202020204" pitchFamily="34" charset="0"/>
                <a:ea typeface="ＭＳ Ｐゴシック" panose="020B0600070205080204" pitchFamily="34" charset="-128"/>
              </a:rPr>
              <a:t>Includes Palgrave Macmillan (2010-)</a:t>
            </a:r>
          </a:p>
          <a:p>
            <a:pPr lvl="1"/>
            <a:r>
              <a:rPr lang="en-US" altLang="en-US" sz="2000">
                <a:solidFill>
                  <a:schemeClr val="tx2"/>
                </a:solidFill>
                <a:latin typeface="Arial" panose="020B0604020202020204" pitchFamily="34" charset="0"/>
                <a:ea typeface="ＭＳ Ｐゴシック" panose="020B0600070205080204" pitchFamily="34" charset="-128"/>
              </a:rPr>
              <a:t>Taylor &amp; Francis (Routledge)</a:t>
            </a:r>
          </a:p>
          <a:p>
            <a:pPr lvl="1"/>
            <a:r>
              <a:rPr lang="en-US" altLang="en-US" sz="2000">
                <a:solidFill>
                  <a:schemeClr val="tx2"/>
                </a:solidFill>
                <a:latin typeface="Arial" panose="020B0604020202020204" pitchFamily="34" charset="0"/>
                <a:ea typeface="ＭＳ Ｐゴシック" panose="020B0600070205080204" pitchFamily="34" charset="-128"/>
              </a:rPr>
              <a:t>ACLS Humanities E-book</a:t>
            </a:r>
            <a:endParaRPr lang="en-CA" altLang="en-US" sz="2000">
              <a:solidFill>
                <a:schemeClr val="tx2"/>
              </a:solidFill>
              <a:latin typeface="Arial" panose="020B0604020202020204" pitchFamily="34" charset="0"/>
              <a:ea typeface="ＭＳ Ｐゴシック" panose="020B0600070205080204" pitchFamily="34" charset="-128"/>
            </a:endParaRPr>
          </a:p>
          <a:p>
            <a:pPr lvl="1"/>
            <a:r>
              <a:rPr lang="en-CA" altLang="en-US" sz="2000">
                <a:solidFill>
                  <a:schemeClr val="tx2"/>
                </a:solidFill>
                <a:latin typeface="Arial" panose="020B0604020202020204" pitchFamily="34" charset="0"/>
                <a:ea typeface="ＭＳ Ｐゴシック" panose="020B0600070205080204" pitchFamily="34" charset="-128"/>
              </a:rPr>
              <a:t>Canada Commons</a:t>
            </a:r>
          </a:p>
          <a:p>
            <a:pPr lvl="1"/>
            <a:r>
              <a:rPr lang="en-CA" altLang="en-US" sz="2000">
                <a:solidFill>
                  <a:schemeClr val="tx2"/>
                </a:solidFill>
                <a:latin typeface="Arial" panose="020B0604020202020204" pitchFamily="34" charset="0"/>
                <a:ea typeface="ＭＳ Ｐゴシック" panose="020B0600070205080204" pitchFamily="34" charset="-128"/>
              </a:rPr>
              <a:t>Ebook Central (ProQuest)</a:t>
            </a:r>
          </a:p>
          <a:p>
            <a:pPr lvl="1"/>
            <a:r>
              <a:rPr lang="en-US" altLang="en-US" sz="2000">
                <a:solidFill>
                  <a:schemeClr val="tx2"/>
                </a:solidFill>
                <a:latin typeface="Arial" panose="020B0604020202020204" pitchFamily="34" charset="0"/>
                <a:ea typeface="ＭＳ Ｐゴシック" panose="020B0600070205080204" pitchFamily="34" charset="-128"/>
              </a:rPr>
              <a:t>EBSCO E-books</a:t>
            </a:r>
            <a:endParaRPr lang="en-CA" altLang="en-US" sz="2000">
              <a:solidFill>
                <a:schemeClr val="tx2"/>
              </a:solidFill>
              <a:latin typeface="Arial" panose="020B0604020202020204" pitchFamily="34" charset="0"/>
              <a:ea typeface="ＭＳ Ｐゴシック" panose="020B0600070205080204" pitchFamily="34" charset="-128"/>
            </a:endParaRPr>
          </a:p>
          <a:p>
            <a:pPr lvl="1"/>
            <a:r>
              <a:rPr lang="en-CA" altLang="en-US" sz="2000">
                <a:solidFill>
                  <a:schemeClr val="tx2"/>
                </a:solidFill>
                <a:latin typeface="Arial" panose="020B0604020202020204" pitchFamily="34" charset="0"/>
                <a:ea typeface="ＭＳ Ｐゴシック" panose="020B0600070205080204" pitchFamily="34" charset="-128"/>
              </a:rPr>
              <a:t>Many other electronic books </a:t>
            </a:r>
          </a:p>
        </p:txBody>
      </p:sp>
      <p:pic>
        <p:nvPicPr>
          <p:cNvPr id="11270" name="Picture 8" descr="EBSCOhost">
            <a:extLst>
              <a:ext uri="{FF2B5EF4-FFF2-40B4-BE49-F238E27FC236}">
                <a16:creationId xmlns:a16="http://schemas.microsoft.com/office/drawing/2014/main" id="{D22F3DE6-892D-405C-A10E-13EB6E5FD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022" y="3959688"/>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ProQuest Ebook Central">
            <a:extLst>
              <a:ext uri="{FF2B5EF4-FFF2-40B4-BE49-F238E27FC236}">
                <a16:creationId xmlns:a16="http://schemas.microsoft.com/office/drawing/2014/main" id="{BA3DFB08-B5E6-4BDA-A84C-6D3D4044FD09}"/>
              </a:ext>
            </a:extLst>
          </p:cNvPr>
          <p:cNvPicPr>
            <a:picLocks noChangeAspect="1"/>
          </p:cNvPicPr>
          <p:nvPr/>
        </p:nvPicPr>
        <p:blipFill>
          <a:blip r:embed="rId4"/>
          <a:stretch>
            <a:fillRect/>
          </a:stretch>
        </p:blipFill>
        <p:spPr>
          <a:xfrm>
            <a:off x="7204647" y="2708920"/>
            <a:ext cx="1495425" cy="428625"/>
          </a:xfrm>
          <a:prstGeom prst="rect">
            <a:avLst/>
          </a:prstGeom>
        </p:spPr>
      </p:pic>
      <p:pic>
        <p:nvPicPr>
          <p:cNvPr id="7" name="Picture 6" descr="SpringerLink">
            <a:extLst>
              <a:ext uri="{FF2B5EF4-FFF2-40B4-BE49-F238E27FC236}">
                <a16:creationId xmlns:a16="http://schemas.microsoft.com/office/drawing/2014/main" id="{D871FC3D-3251-4FAC-B647-90A0448AC9A3}"/>
              </a:ext>
            </a:extLst>
          </p:cNvPr>
          <p:cNvPicPr>
            <a:picLocks noChangeAspect="1"/>
          </p:cNvPicPr>
          <p:nvPr/>
        </p:nvPicPr>
        <p:blipFill>
          <a:blip r:embed="rId5"/>
          <a:stretch>
            <a:fillRect/>
          </a:stretch>
        </p:blipFill>
        <p:spPr>
          <a:xfrm>
            <a:off x="5770401" y="3804604"/>
            <a:ext cx="1571625" cy="438150"/>
          </a:xfrm>
          <a:prstGeom prst="rect">
            <a:avLst/>
          </a:prstGeom>
        </p:spPr>
      </p:pic>
      <p:pic>
        <p:nvPicPr>
          <p:cNvPr id="8" name="Picture 7" descr="ACLS Humanities Ebooks">
            <a:extLst>
              <a:ext uri="{FF2B5EF4-FFF2-40B4-BE49-F238E27FC236}">
                <a16:creationId xmlns:a16="http://schemas.microsoft.com/office/drawing/2014/main" id="{08BC31C2-EECC-4007-A88A-6BE1FAE7A736}"/>
              </a:ext>
            </a:extLst>
          </p:cNvPr>
          <p:cNvPicPr>
            <a:picLocks noChangeAspect="1"/>
          </p:cNvPicPr>
          <p:nvPr/>
        </p:nvPicPr>
        <p:blipFill>
          <a:blip r:embed="rId6"/>
          <a:stretch>
            <a:fillRect/>
          </a:stretch>
        </p:blipFill>
        <p:spPr>
          <a:xfrm>
            <a:off x="5794619" y="4865785"/>
            <a:ext cx="2820055" cy="650782"/>
          </a:xfrm>
          <a:prstGeom prst="rect">
            <a:avLst/>
          </a:prstGeom>
        </p:spPr>
      </p:pic>
    </p:spTree>
    <p:extLst>
      <p:ext uri="{BB962C8B-B14F-4D97-AF65-F5344CB8AC3E}">
        <p14:creationId xmlns:p14="http://schemas.microsoft.com/office/powerpoint/2010/main" val="47258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3623-C247-4323-830E-60F7B3F628FF}"/>
              </a:ext>
            </a:extLst>
          </p:cNvPr>
          <p:cNvSpPr>
            <a:spLocks noGrp="1"/>
          </p:cNvSpPr>
          <p:nvPr>
            <p:ph type="title"/>
          </p:nvPr>
        </p:nvSpPr>
        <p:spPr/>
        <p:txBody>
          <a:bodyPr/>
          <a:lstStyle/>
          <a:p>
            <a:r>
              <a:rPr lang="en-US"/>
              <a:t>Databases</a:t>
            </a:r>
            <a:endParaRPr lang="en-CA"/>
          </a:p>
        </p:txBody>
      </p:sp>
      <p:sp>
        <p:nvSpPr>
          <p:cNvPr id="3" name="Content Placeholder 2">
            <a:extLst>
              <a:ext uri="{FF2B5EF4-FFF2-40B4-BE49-F238E27FC236}">
                <a16:creationId xmlns:a16="http://schemas.microsoft.com/office/drawing/2014/main" id="{3B1AE8F5-265E-44FB-9511-FCB39B9AE746}"/>
              </a:ext>
            </a:extLst>
          </p:cNvPr>
          <p:cNvSpPr>
            <a:spLocks noGrp="1"/>
          </p:cNvSpPr>
          <p:nvPr>
            <p:ph idx="1"/>
          </p:nvPr>
        </p:nvSpPr>
        <p:spPr>
          <a:xfrm>
            <a:off x="685800" y="1024979"/>
            <a:ext cx="8350696" cy="5452021"/>
          </a:xfrm>
        </p:spPr>
        <p:txBody>
          <a:bodyPr/>
          <a:lstStyle/>
          <a:p>
            <a:r>
              <a:rPr lang="en-US" sz="2000" dirty="0">
                <a:hlinkClick r:id="rId2"/>
              </a:rPr>
              <a:t>MLA International Bibliography</a:t>
            </a:r>
            <a:endParaRPr lang="en-US" sz="2000" dirty="0"/>
          </a:p>
          <a:p>
            <a:pPr lvl="1"/>
            <a:r>
              <a:rPr lang="en-CA" sz="1800" dirty="0"/>
              <a:t>References to articles in more than 4,400 journals from 1926 onward in the fields of literature, language, linguistics, folklore, and film and dramatic arts, with some older journals beginning in the 19</a:t>
            </a:r>
            <a:r>
              <a:rPr lang="en-CA" sz="1800" baseline="30000" dirty="0"/>
              <a:t>th</a:t>
            </a:r>
            <a:r>
              <a:rPr lang="en-CA" sz="1800" dirty="0"/>
              <a:t> century</a:t>
            </a:r>
          </a:p>
          <a:p>
            <a:pPr lvl="1"/>
            <a:r>
              <a:rPr lang="en-CA" sz="1800" dirty="0"/>
              <a:t>References to books and book chapters</a:t>
            </a:r>
          </a:p>
          <a:p>
            <a:pPr lvl="1"/>
            <a:r>
              <a:rPr lang="en-CA" sz="1800" dirty="0"/>
              <a:t>About 300 full text journals</a:t>
            </a:r>
          </a:p>
          <a:p>
            <a:r>
              <a:rPr lang="en-CA" sz="2000" dirty="0">
                <a:hlinkClick r:id="rId3"/>
              </a:rPr>
              <a:t>World Shakespeare Bibliography</a:t>
            </a:r>
            <a:r>
              <a:rPr lang="en-CA" sz="2000" dirty="0"/>
              <a:t> (WSB)</a:t>
            </a:r>
          </a:p>
          <a:p>
            <a:pPr lvl="1"/>
            <a:r>
              <a:rPr lang="en-CA" sz="1800" dirty="0"/>
              <a:t>Provides references to books, articles, book reviews, theatrical productions, reviews of productions, and citations for audiovisual media from 1962 onward</a:t>
            </a:r>
          </a:p>
          <a:p>
            <a:pPr lvl="1"/>
            <a:r>
              <a:rPr lang="en-CA" sz="1800" dirty="0"/>
              <a:t>Particularly useful to identify literary criticism for the sonnets</a:t>
            </a:r>
          </a:p>
          <a:p>
            <a:r>
              <a:rPr lang="en-CA" sz="2000" dirty="0">
                <a:hlinkClick r:id="rId4"/>
              </a:rPr>
              <a:t>Drama Online</a:t>
            </a:r>
            <a:r>
              <a:rPr lang="en-CA" sz="2000" dirty="0"/>
              <a:t> (on trial until December 31, 2023)</a:t>
            </a:r>
          </a:p>
          <a:p>
            <a:pPr lvl="1"/>
            <a:r>
              <a:rPr lang="en-CA" sz="1800" dirty="0"/>
              <a:t>We have access to 6 of 31 collections within </a:t>
            </a:r>
            <a:r>
              <a:rPr lang="en-CA" sz="1800" i="1" dirty="0"/>
              <a:t>Drama Online, </a:t>
            </a:r>
            <a:r>
              <a:rPr lang="en-CA" sz="1800" dirty="0"/>
              <a:t>which features </a:t>
            </a:r>
            <a:r>
              <a:rPr lang="en-CA" sz="1800" i="1" dirty="0"/>
              <a:t>c</a:t>
            </a:r>
            <a:r>
              <a:rPr lang="en-CA" sz="1800" dirty="0"/>
              <a:t>ontent for both literary studies and theatre</a:t>
            </a:r>
          </a:p>
          <a:p>
            <a:pPr lvl="1"/>
            <a:r>
              <a:rPr lang="en-CA" sz="1800" dirty="0"/>
              <a:t>Access to about 2,000 full-text plays, 165 Shakespeare videos  (documentaries and productions), and many books. </a:t>
            </a:r>
          </a:p>
          <a:p>
            <a:pPr lvl="1"/>
            <a:r>
              <a:rPr lang="en-CA" sz="1800" b="1" dirty="0"/>
              <a:t>No </a:t>
            </a:r>
            <a:r>
              <a:rPr lang="en-CA" sz="1800" dirty="0"/>
              <a:t>journals articles.</a:t>
            </a:r>
          </a:p>
          <a:p>
            <a:pPr lvl="1"/>
            <a:endParaRPr lang="en-CA" dirty="0"/>
          </a:p>
        </p:txBody>
      </p:sp>
    </p:spTree>
    <p:extLst>
      <p:ext uri="{BB962C8B-B14F-4D97-AF65-F5344CB8AC3E}">
        <p14:creationId xmlns:p14="http://schemas.microsoft.com/office/powerpoint/2010/main" val="1175971596"/>
      </p:ext>
    </p:extLst>
  </p:cSld>
  <p:clrMapOvr>
    <a:masterClrMapping/>
  </p:clrMapOvr>
</p:sld>
</file>

<file path=ppt/theme/theme1.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Theme">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Concordia-Powerpoint-2010-Template-B.potx</Template>
  <TotalTime>3372</TotalTime>
  <Words>2028</Words>
  <Application>Microsoft Office PowerPoint</Application>
  <PresentationFormat>On-screen Show (4:3)</PresentationFormat>
  <Paragraphs>269</Paragraphs>
  <Slides>22</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GillSans Bold</vt:lpstr>
      <vt:lpstr>Arial</vt:lpstr>
      <vt:lpstr>Arial Bold</vt:lpstr>
      <vt:lpstr>Times</vt:lpstr>
      <vt:lpstr>Wingdings</vt:lpstr>
      <vt:lpstr>UCS-Concordia-Powerpoint-2011</vt:lpstr>
      <vt:lpstr>UCS-Concordia-Powerpoint-2011</vt:lpstr>
      <vt:lpstr>Default Theme</vt:lpstr>
      <vt:lpstr>T17-32986-LIBR-Powerpoint-Template-16x9-v1</vt:lpstr>
      <vt:lpstr>UCS-Concordia-Powerpoint-2011</vt:lpstr>
      <vt:lpstr>UCS-Concordia-Powerpoint-2011</vt:lpstr>
      <vt:lpstr>Library Research Workshop:  ENGL 320 Shakespeare</vt:lpstr>
      <vt:lpstr>Workshop Outline</vt:lpstr>
      <vt:lpstr>Choosing and Refining a Topic</vt:lpstr>
      <vt:lpstr>Library Research Process</vt:lpstr>
      <vt:lpstr>Analyze Results</vt:lpstr>
      <vt:lpstr>Books and articles in Sofia</vt:lpstr>
      <vt:lpstr>Electronic Journals</vt:lpstr>
      <vt:lpstr>Electronic Books</vt:lpstr>
      <vt:lpstr>Databases</vt:lpstr>
      <vt:lpstr>More databases</vt:lpstr>
      <vt:lpstr>Related databases</vt:lpstr>
      <vt:lpstr>Databases for Literary Texts</vt:lpstr>
      <vt:lpstr>Literary Texts in Drama Online</vt:lpstr>
      <vt:lpstr>Databases for Audio/Video</vt:lpstr>
      <vt:lpstr>Boolean Operators &amp; search capabilities</vt:lpstr>
      <vt:lpstr>Subject Searching</vt:lpstr>
      <vt:lpstr>To Find the Full Text</vt:lpstr>
      <vt:lpstr>Peer reviewed resources</vt:lpstr>
      <vt:lpstr>Words in the Early Modern Period</vt:lpstr>
      <vt:lpstr>Citation Styles</vt:lpstr>
      <vt:lpstr>Help is Available</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Alleyne</dc:creator>
  <cp:lastModifiedBy>Vince Graziano</cp:lastModifiedBy>
  <cp:revision>3</cp:revision>
  <dcterms:created xsi:type="dcterms:W3CDTF">2011-06-22T22:00:22Z</dcterms:created>
  <dcterms:modified xsi:type="dcterms:W3CDTF">2023-02-16T17:09:56Z</dcterms:modified>
</cp:coreProperties>
</file>