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3"/>
  </p:notesMasterIdLst>
  <p:sldIdLst>
    <p:sldId id="256" r:id="rId2"/>
    <p:sldId id="257" r:id="rId3"/>
    <p:sldId id="283" r:id="rId4"/>
    <p:sldId id="278" r:id="rId5"/>
    <p:sldId id="267" r:id="rId6"/>
    <p:sldId id="279" r:id="rId7"/>
    <p:sldId id="273" r:id="rId8"/>
    <p:sldId id="274" r:id="rId9"/>
    <p:sldId id="284" r:id="rId10"/>
    <p:sldId id="282" r:id="rId11"/>
    <p:sldId id="26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63" d="100"/>
          <a:sy n="163" d="100"/>
        </p:scale>
        <p:origin x="165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43ACF8-3F51-854F-91E9-AD86E324A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5706D3-27D8-4F63-BC4E-B81803F5EF2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74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5706D3-27D8-4F63-BC4E-B81803F5EF2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53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348880"/>
            <a:ext cx="5257800" cy="1583432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293096"/>
            <a:ext cx="5257800" cy="766936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8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42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6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nce.graziano@Concordia.c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library/guides.html" TargetMode="External"/><Relationship Id="rId7" Type="http://schemas.openxmlformats.org/officeDocument/2006/relationships/hyperlink" Target="https://library.concordia.ca/help/questions/" TargetMode="External"/><Relationship Id="rId2" Type="http://schemas.openxmlformats.org/officeDocument/2006/relationships/hyperlink" Target="https://library.concordia.ca/help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brary.concordia.ca/find/databases/index.php" TargetMode="External"/><Relationship Id="rId5" Type="http://schemas.openxmlformats.org/officeDocument/2006/relationships/hyperlink" Target="https://library.concordia.ca/help/citing/index.php?guid=mla" TargetMode="External"/><Relationship Id="rId4" Type="http://schemas.openxmlformats.org/officeDocument/2006/relationships/hyperlink" Target="https://library.concordia.ca/help/citing/index.ph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Rz3TxjUB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concordia.ca/find/delivery/login.php?target=articleForm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339" y="1988840"/>
            <a:ext cx="7416824" cy="1583432"/>
          </a:xfrm>
        </p:spPr>
        <p:txBody>
          <a:bodyPr/>
          <a:lstStyle/>
          <a:p>
            <a:pPr algn="r"/>
            <a:r>
              <a:rPr lang="en-US" sz="4400" dirty="0"/>
              <a:t>Library Orientation for ENGL 212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8742" y="6537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4077072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October 25, 2021</a:t>
            </a:r>
          </a:p>
          <a:p>
            <a:pPr algn="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Vince Graziano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English Librarian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Vince.graziano@Concordia.ca</a:t>
            </a:r>
            <a:r>
              <a:rPr lang="en-US" dirty="0"/>
              <a:t>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Help is Available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770563"/>
          </a:xfrm>
        </p:spPr>
        <p:txBody>
          <a:bodyPr/>
          <a:lstStyle/>
          <a:p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Library website: help &amp; how-to</a:t>
            </a:r>
            <a:endParaRPr lang="en-CA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Subject &amp; course guides</a:t>
            </a:r>
            <a:endParaRPr lang="en-CA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Citation Style Guides</a:t>
            </a:r>
            <a:endParaRPr lang="en-CA" altLang="en-US" sz="2800" dirty="0">
              <a:latin typeface="Arial" panose="020B0604020202020204" pitchFamily="34" charset="0"/>
              <a:ea typeface="ＭＳ Ｐゴシック" panose="020B0600070205080204" pitchFamily="34" charset="-128"/>
              <a:hlinkClick r:id="rId5"/>
            </a:endParaRP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hlinkClick r:id="rId5"/>
              </a:rPr>
              <a:t>MLA Citation style guides</a:t>
            </a:r>
            <a:endParaRPr lang="en-CA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600" dirty="0">
                <a:latin typeface="Arial" panose="020B0604020202020204" pitchFamily="34" charset="0"/>
                <a:ea typeface="ＭＳ Ｐゴシック" panose="020B0600070205080204" pitchFamily="34" charset="-128"/>
                <a:hlinkClick r:id="rId6"/>
              </a:rPr>
              <a:t>Databases</a:t>
            </a:r>
            <a:endParaRPr lang="en-CA" altLang="en-US" sz="2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hlinkClick r:id="rId7"/>
              </a:rPr>
              <a:t>Ask Us</a:t>
            </a:r>
            <a:endParaRPr lang="en-CA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E-mail form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Chat with our staff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Ask Us Desks</a:t>
            </a:r>
          </a:p>
          <a:p>
            <a:pPr lvl="2">
              <a:spcBef>
                <a:spcPts val="600"/>
              </a:spcBef>
            </a:pPr>
            <a:r>
              <a:rPr lang="en-CA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Entrance to Webster Library</a:t>
            </a:r>
          </a:p>
          <a:p>
            <a:pPr marL="0" indent="0">
              <a:buNone/>
            </a:pP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785637"/>
      </p:ext>
    </p:extLst>
  </p:cSld>
  <p:clrMapOvr>
    <a:masterClrMapping/>
  </p:clrMapOvr>
  <p:transition spd="slow" advTm="492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76" y="1326069"/>
            <a:ext cx="7918648" cy="554461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b="1" dirty="0"/>
              <a:t>Finding books and articles in Sofia</a:t>
            </a:r>
          </a:p>
          <a:p>
            <a:pPr>
              <a:spcBef>
                <a:spcPts val="1800"/>
              </a:spcBef>
            </a:pPr>
            <a:r>
              <a:rPr lang="en-US" b="1" dirty="0"/>
              <a:t>Finding articles in databases</a:t>
            </a:r>
          </a:p>
          <a:p>
            <a:pPr lvl="1">
              <a:spcBef>
                <a:spcPts val="1800"/>
              </a:spcBef>
            </a:pPr>
            <a:r>
              <a:rPr lang="en-CA" b="1" dirty="0" smtClean="0"/>
              <a:t>Multidisciplinary</a:t>
            </a:r>
          </a:p>
          <a:p>
            <a:pPr lvl="2">
              <a:spcBef>
                <a:spcPts val="1800"/>
              </a:spcBef>
            </a:pPr>
            <a:r>
              <a:rPr lang="en-CA" i="1" dirty="0" smtClean="0"/>
              <a:t>Academic </a:t>
            </a:r>
            <a:r>
              <a:rPr lang="en-CA" i="1" dirty="0"/>
              <a:t>Search </a:t>
            </a:r>
            <a:r>
              <a:rPr lang="en-CA" i="1" dirty="0" smtClean="0"/>
              <a:t>Complete</a:t>
            </a:r>
            <a:endParaRPr lang="en-CA" i="1" dirty="0"/>
          </a:p>
          <a:p>
            <a:pPr lvl="1">
              <a:spcBef>
                <a:spcPts val="1800"/>
              </a:spcBef>
            </a:pPr>
            <a:r>
              <a:rPr lang="en-CA" b="1" dirty="0" smtClean="0"/>
              <a:t>Psychiatry &amp; Psychology</a:t>
            </a:r>
          </a:p>
          <a:p>
            <a:pPr lvl="2">
              <a:spcBef>
                <a:spcPts val="1800"/>
              </a:spcBef>
            </a:pPr>
            <a:r>
              <a:rPr lang="en-CA" i="1" dirty="0" err="1" smtClean="0"/>
              <a:t>PsycINFO</a:t>
            </a:r>
            <a:endParaRPr lang="en-CA" i="1" dirty="0" smtClean="0"/>
          </a:p>
          <a:p>
            <a:pPr lvl="1">
              <a:spcBef>
                <a:spcPts val="1800"/>
              </a:spcBef>
            </a:pPr>
            <a:r>
              <a:rPr lang="en-CA" b="1" dirty="0" smtClean="0"/>
              <a:t>Sociology</a:t>
            </a:r>
          </a:p>
          <a:p>
            <a:pPr lvl="2">
              <a:spcBef>
                <a:spcPts val="1800"/>
              </a:spcBef>
            </a:pPr>
            <a:r>
              <a:rPr lang="en-CA" i="1" dirty="0" err="1" smtClean="0"/>
              <a:t>SocINDEX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11560FC-907F-47B9-A703-AF420509B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Sofia for books and articles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7046D6D-FA75-4602-9C97-9DFD4BD454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912" y="1268413"/>
            <a:ext cx="8339583" cy="5040312"/>
          </a:xfrm>
        </p:spPr>
        <p:txBody>
          <a:bodyPr/>
          <a:lstStyle/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Now in version 2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Sofia is the name of the catalogue and discovery service for all Quebec University Libraries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Catalogue includes all electronic and physical books, videos </a:t>
            </a:r>
            <a:r>
              <a:rPr lang="en-CA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etc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discovery service includes most full-text articles to which Concordia has access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Ability to search 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all QC 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libraries and libraries worldwide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CA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need to be capitalized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Does </a:t>
            </a:r>
            <a:r>
              <a:rPr lang="en-CA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replace databases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Video: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Searching Sofia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3822015"/>
      </p:ext>
    </p:extLst>
  </p:cSld>
  <p:clrMapOvr>
    <a:masterClrMapping/>
  </p:clrMapOvr>
  <p:transition spd="slow" advTm="4098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Journals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146174"/>
            <a:ext cx="7772400" cy="5739209"/>
          </a:xfrm>
        </p:spPr>
        <p:txBody>
          <a:bodyPr/>
          <a:lstStyle/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(Recent issues)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JSTOR (Older issues)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Journals (recent and archive)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Cambridge University Press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Wiley-Blackwell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Sage Journals 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 (Routledge)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Academic Search Complete (EBSCO)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ProQuest Central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British Periodicals I and II (1681-1939)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American Periodicals (1741-1940)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Periodicals Archive Online (1802-2000)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journal collections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58875"/>
            <a:ext cx="20669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127375"/>
            <a:ext cx="6651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3130550"/>
            <a:ext cx="6651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292600"/>
            <a:ext cx="184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5086350"/>
            <a:ext cx="229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1"/>
          <p:cNvSpPr>
            <a:spLocks noChangeArrowheads="1"/>
          </p:cNvSpPr>
          <p:nvPr/>
        </p:nvSpPr>
        <p:spPr bwMode="auto">
          <a:xfrm>
            <a:off x="6345238" y="56515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>
              <a:latin typeface="Times" panose="02020603050405020304" pitchFamily="18" charset="0"/>
            </a:endParaRPr>
          </a:p>
        </p:txBody>
      </p:sp>
      <p:pic>
        <p:nvPicPr>
          <p:cNvPr id="11274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2365375"/>
            <a:ext cx="2381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8224" y="6026518"/>
            <a:ext cx="2376264" cy="4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89161"/>
      </p:ext>
    </p:extLst>
  </p:cSld>
  <p:clrMapOvr>
    <a:masterClrMapping/>
  </p:clrMapOvr>
  <p:transition spd="slow" advTm="6270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dirty="0"/>
              <a:t>Stands for </a:t>
            </a:r>
            <a:r>
              <a:rPr lang="en-US" sz="3600" dirty="0">
                <a:solidFill>
                  <a:srgbClr val="782336"/>
                </a:solidFill>
                <a:latin typeface="Arial Bold"/>
              </a:rPr>
              <a:t>J</a:t>
            </a:r>
            <a:r>
              <a:rPr lang="en-US" dirty="0"/>
              <a:t>ournal </a:t>
            </a:r>
            <a:r>
              <a:rPr lang="en-US" sz="3600" dirty="0" err="1">
                <a:solidFill>
                  <a:srgbClr val="782336"/>
                </a:solidFill>
                <a:latin typeface="Arial Bold"/>
              </a:rPr>
              <a:t>STOR</a:t>
            </a:r>
            <a:r>
              <a:rPr lang="en-US" dirty="0" err="1"/>
              <a:t>age</a:t>
            </a:r>
            <a:endParaRPr lang="en-US" dirty="0"/>
          </a:p>
          <a:p>
            <a:r>
              <a:rPr lang="en-US" dirty="0"/>
              <a:t>Most recent 3-6 years are not in JSTOR</a:t>
            </a:r>
          </a:p>
          <a:p>
            <a:r>
              <a:rPr lang="en-US" dirty="0"/>
              <a:t>More than 1,000 scholarly journals in many disciplines </a:t>
            </a:r>
            <a:r>
              <a:rPr lang="en-US" dirty="0">
                <a:sym typeface="Wingdings" panose="05000000000000000000" pitchFamily="2" charset="2"/>
              </a:rPr>
              <a:t> humanities, social sciences, and science and technology</a:t>
            </a:r>
            <a:endParaRPr lang="en-US" dirty="0"/>
          </a:p>
          <a:p>
            <a:r>
              <a:rPr lang="en-CA" dirty="0"/>
              <a:t>Claim to fame </a:t>
            </a:r>
            <a:r>
              <a:rPr lang="en-CA" dirty="0">
                <a:sym typeface="Wingdings" panose="05000000000000000000" pitchFamily="2" charset="2"/>
              </a:rPr>
              <a:t> c</a:t>
            </a:r>
            <a:r>
              <a:rPr lang="en-CA" dirty="0"/>
              <a:t>omplete back files of important scholarly journals</a:t>
            </a:r>
          </a:p>
          <a:p>
            <a:pPr lvl="1"/>
            <a:r>
              <a:rPr lang="en-US" dirty="0"/>
              <a:t>From volume 1, issue 1</a:t>
            </a:r>
          </a:p>
          <a:p>
            <a:r>
              <a:rPr lang="en-US" dirty="0"/>
              <a:t>Includes scholarly book reviews</a:t>
            </a:r>
          </a:p>
          <a:p>
            <a:r>
              <a:rPr lang="en-US" dirty="0"/>
              <a:t>Not a good place to </a:t>
            </a:r>
            <a:r>
              <a:rPr lang="en-US" u="sng" dirty="0"/>
              <a:t>start</a:t>
            </a:r>
            <a:r>
              <a:rPr lang="en-US" dirty="0"/>
              <a:t> research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1412776"/>
            <a:ext cx="1003971" cy="138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3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Books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7772400" cy="4814887"/>
          </a:xfrm>
        </p:spPr>
        <p:txBody>
          <a:bodyPr/>
          <a:lstStyle/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Scholarship Online 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Cambridge Books Online 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E-books (university presses)</a:t>
            </a:r>
          </a:p>
          <a:p>
            <a:pPr lvl="1"/>
            <a:r>
              <a:rPr lang="en-US" altLang="en-US" sz="20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SpringerLink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Springer </a:t>
            </a:r>
            <a:r>
              <a:rPr lang="en-US" altLang="en-US" sz="18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endParaRPr lang="en-US" altLang="en-US" sz="18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Palgrave Macmillan </a:t>
            </a:r>
            <a:r>
              <a:rPr lang="en-US" altLang="en-US" sz="18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(2010- 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ACLS Humanities E-books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Canadian Publishers Collection (</a:t>
            </a:r>
            <a:r>
              <a:rPr lang="en-CA" altLang="en-US" sz="20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DesLibris</a:t>
            </a:r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CA" altLang="en-US" sz="20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</a:t>
            </a:r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Central (ProQuest)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EBSCO E-books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books </a:t>
            </a:r>
          </a:p>
        </p:txBody>
      </p:sp>
      <p:pic>
        <p:nvPicPr>
          <p:cNvPr id="122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70413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84238"/>
            <a:ext cx="198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4570413"/>
            <a:ext cx="22574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2554288"/>
            <a:ext cx="1981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3529013"/>
            <a:ext cx="1962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073917"/>
      </p:ext>
    </p:extLst>
  </p:cSld>
  <p:clrMapOvr>
    <a:masterClrMapping/>
  </p:clrMapOvr>
  <p:transition spd="slow" advTm="7190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Search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34672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		schizophrenia </a:t>
            </a:r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hospital</a:t>
            </a:r>
          </a:p>
          <a:p>
            <a:pPr>
              <a:spcBef>
                <a:spcPts val="1200"/>
              </a:spcBef>
            </a:pP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			hospital </a:t>
            </a:r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ward</a:t>
            </a:r>
          </a:p>
          <a:p>
            <a:pPr>
              <a:spcBef>
                <a:spcPts val="1200"/>
              </a:spcBef>
            </a:pP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 ”			“mental illness”</a:t>
            </a:r>
          </a:p>
          <a:p>
            <a:pPr>
              <a:spcBef>
                <a:spcPts val="1200"/>
              </a:spcBef>
            </a:pP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*			hospital*</a:t>
            </a:r>
          </a:p>
          <a:p>
            <a:pPr>
              <a:spcBef>
                <a:spcPts val="1200"/>
              </a:spcBef>
            </a:pP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 )			(hospital* </a:t>
            </a:r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ward) </a:t>
            </a:r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				(schizophrenia </a:t>
            </a:r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“mental 				illness”)</a:t>
            </a:r>
          </a:p>
          <a:p>
            <a:pPr>
              <a:spcBef>
                <a:spcPts val="1200"/>
              </a:spcBef>
            </a:pP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954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Subject Searching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536" y="1412875"/>
            <a:ext cx="8424936" cy="4896445"/>
          </a:xfrm>
        </p:spPr>
        <p:txBody>
          <a:bodyPr/>
          <a:lstStyle/>
          <a:p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 searching is more accurate &amp; specific</a:t>
            </a:r>
            <a:endParaRPr lang="en-CA" altLang="en-US" sz="2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Thesaurus or Index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List of terms used in a database</a:t>
            </a:r>
          </a:p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 Headings in Sofia for books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Created by the Library of Congress</a:t>
            </a:r>
          </a:p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Subjects include: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People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Places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Events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Topical </a:t>
            </a:r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 headings</a:t>
            </a:r>
          </a:p>
          <a:p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8CAE180-C1C8-4556-8DA4-7EB3A44C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To Find the Full Text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C7C7EB4-1FF5-4621-98A0-DE5726210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69368"/>
            <a:ext cx="7772400" cy="5688632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AutoNum type="arabicPeriod"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Use the                                   to go to the journal site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Use the                                    to go directly to PDF</a:t>
            </a:r>
            <a:endParaRPr lang="en-CA" altLang="en-US" sz="1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3.    Search Sofia</a:t>
            </a:r>
          </a:p>
          <a:p>
            <a:pPr lvl="1">
              <a:spcBef>
                <a:spcPts val="600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journal</a:t>
            </a:r>
          </a:p>
          <a:p>
            <a:pPr lvl="1">
              <a:spcBef>
                <a:spcPts val="600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article</a:t>
            </a:r>
          </a:p>
          <a:p>
            <a:pPr marL="0" indent="0" eaLnBrk="1" hangingPunct="1">
              <a:buNone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4.</a:t>
            </a: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Article/Chapter Scan &amp; Deliver</a:t>
            </a:r>
          </a:p>
          <a:p>
            <a:pPr lvl="1" eaLnBrk="1" hangingPunct="1"/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Via an online form, articles and chapters from our printed/microform collection will be scanned into PDF and delivered via e-mail</a:t>
            </a:r>
          </a:p>
          <a:p>
            <a:pPr lvl="2" eaLnBrk="1" hangingPunct="1"/>
            <a:r>
              <a:rPr lang="en-CA" altLang="en-US" sz="1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at least 2 days for delivery</a:t>
            </a:r>
          </a:p>
          <a:p>
            <a:pPr lvl="1" eaLnBrk="1" hangingPunct="1"/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Compliance with Canadian Copyright Act</a:t>
            </a:r>
          </a:p>
          <a:p>
            <a:pPr lvl="1" eaLnBrk="1" hangingPunct="1"/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Request via form</a:t>
            </a:r>
            <a:endParaRPr lang="en-CA" altLang="en-US" sz="1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5.</a:t>
            </a:r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Request an Interlibrary Loan (COLOMBO)</a:t>
            </a:r>
          </a:p>
          <a:p>
            <a:pPr lvl="1">
              <a:spcBef>
                <a:spcPts val="600"/>
              </a:spcBef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in Sofia </a:t>
            </a:r>
          </a:p>
          <a:p>
            <a:pPr lvl="2">
              <a:spcBef>
                <a:spcPts val="600"/>
              </a:spcBef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option appears only if we change the search to other QC libraries or libraries worldwide</a:t>
            </a:r>
          </a:p>
          <a:p>
            <a:pPr lvl="1">
              <a:spcBef>
                <a:spcPts val="432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1 to 2 weeks for delivery of printed books</a:t>
            </a:r>
          </a:p>
          <a:p>
            <a:pPr lvl="1">
              <a:spcBef>
                <a:spcPts val="432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2 to 4 days for delivery of articles and chapters by email</a:t>
            </a:r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4899EBCD-BBFB-4BE4-84E8-14923F287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26146"/>
            <a:ext cx="1800200" cy="2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1">
            <a:extLst>
              <a:ext uri="{FF2B5EF4-FFF2-40B4-BE49-F238E27FC236}">
                <a16:creationId xmlns:a16="http://schemas.microsoft.com/office/drawing/2014/main" id="{9E28D61F-3500-4F7E-9B15-408CE456D8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13176"/>
            <a:ext cx="216024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2959" y="1587809"/>
            <a:ext cx="21050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T17-32986-LIBR-Powerpoint-Template-4x3-v1 (1)</Template>
  <TotalTime>17501</TotalTime>
  <Words>546</Words>
  <Application>Microsoft Office PowerPoint</Application>
  <PresentationFormat>On-screen Show (4:3)</PresentationFormat>
  <Paragraphs>108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 Bold</vt:lpstr>
      <vt:lpstr>GillSans Bold</vt:lpstr>
      <vt:lpstr>Times</vt:lpstr>
      <vt:lpstr>Wingdings</vt:lpstr>
      <vt:lpstr>Default Theme</vt:lpstr>
      <vt:lpstr>Library Orientation for ENGL 212</vt:lpstr>
      <vt:lpstr>Workshop Outline</vt:lpstr>
      <vt:lpstr>Sofia for books and articles</vt:lpstr>
      <vt:lpstr>Electronic Journals</vt:lpstr>
      <vt:lpstr>JSTOR</vt:lpstr>
      <vt:lpstr>Electronic Books</vt:lpstr>
      <vt:lpstr>Search Operators</vt:lpstr>
      <vt:lpstr>Subject Searching</vt:lpstr>
      <vt:lpstr>To Find the Full Text</vt:lpstr>
      <vt:lpstr>Help is Available</vt:lpstr>
      <vt:lpstr>PowerPoint Presentation</vt:lpstr>
    </vt:vector>
  </TitlesOfParts>
  <Company>Concordia Univerity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Graziano</dc:creator>
  <cp:lastModifiedBy>Vince Graziano</cp:lastModifiedBy>
  <cp:revision>88</cp:revision>
  <dcterms:created xsi:type="dcterms:W3CDTF">2019-03-18T16:22:13Z</dcterms:created>
  <dcterms:modified xsi:type="dcterms:W3CDTF">2021-10-25T21:47:23Z</dcterms:modified>
</cp:coreProperties>
</file>