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08" r:id="rId2"/>
    <p:sldMasterId id="2147483668" r:id="rId3"/>
    <p:sldMasterId id="2147483732" r:id="rId4"/>
    <p:sldMasterId id="2147483814" r:id="rId5"/>
    <p:sldMasterId id="2147483816" r:id="rId6"/>
  </p:sldMasterIdLst>
  <p:notesMasterIdLst>
    <p:notesMasterId r:id="rId26"/>
  </p:notesMasterIdLst>
  <p:sldIdLst>
    <p:sldId id="256" r:id="rId7"/>
    <p:sldId id="292" r:id="rId8"/>
    <p:sldId id="324" r:id="rId9"/>
    <p:sldId id="283" r:id="rId10"/>
    <p:sldId id="318" r:id="rId11"/>
    <p:sldId id="288" r:id="rId12"/>
    <p:sldId id="285" r:id="rId13"/>
    <p:sldId id="284" r:id="rId14"/>
    <p:sldId id="322" r:id="rId15"/>
    <p:sldId id="315" r:id="rId16"/>
    <p:sldId id="325" r:id="rId17"/>
    <p:sldId id="323" r:id="rId18"/>
    <p:sldId id="327" r:id="rId19"/>
    <p:sldId id="326" r:id="rId20"/>
    <p:sldId id="261" r:id="rId21"/>
    <p:sldId id="320" r:id="rId22"/>
    <p:sldId id="321" r:id="rId23"/>
    <p:sldId id="317" r:id="rId24"/>
    <p:sldId id="30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16263-32C5-463D-9231-1EBA455F2157}" v="3799" dt="2023-10-25T11:47:59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22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6C6489-57BF-4875-9526-B5A61C9B73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CDE01D9-3ECC-4688-89DE-2CE656EDE1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6F7766D-D749-4CEF-85D8-7AAE5696E2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EAAC092-B18E-41DE-8549-D70739DD2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2DEB32C-D124-439C-8F9E-4A31D97EDB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3DC8938-CA58-4DD7-9A40-3D79A71EA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00A5E5B-EBA9-48D4-BC75-E4487792F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706D3-27D8-4F63-BC4E-B81803F5EF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4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3E809-4596-4215-B29C-9CAF5544AFF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26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5E5B-EBA9-48D4-BC75-E4487792F2E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5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5E5B-EBA9-48D4-BC75-E4487792F2E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71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2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50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3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3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82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A90587-EDAB-401A-B383-E45B786C7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85D836-B125-45B8-AF5C-EE30EF3C6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3" r:id="rId2"/>
    <p:sldLayoutId id="2147483812" r:id="rId3"/>
    <p:sldLayoutId id="2147483810" r:id="rId4"/>
    <p:sldLayoutId id="214748381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CA7922-CADE-41C9-A3B3-8194D80A3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993262-04E2-40F1-A14A-B64F6326F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11EE74-FB3D-486A-89CE-FC21B0315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D51442-EA2F-4B8E-95E3-89652ED42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AE682-20A7-4223-A902-7687BD4FD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74E4A9-0C77-4468-A07C-A6F1173A9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hicagomanualofstyle-org.lib-ezproxy.concordia.ca/16/contents.html" TargetMode="External"/><Relationship Id="rId2" Type="http://schemas.openxmlformats.org/officeDocument/2006/relationships/hyperlink" Target="https://mlahandbookplus-org.lib-ezproxy.concordia.ca/books/book/5/MLA-Handboo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library/guides/english.html" TargetMode="External"/><Relationship Id="rId2" Type="http://schemas.openxmlformats.org/officeDocument/2006/relationships/hyperlink" Target="https://library.concordia.ca/help/index.php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vince.graziano@concordia.ca" TargetMode="External"/><Relationship Id="rId5" Type="http://schemas.openxmlformats.org/officeDocument/2006/relationships/hyperlink" Target="https://library.concordia.ca/help/questions/" TargetMode="External"/><Relationship Id="rId4" Type="http://schemas.openxmlformats.org/officeDocument/2006/relationships/hyperlink" Target="https://library.concordia.ca/help/citing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ting/" TargetMode="External"/><Relationship Id="rId2" Type="http://schemas.openxmlformats.org/officeDocument/2006/relationships/hyperlink" Target="https://library.concordia.ca/find/encyclopedias.php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lahandbookplus-org.lib-ezproxy.concordia.ca/books/book/5/MLA-Handbo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Rz3TxjUBR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find/databases/" TargetMode="External"/><Relationship Id="rId2" Type="http://schemas.openxmlformats.org/officeDocument/2006/relationships/hyperlink" Target="https://www.concordia.ca/library/guides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-p-ebscohost-com.lib-ezproxy.concordia.ca/ehost/search/advanced?vid=0&amp;sid=22a485b9-27cb-4331-8320-b7b0e966db45%40redis" TargetMode="External"/><Relationship Id="rId4" Type="http://schemas.openxmlformats.org/officeDocument/2006/relationships/hyperlink" Target="https://concordiauniversity.on.worldcat.org/oclc/8553085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5">
            <a:extLst>
              <a:ext uri="{FF2B5EF4-FFF2-40B4-BE49-F238E27FC236}">
                <a16:creationId xmlns:a16="http://schemas.microsoft.com/office/drawing/2014/main" id="{BA0D5070-FA2F-42DF-9D6A-F0FDB07832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785225" cy="2016125"/>
          </a:xfrm>
        </p:spPr>
        <p:txBody>
          <a:bodyPr/>
          <a:lstStyle/>
          <a:p>
            <a:pPr algn="ctr" eaLnBrk="1" hangingPunct="1"/>
            <a:r>
              <a:rPr lang="en-CA" altLang="en-US" sz="4000" dirty="0">
                <a:ea typeface="ＭＳ Ｐゴシック"/>
                <a:cs typeface="Arial Bold"/>
              </a:rPr>
              <a:t>Library Workshop:</a:t>
            </a:r>
            <a:br>
              <a:rPr lang="en-CA" altLang="en-US" sz="4000" dirty="0">
                <a:latin typeface="Arial Bold" panose="020B07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4000" dirty="0">
                <a:ea typeface="ＭＳ Ｐゴシック"/>
                <a:cs typeface="Arial Bold"/>
              </a:rPr>
              <a:t> </a:t>
            </a:r>
            <a:r>
              <a:rPr lang="en-CA" altLang="en-US" sz="3200" dirty="0">
                <a:ea typeface="ＭＳ Ｐゴシック"/>
                <a:cs typeface="Arial Bold"/>
              </a:rPr>
              <a:t>ENGL 210 Introduction to Essay Writing</a:t>
            </a:r>
            <a:endParaRPr lang="en-US" altLang="en-US" sz="3200" dirty="0">
              <a:ea typeface="ＭＳ Ｐゴシック"/>
              <a:cs typeface="Arial Bold"/>
            </a:endParaRPr>
          </a:p>
        </p:txBody>
      </p:sp>
      <p:sp>
        <p:nvSpPr>
          <p:cNvPr id="6147" name="Subtitle 16">
            <a:extLst>
              <a:ext uri="{FF2B5EF4-FFF2-40B4-BE49-F238E27FC236}">
                <a16:creationId xmlns:a16="http://schemas.microsoft.com/office/drawing/2014/main" id="{2AAA9C5B-6ECA-4F4D-AEA9-471A14C462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076700"/>
            <a:ext cx="7981950" cy="2133600"/>
          </a:xfrm>
        </p:spPr>
        <p:txBody>
          <a:bodyPr/>
          <a:lstStyle/>
          <a:p>
            <a:pPr algn="r" eaLnBrk="1" hangingPunct="1"/>
            <a:r>
              <a:rPr lang="en-US" altLang="en-US" b="1" dirty="0">
                <a:ea typeface="ＭＳ Ｐゴシック"/>
                <a:cs typeface="Arial"/>
              </a:rPr>
              <a:t>Wednesday, October 25, 2023</a:t>
            </a:r>
          </a:p>
          <a:p>
            <a:pPr algn="r" eaLnBrk="1" hangingPunct="1"/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 Graziano</a:t>
            </a:r>
          </a:p>
          <a:p>
            <a:pPr algn="r"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English Librarian</a:t>
            </a:r>
          </a:p>
          <a:p>
            <a:pPr algn="r"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1BFA40-0A68-43E3-A505-A1DDFB29BD9F}"/>
              </a:ext>
            </a:extLst>
          </p:cNvPr>
          <p:cNvSpPr txBox="1"/>
          <p:nvPr/>
        </p:nvSpPr>
        <p:spPr>
          <a:xfrm>
            <a:off x="3995738" y="836613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latin typeface="+mj-lt"/>
                <a:ea typeface="ＭＳ Ｐゴシック" charset="-128"/>
              </a:rPr>
              <a:t>LIBRARY</a:t>
            </a:r>
            <a:endParaRPr lang="en-CA" sz="1400" b="1">
              <a:latin typeface="+mj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Subject Searching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2068" y="1276011"/>
            <a:ext cx="8424936" cy="520098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searching is more accurate &amp; specific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Narrows the search &amp; retrieves fewer records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Thesaurus or Index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List of subject terms used in a database</a:t>
            </a:r>
          </a:p>
          <a:p>
            <a:pPr marL="0" indent="0">
              <a:buNone/>
            </a:pPr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Headings in Sofia for books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Created by the Library of Congress</a:t>
            </a:r>
          </a:p>
          <a:p>
            <a:pPr marL="0" indent="0">
              <a:buNone/>
            </a:pPr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Subjects include: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People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Places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Events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Topical subject headings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9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B315-5BD2-76C4-EFE0-511C4CDC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81000"/>
            <a:ext cx="8111971" cy="1143000"/>
          </a:xfrm>
        </p:spPr>
        <p:txBody>
          <a:bodyPr/>
          <a:lstStyle/>
          <a:p>
            <a:r>
              <a:rPr lang="en-US"/>
              <a:t>Finding Sources &amp; Search Strategy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ED54-5196-3B41-6B84-293AE6876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6591"/>
            <a:ext cx="8333210" cy="5595491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CA" sz="2000" b="1" dirty="0"/>
              <a:t>Identify the main concepts of your topic as keywords or phrases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A search strategy begins with concepts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Eliminate words that are not concepts, such as “causes” “effects” “impact” etc.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Generate 1-2 synonyms for each keyword, if appropriate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Use the keywords as your search strategy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/>
              <a:t>Select library resources in which to search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Sofia to find books &amp; articles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Interdisciplinary or subject databases to find articles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Use Boolean operators &amp; search capabilities in a search strategy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Use facets or limiters to refine the search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CA" sz="2000" b="1" dirty="0"/>
              <a:t>Analyze results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Are the retrieved records on topic?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Too many records retrieved? Too few records retrieved? Is it just right?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Modify the search, if necessary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CA" sz="1600" dirty="0"/>
              <a:t>Re-analyze results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6198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53E-46C9-7445-02F6-16F3C8BA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Concepts &amp; Synonyms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D5E5-91FB-C81F-213F-DB48DE5D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4528"/>
            <a:ext cx="7772400" cy="533180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Topic:</a:t>
            </a:r>
            <a:r>
              <a:rPr lang="en-US" sz="2000" b="1" dirty="0"/>
              <a:t> </a:t>
            </a:r>
          </a:p>
          <a:p>
            <a:pPr lvl="1"/>
            <a:r>
              <a:rPr lang="en-US" sz="2000" dirty="0"/>
              <a:t>Effects of violent video games on teenagers</a:t>
            </a:r>
          </a:p>
          <a:p>
            <a:pPr marL="0" indent="0">
              <a:buNone/>
            </a:pPr>
            <a:r>
              <a:rPr lang="en-US" sz="2200" b="1" dirty="0"/>
              <a:t>Working thesis statement:</a:t>
            </a:r>
          </a:p>
          <a:p>
            <a:pPr lvl="1"/>
            <a:r>
              <a:rPr lang="en-CA" sz="2000" dirty="0"/>
              <a:t>There is sufficient evidence to suggest that exposure to violent video games contributes to increased aggression in teenagers.</a:t>
            </a:r>
            <a:endParaRPr lang="en-US" sz="2000" dirty="0"/>
          </a:p>
          <a:p>
            <a:pPr marL="0" indent="0">
              <a:buNone/>
            </a:pPr>
            <a:r>
              <a:rPr lang="en-US" sz="2200" b="1" dirty="0"/>
              <a:t>Concepts:</a:t>
            </a:r>
          </a:p>
          <a:p>
            <a:pPr lvl="1"/>
            <a:r>
              <a:rPr lang="en-US" sz="2000" dirty="0"/>
              <a:t>Violence</a:t>
            </a:r>
          </a:p>
          <a:p>
            <a:pPr lvl="1"/>
            <a:r>
              <a:rPr lang="en-US" sz="2000" dirty="0"/>
              <a:t>Video games</a:t>
            </a:r>
          </a:p>
          <a:p>
            <a:pPr lvl="1"/>
            <a:r>
              <a:rPr lang="en-US" sz="2000" dirty="0"/>
              <a:t>Teenagers</a:t>
            </a:r>
          </a:p>
          <a:p>
            <a:pPr marL="0" indent="0">
              <a:buNone/>
            </a:pPr>
            <a:r>
              <a:rPr lang="en-US" sz="2200" b="1" dirty="0"/>
              <a:t>Generate synonyms</a:t>
            </a:r>
          </a:p>
          <a:p>
            <a:pPr lvl="1"/>
            <a:r>
              <a:rPr lang="en-US" sz="2000" dirty="0"/>
              <a:t>Violence: aggression</a:t>
            </a:r>
          </a:p>
          <a:p>
            <a:pPr lvl="1"/>
            <a:r>
              <a:rPr lang="en-CA" sz="2000" dirty="0"/>
              <a:t>Video games: computer games</a:t>
            </a:r>
          </a:p>
          <a:p>
            <a:pPr lvl="1"/>
            <a:r>
              <a:rPr lang="en-CA" sz="2000" dirty="0"/>
              <a:t>Teenagers: adolescents, youth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8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9EFE-A03A-4D28-DFE4-7D0E9AF1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Sofia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9271-DA86-A5FB-4A7D-B5351A86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4328"/>
            <a:ext cx="7772400" cy="5340658"/>
          </a:xfrm>
        </p:spPr>
        <p:txBody>
          <a:bodyPr/>
          <a:lstStyle/>
          <a:p>
            <a:r>
              <a:rPr lang="en-US" sz="1800" dirty="0"/>
              <a:t>Select Advanced Search</a:t>
            </a:r>
          </a:p>
          <a:p>
            <a:r>
              <a:rPr lang="en-US" sz="1800" dirty="0"/>
              <a:t>Search strategy:</a:t>
            </a:r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 descr="Under Format: select article or book">
            <a:extLst>
              <a:ext uri="{FF2B5EF4-FFF2-40B4-BE49-F238E27FC236}">
                <a16:creationId xmlns:a16="http://schemas.microsoft.com/office/drawing/2014/main" id="{C612A703-05CF-7ACB-830A-7618F6E2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1955"/>
            <a:ext cx="7401566" cy="2788619"/>
          </a:xfrm>
          <a:prstGeom prst="rect">
            <a:avLst/>
          </a:prstGeom>
        </p:spPr>
      </p:pic>
      <p:pic>
        <p:nvPicPr>
          <p:cNvPr id="9" name="Picture 8" descr="First search box: violen* or aggressi*&#10;Second search box: &quot;video games&quot; or &quot;computer games&quot;&#10;Third search box: teen* or adolescen* or youth">
            <a:extLst>
              <a:ext uri="{FF2B5EF4-FFF2-40B4-BE49-F238E27FC236}">
                <a16:creationId xmlns:a16="http://schemas.microsoft.com/office/drawing/2014/main" id="{A7163E80-3E71-D884-1E9B-3091A791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725341" y="3773817"/>
            <a:ext cx="2079302" cy="1000270"/>
          </a:xfrm>
          <a:prstGeom prst="rect">
            <a:avLst/>
          </a:prstGeom>
        </p:spPr>
      </p:pic>
      <p:pic>
        <p:nvPicPr>
          <p:cNvPr id="11" name="Picture 10" descr="Under Content Type">
            <a:extLst>
              <a:ext uri="{FF2B5EF4-FFF2-40B4-BE49-F238E27FC236}">
                <a16:creationId xmlns:a16="http://schemas.microsoft.com/office/drawing/2014/main" id="{42104D35-1B22-45D8-0DB9-AA88DF6C1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5" y="4762328"/>
            <a:ext cx="1561239" cy="245751"/>
          </a:xfrm>
          <a:prstGeom prst="rect">
            <a:avLst/>
          </a:prstGeom>
        </p:spPr>
      </p:pic>
      <p:pic>
        <p:nvPicPr>
          <p:cNvPr id="13" name="Picture 12" descr="Select peer reviewed">
            <a:extLst>
              <a:ext uri="{FF2B5EF4-FFF2-40B4-BE49-F238E27FC236}">
                <a16:creationId xmlns:a16="http://schemas.microsoft.com/office/drawing/2014/main" id="{83F28B6C-1A36-919D-F587-CB263E549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15" y="4988721"/>
            <a:ext cx="1685530" cy="595815"/>
          </a:xfrm>
          <a:prstGeom prst="rect">
            <a:avLst/>
          </a:prstGeom>
        </p:spPr>
      </p:pic>
      <p:pic>
        <p:nvPicPr>
          <p:cNvPr id="15" name="Picture 14" descr="Under Publication Year, select Last 10 years">
            <a:extLst>
              <a:ext uri="{FF2B5EF4-FFF2-40B4-BE49-F238E27FC236}">
                <a16:creationId xmlns:a16="http://schemas.microsoft.com/office/drawing/2014/main" id="{0F4193D1-1583-5925-A111-568FB3709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60" y="5555786"/>
            <a:ext cx="1330422" cy="1041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B9538E-266A-616B-29AF-562FBDECC006}"/>
              </a:ext>
            </a:extLst>
          </p:cNvPr>
          <p:cNvSpPr txBox="1"/>
          <p:nvPr/>
        </p:nvSpPr>
        <p:spPr>
          <a:xfrm>
            <a:off x="3613620" y="4590083"/>
            <a:ext cx="4900475" cy="25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495 articles &amp; 86 books.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Use the facets on the left to refine your search: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Format: article or book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Content Type: Peer Reviewed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Publication Year: last 10 years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Language: English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4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AAFE-E722-E964-8D4C-C5E692F1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 in databases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A7CB-DCEE-BC95-2170-4A8039EA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7464"/>
            <a:ext cx="8023194" cy="5243004"/>
          </a:xfrm>
        </p:spPr>
        <p:txBody>
          <a:bodyPr/>
          <a:lstStyle/>
          <a:p>
            <a:r>
              <a:rPr lang="en-US"/>
              <a:t>Select a database: Academic Search Complete</a:t>
            </a:r>
          </a:p>
          <a:p>
            <a:r>
              <a:rPr lang="en-US"/>
              <a:t>Search strategy:</a:t>
            </a:r>
            <a:endParaRPr lang="en-CA"/>
          </a:p>
        </p:txBody>
      </p:sp>
      <p:pic>
        <p:nvPicPr>
          <p:cNvPr id="5" name="Picture 4" descr="In the first search box, type violen* or aggressi*&#10;In the second search box, type &quot;video games&quot; or &quot;computer games&quot;&#10;In the third search box, type teen* or adolescen* or youth">
            <a:extLst>
              <a:ext uri="{FF2B5EF4-FFF2-40B4-BE49-F238E27FC236}">
                <a16:creationId xmlns:a16="http://schemas.microsoft.com/office/drawing/2014/main" id="{EEAFB288-C516-8B1A-0D36-07011944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7" y="2031414"/>
            <a:ext cx="8049142" cy="2167723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Limit to Peer reviewed&#10;For Publication Date, enter a date range">
            <a:extLst>
              <a:ext uri="{FF2B5EF4-FFF2-40B4-BE49-F238E27FC236}">
                <a16:creationId xmlns:a16="http://schemas.microsoft.com/office/drawing/2014/main" id="{7D992F7B-511E-7AEC-FBA6-CCD61E1A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3" y="4154778"/>
            <a:ext cx="2039556" cy="2260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6816E-7970-ED93-AF2D-0EB569719D20}"/>
              </a:ext>
            </a:extLst>
          </p:cNvPr>
          <p:cNvSpPr txBox="1"/>
          <p:nvPr/>
        </p:nvSpPr>
        <p:spPr>
          <a:xfrm>
            <a:off x="3278078" y="4561061"/>
            <a:ext cx="56817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Use the facets on the left to refine your search: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Peer-reviewed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Date range: 2018-2023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Language: English (optional)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7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858BD68-79B0-300F-F07F-E9174A77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Evaluation Criteria</a:t>
            </a:r>
            <a:endParaRPr lang="en-US" altLang="en-US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921E-D6A0-0391-DE01-9148513B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56" y="1243505"/>
            <a:ext cx="7772400" cy="5020429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Purpose/audience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Authority/authorship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Currency/timeliness 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Coverage/relevance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Accuracy/documentation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Objectivity/thoroughness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63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80D0-EB29-AB23-6CF8-C7273250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Resources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400D-FE3A-E6EB-93FF-96501BA4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5550"/>
            <a:ext cx="7772400" cy="5438314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Purpose/audience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purpose of the document? 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Why was it created? To entertain? To sell? Click bait? To persuade? To inform? To advance knowledge?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Who are the intended readers? Experts/scholars? General public? Children? 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the readership level appropriate for your research?</a:t>
            </a:r>
          </a:p>
          <a:p>
            <a:pPr marL="0" indent="0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Authority/authorship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are the credentials/expertise &amp; organizational affiliation of the author/creator? Affiliation: University? Learned society?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journal articles: Is it peer-reviewed?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Who is the publisher of the journal or book?</a:t>
            </a:r>
          </a:p>
          <a:p>
            <a:pPr lvl="2"/>
            <a:r>
              <a:rPr lang="en-CA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University press? Academic press? Learned society? Professional association? Governmental organization?</a:t>
            </a:r>
          </a:p>
          <a:p>
            <a:pPr lvl="3"/>
            <a:r>
              <a:rPr lang="en-CA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 are appropriate for academic essays</a:t>
            </a:r>
          </a:p>
          <a:p>
            <a:pPr lvl="1"/>
            <a:r>
              <a:rPr lang="en-CA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If you cannot find information regarding the authority of the author or publisher, you should not use the source. </a:t>
            </a:r>
          </a:p>
          <a:p>
            <a:pPr lvl="1"/>
            <a:endParaRPr lang="en-CA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27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BD06-40AA-7CA7-C00B-B08E3C7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Resources (cont’d)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3DE3-EE12-1B21-F42B-D8B9EFD9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0730"/>
            <a:ext cx="8182992" cy="5388746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Currency/timeliness 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was it published/created/updated?</a:t>
            </a:r>
          </a:p>
          <a:p>
            <a:pPr lvl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this date appropriate for your topic?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Coverage/relevance</a:t>
            </a:r>
          </a:p>
          <a:p>
            <a:pPr lvl="1"/>
            <a:r>
              <a:rPr lang="en-US" sz="1800" dirty="0"/>
              <a:t>Is the information and content relevant to your research paper or project topic?</a:t>
            </a:r>
          </a:p>
          <a:p>
            <a:pPr lvl="1"/>
            <a:r>
              <a:rPr lang="en-US" sz="1800" dirty="0"/>
              <a:t>Does the source provide a superficial treatment, or a detailed analysis?</a:t>
            </a:r>
          </a:p>
          <a:p>
            <a:pPr marL="0" indent="0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Accuracy/documentation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the information accurate and does it have bibliographic references?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are the sources of information used by the author/creator?</a:t>
            </a:r>
          </a:p>
          <a:p>
            <a:pPr marL="0" indent="0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Objectivity/thoroughness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700" dirty="0"/>
              <a:t>Is the material objective and free of advertising, bias, and hidden agendas? </a:t>
            </a:r>
          </a:p>
          <a:p>
            <a:pPr lvl="1"/>
            <a:r>
              <a:rPr lang="en-US" sz="1700" dirty="0"/>
              <a:t>Is the language impartial? </a:t>
            </a:r>
          </a:p>
          <a:p>
            <a:pPr lvl="1"/>
            <a:r>
              <a:rPr lang="en-US" sz="1700" dirty="0"/>
              <a:t>Is the statistical evidence credible?</a:t>
            </a:r>
          </a:p>
          <a:p>
            <a:pPr lvl="1"/>
            <a:r>
              <a:rPr lang="en-US" sz="1700" dirty="0"/>
              <a:t>Conclusions should be based on research and supported evidence.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43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EB03-84B2-4454-8107-D0645B62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Citation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275F-4098-4F95-AE5E-E86FF5A0B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63" y="1124744"/>
            <a:ext cx="7772400" cy="5832648"/>
          </a:xfrm>
        </p:spPr>
        <p:txBody>
          <a:bodyPr/>
          <a:lstStyle/>
          <a:p>
            <a:pPr marL="0" indent="0">
              <a:buNone/>
            </a:pP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MLA Handbook</a:t>
            </a: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Full-text electronic version of the </a:t>
            </a:r>
            <a:r>
              <a:rPr lang="en-CA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MLA Handbook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Use the appendices:</a:t>
            </a:r>
          </a:p>
          <a:p>
            <a:pPr lvl="2"/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Appendix 2: Citation Examples 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is a long list of citations for different publication types</a:t>
            </a:r>
          </a:p>
          <a:p>
            <a:pPr lvl="2"/>
            <a:r>
              <a:rPr lang="en-CA" sz="1800"/>
              <a:t>Appendix 1: Abbreviations</a:t>
            </a:r>
          </a:p>
          <a:p>
            <a:pPr lvl="2"/>
            <a:r>
              <a:rPr lang="en-CA" sz="1800"/>
              <a:t>Appendix 3: Guide to English Grammar</a:t>
            </a:r>
          </a:p>
          <a:p>
            <a:pPr lvl="2"/>
            <a:r>
              <a:rPr lang="en-CA" sz="1800"/>
              <a:t>Appendix 4: Sample Papers in MLA Style</a:t>
            </a:r>
          </a:p>
          <a:p>
            <a:pPr marL="0" indent="0">
              <a:buNone/>
            </a:pP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Chicago Manual of Style</a:t>
            </a:r>
            <a:endParaRPr lang="en-C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sz="2000"/>
              <a:t>Full-text electronic version of the </a:t>
            </a:r>
            <a:r>
              <a:rPr lang="en-CA" sz="2000" i="1"/>
              <a:t>Chicago Manual</a:t>
            </a:r>
          </a:p>
          <a:p>
            <a:pPr lvl="1"/>
            <a:r>
              <a:rPr lang="en-CA" sz="2000"/>
              <a:t>Part Two: Style and Usage</a:t>
            </a:r>
          </a:p>
          <a:p>
            <a:pPr lvl="1"/>
            <a:r>
              <a:rPr lang="en-CA" sz="2000"/>
              <a:t>Part Three: Documentation</a:t>
            </a:r>
          </a:p>
          <a:p>
            <a:pPr lvl="2"/>
            <a:r>
              <a:rPr lang="en-CA" sz="1800"/>
              <a:t>Documentation I: Notes &amp; Bibliography</a:t>
            </a:r>
          </a:p>
          <a:p>
            <a:pPr lvl="2"/>
            <a:r>
              <a:rPr lang="en-CA" sz="1800"/>
              <a:t>Documentation II: Author-Date References</a:t>
            </a:r>
          </a:p>
        </p:txBody>
      </p:sp>
    </p:spTree>
    <p:extLst>
      <p:ext uri="{BB962C8B-B14F-4D97-AF65-F5344CB8AC3E}">
        <p14:creationId xmlns:p14="http://schemas.microsoft.com/office/powerpoint/2010/main" val="10525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C6F2350-1411-4E2A-92B9-C7413A8F5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Help is Available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87825DE-BC07-4FCA-8F4C-69E00E263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3215"/>
            <a:ext cx="8331629" cy="5770563"/>
          </a:xfrm>
        </p:spPr>
        <p:txBody>
          <a:bodyPr/>
          <a:lstStyle/>
          <a:p>
            <a:r>
              <a:rPr lang="en-CA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Library website: help &amp; how-to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Literatures in English subject guide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Shorter citation style guides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Ask Us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E-mail form</a:t>
            </a: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Chat with our staff</a:t>
            </a: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Us Desks at entrance to Webster Library on LB2</a:t>
            </a:r>
          </a:p>
          <a:p>
            <a:r>
              <a:rPr lang="en-CA" altLang="en-US" sz="2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Vince: </a:t>
            </a: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Pease use email only: </a:t>
            </a: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hlinkClick r:id="rId6"/>
              </a:rPr>
              <a:t>vince.graziano@concordia.ca</a:t>
            </a:r>
            <a:endParaRPr lang="en-CA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Office hours: by appointment, in-person or on ZOOM</a:t>
            </a: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questions can be answered by email</a:t>
            </a:r>
          </a:p>
          <a:p>
            <a:pPr lvl="1">
              <a:spcBef>
                <a:spcPts val="200"/>
              </a:spcBef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My retirement begins December 1, 2023</a:t>
            </a:r>
          </a:p>
        </p:txBody>
      </p:sp>
    </p:spTree>
    <p:extLst>
      <p:ext uri="{BB962C8B-B14F-4D97-AF65-F5344CB8AC3E}">
        <p14:creationId xmlns:p14="http://schemas.microsoft.com/office/powerpoint/2010/main" val="388561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>
            <a:extLst>
              <a:ext uri="{FF2B5EF4-FFF2-40B4-BE49-F238E27FC236}">
                <a16:creationId xmlns:a16="http://schemas.microsoft.com/office/drawing/2014/main" id="{B8984947-E82A-42C5-9236-6B6911B2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Workshop Outline</a:t>
            </a:r>
          </a:p>
        </p:txBody>
      </p:sp>
      <p:sp>
        <p:nvSpPr>
          <p:cNvPr id="7171" name="Content Placeholder 10">
            <a:extLst>
              <a:ext uri="{FF2B5EF4-FFF2-40B4-BE49-F238E27FC236}">
                <a16:creationId xmlns:a16="http://schemas.microsoft.com/office/drawing/2014/main" id="{BF4CF5AA-E3C2-463D-A35A-42486986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4169"/>
            <a:ext cx="8359405" cy="583264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Research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Sofia for books and articles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Article databases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Academic Search Complete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Boolean operators, search capabilities &amp; facets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Finding sources &amp; search strategy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Evaluation of resources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Citation style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Help is available</a:t>
            </a:r>
          </a:p>
        </p:txBody>
      </p:sp>
    </p:spTree>
    <p:extLst>
      <p:ext uri="{BB962C8B-B14F-4D97-AF65-F5344CB8AC3E}">
        <p14:creationId xmlns:p14="http://schemas.microsoft.com/office/powerpoint/2010/main" val="23716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A8A1-DA89-7629-A165-158F2B28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Process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1964-090E-289B-20B2-1F70C335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5002"/>
            <a:ext cx="8379260" cy="53389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Define the topic</a:t>
            </a:r>
          </a:p>
          <a:p>
            <a:pPr marL="857250" lvl="1" indent="-457200"/>
            <a:r>
              <a:rPr lang="en-US" sz="1800" dirty="0"/>
              <a:t>Can be refined as you discover more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Narrow the topic</a:t>
            </a:r>
          </a:p>
          <a:p>
            <a:pPr marL="857250" lvl="1" indent="-457200"/>
            <a:r>
              <a:rPr lang="en-US" sz="1800" dirty="0"/>
              <a:t>Use Who, What, When, Where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Gather background information to learn more about your topic</a:t>
            </a:r>
          </a:p>
          <a:p>
            <a:pPr marL="857250" lvl="1" indent="-457200"/>
            <a:r>
              <a:rPr lang="en-US" sz="1800" dirty="0"/>
              <a:t>Encyclopedias provide a general overview of a topic</a:t>
            </a:r>
          </a:p>
          <a:p>
            <a:pPr marL="857250" lvl="1" indent="-457200"/>
            <a:r>
              <a:rPr lang="en-US" sz="1800" dirty="0"/>
              <a:t>Search for </a:t>
            </a:r>
            <a:r>
              <a:rPr lang="en-US" sz="1800" dirty="0">
                <a:hlinkClick r:id="rId2"/>
              </a:rPr>
              <a:t>Encyclopedias in Sofia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Develop a working thesis statement or research question</a:t>
            </a:r>
          </a:p>
          <a:p>
            <a:pPr marL="857250" lvl="1" indent="-457200"/>
            <a:r>
              <a:rPr lang="en-US" sz="1800" dirty="0"/>
              <a:t>Can be refined at any point in the research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Find and evaluate sources</a:t>
            </a:r>
            <a:endParaRPr lang="en-US" sz="1800" dirty="0"/>
          </a:p>
          <a:p>
            <a:pPr marL="857250" lvl="1" indent="-457200"/>
            <a:r>
              <a:rPr lang="en-US" sz="1800" dirty="0"/>
              <a:t>Encyclopedias </a:t>
            </a:r>
            <a:r>
              <a:rPr lang="en-US" sz="1800" dirty="0">
                <a:sym typeface="Wingdings" panose="05000000000000000000" pitchFamily="2" charset="2"/>
              </a:rPr>
              <a:t>  Books   Articles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Cite the sources</a:t>
            </a:r>
          </a:p>
          <a:p>
            <a:pPr marL="857250" lvl="1" indent="-457200"/>
            <a:r>
              <a:rPr lang="en-US" sz="1800" dirty="0"/>
              <a:t>Use </a:t>
            </a:r>
            <a:r>
              <a:rPr lang="en-US" sz="1800" dirty="0">
                <a:hlinkClick r:id="rId3"/>
              </a:rPr>
              <a:t>Citation Style Guides</a:t>
            </a:r>
            <a:r>
              <a:rPr lang="en-US" sz="1800" dirty="0"/>
              <a:t> or the </a:t>
            </a:r>
            <a:r>
              <a:rPr lang="en-US" sz="1800" dirty="0">
                <a:hlinkClick r:id="rId4"/>
              </a:rPr>
              <a:t>MLA Handbook</a:t>
            </a:r>
            <a:r>
              <a:rPr lang="en-US" sz="1800" dirty="0"/>
              <a:t> (e-version)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Write the paper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8140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9183393-A306-4F29-BEC3-12FA5438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Books and articles in Sofia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84CD340-423F-4BFE-A186-ADCC13D0D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8064896" cy="5616624"/>
          </a:xfrm>
        </p:spPr>
        <p:txBody>
          <a:bodyPr/>
          <a:lstStyle/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Sofia Discovery Tool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used in all Quebec University Libraries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Can be a starting point for library research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Ability to search local library (default), QC university libraries, and libraries worldwide</a:t>
            </a:r>
          </a:p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Catalogue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electronic and physical books, videos </a:t>
            </a:r>
            <a:r>
              <a:rPr lang="en-CA" altLang="en-US" sz="2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etc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available at Concordia Library</a:t>
            </a:r>
          </a:p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Discovery service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full-text articles to which Concordia Library has access</a:t>
            </a:r>
          </a:p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Operators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CA" altLang="en-US" sz="2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must be in uppercase.</a:t>
            </a:r>
          </a:p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Interlibrary Loan 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Article/Chapter Scan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built in</a:t>
            </a:r>
          </a:p>
          <a:p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Does </a:t>
            </a:r>
            <a:r>
              <a:rPr lang="en-CA" altLang="en-US" sz="22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replace databases</a:t>
            </a:r>
          </a:p>
          <a:p>
            <a:r>
              <a:rPr lang="en-CA" altLang="en-US" sz="2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Introductory Video</a:t>
            </a: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endParaRPr lang="en-CA" altLang="en-US" sz="22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Searching Sofia</a:t>
            </a:r>
            <a:endParaRPr lang="en-CA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60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3623-C247-4323-830E-60F7B3F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Databases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E8F5-265E-44FB-9511-FCB39B9A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350696" cy="489653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Identify database(s) for your topic</a:t>
            </a:r>
          </a:p>
          <a:p>
            <a:pPr lvl="1"/>
            <a:r>
              <a:rPr lang="en-US" sz="2400" dirty="0"/>
              <a:t>Use </a:t>
            </a:r>
            <a:r>
              <a:rPr lang="en-US" sz="2400" dirty="0">
                <a:hlinkClick r:id="rId2"/>
              </a:rPr>
              <a:t>Subject &amp; course guides</a:t>
            </a:r>
            <a:endParaRPr lang="en-US" sz="2400" dirty="0"/>
          </a:p>
          <a:p>
            <a:pPr lvl="1"/>
            <a:r>
              <a:rPr lang="en-US" sz="2400" dirty="0"/>
              <a:t>Use the list of </a:t>
            </a:r>
            <a:r>
              <a:rPr lang="en-US" sz="2400" dirty="0">
                <a:hlinkClick r:id="rId3"/>
              </a:rPr>
              <a:t>databases by subject</a:t>
            </a:r>
            <a:endParaRPr lang="en-US" sz="2400" dirty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Academic Search Complete</a:t>
            </a:r>
            <a:endParaRPr lang="en-US" sz="2800" dirty="0"/>
          </a:p>
          <a:p>
            <a:pPr lvl="1"/>
            <a:r>
              <a:rPr lang="en-US" sz="2400" dirty="0"/>
              <a:t>Huge interdisciplinary database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than 7,300 full-text peer-reviewed journals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Offers indexing &amp; abstracts for another 12,500 journals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than 600 active full-text popular periodicals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Coverage is mainly from 1965 onward, with some coverage going back to 1887</a:t>
            </a:r>
            <a:endParaRPr lang="en-US" sz="2400" dirty="0">
              <a:hlinkClick r:id="rId5"/>
            </a:endParaRPr>
          </a:p>
          <a:p>
            <a:pPr marL="457200" lvl="1" indent="0">
              <a:buNone/>
            </a:pPr>
            <a:endParaRPr lang="en-CA" sz="2000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9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CAE180-C1C8-4556-8DA4-7EB3A44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To Find the Full Text</a:t>
            </a:r>
          </a:p>
        </p:txBody>
      </p:sp>
      <p:pic>
        <p:nvPicPr>
          <p:cNvPr id="23556" name="Picture 2" descr="Find it @ Concordia">
            <a:extLst>
              <a:ext uri="{FF2B5EF4-FFF2-40B4-BE49-F238E27FC236}">
                <a16:creationId xmlns:a16="http://schemas.microsoft.com/office/drawing/2014/main" id="{4899EBCD-BBFB-4BE4-84E8-14923F28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2" y="1549213"/>
            <a:ext cx="1350150" cy="2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Full Text via LibKey @ Concor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557" y="1840299"/>
            <a:ext cx="2382253" cy="344941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C7C7EB4-1FF5-4621-98A0-DE572621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53" y="1411351"/>
            <a:ext cx="8208912" cy="5400600"/>
          </a:xfrm>
        </p:spPr>
        <p:txBody>
          <a:bodyPr/>
          <a:lstStyle/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                          to go to the journal site</a:t>
            </a:r>
          </a:p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Use                                   to go directly to the PDF</a:t>
            </a:r>
            <a:endParaRPr lang="en-CA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3.  Search Sofia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journal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article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4.   Article/Chapter Scan &amp; Deliver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Sofia, click on the title of the book to see the Access Options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 for the button </a:t>
            </a:r>
            <a:r>
              <a:rPr lang="en-CA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Request Chapter Scan </a:t>
            </a: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red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Compliance with Canadian Copyright Act &amp; </a:t>
            </a:r>
            <a:r>
              <a:rPr lang="en-CA" altLang="en-U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Copibec</a:t>
            </a: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agreement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5.  Request an Interlibrary Loan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 for the button </a:t>
            </a:r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Request Interlibrary Loan 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red</a:t>
            </a:r>
          </a:p>
          <a:p>
            <a:pPr lvl="2">
              <a:spcBef>
                <a:spcPts val="450"/>
              </a:spcBef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books and articles in other libraries select </a:t>
            </a:r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QC libraries </a:t>
            </a: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 </a:t>
            </a:r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libraries worldwide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1 to 2 weeks for delivery of printed books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2 to 4 days for delivery of articles and chapters by links in email</a:t>
            </a:r>
          </a:p>
        </p:txBody>
      </p:sp>
    </p:spTree>
    <p:extLst>
      <p:ext uri="{BB962C8B-B14F-4D97-AF65-F5344CB8AC3E}">
        <p14:creationId xmlns:p14="http://schemas.microsoft.com/office/powerpoint/2010/main" val="185912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D11AD1A-431C-4FCB-8E55-789D287A6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Books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3631ABD-A036-4A3A-8C27-1EC15024A8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2" y="1196752"/>
            <a:ext cx="8278688" cy="5280248"/>
          </a:xfrm>
        </p:spPr>
        <p:txBody>
          <a:bodyPr/>
          <a:lstStyle/>
          <a:p>
            <a:pPr marL="0" indent="0">
              <a:buNone/>
            </a:pP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 of academic &amp; scholarly books</a:t>
            </a:r>
            <a:endParaRPr lang="en-CA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 be used as a checklist for quality scholarly material</a:t>
            </a:r>
          </a:p>
          <a:p>
            <a:pPr lvl="1"/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University Press E-books </a:t>
            </a:r>
          </a:p>
          <a:p>
            <a:pPr lvl="1"/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 E-books </a:t>
            </a:r>
          </a:p>
          <a:p>
            <a:pPr lvl="2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Package:1995-2007, with individual book additions</a:t>
            </a:r>
          </a:p>
          <a:p>
            <a:pPr lvl="1"/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E-books (university presses)</a:t>
            </a:r>
          </a:p>
          <a:p>
            <a:pPr lvl="1"/>
            <a:r>
              <a:rPr lang="en-US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Springer E-book Collection</a:t>
            </a:r>
          </a:p>
          <a:p>
            <a:pPr lvl="2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Includes Palgrave Macmillan (2010-)</a:t>
            </a:r>
          </a:p>
          <a:p>
            <a:pPr lvl="1"/>
            <a:r>
              <a:rPr lang="en-US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US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ACLS Humanities E-book</a:t>
            </a:r>
            <a:endParaRPr lang="en-CA" altLang="en-US" sz="19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Canada Commons</a:t>
            </a:r>
          </a:p>
          <a:p>
            <a:pPr lvl="2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Mainly Canadian university presses</a:t>
            </a:r>
          </a:p>
          <a:p>
            <a:pPr lvl="1"/>
            <a:r>
              <a:rPr lang="en-CA" altLang="en-US" sz="19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Ebook</a:t>
            </a:r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Central (ProQuest)</a:t>
            </a:r>
          </a:p>
          <a:p>
            <a:pPr lvl="1"/>
            <a:r>
              <a:rPr lang="en-US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EBSCO E-books</a:t>
            </a:r>
            <a:endParaRPr lang="en-CA" altLang="en-US" sz="19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9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books</a:t>
            </a:r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D22F3DE6-892D-405C-A10E-13EB6E5FD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22" y="3959688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DFB08-B5E6-4BDA-A84C-6D3D4044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47" y="2708920"/>
            <a:ext cx="149542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1FC3D-3251-4FAC-B647-90A0448A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224" y="4131138"/>
            <a:ext cx="1571625" cy="43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C31C2-EECC-4007-A88A-6BE1FAE7A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017" y="5237490"/>
            <a:ext cx="2820055" cy="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Journals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799" y="1146174"/>
            <a:ext cx="8162171" cy="5739209"/>
          </a:xfrm>
        </p:spPr>
        <p:txBody>
          <a:bodyPr/>
          <a:lstStyle/>
          <a:p>
            <a:pPr marL="0" indent="0">
              <a:buNone/>
            </a:pP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 of academic &amp; scholarly journals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1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 be used as a checklist for quality scholarly material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(Recent issues)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JSTOR (Older issues)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Journals (Oxford University Press)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University of Chicago Press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University of California Press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University of Toronto Press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Wiley-Blackwell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Sage Journals 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Academic Search Complete (EBSCO)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ProQuest Central</a:t>
            </a:r>
            <a:endParaRPr lang="en-CA" altLang="en-US" sz="18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Periodicals Archive Online (1802-2000)</a:t>
            </a:r>
            <a:endParaRPr lang="en-CA" altLang="en-US" sz="18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journal collections </a:t>
            </a:r>
          </a:p>
        </p:txBody>
      </p:sp>
      <p:pic>
        <p:nvPicPr>
          <p:cNvPr id="1126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4" y="2317524"/>
            <a:ext cx="20669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7" y="4038066"/>
            <a:ext cx="6651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45" y="3959464"/>
            <a:ext cx="665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08" y="5356013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33" y="6104928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8" y="3437178"/>
            <a:ext cx="2381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8916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532974" y="282323"/>
            <a:ext cx="8604448" cy="1143000"/>
          </a:xfrm>
        </p:spPr>
        <p:txBody>
          <a:bodyPr/>
          <a:lstStyle/>
          <a:p>
            <a:r>
              <a:rPr lang="en-CA" altLang="en-US" sz="2800">
                <a:latin typeface="Arial Bold" panose="020B0704020202020204" pitchFamily="34" charset="0"/>
                <a:ea typeface="ＭＳ Ｐゴシック" panose="020B0600070205080204" pitchFamily="34" charset="-128"/>
              </a:rPr>
              <a:t>Boolean Operators, search capabilities &amp; facets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2974" y="887045"/>
            <a:ext cx="8525507" cy="5688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Boolean searching is based on an algebraic system of logic created by George Boole, a British 19</a:t>
            </a:r>
            <a:r>
              <a:rPr lang="en-US" altLang="en-US" sz="1700" baseline="30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c. mathematician &amp; philosopher</a:t>
            </a:r>
          </a:p>
          <a:p>
            <a:pPr lvl="1"/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AKA logical operators or search operators</a:t>
            </a:r>
          </a:p>
          <a:p>
            <a:pPr marL="0" indent="0">
              <a:buNone/>
            </a:pPr>
            <a:endParaRPr lang="en-US" altLang="en-US" sz="17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Boolean Operators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(narrows a search)		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Video games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teenagers</a:t>
            </a: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(widens a search)		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teenagers </a:t>
            </a:r>
            <a:r>
              <a:rPr lang="en-US" altLang="en-US" sz="17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adolescents</a:t>
            </a:r>
            <a:endParaRPr lang="en-US" altLang="en-US" sz="17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(eliminates words)		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youth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children</a:t>
            </a:r>
          </a:p>
          <a:p>
            <a:endParaRPr lang="en-US" altLang="en-US" sz="17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altLang="en-US" sz="17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Search capabilities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 ” 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phrases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	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video games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truncation			</a:t>
            </a:r>
            <a:r>
              <a:rPr lang="en-US" altLang="en-US" sz="17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teen</a:t>
            </a:r>
            <a:r>
              <a:rPr lang="en-US" altLang="en-US" sz="17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*   </a:t>
            </a:r>
            <a:r>
              <a:rPr lang="en-US" altLang="en-US" sz="17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adolescen</a:t>
            </a:r>
            <a:r>
              <a:rPr lang="en-US" altLang="en-US" sz="17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endParaRPr lang="en-US" altLang="en-US" sz="17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Nesting ()				“video games” 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violen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	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				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(teen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adolescen</a:t>
            </a: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Facets</a:t>
            </a:r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limit or refine the search, select facets on the left side of the results screen.</a:t>
            </a:r>
          </a:p>
          <a:p>
            <a:pPr lvl="1"/>
            <a:r>
              <a:rPr lang="en-US" altLang="en-US" sz="17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Four major facets: </a:t>
            </a:r>
          </a:p>
          <a:p>
            <a:pPr lvl="1"/>
            <a:r>
              <a:rPr lang="en-US" altLang="en-US" sz="17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1. Peer-reviewed (for journal articles), 2. Language, 3. Publication date, &amp; 4. Document type or Format (book, article, etc.)</a:t>
            </a:r>
          </a:p>
          <a:p>
            <a:pPr lvl="2"/>
            <a:endParaRPr lang="en-US" altLang="en-US" sz="13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/>
            <a:endParaRPr lang="en-US" altLang="en-US" sz="13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6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Theme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17-32986-LIBR-Powerpoint-Template-16x9-v1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Concordia-Powerpoint-2010-Template-B.potx</Template>
  <TotalTime>251</TotalTime>
  <Words>1542</Words>
  <Application>Microsoft Office PowerPoint</Application>
  <PresentationFormat>On-screen Show (4:3)</PresentationFormat>
  <Paragraphs>249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Bold</vt:lpstr>
      <vt:lpstr>GillSans Bold</vt:lpstr>
      <vt:lpstr>Times</vt:lpstr>
      <vt:lpstr>Wingdings</vt:lpstr>
      <vt:lpstr>UCS-Concordia-Powerpoint-2011</vt:lpstr>
      <vt:lpstr>UCS-Concordia-Powerpoint-2011</vt:lpstr>
      <vt:lpstr>Default Theme</vt:lpstr>
      <vt:lpstr>T17-32986-LIBR-Powerpoint-Template-16x9-v1</vt:lpstr>
      <vt:lpstr>UCS-Concordia-Powerpoint-2011</vt:lpstr>
      <vt:lpstr>UCS-Concordia-Powerpoint-2011</vt:lpstr>
      <vt:lpstr>Library Workshop:  ENGL 210 Introduction to Essay Writing</vt:lpstr>
      <vt:lpstr>Workshop Outline</vt:lpstr>
      <vt:lpstr>Research Process</vt:lpstr>
      <vt:lpstr>Books and articles in Sofia</vt:lpstr>
      <vt:lpstr>Article Databases</vt:lpstr>
      <vt:lpstr>To Find the Full Text</vt:lpstr>
      <vt:lpstr>Electronic Books</vt:lpstr>
      <vt:lpstr>Electronic Journals</vt:lpstr>
      <vt:lpstr>Boolean Operators, search capabilities &amp; facets</vt:lpstr>
      <vt:lpstr>Subject Searching</vt:lpstr>
      <vt:lpstr>Finding Sources &amp; Search Strategy</vt:lpstr>
      <vt:lpstr>Topic: Concepts &amp; Synonyms</vt:lpstr>
      <vt:lpstr>Searching in Sofia</vt:lpstr>
      <vt:lpstr>Searching in databases</vt:lpstr>
      <vt:lpstr>Evaluation Criteria</vt:lpstr>
      <vt:lpstr>Evaluation of Resources</vt:lpstr>
      <vt:lpstr>Evaluation of Resources (cont’d)</vt:lpstr>
      <vt:lpstr>Citation Styles</vt:lpstr>
      <vt:lpstr>Help is Available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Vince Graziano</cp:lastModifiedBy>
  <cp:revision>2</cp:revision>
  <dcterms:created xsi:type="dcterms:W3CDTF">2011-06-22T22:00:22Z</dcterms:created>
  <dcterms:modified xsi:type="dcterms:W3CDTF">2023-10-25T11:51:41Z</dcterms:modified>
</cp:coreProperties>
</file>