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9" r:id="rId2"/>
    <p:sldId id="258" r:id="rId3"/>
    <p:sldId id="256" r:id="rId4"/>
    <p:sldId id="260" r:id="rId5"/>
    <p:sldId id="355" r:id="rId6"/>
    <p:sldId id="368" r:id="rId7"/>
    <p:sldId id="367" r:id="rId8"/>
    <p:sldId id="379" r:id="rId9"/>
    <p:sldId id="375" r:id="rId10"/>
    <p:sldId id="261" r:id="rId11"/>
    <p:sldId id="356" r:id="rId12"/>
    <p:sldId id="345" r:id="rId13"/>
    <p:sldId id="374" r:id="rId14"/>
    <p:sldId id="343" r:id="rId15"/>
    <p:sldId id="328" r:id="rId16"/>
    <p:sldId id="364" r:id="rId17"/>
    <p:sldId id="308" r:id="rId18"/>
    <p:sldId id="272" r:id="rId19"/>
    <p:sldId id="287" r:id="rId20"/>
    <p:sldId id="271" r:id="rId21"/>
    <p:sldId id="273" r:id="rId22"/>
    <p:sldId id="263" r:id="rId23"/>
    <p:sldId id="325" r:id="rId24"/>
    <p:sldId id="264" r:id="rId25"/>
    <p:sldId id="305" r:id="rId26"/>
    <p:sldId id="295" r:id="rId27"/>
    <p:sldId id="339" r:id="rId28"/>
    <p:sldId id="316" r:id="rId29"/>
    <p:sldId id="317" r:id="rId30"/>
    <p:sldId id="32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A773636-6F5A-4C4D-AB72-F624D1ADE3F0}">
          <p14:sldIdLst>
            <p14:sldId id="259"/>
            <p14:sldId id="258"/>
          </p14:sldIdLst>
        </p14:section>
        <p14:section name="Where to Search?" id="{F7073AD6-FD8C-4C3C-A904-062C99D4DE1C}">
          <p14:sldIdLst>
            <p14:sldId id="256"/>
            <p14:sldId id="260"/>
            <p14:sldId id="355"/>
            <p14:sldId id="368"/>
            <p14:sldId id="367"/>
            <p14:sldId id="379"/>
            <p14:sldId id="375"/>
            <p14:sldId id="261"/>
            <p14:sldId id="356"/>
            <p14:sldId id="345"/>
            <p14:sldId id="374"/>
          </p14:sldIdLst>
        </p14:section>
        <p14:section name="Types of Information" id="{DEB01AA6-C2EB-49E8-A5F6-82AE31322AD8}">
          <p14:sldIdLst>
            <p14:sldId id="343"/>
            <p14:sldId id="328"/>
            <p14:sldId id="364"/>
          </p14:sldIdLst>
        </p14:section>
        <p14:section name="Library Discovery Tool" id="{8D4708FE-D03B-4BAD-B195-1B7B9EE0275F}">
          <p14:sldIdLst>
            <p14:sldId id="308"/>
            <p14:sldId id="272"/>
            <p14:sldId id="287"/>
          </p14:sldIdLst>
        </p14:section>
        <p14:section name="Library Databases" id="{87F826A9-94A0-42AE-A4BD-A9942F9A65D2}">
          <p14:sldIdLst>
            <p14:sldId id="271"/>
            <p14:sldId id="273"/>
            <p14:sldId id="263"/>
            <p14:sldId id="325"/>
            <p14:sldId id="264"/>
            <p14:sldId id="305"/>
            <p14:sldId id="295"/>
            <p14:sldId id="339"/>
          </p14:sldIdLst>
        </p14:section>
        <p14:section name="The End" id="{A45D3509-8976-4156-92FF-AB2AC89EF700}">
          <p14:sldIdLst>
            <p14:sldId id="316"/>
            <p14:sldId id="317"/>
            <p14:sldId id="32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1333CC-E4DC-402B-ABBF-07E7DB922A7F}" v="30" dt="2021-09-20T17:07:20.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82854" autoAdjust="0"/>
  </p:normalViewPr>
  <p:slideViewPr>
    <p:cSldViewPr snapToGrid="0">
      <p:cViewPr varScale="1">
        <p:scale>
          <a:sx n="106" d="100"/>
          <a:sy n="106" d="100"/>
        </p:scale>
        <p:origin x="756" y="84"/>
      </p:cViewPr>
      <p:guideLst/>
    </p:cSldViewPr>
  </p:slideViewPr>
  <p:outlineViewPr>
    <p:cViewPr>
      <p:scale>
        <a:sx n="33" d="100"/>
        <a:sy n="33" d="100"/>
      </p:scale>
      <p:origin x="0" y="-103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E511B-3E9E-481C-B1C3-7C1C8EBB7C26}" type="datetimeFigureOut">
              <a:rPr lang="en-CA" smtClean="0"/>
              <a:t>2025-01-23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E9364-5DC1-49FC-BD2B-337CF9750922}" type="slidenum">
              <a:rPr lang="en-CA" smtClean="0"/>
              <a:t>‹#›</a:t>
            </a:fld>
            <a:endParaRPr lang="en-CA"/>
          </a:p>
        </p:txBody>
      </p:sp>
    </p:spTree>
    <p:extLst>
      <p:ext uri="{BB962C8B-B14F-4D97-AF65-F5344CB8AC3E}">
        <p14:creationId xmlns:p14="http://schemas.microsoft.com/office/powerpoint/2010/main" val="309746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lsevier.com/__data/assets/pdf_file/0011/56378/Ei-Compendex-factsheet.pdf" TargetMode="External"/><Relationship Id="rId7" Type="http://schemas.openxmlformats.org/officeDocument/2006/relationships/hyperlink" Target="https://www.elsevier.com/__data/assets/pdf_file/0003/56424/Geobase-factsheet.pdf"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theiet.org/resources/inspec/about/" TargetMode="External"/><Relationship Id="rId5" Type="http://schemas.openxmlformats.org/officeDocument/2006/relationships/hyperlink" Target="https://www-elsevier-com.lib-ezproxy.concordia.ca/__data/assets/pdf_file/0004/56407/IET-Inspec-factsheet.pdf" TargetMode="External"/><Relationship Id="rId4" Type="http://schemas.openxmlformats.org/officeDocument/2006/relationships/hyperlink" Target="https://www-engineeringvillage-com.lib-ezproxy.concordia.ca/search/cvp/display.ur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lsevier-com.lib-ezproxy.concordia.ca/solutions/engineering-village/content/selection-criteria"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cholar.google.com/intl/en/scholar/metrics.html#coverag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C2E9364-5DC1-49FC-BD2B-337CF9750922}" type="slidenum">
              <a:rPr lang="en-CA" smtClean="0"/>
              <a:t>2</a:t>
            </a:fld>
            <a:endParaRPr lang="en-CA"/>
          </a:p>
        </p:txBody>
      </p:sp>
    </p:spTree>
    <p:extLst>
      <p:ext uri="{BB962C8B-B14F-4D97-AF65-F5344CB8AC3E}">
        <p14:creationId xmlns:p14="http://schemas.microsoft.com/office/powerpoint/2010/main" val="869680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than considerations about the source itself, sometimes a healthy dose of self-reflection can help you understand your own prior beliefs and/or bias. For example, keywords matter when you are searching, e.g., coffee consumption benefits vs coffee consumption risks could get you different search results. </a:t>
            </a: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13</a:t>
            </a:fld>
            <a:endParaRPr lang="en-CA"/>
          </a:p>
        </p:txBody>
      </p:sp>
    </p:spTree>
    <p:extLst>
      <p:ext uri="{BB962C8B-B14F-4D97-AF65-F5344CB8AC3E}">
        <p14:creationId xmlns:p14="http://schemas.microsoft.com/office/powerpoint/2010/main" val="443270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15</a:t>
            </a:fld>
            <a:endParaRPr lang="en-CA"/>
          </a:p>
        </p:txBody>
      </p:sp>
    </p:spTree>
    <p:extLst>
      <p:ext uri="{BB962C8B-B14F-4D97-AF65-F5344CB8AC3E}">
        <p14:creationId xmlns:p14="http://schemas.microsoft.com/office/powerpoint/2010/main" val="861651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designing a playground, some possible questions: </a:t>
            </a:r>
          </a:p>
          <a:p>
            <a:r>
              <a:rPr lang="en-CA" dirty="0"/>
              <a:t>-The appeal of the playground. Will children want to go there? </a:t>
            </a:r>
          </a:p>
          <a:p>
            <a:r>
              <a:rPr lang="en-CA" dirty="0"/>
              <a:t>-Location within the neighborhood. Will families walk or drive?</a:t>
            </a:r>
          </a:p>
          <a:p>
            <a:r>
              <a:rPr lang="en-CA" dirty="0"/>
              <a:t>-How much parking is available? </a:t>
            </a:r>
          </a:p>
          <a:p>
            <a:r>
              <a:rPr lang="en-CA" dirty="0"/>
              <a:t>-Places for parents to sit</a:t>
            </a:r>
          </a:p>
          <a:p>
            <a:r>
              <a:rPr lang="en-CA" dirty="0"/>
              <a:t>-Shade</a:t>
            </a:r>
          </a:p>
          <a:p>
            <a:r>
              <a:rPr lang="en-CA" dirty="0"/>
              <a:t>-Ability to accommodate activities for children of different ages, activities that children of different ages can do together, and activities that keep 10 to 15 children occupied at the same time</a:t>
            </a:r>
          </a:p>
          <a:p>
            <a:r>
              <a:rPr lang="en-CA" dirty="0"/>
              <a:t>-Bathrooms, and possibly water fountains</a:t>
            </a:r>
          </a:p>
          <a:p>
            <a:endParaRPr lang="en-CA" dirty="0"/>
          </a:p>
          <a:p>
            <a:r>
              <a:rPr lang="en-CA" dirty="0"/>
              <a:t>Some examples of contextual information include city or county building and zoning ordinances, culture of the community near the proposed location, budget, existing site conditions (grass, asphalt, pitch, drainage), local climate, and accessibility of the site for workers and future users. Various questions or considerations around budget can produce additional constraints or opportunities in a design project, be it finding additional or different equipment, or using a contractor or local volunteers for construction and/or installation.  </a:t>
            </a:r>
          </a:p>
          <a:p>
            <a:endParaRPr lang="en-CA" dirty="0"/>
          </a:p>
          <a:p>
            <a:pPr marL="0" indent="0">
              <a:buNone/>
            </a:pPr>
            <a:r>
              <a:rPr lang="en-US" dirty="0"/>
              <a:t>Too narrow or specific to find any information, then step back</a:t>
            </a:r>
          </a:p>
          <a:p>
            <a:pPr marL="0" indent="0">
              <a:buNone/>
            </a:pPr>
            <a:endParaRPr lang="en-US" dirty="0"/>
          </a:p>
          <a:p>
            <a:pPr marL="0" indent="0">
              <a:buNone/>
            </a:pPr>
            <a:r>
              <a:rPr lang="en-US" dirty="0"/>
              <a:t>Not all are scholarly information, not everything is perfect presented the way you want it </a:t>
            </a:r>
          </a:p>
          <a:p>
            <a:pPr marL="0" indent="0">
              <a:buNone/>
            </a:pPr>
            <a:endParaRPr lang="en-US" dirty="0"/>
          </a:p>
          <a:p>
            <a:pPr marL="0" indent="0">
              <a:buNone/>
            </a:pPr>
            <a:r>
              <a:rPr lang="en-US" dirty="0"/>
              <a:t>Sometimes information is simply not available, or you need to consult the community directly, or access to any company intranets </a:t>
            </a:r>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16</a:t>
            </a:fld>
            <a:endParaRPr lang="en-CA"/>
          </a:p>
        </p:txBody>
      </p:sp>
    </p:spTree>
    <p:extLst>
      <p:ext uri="{BB962C8B-B14F-4D97-AF65-F5344CB8AC3E}">
        <p14:creationId xmlns:p14="http://schemas.microsoft.com/office/powerpoint/2010/main" val="490367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demo on the website. </a:t>
            </a: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17</a:t>
            </a:fld>
            <a:endParaRPr lang="en-CA"/>
          </a:p>
        </p:txBody>
      </p:sp>
    </p:spTree>
    <p:extLst>
      <p:ext uri="{BB962C8B-B14F-4D97-AF65-F5344CB8AC3E}">
        <p14:creationId xmlns:p14="http://schemas.microsoft.com/office/powerpoint/2010/main" val="2554088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example of a title search: </a:t>
            </a:r>
            <a:r>
              <a:rPr lang="en-CA" b="1" i="0" dirty="0">
                <a:effectLst/>
                <a:latin typeface="Lato" panose="020F0502020204030203" pitchFamily="34" charset="0"/>
              </a:rPr>
              <a:t>Work, health and wellbeing in the construction industry (</a:t>
            </a:r>
            <a:r>
              <a:rPr lang="en-CA" b="1" i="0" dirty="0" err="1">
                <a:effectLst/>
                <a:latin typeface="Lato" panose="020F0502020204030203" pitchFamily="34" charset="0"/>
              </a:rPr>
              <a:t>ebook</a:t>
            </a:r>
            <a:r>
              <a:rPr lang="en-CA" b="1" i="0" dirty="0">
                <a:effectLst/>
                <a:latin typeface="Lato" panose="020F0502020204030203" pitchFamily="34" charset="0"/>
              </a:rPr>
              <a:t> available) </a:t>
            </a:r>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18</a:t>
            </a:fld>
            <a:endParaRPr lang="en-CA"/>
          </a:p>
        </p:txBody>
      </p:sp>
    </p:spTree>
    <p:extLst>
      <p:ext uri="{BB962C8B-B14F-4D97-AF65-F5344CB8AC3E}">
        <p14:creationId xmlns:p14="http://schemas.microsoft.com/office/powerpoint/2010/main" val="2158067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search for the topic: lithium battery </a:t>
            </a: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19</a:t>
            </a:fld>
            <a:endParaRPr lang="en-CA"/>
          </a:p>
        </p:txBody>
      </p:sp>
    </p:spTree>
    <p:extLst>
      <p:ext uri="{BB962C8B-B14F-4D97-AF65-F5344CB8AC3E}">
        <p14:creationId xmlns:p14="http://schemas.microsoft.com/office/powerpoint/2010/main" val="3133022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Sources: </a:t>
            </a:r>
            <a:endParaRPr lang="en-US" sz="1200" dirty="0">
              <a:solidFill>
                <a:schemeClr val="bg1"/>
              </a:solidFill>
              <a:hlinkClick r:id="rId3">
                <a:extLst>
                  <a:ext uri="{A12FA001-AC4F-418D-AE19-62706E023703}">
                    <ahyp:hlinkClr xmlns:ahyp="http://schemas.microsoft.com/office/drawing/2018/hyperlinkcolor" val="tx"/>
                  </a:ext>
                </a:extLst>
              </a:hlinkClick>
            </a:endParaRPr>
          </a:p>
          <a:p>
            <a:r>
              <a:rPr lang="en-US" sz="1200" dirty="0">
                <a:solidFill>
                  <a:srgbClr val="62B4C6"/>
                </a:solidFill>
                <a:hlinkClick r:id="rId3">
                  <a:extLst>
                    <a:ext uri="{A12FA001-AC4F-418D-AE19-62706E023703}">
                      <ahyp:hlinkClr xmlns:ahyp="http://schemas.microsoft.com/office/drawing/2018/hyperlinkcolor" val="tx"/>
                    </a:ext>
                  </a:extLst>
                </a:hlinkClick>
              </a:rPr>
              <a:t>https://www.elsevier.com/__data/assets/pdf_file/0011/56378/Ei-Compendex-factsheet.pdf</a:t>
            </a:r>
            <a:endParaRPr lang="en-US" sz="1200" dirty="0">
              <a:solidFill>
                <a:schemeClr val="tx1">
                  <a:lumMod val="50000"/>
                  <a:lumOff val="50000"/>
                </a:schemeClr>
              </a:solidFill>
            </a:endParaRPr>
          </a:p>
          <a:p>
            <a:r>
              <a:rPr lang="en-CA" sz="1200" dirty="0">
                <a:solidFill>
                  <a:schemeClr val="tx1">
                    <a:lumMod val="50000"/>
                    <a:lumOff val="50000"/>
                  </a:schemeClr>
                </a:solidFill>
                <a:hlinkClick r:id="rId4"/>
              </a:rPr>
              <a:t>https://www-engineeringvillage-com.lib-ezproxy.concordia.ca/search/cvp/display.url</a:t>
            </a:r>
            <a:r>
              <a:rPr lang="en-US" sz="1200" dirty="0">
                <a:solidFill>
                  <a:schemeClr val="tx1">
                    <a:lumMod val="50000"/>
                    <a:lumOff val="50000"/>
                  </a:schemeClr>
                </a:solidFill>
              </a:rPr>
              <a:t> </a:t>
            </a:r>
          </a:p>
          <a:p>
            <a:r>
              <a:rPr lang="en-US" sz="1200" dirty="0">
                <a:solidFill>
                  <a:schemeClr val="tx1">
                    <a:lumMod val="50000"/>
                    <a:lumOff val="50000"/>
                  </a:schemeClr>
                </a:solidFill>
                <a:hlinkClick r:id="rId5"/>
              </a:rPr>
              <a:t>https://www-elsevier-com.lib-ezproxy.concordia.ca/__data/assets/pdf_file/0004/56407/IET-Inspec-factsheet.pdf</a:t>
            </a:r>
            <a:endParaRPr lang="en-US" sz="1200" dirty="0">
              <a:solidFill>
                <a:schemeClr val="tx1">
                  <a:lumMod val="50000"/>
                  <a:lumOff val="50000"/>
                </a:schemeClr>
              </a:solidFill>
            </a:endParaRPr>
          </a:p>
          <a:p>
            <a:r>
              <a:rPr lang="en-US" sz="1200" dirty="0">
                <a:solidFill>
                  <a:schemeClr val="tx1">
                    <a:lumMod val="50000"/>
                    <a:lumOff val="50000"/>
                  </a:schemeClr>
                </a:solidFill>
                <a:hlinkClick r:id="rId6"/>
              </a:rPr>
              <a:t>http://www.theiet.org/resources/inspec/about/</a:t>
            </a:r>
            <a:r>
              <a:rPr lang="en-US" sz="1200" dirty="0">
                <a:solidFill>
                  <a:schemeClr val="tx1">
                    <a:lumMod val="50000"/>
                    <a:lumOff val="50000"/>
                  </a:schemeClr>
                </a:solidFill>
              </a:rPr>
              <a:t> </a:t>
            </a:r>
          </a:p>
          <a:p>
            <a:r>
              <a:rPr lang="en-US" sz="1200" dirty="0">
                <a:solidFill>
                  <a:schemeClr val="tx1">
                    <a:lumMod val="50000"/>
                    <a:lumOff val="50000"/>
                  </a:schemeClr>
                </a:solidFill>
                <a:hlinkClick r:id="rId7"/>
              </a:rPr>
              <a:t>https://www.elsevier.com/__data/assets/pdf_file/0003/56424/Geobase-factsheet.pdf</a:t>
            </a:r>
            <a:endParaRPr lang="en-CA" sz="1200" dirty="0">
              <a:solidFill>
                <a:schemeClr val="tx1">
                  <a:lumMod val="50000"/>
                  <a:lumOff val="50000"/>
                </a:schemeClr>
              </a:solidFill>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23</a:t>
            </a:fld>
            <a:endParaRPr lang="en-CA"/>
          </a:p>
        </p:txBody>
      </p:sp>
    </p:spTree>
    <p:extLst>
      <p:ext uri="{BB962C8B-B14F-4D97-AF65-F5344CB8AC3E}">
        <p14:creationId xmlns:p14="http://schemas.microsoft.com/office/powerpoint/2010/main" val="1337601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https://www-elsevier-com.lib-ezproxy.concordia.ca/solutions/engineering-village/content/selection-criteria</a:t>
            </a:r>
            <a:endParaRPr lang="en-CA" dirty="0"/>
          </a:p>
        </p:txBody>
      </p:sp>
      <p:sp>
        <p:nvSpPr>
          <p:cNvPr id="4" name="Slide Number Placeholder 3"/>
          <p:cNvSpPr>
            <a:spLocks noGrp="1"/>
          </p:cNvSpPr>
          <p:nvPr>
            <p:ph type="sldNum" sz="quarter" idx="10"/>
          </p:nvPr>
        </p:nvSpPr>
        <p:spPr/>
        <p:txBody>
          <a:bodyPr/>
          <a:lstStyle/>
          <a:p>
            <a:fld id="{1C2E9364-5DC1-49FC-BD2B-337CF9750922}" type="slidenum">
              <a:rPr lang="en-CA" smtClean="0"/>
              <a:t>24</a:t>
            </a:fld>
            <a:endParaRPr lang="en-CA"/>
          </a:p>
        </p:txBody>
      </p:sp>
    </p:spTree>
    <p:extLst>
      <p:ext uri="{BB962C8B-B14F-4D97-AF65-F5344CB8AC3E}">
        <p14:creationId xmlns:p14="http://schemas.microsoft.com/office/powerpoint/2010/main" val="2858308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C2E9364-5DC1-49FC-BD2B-337CF9750922}" type="slidenum">
              <a:rPr lang="en-CA" smtClean="0"/>
              <a:t>25</a:t>
            </a:fld>
            <a:endParaRPr lang="en-CA"/>
          </a:p>
        </p:txBody>
      </p:sp>
    </p:spTree>
    <p:extLst>
      <p:ext uri="{BB962C8B-B14F-4D97-AF65-F5344CB8AC3E}">
        <p14:creationId xmlns:p14="http://schemas.microsoft.com/office/powerpoint/2010/main" val="3214413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Keywords: playground design </a:t>
            </a:r>
          </a:p>
          <a:p>
            <a:endParaRPr lang="en-US" dirty="0"/>
          </a:p>
          <a:p>
            <a:r>
              <a:rPr lang="en-US" dirty="0"/>
              <a:t>Limit to:</a:t>
            </a:r>
          </a:p>
          <a:p>
            <a:r>
              <a:rPr lang="en-US" dirty="0"/>
              <a:t>-Journal articles</a:t>
            </a:r>
          </a:p>
          <a:p>
            <a:r>
              <a:rPr lang="en-US" dirty="0"/>
              <a:t>-Urban planning, design (Controlled vocabulary) </a:t>
            </a:r>
          </a:p>
          <a:p>
            <a:r>
              <a:rPr lang="en-US" dirty="0"/>
              <a:t>-Canada </a:t>
            </a:r>
          </a:p>
          <a:p>
            <a:endParaRPr lang="en-US" dirty="0"/>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27</a:t>
            </a:fld>
            <a:endParaRPr lang="en-CA"/>
          </a:p>
        </p:txBody>
      </p:sp>
    </p:spTree>
    <p:extLst>
      <p:ext uri="{BB962C8B-B14F-4D97-AF65-F5344CB8AC3E}">
        <p14:creationId xmlns:p14="http://schemas.microsoft.com/office/powerpoint/2010/main" val="266949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warm-up question to the class: What search tool do you use to find academic information? </a:t>
            </a: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3</a:t>
            </a:fld>
            <a:endParaRPr lang="en-CA"/>
          </a:p>
        </p:txBody>
      </p:sp>
    </p:spTree>
    <p:extLst>
      <p:ext uri="{BB962C8B-B14F-4D97-AF65-F5344CB8AC3E}">
        <p14:creationId xmlns:p14="http://schemas.microsoft.com/office/powerpoint/2010/main" val="3027009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https://library.concordia.ca/help/</a:t>
            </a:r>
          </a:p>
        </p:txBody>
      </p:sp>
      <p:sp>
        <p:nvSpPr>
          <p:cNvPr id="4" name="Slide Number Placeholder 3"/>
          <p:cNvSpPr>
            <a:spLocks noGrp="1"/>
          </p:cNvSpPr>
          <p:nvPr>
            <p:ph type="sldNum" sz="quarter" idx="5"/>
          </p:nvPr>
        </p:nvSpPr>
        <p:spPr/>
        <p:txBody>
          <a:bodyPr/>
          <a:lstStyle/>
          <a:p>
            <a:fld id="{1C2E9364-5DC1-49FC-BD2B-337CF9750922}" type="slidenum">
              <a:rPr lang="en-CA" smtClean="0"/>
              <a:t>28</a:t>
            </a:fld>
            <a:endParaRPr lang="en-CA"/>
          </a:p>
        </p:txBody>
      </p:sp>
    </p:spTree>
    <p:extLst>
      <p:ext uri="{BB962C8B-B14F-4D97-AF65-F5344CB8AC3E}">
        <p14:creationId xmlns:p14="http://schemas.microsoft.com/office/powerpoint/2010/main" val="4101401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https://library.concordia.ca/help/questions/</a:t>
            </a:r>
          </a:p>
        </p:txBody>
      </p:sp>
      <p:sp>
        <p:nvSpPr>
          <p:cNvPr id="4" name="Slide Number Placeholder 3"/>
          <p:cNvSpPr>
            <a:spLocks noGrp="1"/>
          </p:cNvSpPr>
          <p:nvPr>
            <p:ph type="sldNum" sz="quarter" idx="5"/>
          </p:nvPr>
        </p:nvSpPr>
        <p:spPr/>
        <p:txBody>
          <a:bodyPr/>
          <a:lstStyle/>
          <a:p>
            <a:fld id="{1C2E9364-5DC1-49FC-BD2B-337CF9750922}" type="slidenum">
              <a:rPr lang="en-CA" smtClean="0"/>
              <a:t>29</a:t>
            </a:fld>
            <a:endParaRPr lang="en-CA"/>
          </a:p>
        </p:txBody>
      </p:sp>
    </p:spTree>
    <p:extLst>
      <p:ext uri="{BB962C8B-B14F-4D97-AF65-F5344CB8AC3E}">
        <p14:creationId xmlns:p14="http://schemas.microsoft.com/office/powerpoint/2010/main" val="1213993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30</a:t>
            </a:fld>
            <a:endParaRPr lang="en-CA"/>
          </a:p>
        </p:txBody>
      </p:sp>
    </p:spTree>
    <p:extLst>
      <p:ext uri="{BB962C8B-B14F-4D97-AF65-F5344CB8AC3E}">
        <p14:creationId xmlns:p14="http://schemas.microsoft.com/office/powerpoint/2010/main" val="1277415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Searching in Google Scholar – finding something to eat in a food court : Quick and fast in nature, a lot of results retrieved with a simple 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Searching in Library Databases – Cooking at home: More nuanced and complex in nature, takes a bit more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Speed vs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4</a:t>
            </a:fld>
            <a:endParaRPr lang="en-CA"/>
          </a:p>
        </p:txBody>
      </p:sp>
    </p:spTree>
    <p:extLst>
      <p:ext uri="{BB962C8B-B14F-4D97-AF65-F5344CB8AC3E}">
        <p14:creationId xmlns:p14="http://schemas.microsoft.com/office/powerpoint/2010/main" val="262095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Scholar’s Inclusion Guidelines: https://scholar.google.com/intl/en/scholar/inclusion.html#overview</a:t>
            </a:r>
          </a:p>
          <a:p>
            <a:endParaRPr lang="en-US" dirty="0"/>
          </a:p>
          <a:p>
            <a:r>
              <a:rPr lang="en-CA" dirty="0"/>
              <a:t>Google Scholar Metrics: </a:t>
            </a:r>
            <a:r>
              <a:rPr lang="en-CA" dirty="0">
                <a:hlinkClick r:id="rId3"/>
              </a:rPr>
              <a:t>Google Scholar Metrics Help</a:t>
            </a:r>
            <a:endParaRPr lang="en-CA" dirty="0"/>
          </a:p>
          <a:p>
            <a:endParaRPr lang="en-CA" dirty="0"/>
          </a:p>
          <a:p>
            <a:r>
              <a:rPr lang="en-CA" dirty="0"/>
              <a:t>The Library definitely feels the impact of AI tools. Among them are questions about finding references and citations that don’t exist, and questions about how to cite contents generated by tools such as ChatGPT. </a:t>
            </a:r>
          </a:p>
          <a:p>
            <a:endParaRPr lang="en-CA" dirty="0"/>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5</a:t>
            </a:fld>
            <a:endParaRPr lang="en-CA"/>
          </a:p>
        </p:txBody>
      </p:sp>
    </p:spTree>
    <p:extLst>
      <p:ext uri="{BB962C8B-B14F-4D97-AF65-F5344CB8AC3E}">
        <p14:creationId xmlns:p14="http://schemas.microsoft.com/office/powerpoint/2010/main" val="3164033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D322C-1809-CC83-5961-15AAA8F83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290D5-508C-D9D3-2D99-46469BC3E3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AB9DDB-06C7-D540-97C2-9FBFA557148D}"/>
              </a:ext>
            </a:extLst>
          </p:cNvPr>
          <p:cNvSpPr>
            <a:spLocks noGrp="1"/>
          </p:cNvSpPr>
          <p:nvPr>
            <p:ph type="body" idx="1"/>
          </p:nvPr>
        </p:nvSpPr>
        <p:spPr/>
        <p:txBody>
          <a:bodyPr/>
          <a:lstStyle/>
          <a:p>
            <a:r>
              <a:rPr lang="en-US" dirty="0"/>
              <a:t>Based on your experience, when looking for information, how is using ChatGPT different from using Google? </a:t>
            </a:r>
            <a:endParaRPr lang="en-CA" dirty="0"/>
          </a:p>
        </p:txBody>
      </p:sp>
      <p:sp>
        <p:nvSpPr>
          <p:cNvPr id="4" name="Slide Number Placeholder 3">
            <a:extLst>
              <a:ext uri="{FF2B5EF4-FFF2-40B4-BE49-F238E27FC236}">
                <a16:creationId xmlns:a16="http://schemas.microsoft.com/office/drawing/2014/main" id="{ED5DB70A-F754-3EB8-DE7A-6113EA78E46C}"/>
              </a:ext>
            </a:extLst>
          </p:cNvPr>
          <p:cNvSpPr>
            <a:spLocks noGrp="1"/>
          </p:cNvSpPr>
          <p:nvPr>
            <p:ph type="sldNum" sz="quarter" idx="5"/>
          </p:nvPr>
        </p:nvSpPr>
        <p:spPr/>
        <p:txBody>
          <a:bodyPr/>
          <a:lstStyle/>
          <a:p>
            <a:fld id="{1C2E9364-5DC1-49FC-BD2B-337CF9750922}" type="slidenum">
              <a:rPr lang="en-CA" smtClean="0"/>
              <a:t>6</a:t>
            </a:fld>
            <a:endParaRPr lang="en-CA"/>
          </a:p>
        </p:txBody>
      </p:sp>
    </p:spTree>
    <p:extLst>
      <p:ext uri="{BB962C8B-B14F-4D97-AF65-F5344CB8AC3E}">
        <p14:creationId xmlns:p14="http://schemas.microsoft.com/office/powerpoint/2010/main" val="884318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kern="1200" dirty="0" err="1">
                <a:solidFill>
                  <a:schemeClr val="tx1"/>
                </a:solidFill>
                <a:effectLst/>
                <a:latin typeface="+mn-lt"/>
                <a:ea typeface="+mn-ea"/>
                <a:cs typeface="+mn-cs"/>
              </a:rPr>
              <a:t>Both</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tools</a:t>
            </a:r>
            <a:r>
              <a:rPr lang="fr-CA" sz="1200" b="0" i="0" kern="1200" dirty="0">
                <a:solidFill>
                  <a:schemeClr val="tx1"/>
                </a:solidFill>
                <a:effectLst/>
                <a:latin typeface="+mn-lt"/>
                <a:ea typeface="+mn-ea"/>
                <a:cs typeface="+mn-cs"/>
              </a:rPr>
              <a:t> are for </a:t>
            </a:r>
            <a:r>
              <a:rPr lang="fr-CA" sz="1200" b="0" i="0" kern="1200" dirty="0" err="1">
                <a:solidFill>
                  <a:schemeClr val="tx1"/>
                </a:solidFill>
                <a:effectLst/>
                <a:latin typeface="+mn-lt"/>
                <a:ea typeface="+mn-ea"/>
                <a:cs typeface="+mn-cs"/>
              </a:rPr>
              <a:t>general</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purposes</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They</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both</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give</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you</a:t>
            </a:r>
            <a:r>
              <a:rPr lang="fr-CA"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information on various topics, but the nature is quite different.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ChatGPT is often very useful for brainstorming ideas and summarizing concepts, however, it is not the best tool for verifying facts and finding articles and sources. As </a:t>
            </a:r>
            <a:r>
              <a:rPr lang="en-US" sz="1200" b="0" i="0" kern="1200" dirty="0" err="1">
                <a:solidFill>
                  <a:schemeClr val="tx1"/>
                </a:solidFill>
                <a:effectLst/>
                <a:latin typeface="+mn-lt"/>
                <a:ea typeface="+mn-ea"/>
                <a:cs typeface="+mn-cs"/>
              </a:rPr>
              <a:t>GenAI</a:t>
            </a:r>
            <a:r>
              <a:rPr lang="en-US" sz="1200" b="0" i="0" kern="1200" dirty="0">
                <a:solidFill>
                  <a:schemeClr val="tx1"/>
                </a:solidFill>
                <a:effectLst/>
                <a:latin typeface="+mn-lt"/>
                <a:ea typeface="+mn-ea"/>
                <a:cs typeface="+mn-cs"/>
              </a:rPr>
              <a:t> tools such as ChatGPT are based on statistical models, they don’t really recognize facts, and sometimes have the tendency to hallucinate and make up inaccurate or fake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Interesting time with a lot of developments and uncertainties.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000000"/>
                </a:solidFill>
                <a:effectLst/>
                <a:highlight>
                  <a:srgbClr val="FFFFFF"/>
                </a:highlight>
                <a:latin typeface="Open Sans" panose="020B0606030504020204" pitchFamily="34" charset="0"/>
              </a:rPr>
              <a:t>AI literacy pertains to understanding AI’s principles, applications, and ethical considerations. It involves not only the ability to use AI tools effectively (e.g. experiment with the tools, what are good uses and not so good uses), but also the capacity to evaluate their outputs critically (e.g. pros and cons, strengths and weaknesses, hallucinations, deepfakes, favour mainstream perspectives), to understand their underlying mechanisms (e.g. bias in training data, inability to recognize logics and common sense), and to contemplate their ethical and societal implications (e.g. environmental impact, labour issues, privacy and security). AI literacy is not just for computer professionals but for everyone.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Evaluating AI Literacy in Academic Libraries: A Survey Study with a Focus on U.S. Employees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https://crl.acrl.org/index.php/crl/article/view/26409/34344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7</a:t>
            </a:fld>
            <a:endParaRPr lang="en-CA"/>
          </a:p>
        </p:txBody>
      </p:sp>
    </p:spTree>
    <p:extLst>
      <p:ext uri="{BB962C8B-B14F-4D97-AF65-F5344CB8AC3E}">
        <p14:creationId xmlns:p14="http://schemas.microsoft.com/office/powerpoint/2010/main" val="2856954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000000"/>
                </a:solidFill>
                <a:effectLst/>
                <a:latin typeface="Helvetica Neue"/>
              </a:rPr>
              <a:t>There is currently no official stylistic recommendations from IEEE for referencing AI-generated content.</a:t>
            </a:r>
            <a:r>
              <a:rPr lang="en-US" sz="1200" b="0" i="0" kern="1200" dirty="0">
                <a:solidFill>
                  <a:schemeClr val="tx1"/>
                </a:solidFill>
                <a:effectLst/>
                <a:latin typeface="+mn-lt"/>
                <a:ea typeface="+mn-ea"/>
                <a:cs typeface="+mn-cs"/>
              </a:rPr>
              <a:t> IEEE citation style requires any citation and style issues not covered by its own style manual to be addressed using the Chicago Manual Style.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Here is the FAQ in Chicago style addressing citing AI-generated content: https://www-chicagomanualofstyle-org.lib-ezproxy.concordia.ca/qanda/data/faq/topics/Documentation/faq0422.html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For comparison, here is APA style’s take on citing AI-generated content: https://apastyle.apa.org/blog/how-to-cite-chatgpt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9</a:t>
            </a:fld>
            <a:endParaRPr lang="en-CA"/>
          </a:p>
        </p:txBody>
      </p:sp>
    </p:spTree>
    <p:extLst>
      <p:ext uri="{BB962C8B-B14F-4D97-AF65-F5344CB8AC3E}">
        <p14:creationId xmlns:p14="http://schemas.microsoft.com/office/powerpoint/2010/main" val="4251733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Misinformation and disinformation are not unique to AI tools. It has been a problem way before ChatGPT came along. </a:t>
            </a:r>
          </a:p>
          <a:p>
            <a:endParaRPr lang="en-CA" sz="1200" dirty="0"/>
          </a:p>
          <a:p>
            <a:r>
              <a:rPr lang="en-CA" dirty="0"/>
              <a:t>No matter where you find the information, it is important to examine it and think about the accuracy, credibility, and reliability side of things. </a:t>
            </a:r>
            <a:r>
              <a:rPr lang="en-CA" sz="1200" dirty="0"/>
              <a:t>Ease,</a:t>
            </a:r>
            <a:r>
              <a:rPr lang="en-CA" sz="1200" baseline="0" dirty="0"/>
              <a:t> </a:t>
            </a:r>
            <a:r>
              <a:rPr lang="en-CA" sz="1200" dirty="0"/>
              <a:t>Speed,</a:t>
            </a:r>
            <a:r>
              <a:rPr lang="en-CA" sz="1200" baseline="0" dirty="0"/>
              <a:t> </a:t>
            </a:r>
            <a:r>
              <a:rPr lang="en-CA" sz="1200" dirty="0"/>
              <a:t>Popularity does not necessarily equal to </a:t>
            </a:r>
            <a:r>
              <a:rPr lang="en-CA" dirty="0"/>
              <a:t>Accuracy, credibility, reliability. </a:t>
            </a:r>
          </a:p>
          <a:p>
            <a:endParaRPr lang="en-CA" sz="1200" dirty="0"/>
          </a:p>
          <a:p>
            <a:endParaRPr lang="en-CA" dirty="0"/>
          </a:p>
        </p:txBody>
      </p:sp>
      <p:sp>
        <p:nvSpPr>
          <p:cNvPr id="4" name="Slide Number Placeholder 3"/>
          <p:cNvSpPr>
            <a:spLocks noGrp="1"/>
          </p:cNvSpPr>
          <p:nvPr>
            <p:ph type="sldNum" sz="quarter" idx="10"/>
          </p:nvPr>
        </p:nvSpPr>
        <p:spPr/>
        <p:txBody>
          <a:bodyPr/>
          <a:lstStyle/>
          <a:p>
            <a:fld id="{1C2E9364-5DC1-49FC-BD2B-337CF9750922}" type="slidenum">
              <a:rPr lang="en-CA" smtClean="0"/>
              <a:t>10</a:t>
            </a:fld>
            <a:endParaRPr lang="en-CA"/>
          </a:p>
        </p:txBody>
      </p:sp>
    </p:spTree>
    <p:extLst>
      <p:ext uri="{BB962C8B-B14F-4D97-AF65-F5344CB8AC3E}">
        <p14:creationId xmlns:p14="http://schemas.microsoft.com/office/powerpoint/2010/main" val="4159423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Fact checkers check claims on the internet, such as Do You Need Eight Glasses of Water Per Day? https://www.snopes.com/fact-check/water-works-2/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dirty="0"/>
              <a:t>In the </a:t>
            </a:r>
            <a:r>
              <a:rPr lang="en-CA" dirty="0" err="1"/>
              <a:t>Wineburg</a:t>
            </a:r>
            <a:r>
              <a:rPr lang="en-CA" dirty="0"/>
              <a:t> &amp; McGrew (2019) study, participants were asked to evaluate articles about bullying on the websites of the American Academy of Pediatrics (“the  Academy”) and the American College of Pediatricians (“the College”). Despite the similarity in names, the two organizations could not be more different.</a:t>
            </a:r>
          </a:p>
          <a:p>
            <a:endParaRPr lang="en-CA" dirty="0"/>
          </a:p>
          <a:p>
            <a:r>
              <a:rPr lang="en-CA" dirty="0"/>
              <a:t>Fact checkers tend to get a sense of the information neighbourhood on the results page before clicking, top results aren’t necessary the most accurate results. </a:t>
            </a:r>
          </a:p>
          <a:p>
            <a:r>
              <a:rPr lang="en-CA" dirty="0"/>
              <a:t>If you are unsure of an author or organization, before even reading the article on the website closely, look it up early on, it’d help you whether you should even spend time on reading it. </a:t>
            </a:r>
          </a:p>
          <a:p>
            <a:r>
              <a:rPr lang="en-CA" dirty="0"/>
              <a:t>Lateral reading is to leave a website and open a new tab to verify certain things on the original website. It is counter-intuitive, but if you want to understand a website better, you need to leave it. </a:t>
            </a:r>
          </a:p>
          <a:p>
            <a:endParaRPr lang="en-CA" dirty="0"/>
          </a:p>
          <a:p>
            <a:endParaRPr lang="en-CA" dirty="0"/>
          </a:p>
          <a:p>
            <a:r>
              <a:rPr lang="en-CA" dirty="0"/>
              <a:t>Additional sources: </a:t>
            </a:r>
          </a:p>
          <a:p>
            <a:r>
              <a:rPr lang="en-CA" dirty="0"/>
              <a:t>Stanford History Education Group, Civic Online Reasoning, https://cor.stanford.edu/</a:t>
            </a:r>
          </a:p>
          <a:p>
            <a:r>
              <a:rPr lang="en-CA" dirty="0" err="1"/>
              <a:t>CrashCourse</a:t>
            </a:r>
            <a:r>
              <a:rPr lang="en-CA" dirty="0"/>
              <a:t> (2020), Navigating Digital Information: https://www.youtube.com/playlist?list=PL8dPuuaLjXtN07XYqqWSKpPrtNDiCHTzU</a:t>
            </a:r>
          </a:p>
          <a:p>
            <a:r>
              <a:rPr lang="en-US" dirty="0" err="1"/>
              <a:t>Civix</a:t>
            </a:r>
            <a:r>
              <a:rPr lang="en-US" dirty="0"/>
              <a:t>, https://newsliteracy.ca/ </a:t>
            </a:r>
            <a:endParaRPr lang="fr-CA" dirty="0"/>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12</a:t>
            </a:fld>
            <a:endParaRPr lang="en-CA"/>
          </a:p>
        </p:txBody>
      </p:sp>
    </p:spTree>
    <p:extLst>
      <p:ext uri="{BB962C8B-B14F-4D97-AF65-F5344CB8AC3E}">
        <p14:creationId xmlns:p14="http://schemas.microsoft.com/office/powerpoint/2010/main" val="3871127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1/23/2025</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1/23/2025</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34D819-9F07-4261-B09B-9E467E5D9002}" type="datetimeFigureOut">
              <a:rPr lang="en-US" dirty="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34D819-9F07-4261-B09B-9E467E5D9002}" type="datetimeFigureOut">
              <a:rPr lang="en-US" dirty="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34D819-9F07-4261-B09B-9E467E5D9002}" type="datetimeFigureOut">
              <a:rPr lang="en-US" dirty="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1/23/2025</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1/23/2025</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1/23/2025</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mailto:chloe.lei@concordia.ca"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apgood.us/2019/06/19/sift-the-four-move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doi.org/10.1177/016146811912101102"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hyperlink" Target="https://hapgood.us/2019/06/19/sift-the-four-moves/" TargetMode="External"/><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doi.org/10.1177/01614681191210110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muse-jhu-edu.lib-ezproxy.concordia.ca/book/4797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photos/dining-court-shopping-mall-corridor-347314/"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hyperlink" Target="https://unsplash.com/photos/VBsG1VOgLI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hyperlink" Target="https://sharegpt.com/" TargetMode="External"/><Relationship Id="rId7" Type="http://schemas.openxmlformats.org/officeDocument/2006/relationships/hyperlink" Target="https://chat.openai.com/chat"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chicagomanualofstyle-org.lib-ezproxy.concordia.ca/qanda/data/faq/topics/Documentation/faq0422.html" TargetMode="External"/><Relationship Id="rId5" Type="http://schemas.openxmlformats.org/officeDocument/2006/relationships/hyperlink" Target="https://www-chicagomanualofstyle-org.lib-ezproxy.concordia.ca/book/ed18/part3/ch14/psec112.html" TargetMode="External"/><Relationship Id="rId4" Type="http://schemas.openxmlformats.org/officeDocument/2006/relationships/hyperlink" Target="https://aiarchive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8078" y="5105627"/>
            <a:ext cx="7724633" cy="923330"/>
          </a:xfrm>
          <a:prstGeom prst="rect">
            <a:avLst/>
          </a:prstGeom>
          <a:noFill/>
        </p:spPr>
        <p:txBody>
          <a:bodyPr wrap="square" rtlCol="0">
            <a:spAutoFit/>
          </a:bodyPr>
          <a:lstStyle/>
          <a:p>
            <a:r>
              <a:rPr lang="en-CA" dirty="0">
                <a:solidFill>
                  <a:schemeClr val="tx2">
                    <a:lumMod val="75000"/>
                  </a:schemeClr>
                </a:solidFill>
              </a:rPr>
              <a:t>Chloe Lei</a:t>
            </a:r>
          </a:p>
          <a:p>
            <a:r>
              <a:rPr lang="en-CA" dirty="0">
                <a:solidFill>
                  <a:schemeClr val="tx2">
                    <a:lumMod val="75000"/>
                  </a:schemeClr>
                </a:solidFill>
              </a:rPr>
              <a:t>Teaching &amp; Research Librarian, Engineering &amp; Computer Science</a:t>
            </a:r>
          </a:p>
          <a:p>
            <a:r>
              <a:rPr lang="en-CA" dirty="0">
                <a:solidFill>
                  <a:schemeClr val="tx2">
                    <a:lumMod val="75000"/>
                  </a:schemeClr>
                </a:solidFill>
                <a:hlinkClick r:id="rId2"/>
              </a:rPr>
              <a:t>chloe.lei@concordia.ca</a:t>
            </a:r>
            <a:r>
              <a:rPr lang="en-CA" dirty="0">
                <a:solidFill>
                  <a:schemeClr val="tx2">
                    <a:lumMod val="75000"/>
                  </a:schemeClr>
                </a:solidFill>
              </a:rPr>
              <a:t>   </a:t>
            </a:r>
          </a:p>
        </p:txBody>
      </p:sp>
      <p:sp>
        <p:nvSpPr>
          <p:cNvPr id="5" name="Text Placeholder 4"/>
          <p:cNvSpPr>
            <a:spLocks noGrp="1"/>
          </p:cNvSpPr>
          <p:nvPr>
            <p:ph type="body" idx="1"/>
          </p:nvPr>
        </p:nvSpPr>
        <p:spPr>
          <a:xfrm>
            <a:off x="3018078" y="4529015"/>
            <a:ext cx="7567639" cy="951135"/>
          </a:xfrm>
        </p:spPr>
        <p:txBody>
          <a:bodyPr>
            <a:normAutofit/>
          </a:bodyPr>
          <a:lstStyle/>
          <a:p>
            <a:r>
              <a:rPr lang="en-CA" sz="2400" dirty="0">
                <a:latin typeface="Amasis MT Pro Black" panose="020B0604020202020204" pitchFamily="18" charset="0"/>
              </a:rPr>
              <a:t>Library session for ENCS 282</a:t>
            </a:r>
          </a:p>
        </p:txBody>
      </p:sp>
      <p:sp>
        <p:nvSpPr>
          <p:cNvPr id="4" name="Title 3"/>
          <p:cNvSpPr>
            <a:spLocks noGrp="1"/>
          </p:cNvSpPr>
          <p:nvPr>
            <p:ph type="title"/>
          </p:nvPr>
        </p:nvSpPr>
        <p:spPr>
          <a:xfrm>
            <a:off x="3018078" y="443122"/>
            <a:ext cx="8949071" cy="4064627"/>
          </a:xfrm>
        </p:spPr>
        <p:txBody>
          <a:bodyPr>
            <a:normAutofit/>
          </a:bodyPr>
          <a:lstStyle/>
          <a:p>
            <a:r>
              <a:rPr lang="en-CA" sz="6000" cap="none" dirty="0">
                <a:latin typeface="Berlin Sans FB" panose="020E0602020502020306" pitchFamily="34" charset="0"/>
              </a:rPr>
              <a:t>Searching For </a:t>
            </a:r>
            <a:r>
              <a:rPr lang="en-CA" sz="5200" dirty="0">
                <a:solidFill>
                  <a:schemeClr val="accent5">
                    <a:lumMod val="60000"/>
                    <a:lumOff val="40000"/>
                  </a:schemeClr>
                </a:solidFill>
                <a:effectLst>
                  <a:outerShdw blurRad="38100" dist="38100" dir="2700000" algn="tl">
                    <a:srgbClr val="000000">
                      <a:alpha val="43137"/>
                    </a:srgbClr>
                  </a:outerShdw>
                </a:effectLst>
              </a:rPr>
              <a:t>scholarly information</a:t>
            </a:r>
            <a:r>
              <a:rPr lang="en-CA" sz="6000" dirty="0"/>
              <a:t>: </a:t>
            </a:r>
            <a:br>
              <a:rPr lang="en-CA" sz="6000" dirty="0"/>
            </a:br>
            <a:r>
              <a:rPr lang="en-CA" sz="6000" cap="none" dirty="0">
                <a:latin typeface="Berlin Sans FB" panose="020E0602020502020306" pitchFamily="34" charset="0"/>
              </a:rPr>
              <a:t>Where &amp; How</a:t>
            </a:r>
            <a:endParaRPr lang="en-CA" sz="6000" dirty="0">
              <a:latin typeface="Berlin Sans FB" panose="020E0602020502020306" pitchFamily="34" charset="0"/>
            </a:endParaRPr>
          </a:p>
        </p:txBody>
      </p:sp>
      <p:sp>
        <p:nvSpPr>
          <p:cNvPr id="3" name="TextBox 2">
            <a:extLst>
              <a:ext uri="{FF2B5EF4-FFF2-40B4-BE49-F238E27FC236}">
                <a16:creationId xmlns:a16="http://schemas.microsoft.com/office/drawing/2014/main" id="{9EA9D47C-9F83-8195-3E39-8C87B5553C49}"/>
              </a:ext>
            </a:extLst>
          </p:cNvPr>
          <p:cNvSpPr txBox="1"/>
          <p:nvPr/>
        </p:nvSpPr>
        <p:spPr>
          <a:xfrm>
            <a:off x="1388454" y="6644941"/>
            <a:ext cx="4632100" cy="246221"/>
          </a:xfrm>
          <a:prstGeom prst="rect">
            <a:avLst/>
          </a:prstGeom>
          <a:noFill/>
        </p:spPr>
        <p:txBody>
          <a:bodyPr wrap="square" rtlCol="0">
            <a:spAutoFit/>
          </a:bodyPr>
          <a:lstStyle/>
          <a:p>
            <a:r>
              <a:rPr lang="en-CA" sz="1000" i="1" dirty="0">
                <a:effectLst/>
              </a:rPr>
              <a:t>Except where otherwise noted, this presentation is licensed under a </a:t>
            </a:r>
            <a:r>
              <a:rPr lang="en-CA" sz="1000" i="1" dirty="0">
                <a:effectLst/>
                <a:hlinkClick r:id="rId3"/>
              </a:rPr>
              <a:t>CC BY 4.0 </a:t>
            </a:r>
            <a:r>
              <a:rPr lang="en-CA" sz="1000" i="1" dirty="0">
                <a:hlinkClick r:id="rId3"/>
              </a:rPr>
              <a:t>license</a:t>
            </a:r>
            <a:r>
              <a:rPr lang="en-CA" sz="1000" i="1" dirty="0"/>
              <a:t>. </a:t>
            </a:r>
            <a:endParaRPr lang="en-CA" sz="1000" dirty="0"/>
          </a:p>
        </p:txBody>
      </p:sp>
    </p:spTree>
    <p:extLst>
      <p:ext uri="{BB962C8B-B14F-4D97-AF65-F5344CB8AC3E}">
        <p14:creationId xmlns:p14="http://schemas.microsoft.com/office/powerpoint/2010/main" val="719246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p:cNvSpPr>
            <a:spLocks noGrp="1"/>
          </p:cNvSpPr>
          <p:nvPr>
            <p:ph type="subTitle" idx="1"/>
          </p:nvPr>
        </p:nvSpPr>
        <p:spPr>
          <a:xfrm>
            <a:off x="1880557" y="5979196"/>
            <a:ext cx="8988723" cy="742279"/>
          </a:xfrm>
        </p:spPr>
        <p:txBody>
          <a:bodyPr/>
          <a:lstStyle/>
          <a:p>
            <a:r>
              <a:rPr lang="en-US" dirty="0"/>
              <a:t>strategies and considerations</a:t>
            </a:r>
            <a:endParaRPr lang="en-CA" dirty="0"/>
          </a:p>
        </p:txBody>
      </p:sp>
      <p:sp>
        <p:nvSpPr>
          <p:cNvPr id="11" name="Title 10"/>
          <p:cNvSpPr>
            <a:spLocks noGrp="1"/>
          </p:cNvSpPr>
          <p:nvPr>
            <p:ph type="ctrTitle"/>
          </p:nvPr>
        </p:nvSpPr>
        <p:spPr>
          <a:xfrm>
            <a:off x="3931339" y="2143053"/>
            <a:ext cx="4618770" cy="1899336"/>
          </a:xfrm>
        </p:spPr>
        <p:txBody>
          <a:bodyPr/>
          <a:lstStyle/>
          <a:p>
            <a:r>
              <a:rPr lang="en-US" sz="4800" dirty="0"/>
              <a:t>Evaluating information</a:t>
            </a:r>
            <a:endParaRPr lang="en-CA" sz="4800" dirty="0"/>
          </a:p>
        </p:txBody>
      </p:sp>
      <p:sp>
        <p:nvSpPr>
          <p:cNvPr id="2" name="Title 10">
            <a:extLst>
              <a:ext uri="{FF2B5EF4-FFF2-40B4-BE49-F238E27FC236}">
                <a16:creationId xmlns:a16="http://schemas.microsoft.com/office/drawing/2014/main" id="{9D924FDD-C8D5-F0A4-9FF2-31682AC73178}"/>
              </a:ext>
            </a:extLst>
          </p:cNvPr>
          <p:cNvSpPr txBox="1">
            <a:spLocks/>
          </p:cNvSpPr>
          <p:nvPr/>
        </p:nvSpPr>
        <p:spPr>
          <a:xfrm>
            <a:off x="3931339" y="2997721"/>
            <a:ext cx="4618771" cy="189933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endParaRPr lang="en-CA" sz="4800" dirty="0"/>
          </a:p>
        </p:txBody>
      </p:sp>
    </p:spTree>
    <p:extLst>
      <p:ext uri="{BB962C8B-B14F-4D97-AF65-F5344CB8AC3E}">
        <p14:creationId xmlns:p14="http://schemas.microsoft.com/office/powerpoint/2010/main" val="1203822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EF5E-C697-FBDB-4C1C-A50615DEC45D}"/>
              </a:ext>
            </a:extLst>
          </p:cNvPr>
          <p:cNvSpPr>
            <a:spLocks noGrp="1"/>
          </p:cNvSpPr>
          <p:nvPr>
            <p:ph type="title"/>
          </p:nvPr>
        </p:nvSpPr>
        <p:spPr/>
        <p:txBody>
          <a:bodyPr/>
          <a:lstStyle/>
          <a:p>
            <a:r>
              <a:rPr lang="en-US" dirty="0"/>
              <a:t>Think, pair, share</a:t>
            </a:r>
            <a:endParaRPr lang="en-CA" dirty="0"/>
          </a:p>
        </p:txBody>
      </p:sp>
      <p:sp>
        <p:nvSpPr>
          <p:cNvPr id="3" name="Content Placeholder 2">
            <a:extLst>
              <a:ext uri="{FF2B5EF4-FFF2-40B4-BE49-F238E27FC236}">
                <a16:creationId xmlns:a16="http://schemas.microsoft.com/office/drawing/2014/main" id="{8185127B-8FC6-0887-F2C1-62BEB9A17B4A}"/>
              </a:ext>
            </a:extLst>
          </p:cNvPr>
          <p:cNvSpPr>
            <a:spLocks noGrp="1"/>
          </p:cNvSpPr>
          <p:nvPr>
            <p:ph idx="1"/>
          </p:nvPr>
        </p:nvSpPr>
        <p:spPr>
          <a:xfrm>
            <a:off x="1251678" y="1617344"/>
            <a:ext cx="7137942" cy="662939"/>
          </a:xfrm>
        </p:spPr>
        <p:txBody>
          <a:bodyPr/>
          <a:lstStyle/>
          <a:p>
            <a:pPr marL="0" indent="0">
              <a:buNone/>
            </a:pPr>
            <a:r>
              <a:rPr lang="en-CA" sz="2800" dirty="0"/>
              <a:t>Talk to the person next to you for 5 minutes: </a:t>
            </a:r>
          </a:p>
          <a:p>
            <a:pPr marL="0" indent="0">
              <a:buNone/>
            </a:pPr>
            <a:endParaRPr lang="en-CA" b="1" dirty="0"/>
          </a:p>
          <a:p>
            <a:pPr marL="0" indent="0">
              <a:buNone/>
            </a:pPr>
            <a:endParaRPr lang="en-CA" dirty="0"/>
          </a:p>
        </p:txBody>
      </p:sp>
      <p:sp>
        <p:nvSpPr>
          <p:cNvPr id="5" name="Oval 4">
            <a:extLst>
              <a:ext uri="{FF2B5EF4-FFF2-40B4-BE49-F238E27FC236}">
                <a16:creationId xmlns:a16="http://schemas.microsoft.com/office/drawing/2014/main" id="{A55D2A2C-1084-E9FB-C104-954E514200EA}"/>
              </a:ext>
            </a:extLst>
          </p:cNvPr>
          <p:cNvSpPr/>
          <p:nvPr/>
        </p:nvSpPr>
        <p:spPr>
          <a:xfrm>
            <a:off x="1345946" y="2686051"/>
            <a:ext cx="8114744" cy="32232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dirty="0">
              <a:solidFill>
                <a:schemeClr val="accent5">
                  <a:lumMod val="60000"/>
                  <a:lumOff val="40000"/>
                </a:schemeClr>
              </a:solidFill>
              <a:latin typeface="Rockwell Nova" panose="020B0604020202020204" pitchFamily="18" charset="0"/>
            </a:endParaRPr>
          </a:p>
          <a:p>
            <a:pPr algn="ctr"/>
            <a:r>
              <a:rPr lang="en-US" sz="3600" dirty="0">
                <a:solidFill>
                  <a:schemeClr val="accent5">
                    <a:lumMod val="60000"/>
                    <a:lumOff val="40000"/>
                  </a:schemeClr>
                </a:solidFill>
                <a:latin typeface="Rockwell Nova" panose="020B0604020202020204" pitchFamily="18" charset="0"/>
              </a:rPr>
              <a:t>What are some ways to ensure that the information you find online is accurate and reliable?</a:t>
            </a:r>
            <a:endParaRPr lang="en-CA" sz="3600" dirty="0">
              <a:solidFill>
                <a:schemeClr val="accent5">
                  <a:lumMod val="60000"/>
                  <a:lumOff val="40000"/>
                </a:schemeClr>
              </a:solidFill>
              <a:latin typeface="Rockwell Nova" panose="020B0604020202020204" pitchFamily="18" charset="0"/>
            </a:endParaRPr>
          </a:p>
        </p:txBody>
      </p:sp>
    </p:spTree>
    <p:extLst>
      <p:ext uri="{BB962C8B-B14F-4D97-AF65-F5344CB8AC3E}">
        <p14:creationId xmlns:p14="http://schemas.microsoft.com/office/powerpoint/2010/main" val="207715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F0EB-9CB6-4991-B8F0-7F67628E7D22}"/>
              </a:ext>
            </a:extLst>
          </p:cNvPr>
          <p:cNvSpPr>
            <a:spLocks noGrp="1"/>
          </p:cNvSpPr>
          <p:nvPr>
            <p:ph type="title"/>
          </p:nvPr>
        </p:nvSpPr>
        <p:spPr/>
        <p:txBody>
          <a:bodyPr/>
          <a:lstStyle/>
          <a:p>
            <a:r>
              <a:rPr lang="en-US" dirty="0"/>
              <a:t>evaluating internet information</a:t>
            </a:r>
            <a:endParaRPr lang="en-CA" dirty="0"/>
          </a:p>
        </p:txBody>
      </p:sp>
      <p:sp>
        <p:nvSpPr>
          <p:cNvPr id="3" name="Text Placeholder 2">
            <a:extLst>
              <a:ext uri="{FF2B5EF4-FFF2-40B4-BE49-F238E27FC236}">
                <a16:creationId xmlns:a16="http://schemas.microsoft.com/office/drawing/2014/main" id="{2E196067-47F1-4E86-AEBC-A269EC171888}"/>
              </a:ext>
            </a:extLst>
          </p:cNvPr>
          <p:cNvSpPr>
            <a:spLocks noGrp="1"/>
          </p:cNvSpPr>
          <p:nvPr>
            <p:ph type="body" idx="1"/>
          </p:nvPr>
        </p:nvSpPr>
        <p:spPr>
          <a:xfrm>
            <a:off x="1332406" y="1241988"/>
            <a:ext cx="9404723" cy="632529"/>
          </a:xfrm>
        </p:spPr>
        <p:txBody>
          <a:bodyPr/>
          <a:lstStyle/>
          <a:p>
            <a:pPr>
              <a:lnSpc>
                <a:spcPct val="110000"/>
              </a:lnSpc>
            </a:pPr>
            <a:r>
              <a:rPr lang="fr-CA" sz="4000" cap="none" dirty="0" err="1">
                <a:solidFill>
                  <a:schemeClr val="accent4"/>
                </a:solidFill>
              </a:rPr>
              <a:t>What</a:t>
            </a:r>
            <a:r>
              <a:rPr lang="fr-CA" sz="4000" cap="none" dirty="0">
                <a:solidFill>
                  <a:schemeClr val="accent4"/>
                </a:solidFill>
              </a:rPr>
              <a:t> do </a:t>
            </a:r>
            <a:r>
              <a:rPr lang="fr-CA" sz="4000" cap="none" dirty="0" err="1">
                <a:solidFill>
                  <a:schemeClr val="accent4"/>
                </a:solidFill>
              </a:rPr>
              <a:t>fact</a:t>
            </a:r>
            <a:r>
              <a:rPr lang="fr-CA" sz="4000" cap="none" dirty="0">
                <a:solidFill>
                  <a:schemeClr val="accent4"/>
                </a:solidFill>
              </a:rPr>
              <a:t> checkers do?</a:t>
            </a:r>
            <a:endParaRPr lang="en-CA" sz="4000" cap="none" dirty="0">
              <a:solidFill>
                <a:schemeClr val="accent4"/>
              </a:solidFill>
            </a:endParaRPr>
          </a:p>
        </p:txBody>
      </p:sp>
      <p:sp>
        <p:nvSpPr>
          <p:cNvPr id="8" name="TextBox 7">
            <a:extLst>
              <a:ext uri="{FF2B5EF4-FFF2-40B4-BE49-F238E27FC236}">
                <a16:creationId xmlns:a16="http://schemas.microsoft.com/office/drawing/2014/main" id="{12F438EE-A655-461A-AA1E-359DBE88915F}"/>
              </a:ext>
            </a:extLst>
          </p:cNvPr>
          <p:cNvSpPr txBox="1"/>
          <p:nvPr/>
        </p:nvSpPr>
        <p:spPr>
          <a:xfrm>
            <a:off x="1332406" y="6396335"/>
            <a:ext cx="10281417" cy="461665"/>
          </a:xfrm>
          <a:prstGeom prst="rect">
            <a:avLst/>
          </a:prstGeom>
          <a:noFill/>
        </p:spPr>
        <p:txBody>
          <a:bodyPr wrap="square" rtlCol="0">
            <a:spAutoFit/>
          </a:bodyPr>
          <a:lstStyle/>
          <a:p>
            <a:r>
              <a:rPr lang="en-CA" sz="800" dirty="0">
                <a:effectLst/>
              </a:rPr>
              <a:t>Caulfield, M. (2019, June 19). SIFT (The Four Moves). </a:t>
            </a:r>
            <a:r>
              <a:rPr lang="en-CA" sz="800" i="1" dirty="0" err="1">
                <a:effectLst/>
              </a:rPr>
              <a:t>Hapgood</a:t>
            </a:r>
            <a:r>
              <a:rPr lang="en-CA" sz="800" dirty="0">
                <a:effectLst/>
              </a:rPr>
              <a:t>. </a:t>
            </a:r>
            <a:r>
              <a:rPr lang="en-CA" sz="800" dirty="0">
                <a:effectLst/>
                <a:hlinkClick r:id="rId3"/>
              </a:rPr>
              <a:t>https://hapgood.us/2019/06/19/sift-the-four-moves/</a:t>
            </a:r>
            <a:endParaRPr lang="en-CA" sz="800" dirty="0">
              <a:effectLst/>
            </a:endParaRPr>
          </a:p>
          <a:p>
            <a:r>
              <a:rPr lang="en-CA" sz="800" dirty="0" err="1">
                <a:effectLst/>
              </a:rPr>
              <a:t>Wineburg</a:t>
            </a:r>
            <a:r>
              <a:rPr lang="en-CA" sz="800" dirty="0">
                <a:effectLst/>
              </a:rPr>
              <a:t>, S., &amp; McGrew, S. (2019). Lateral Reading and the Nature of Expertise: Reading Less and Learning More When Evaluating Digital Information. </a:t>
            </a:r>
            <a:r>
              <a:rPr lang="en-CA" sz="800" i="1" dirty="0">
                <a:effectLst/>
              </a:rPr>
              <a:t>Teachers College Record</a:t>
            </a:r>
            <a:r>
              <a:rPr lang="en-CA" sz="800" dirty="0">
                <a:effectLst/>
              </a:rPr>
              <a:t>, </a:t>
            </a:r>
            <a:r>
              <a:rPr lang="en-CA" sz="800" i="1" dirty="0">
                <a:effectLst/>
              </a:rPr>
              <a:t>121</a:t>
            </a:r>
            <a:r>
              <a:rPr lang="en-CA" sz="800" dirty="0">
                <a:effectLst/>
              </a:rPr>
              <a:t>(11), 1–40. </a:t>
            </a:r>
            <a:r>
              <a:rPr lang="en-CA" sz="800" dirty="0">
                <a:effectLst/>
                <a:hlinkClick r:id="rId4"/>
              </a:rPr>
              <a:t>https://doi.org/10.1177/016146811912101102</a:t>
            </a:r>
            <a:endParaRPr lang="en-CA" sz="800" dirty="0">
              <a:effectLst/>
            </a:endParaRPr>
          </a:p>
          <a:p>
            <a:endParaRPr lang="en-CA" sz="800" dirty="0">
              <a:effectLst/>
            </a:endParaRPr>
          </a:p>
        </p:txBody>
      </p:sp>
      <p:sp>
        <p:nvSpPr>
          <p:cNvPr id="9" name="Content Placeholder 3">
            <a:extLst>
              <a:ext uri="{FF2B5EF4-FFF2-40B4-BE49-F238E27FC236}">
                <a16:creationId xmlns:a16="http://schemas.microsoft.com/office/drawing/2014/main" id="{6A3E8513-EC6D-46AD-84F2-4DE02B0BF1D4}"/>
              </a:ext>
            </a:extLst>
          </p:cNvPr>
          <p:cNvSpPr txBox="1">
            <a:spLocks/>
          </p:cNvSpPr>
          <p:nvPr/>
        </p:nvSpPr>
        <p:spPr>
          <a:xfrm>
            <a:off x="1332407" y="1972792"/>
            <a:ext cx="7085729" cy="299639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800" dirty="0"/>
              <a:t>Spend more time scanning the snippets on the results page </a:t>
            </a:r>
            <a:r>
              <a:rPr lang="en-US" sz="2800" dirty="0">
                <a:solidFill>
                  <a:schemeClr val="accent4"/>
                </a:solidFill>
              </a:rPr>
              <a:t>before clicking</a:t>
            </a:r>
            <a:r>
              <a:rPr lang="en-US" sz="2800" dirty="0"/>
              <a:t> </a:t>
            </a:r>
          </a:p>
          <a:p>
            <a:r>
              <a:rPr lang="en-US" sz="2800" dirty="0"/>
              <a:t>Know what you read </a:t>
            </a:r>
            <a:r>
              <a:rPr lang="en-US" sz="2800" dirty="0">
                <a:solidFill>
                  <a:schemeClr val="accent4"/>
                </a:solidFill>
              </a:rPr>
              <a:t>before you read it </a:t>
            </a:r>
          </a:p>
          <a:p>
            <a:r>
              <a:rPr lang="en-US" sz="2800" dirty="0"/>
              <a:t>More </a:t>
            </a:r>
            <a:r>
              <a:rPr lang="en-US" sz="2800" dirty="0">
                <a:solidFill>
                  <a:schemeClr val="accent4"/>
                </a:solidFill>
              </a:rPr>
              <a:t>lateral reading</a:t>
            </a:r>
            <a:r>
              <a:rPr lang="en-US" sz="2800" dirty="0"/>
              <a:t> than vertical reading </a:t>
            </a:r>
            <a:endParaRPr lang="en-CA" sz="2800" dirty="0"/>
          </a:p>
        </p:txBody>
      </p:sp>
    </p:spTree>
    <p:extLst>
      <p:ext uri="{BB962C8B-B14F-4D97-AF65-F5344CB8AC3E}">
        <p14:creationId xmlns:p14="http://schemas.microsoft.com/office/powerpoint/2010/main" val="373692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F0EB-9CB6-4991-B8F0-7F67628E7D22}"/>
              </a:ext>
            </a:extLst>
          </p:cNvPr>
          <p:cNvSpPr>
            <a:spLocks noGrp="1"/>
          </p:cNvSpPr>
          <p:nvPr>
            <p:ph type="title"/>
          </p:nvPr>
        </p:nvSpPr>
        <p:spPr/>
        <p:txBody>
          <a:bodyPr/>
          <a:lstStyle/>
          <a:p>
            <a:r>
              <a:rPr lang="en-US" dirty="0"/>
              <a:t>BE MORE INTENTIONAL</a:t>
            </a:r>
            <a:endParaRPr lang="en-CA" dirty="0"/>
          </a:p>
        </p:txBody>
      </p:sp>
      <p:sp>
        <p:nvSpPr>
          <p:cNvPr id="8" name="TextBox 7">
            <a:extLst>
              <a:ext uri="{FF2B5EF4-FFF2-40B4-BE49-F238E27FC236}">
                <a16:creationId xmlns:a16="http://schemas.microsoft.com/office/drawing/2014/main" id="{12F438EE-A655-461A-AA1E-359DBE88915F}"/>
              </a:ext>
            </a:extLst>
          </p:cNvPr>
          <p:cNvSpPr txBox="1"/>
          <p:nvPr/>
        </p:nvSpPr>
        <p:spPr>
          <a:xfrm>
            <a:off x="1406344" y="6278254"/>
            <a:ext cx="10172700" cy="338554"/>
          </a:xfrm>
          <a:prstGeom prst="rect">
            <a:avLst/>
          </a:prstGeom>
          <a:noFill/>
        </p:spPr>
        <p:txBody>
          <a:bodyPr wrap="square" rtlCol="0">
            <a:spAutoFit/>
          </a:bodyPr>
          <a:lstStyle/>
          <a:p>
            <a:r>
              <a:rPr lang="en-CA" sz="800" dirty="0">
                <a:effectLst/>
              </a:rPr>
              <a:t>Caulfield, M. (2019, June 19). SIFT (The Four Moves). </a:t>
            </a:r>
            <a:r>
              <a:rPr lang="en-CA" sz="800" i="1" dirty="0" err="1">
                <a:effectLst/>
              </a:rPr>
              <a:t>Hapgood</a:t>
            </a:r>
            <a:r>
              <a:rPr lang="en-CA" sz="800" dirty="0">
                <a:effectLst/>
              </a:rPr>
              <a:t>. </a:t>
            </a:r>
            <a:r>
              <a:rPr lang="en-CA" sz="800" dirty="0">
                <a:effectLst/>
                <a:hlinkClick r:id="rId3"/>
              </a:rPr>
              <a:t>https://hapgood.us/2019/06/19/sift-the-four-moves/</a:t>
            </a:r>
            <a:endParaRPr lang="en-CA" sz="800" dirty="0">
              <a:effectLst/>
            </a:endParaRPr>
          </a:p>
          <a:p>
            <a:r>
              <a:rPr lang="en-CA" sz="800" dirty="0" err="1">
                <a:effectLst/>
              </a:rPr>
              <a:t>Wineburg</a:t>
            </a:r>
            <a:r>
              <a:rPr lang="en-CA" sz="800" dirty="0">
                <a:effectLst/>
              </a:rPr>
              <a:t>, S., &amp; McGrew, S. (2019). Lateral Reading and the Nature of Expertise: Reading Less and Learning More When Evaluating Digital Information. </a:t>
            </a:r>
            <a:r>
              <a:rPr lang="en-CA" sz="800" i="1" dirty="0">
                <a:effectLst/>
              </a:rPr>
              <a:t>Teachers College Record</a:t>
            </a:r>
            <a:r>
              <a:rPr lang="en-CA" sz="800" dirty="0">
                <a:effectLst/>
              </a:rPr>
              <a:t>, </a:t>
            </a:r>
            <a:r>
              <a:rPr lang="en-CA" sz="800" i="1" dirty="0">
                <a:effectLst/>
              </a:rPr>
              <a:t>121</a:t>
            </a:r>
            <a:r>
              <a:rPr lang="en-CA" sz="800" dirty="0">
                <a:effectLst/>
              </a:rPr>
              <a:t>(11), 1–40. </a:t>
            </a:r>
            <a:r>
              <a:rPr lang="en-CA" sz="800" dirty="0">
                <a:effectLst/>
                <a:hlinkClick r:id="rId4"/>
              </a:rPr>
              <a:t>https://doi.org/10.1177/016146811912101102</a:t>
            </a:r>
            <a:endParaRPr lang="en-CA" sz="800" dirty="0">
              <a:effectLst/>
            </a:endParaRPr>
          </a:p>
        </p:txBody>
      </p:sp>
      <p:sp>
        <p:nvSpPr>
          <p:cNvPr id="7" name="Text Placeholder 2">
            <a:extLst>
              <a:ext uri="{FF2B5EF4-FFF2-40B4-BE49-F238E27FC236}">
                <a16:creationId xmlns:a16="http://schemas.microsoft.com/office/drawing/2014/main" id="{D01D0147-D7E3-4DC8-A823-37FF3EB1E3F3}"/>
              </a:ext>
            </a:extLst>
          </p:cNvPr>
          <p:cNvSpPr txBox="1">
            <a:spLocks/>
          </p:cNvSpPr>
          <p:nvPr/>
        </p:nvSpPr>
        <p:spPr>
          <a:xfrm>
            <a:off x="1324174" y="1240388"/>
            <a:ext cx="11713096" cy="632529"/>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1900" b="1" kern="1200" cap="all" spc="200" baseline="0">
                <a:solidFill>
                  <a:schemeClr val="tx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900" b="1"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b="1" kern="1200" baseline="0">
                <a:solidFill>
                  <a:schemeClr val="tx1">
                    <a:lumMod val="65000"/>
                    <a:lumOff val="35000"/>
                  </a:schemeClr>
                </a:solidFill>
                <a:latin typeface="+mn-lt"/>
                <a:ea typeface="+mn-ea"/>
                <a:cs typeface="+mn-cs"/>
              </a:defRPr>
            </a:lvl9pPr>
          </a:lstStyle>
          <a:p>
            <a:r>
              <a:rPr lang="fr-CA" sz="3600" cap="none" dirty="0" err="1">
                <a:solidFill>
                  <a:schemeClr val="tx1">
                    <a:lumMod val="50000"/>
                    <a:lumOff val="50000"/>
                  </a:schemeClr>
                </a:solidFill>
              </a:rPr>
              <a:t>Consider</a:t>
            </a:r>
            <a:r>
              <a:rPr lang="fr-CA" sz="3600" cap="none" dirty="0">
                <a:solidFill>
                  <a:schemeClr val="tx1">
                    <a:lumMod val="50000"/>
                    <a:lumOff val="50000"/>
                  </a:schemeClr>
                </a:solidFill>
              </a:rPr>
              <a:t> </a:t>
            </a:r>
            <a:r>
              <a:rPr lang="fr-CA" sz="3600" cap="none" dirty="0" err="1">
                <a:solidFill>
                  <a:schemeClr val="tx1">
                    <a:lumMod val="50000"/>
                    <a:lumOff val="50000"/>
                  </a:schemeClr>
                </a:solidFill>
              </a:rPr>
              <a:t>these</a:t>
            </a:r>
            <a:r>
              <a:rPr lang="fr-CA" sz="3600" cap="none" dirty="0">
                <a:solidFill>
                  <a:schemeClr val="tx1">
                    <a:lumMod val="50000"/>
                    <a:lumOff val="50000"/>
                  </a:schemeClr>
                </a:solidFill>
              </a:rPr>
              <a:t> </a:t>
            </a:r>
            <a:r>
              <a:rPr lang="fr-CA" sz="3600" cap="none" dirty="0" err="1">
                <a:solidFill>
                  <a:schemeClr val="tx1">
                    <a:lumMod val="50000"/>
                    <a:lumOff val="50000"/>
                  </a:schemeClr>
                </a:solidFill>
              </a:rPr>
              <a:t>factors</a:t>
            </a:r>
            <a:r>
              <a:rPr lang="fr-CA" sz="3600" cap="none" dirty="0">
                <a:solidFill>
                  <a:schemeClr val="tx1">
                    <a:lumMod val="50000"/>
                    <a:lumOff val="50000"/>
                  </a:schemeClr>
                </a:solidFill>
              </a:rPr>
              <a:t> </a:t>
            </a:r>
            <a:r>
              <a:rPr lang="fr-CA" sz="3600" cap="none" dirty="0">
                <a:solidFill>
                  <a:schemeClr val="accent4"/>
                </a:solidFill>
              </a:rPr>
              <a:t>as </a:t>
            </a:r>
            <a:r>
              <a:rPr lang="fr-CA" sz="3600" cap="none" dirty="0" err="1">
                <a:solidFill>
                  <a:schemeClr val="accent4"/>
                </a:solidFill>
              </a:rPr>
              <a:t>much</a:t>
            </a:r>
            <a:r>
              <a:rPr lang="fr-CA" sz="3600" cap="none" dirty="0">
                <a:solidFill>
                  <a:schemeClr val="accent4"/>
                </a:solidFill>
              </a:rPr>
              <a:t> as possible</a:t>
            </a:r>
          </a:p>
        </p:txBody>
      </p:sp>
      <p:grpSp>
        <p:nvGrpSpPr>
          <p:cNvPr id="23" name="Group 22">
            <a:extLst>
              <a:ext uri="{FF2B5EF4-FFF2-40B4-BE49-F238E27FC236}">
                <a16:creationId xmlns:a16="http://schemas.microsoft.com/office/drawing/2014/main" id="{7009CAC7-DDC2-52F7-C8DD-8A9B1D141149}"/>
              </a:ext>
            </a:extLst>
          </p:cNvPr>
          <p:cNvGrpSpPr/>
          <p:nvPr/>
        </p:nvGrpSpPr>
        <p:grpSpPr>
          <a:xfrm>
            <a:off x="1406344" y="2108906"/>
            <a:ext cx="6050502" cy="1678742"/>
            <a:chOff x="1604062" y="2125694"/>
            <a:chExt cx="6050502" cy="1678742"/>
          </a:xfrm>
        </p:grpSpPr>
        <p:sp>
          <p:nvSpPr>
            <p:cNvPr id="4" name="Content Placeholder 3">
              <a:extLst>
                <a:ext uri="{FF2B5EF4-FFF2-40B4-BE49-F238E27FC236}">
                  <a16:creationId xmlns:a16="http://schemas.microsoft.com/office/drawing/2014/main" id="{7D05C968-0275-3B29-D6A1-E5EBEA285B75}"/>
                </a:ext>
              </a:extLst>
            </p:cNvPr>
            <p:cNvSpPr txBox="1">
              <a:spLocks/>
            </p:cNvSpPr>
            <p:nvPr/>
          </p:nvSpPr>
          <p:spPr>
            <a:xfrm>
              <a:off x="2106598" y="2140456"/>
              <a:ext cx="5547966" cy="166398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sz="2400" dirty="0"/>
                <a:t>Who is behind the information?</a:t>
              </a:r>
            </a:p>
            <a:p>
              <a:pPr marL="0" indent="0">
                <a:buNone/>
              </a:pPr>
              <a:r>
                <a:rPr lang="en-US" sz="2400" dirty="0"/>
                <a:t>What is the evidence? </a:t>
              </a:r>
            </a:p>
            <a:p>
              <a:pPr marL="0" indent="0">
                <a:buNone/>
              </a:pPr>
              <a:r>
                <a:rPr lang="en-US" sz="2400" dirty="0"/>
                <a:t>What do other sources say?  </a:t>
              </a:r>
            </a:p>
          </p:txBody>
        </p:sp>
        <p:pic>
          <p:nvPicPr>
            <p:cNvPr id="12" name="Graphic 11" descr="Circle with left arrow with solid fill">
              <a:extLst>
                <a:ext uri="{FF2B5EF4-FFF2-40B4-BE49-F238E27FC236}">
                  <a16:creationId xmlns:a16="http://schemas.microsoft.com/office/drawing/2014/main" id="{C3D3A87A-247A-C5EE-C51F-AA6285CE7D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609715" y="2125694"/>
              <a:ext cx="491231" cy="491231"/>
            </a:xfrm>
            <a:prstGeom prst="rect">
              <a:avLst/>
            </a:prstGeom>
          </p:spPr>
        </p:pic>
        <p:pic>
          <p:nvPicPr>
            <p:cNvPr id="18" name="Graphic 17" descr="Circle with left arrow with solid fill">
              <a:extLst>
                <a:ext uri="{FF2B5EF4-FFF2-40B4-BE49-F238E27FC236}">
                  <a16:creationId xmlns:a16="http://schemas.microsoft.com/office/drawing/2014/main" id="{CE94D9F1-DE8C-D56A-D8C4-19B274F3D8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604062" y="2617940"/>
              <a:ext cx="491231" cy="491231"/>
            </a:xfrm>
            <a:prstGeom prst="rect">
              <a:avLst/>
            </a:prstGeom>
          </p:spPr>
        </p:pic>
        <p:pic>
          <p:nvPicPr>
            <p:cNvPr id="19" name="Graphic 18" descr="Circle with left arrow with solid fill">
              <a:extLst>
                <a:ext uri="{FF2B5EF4-FFF2-40B4-BE49-F238E27FC236}">
                  <a16:creationId xmlns:a16="http://schemas.microsoft.com/office/drawing/2014/main" id="{74A11DE4-62C3-63A1-17DE-0E28F003D0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604062" y="3114733"/>
              <a:ext cx="491231" cy="491231"/>
            </a:xfrm>
            <a:prstGeom prst="rect">
              <a:avLst/>
            </a:prstGeom>
          </p:spPr>
        </p:pic>
      </p:grpSp>
      <p:grpSp>
        <p:nvGrpSpPr>
          <p:cNvPr id="24" name="Group 23">
            <a:extLst>
              <a:ext uri="{FF2B5EF4-FFF2-40B4-BE49-F238E27FC236}">
                <a16:creationId xmlns:a16="http://schemas.microsoft.com/office/drawing/2014/main" id="{79A4040A-39CE-205C-F2CE-A67EC6A35B23}"/>
              </a:ext>
            </a:extLst>
          </p:cNvPr>
          <p:cNvGrpSpPr/>
          <p:nvPr/>
        </p:nvGrpSpPr>
        <p:grpSpPr>
          <a:xfrm>
            <a:off x="6632877" y="2140794"/>
            <a:ext cx="4946167" cy="1496833"/>
            <a:chOff x="6234023" y="4053812"/>
            <a:chExt cx="4946167" cy="1496833"/>
          </a:xfrm>
        </p:grpSpPr>
        <p:sp>
          <p:nvSpPr>
            <p:cNvPr id="17" name="TextBox 16">
              <a:extLst>
                <a:ext uri="{FF2B5EF4-FFF2-40B4-BE49-F238E27FC236}">
                  <a16:creationId xmlns:a16="http://schemas.microsoft.com/office/drawing/2014/main" id="{C9672D9D-6717-C7B2-5998-A15A00393314}"/>
                </a:ext>
              </a:extLst>
            </p:cNvPr>
            <p:cNvSpPr txBox="1"/>
            <p:nvPr/>
          </p:nvSpPr>
          <p:spPr>
            <a:xfrm>
              <a:off x="6709511" y="4053812"/>
              <a:ext cx="4470679" cy="1462516"/>
            </a:xfrm>
            <a:prstGeom prst="rect">
              <a:avLst/>
            </a:prstGeom>
            <a:noFill/>
          </p:spPr>
          <p:txBody>
            <a:bodyPr wrap="square">
              <a:spAutoFit/>
            </a:bodyPr>
            <a:lstStyle/>
            <a:p>
              <a:pPr defTabSz="914400">
                <a:lnSpc>
                  <a:spcPct val="110000"/>
                </a:lnSpc>
                <a:spcBef>
                  <a:spcPts val="700"/>
                </a:spcBef>
                <a:buClr>
                  <a:schemeClr val="tx2"/>
                </a:buClr>
              </a:pPr>
              <a:r>
                <a:rPr lang="en-CA" sz="2400" dirty="0">
                  <a:solidFill>
                    <a:schemeClr val="tx1">
                      <a:lumMod val="65000"/>
                      <a:lumOff val="35000"/>
                    </a:schemeClr>
                  </a:solidFill>
                </a:rPr>
                <a:t>Who is the intended audience?</a:t>
              </a:r>
            </a:p>
            <a:p>
              <a:pPr defTabSz="914400">
                <a:lnSpc>
                  <a:spcPct val="110000"/>
                </a:lnSpc>
                <a:spcBef>
                  <a:spcPts val="700"/>
                </a:spcBef>
                <a:buClr>
                  <a:schemeClr val="tx2"/>
                </a:buClr>
              </a:pPr>
              <a:r>
                <a:rPr lang="en-CA" sz="2400" dirty="0">
                  <a:solidFill>
                    <a:schemeClr val="tx1">
                      <a:lumMod val="65000"/>
                      <a:lumOff val="35000"/>
                    </a:schemeClr>
                  </a:solidFill>
                </a:rPr>
                <a:t>What is scope/depth/breadth?   </a:t>
              </a:r>
              <a:endParaRPr lang="en-US" sz="2400" dirty="0">
                <a:solidFill>
                  <a:schemeClr val="tx1">
                    <a:lumMod val="65000"/>
                    <a:lumOff val="35000"/>
                  </a:schemeClr>
                </a:solidFill>
              </a:endParaRPr>
            </a:p>
            <a:p>
              <a:pPr defTabSz="914400">
                <a:lnSpc>
                  <a:spcPct val="110000"/>
                </a:lnSpc>
                <a:spcBef>
                  <a:spcPts val="700"/>
                </a:spcBef>
                <a:buClr>
                  <a:schemeClr val="tx2"/>
                </a:buClr>
              </a:pPr>
              <a:r>
                <a:rPr lang="en-US" sz="2400" dirty="0">
                  <a:solidFill>
                    <a:schemeClr val="tx1">
                      <a:lumMod val="65000"/>
                      <a:lumOff val="35000"/>
                    </a:schemeClr>
                  </a:solidFill>
                </a:rPr>
                <a:t>How current is the information?  </a:t>
              </a:r>
            </a:p>
          </p:txBody>
        </p:sp>
        <p:pic>
          <p:nvPicPr>
            <p:cNvPr id="20" name="Graphic 19" descr="Circle with left arrow with solid fill">
              <a:extLst>
                <a:ext uri="{FF2B5EF4-FFF2-40B4-BE49-F238E27FC236}">
                  <a16:creationId xmlns:a16="http://schemas.microsoft.com/office/drawing/2014/main" id="{FEDAE4C8-224C-66A3-49BC-27947A2B8A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239676" y="4070375"/>
              <a:ext cx="491231" cy="491231"/>
            </a:xfrm>
            <a:prstGeom prst="rect">
              <a:avLst/>
            </a:prstGeom>
          </p:spPr>
        </p:pic>
        <p:pic>
          <p:nvPicPr>
            <p:cNvPr id="21" name="Graphic 20" descr="Circle with left arrow with solid fill">
              <a:extLst>
                <a:ext uri="{FF2B5EF4-FFF2-40B4-BE49-F238E27FC236}">
                  <a16:creationId xmlns:a16="http://schemas.microsoft.com/office/drawing/2014/main" id="{47222ACF-53A4-A4CD-D048-DDFFA85850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234023" y="4562621"/>
              <a:ext cx="491231" cy="491231"/>
            </a:xfrm>
            <a:prstGeom prst="rect">
              <a:avLst/>
            </a:prstGeom>
          </p:spPr>
        </p:pic>
        <p:pic>
          <p:nvPicPr>
            <p:cNvPr id="22" name="Graphic 21" descr="Circle with left arrow with solid fill">
              <a:extLst>
                <a:ext uri="{FF2B5EF4-FFF2-40B4-BE49-F238E27FC236}">
                  <a16:creationId xmlns:a16="http://schemas.microsoft.com/office/drawing/2014/main" id="{8B6831C6-67D8-DBEF-76F4-66CEFA79FE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234023" y="5059414"/>
              <a:ext cx="491231" cy="491231"/>
            </a:xfrm>
            <a:prstGeom prst="rect">
              <a:avLst/>
            </a:prstGeom>
          </p:spPr>
        </p:pic>
      </p:grpSp>
      <p:sp>
        <p:nvSpPr>
          <p:cNvPr id="3" name="TextBox 2">
            <a:extLst>
              <a:ext uri="{FF2B5EF4-FFF2-40B4-BE49-F238E27FC236}">
                <a16:creationId xmlns:a16="http://schemas.microsoft.com/office/drawing/2014/main" id="{5C6DA243-C583-ED81-448E-9176DED9927D}"/>
              </a:ext>
            </a:extLst>
          </p:cNvPr>
          <p:cNvSpPr txBox="1"/>
          <p:nvPr/>
        </p:nvSpPr>
        <p:spPr>
          <a:xfrm>
            <a:off x="5395865" y="4446817"/>
            <a:ext cx="4470679" cy="876715"/>
          </a:xfrm>
          <a:prstGeom prst="rect">
            <a:avLst/>
          </a:prstGeom>
          <a:noFill/>
        </p:spPr>
        <p:txBody>
          <a:bodyPr wrap="square">
            <a:spAutoFit/>
          </a:bodyPr>
          <a:lstStyle/>
          <a:p>
            <a:pPr defTabSz="914400">
              <a:lnSpc>
                <a:spcPct val="110000"/>
              </a:lnSpc>
              <a:spcBef>
                <a:spcPts val="700"/>
              </a:spcBef>
              <a:buClr>
                <a:schemeClr val="tx2"/>
              </a:buClr>
            </a:pPr>
            <a:r>
              <a:rPr lang="en-US" sz="2400" dirty="0">
                <a:solidFill>
                  <a:schemeClr val="tx1">
                    <a:lumMod val="65000"/>
                    <a:lumOff val="35000"/>
                  </a:schemeClr>
                </a:solidFill>
              </a:rPr>
              <a:t>Do the sources confirm or contradict with your prior beliefs?  </a:t>
            </a:r>
          </a:p>
        </p:txBody>
      </p:sp>
      <p:pic>
        <p:nvPicPr>
          <p:cNvPr id="6" name="Graphic 5" descr="A person looking into a mirror and see their reflection. ">
            <a:extLst>
              <a:ext uri="{FF2B5EF4-FFF2-40B4-BE49-F238E27FC236}">
                <a16:creationId xmlns:a16="http://schemas.microsoft.com/office/drawing/2014/main" id="{CA071B15-BC41-E099-DD1C-947EFAB532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35903" y="3882003"/>
            <a:ext cx="2059962" cy="2059962"/>
          </a:xfrm>
          <a:prstGeom prst="rect">
            <a:avLst/>
          </a:prstGeom>
        </p:spPr>
      </p:pic>
    </p:spTree>
    <p:extLst>
      <p:ext uri="{BB962C8B-B14F-4D97-AF65-F5344CB8AC3E}">
        <p14:creationId xmlns:p14="http://schemas.microsoft.com/office/powerpoint/2010/main" val="49490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EC7E-2A5E-4A2C-AC11-0FD33C2FB754}"/>
              </a:ext>
            </a:extLst>
          </p:cNvPr>
          <p:cNvSpPr>
            <a:spLocks noGrp="1"/>
          </p:cNvSpPr>
          <p:nvPr>
            <p:ph type="title"/>
          </p:nvPr>
        </p:nvSpPr>
        <p:spPr/>
        <p:txBody>
          <a:bodyPr>
            <a:normAutofit/>
          </a:bodyPr>
          <a:lstStyle/>
          <a:p>
            <a:r>
              <a:rPr lang="en-US" sz="6600" dirty="0"/>
              <a:t>types of information sources</a:t>
            </a:r>
            <a:endParaRPr lang="en-CA" sz="6600" dirty="0"/>
          </a:p>
        </p:txBody>
      </p:sp>
      <p:sp>
        <p:nvSpPr>
          <p:cNvPr id="3" name="Text Placeholder 2">
            <a:extLst>
              <a:ext uri="{FF2B5EF4-FFF2-40B4-BE49-F238E27FC236}">
                <a16:creationId xmlns:a16="http://schemas.microsoft.com/office/drawing/2014/main" id="{663A3D40-8953-4803-BE1F-6AFFD2B8A26B}"/>
              </a:ext>
            </a:extLst>
          </p:cNvPr>
          <p:cNvSpPr>
            <a:spLocks noGrp="1"/>
          </p:cNvSpPr>
          <p:nvPr>
            <p:ph type="body" idx="1"/>
          </p:nvPr>
        </p:nvSpPr>
        <p:spPr/>
        <p:txBody>
          <a:bodyPr/>
          <a:lstStyle/>
          <a:p>
            <a:r>
              <a:rPr lang="en-US" dirty="0"/>
              <a:t>What is considered scholarly? </a:t>
            </a:r>
            <a:endParaRPr lang="en-CA" dirty="0"/>
          </a:p>
        </p:txBody>
      </p:sp>
    </p:spTree>
    <p:extLst>
      <p:ext uri="{BB962C8B-B14F-4D97-AF65-F5344CB8AC3E}">
        <p14:creationId xmlns:p14="http://schemas.microsoft.com/office/powerpoint/2010/main" val="1215116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Navigating scholarly information</a:t>
            </a:r>
          </a:p>
        </p:txBody>
      </p:sp>
      <p:sp>
        <p:nvSpPr>
          <p:cNvPr id="3" name="Subtitle 2"/>
          <p:cNvSpPr>
            <a:spLocks noGrp="1"/>
          </p:cNvSpPr>
          <p:nvPr>
            <p:ph type="subTitle" idx="1"/>
          </p:nvPr>
        </p:nvSpPr>
        <p:spPr/>
        <p:txBody>
          <a:bodyPr>
            <a:normAutofit/>
          </a:bodyPr>
          <a:lstStyle/>
          <a:p>
            <a:r>
              <a:rPr lang="en-US" dirty="0"/>
              <a:t>Answer poll questions on </a:t>
            </a:r>
            <a:r>
              <a:rPr lang="en-CA" dirty="0" err="1"/>
              <a:t>Mentimeter</a:t>
            </a:r>
            <a:endParaRPr lang="en-CA" dirty="0"/>
          </a:p>
        </p:txBody>
      </p:sp>
    </p:spTree>
    <p:extLst>
      <p:ext uri="{BB962C8B-B14F-4D97-AF65-F5344CB8AC3E}">
        <p14:creationId xmlns:p14="http://schemas.microsoft.com/office/powerpoint/2010/main" val="2023626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0DCF050-4574-AD1D-98D0-0CC1C0DEBE00}"/>
              </a:ext>
            </a:extLst>
          </p:cNvPr>
          <p:cNvSpPr/>
          <p:nvPr/>
        </p:nvSpPr>
        <p:spPr>
          <a:xfrm rot="10800000">
            <a:off x="10238385" y="3232212"/>
            <a:ext cx="1407989"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F7AB79CD-28AD-1EB3-4ED7-3751ADE92A58}"/>
              </a:ext>
            </a:extLst>
          </p:cNvPr>
          <p:cNvSpPr>
            <a:spLocks noGrp="1"/>
          </p:cNvSpPr>
          <p:nvPr>
            <p:ph type="title"/>
          </p:nvPr>
        </p:nvSpPr>
        <p:spPr>
          <a:xfrm>
            <a:off x="1251678" y="382385"/>
            <a:ext cx="9183794" cy="1492132"/>
          </a:xfrm>
        </p:spPr>
        <p:txBody>
          <a:bodyPr/>
          <a:lstStyle/>
          <a:p>
            <a:r>
              <a:rPr lang="en-US" dirty="0"/>
              <a:t>Contextualize the problem with information</a:t>
            </a:r>
            <a:endParaRPr lang="en-CA" dirty="0"/>
          </a:p>
        </p:txBody>
      </p:sp>
      <p:sp>
        <p:nvSpPr>
          <p:cNvPr id="3" name="Content Placeholder 2">
            <a:extLst>
              <a:ext uri="{FF2B5EF4-FFF2-40B4-BE49-F238E27FC236}">
                <a16:creationId xmlns:a16="http://schemas.microsoft.com/office/drawing/2014/main" id="{89571535-DC9E-DCC4-53AA-71E14904FF3B}"/>
              </a:ext>
            </a:extLst>
          </p:cNvPr>
          <p:cNvSpPr>
            <a:spLocks noGrp="1"/>
          </p:cNvSpPr>
          <p:nvPr>
            <p:ph idx="1"/>
          </p:nvPr>
        </p:nvSpPr>
        <p:spPr>
          <a:xfrm>
            <a:off x="10350473" y="3284450"/>
            <a:ext cx="1217630" cy="431843"/>
          </a:xfrm>
        </p:spPr>
        <p:txBody>
          <a:bodyPr>
            <a:normAutofit/>
          </a:bodyPr>
          <a:lstStyle/>
          <a:p>
            <a:pPr marL="0" indent="0" algn="ctr">
              <a:buNone/>
            </a:pPr>
            <a:r>
              <a:rPr lang="en-US" dirty="0"/>
              <a:t>Historical</a:t>
            </a:r>
          </a:p>
        </p:txBody>
      </p:sp>
      <p:grpSp>
        <p:nvGrpSpPr>
          <p:cNvPr id="65" name="Group 64">
            <a:extLst>
              <a:ext uri="{FF2B5EF4-FFF2-40B4-BE49-F238E27FC236}">
                <a16:creationId xmlns:a16="http://schemas.microsoft.com/office/drawing/2014/main" id="{A0FBCDBB-C396-3195-9266-A820D7428923}"/>
              </a:ext>
            </a:extLst>
          </p:cNvPr>
          <p:cNvGrpSpPr/>
          <p:nvPr/>
        </p:nvGrpSpPr>
        <p:grpSpPr>
          <a:xfrm>
            <a:off x="1411935" y="1963526"/>
            <a:ext cx="6987348" cy="510464"/>
            <a:chOff x="1411935" y="1963526"/>
            <a:chExt cx="6987348" cy="510464"/>
          </a:xfrm>
        </p:grpSpPr>
        <p:sp>
          <p:nvSpPr>
            <p:cNvPr id="5" name="Arrow: Pentagon 4">
              <a:extLst>
                <a:ext uri="{FF2B5EF4-FFF2-40B4-BE49-F238E27FC236}">
                  <a16:creationId xmlns:a16="http://schemas.microsoft.com/office/drawing/2014/main" id="{D4B086E6-B40B-9841-4C5F-3EECD4670651}"/>
                </a:ext>
              </a:extLst>
            </p:cNvPr>
            <p:cNvSpPr/>
            <p:nvPr/>
          </p:nvSpPr>
          <p:spPr>
            <a:xfrm>
              <a:off x="1411935" y="1963526"/>
              <a:ext cx="6987348" cy="51046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219657E5-F8D9-7AC5-D4B2-B5106CDB3D3B}"/>
                </a:ext>
              </a:extLst>
            </p:cNvPr>
            <p:cNvSpPr txBox="1"/>
            <p:nvPr/>
          </p:nvSpPr>
          <p:spPr>
            <a:xfrm>
              <a:off x="1507519" y="1979407"/>
              <a:ext cx="6722081" cy="461665"/>
            </a:xfrm>
            <a:prstGeom prst="rect">
              <a:avLst/>
            </a:prstGeom>
            <a:noFill/>
          </p:spPr>
          <p:txBody>
            <a:bodyPr wrap="square" rtlCol="0">
              <a:spAutoFit/>
            </a:bodyPr>
            <a:lstStyle/>
            <a:p>
              <a:r>
                <a:rPr lang="en-US" sz="2400" b="1" dirty="0">
                  <a:solidFill>
                    <a:schemeClr val="tx1">
                      <a:lumMod val="85000"/>
                      <a:lumOff val="15000"/>
                    </a:schemeClr>
                  </a:solidFill>
                  <a:latin typeface="Abadi Extra Light" panose="020B0204020104020204" pitchFamily="34" charset="0"/>
                </a:rPr>
                <a:t>You need to design a playground for a </a:t>
              </a:r>
              <a:r>
                <a:rPr lang="en-US" sz="2400" b="1" dirty="0" err="1">
                  <a:solidFill>
                    <a:schemeClr val="tx1">
                      <a:lumMod val="85000"/>
                      <a:lumOff val="15000"/>
                    </a:schemeClr>
                  </a:solidFill>
                  <a:latin typeface="Abadi Extra Light" panose="020B0204020104020204" pitchFamily="34" charset="0"/>
                </a:rPr>
                <a:t>neighbourhood</a:t>
              </a:r>
              <a:endParaRPr lang="en-CA" sz="2400" b="1" dirty="0">
                <a:solidFill>
                  <a:schemeClr val="tx1">
                    <a:lumMod val="85000"/>
                    <a:lumOff val="15000"/>
                  </a:schemeClr>
                </a:solidFill>
                <a:latin typeface="Abadi Extra Light" panose="020B0204020104020204" pitchFamily="34" charset="0"/>
              </a:endParaRPr>
            </a:p>
          </p:txBody>
        </p:sp>
      </p:grpSp>
      <p:grpSp>
        <p:nvGrpSpPr>
          <p:cNvPr id="53" name="Group 52">
            <a:extLst>
              <a:ext uri="{FF2B5EF4-FFF2-40B4-BE49-F238E27FC236}">
                <a16:creationId xmlns:a16="http://schemas.microsoft.com/office/drawing/2014/main" id="{A0A08A97-552E-98B4-29A5-BAF72E5928E7}"/>
              </a:ext>
            </a:extLst>
          </p:cNvPr>
          <p:cNvGrpSpPr/>
          <p:nvPr/>
        </p:nvGrpSpPr>
        <p:grpSpPr>
          <a:xfrm>
            <a:off x="1551441" y="4165190"/>
            <a:ext cx="3568341" cy="557126"/>
            <a:chOff x="1495644" y="4476093"/>
            <a:chExt cx="3568341" cy="557126"/>
          </a:xfrm>
        </p:grpSpPr>
        <p:sp>
          <p:nvSpPr>
            <p:cNvPr id="44" name="Rectangle: Top Corners Snipped 43">
              <a:extLst>
                <a:ext uri="{FF2B5EF4-FFF2-40B4-BE49-F238E27FC236}">
                  <a16:creationId xmlns:a16="http://schemas.microsoft.com/office/drawing/2014/main" id="{6381006F-2B6F-F0AC-1773-858FA3B445B8}"/>
                </a:ext>
              </a:extLst>
            </p:cNvPr>
            <p:cNvSpPr/>
            <p:nvPr/>
          </p:nvSpPr>
          <p:spPr>
            <a:xfrm>
              <a:off x="1495644" y="4476093"/>
              <a:ext cx="3434715"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2">
              <a:extLst>
                <a:ext uri="{FF2B5EF4-FFF2-40B4-BE49-F238E27FC236}">
                  <a16:creationId xmlns:a16="http://schemas.microsoft.com/office/drawing/2014/main" id="{4BD41FC5-7803-2F66-704A-4526C9D1C9CA}"/>
                </a:ext>
              </a:extLst>
            </p:cNvPr>
            <p:cNvSpPr txBox="1">
              <a:spLocks/>
            </p:cNvSpPr>
            <p:nvPr/>
          </p:nvSpPr>
          <p:spPr>
            <a:xfrm>
              <a:off x="1507519" y="4492142"/>
              <a:ext cx="3556466"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Government data and statistics </a:t>
              </a:r>
            </a:p>
          </p:txBody>
        </p:sp>
      </p:grpSp>
      <p:grpSp>
        <p:nvGrpSpPr>
          <p:cNvPr id="29" name="Group 28">
            <a:extLst>
              <a:ext uri="{FF2B5EF4-FFF2-40B4-BE49-F238E27FC236}">
                <a16:creationId xmlns:a16="http://schemas.microsoft.com/office/drawing/2014/main" id="{635CE71B-8457-780D-1A5B-C6D44E5E5B34}"/>
              </a:ext>
            </a:extLst>
          </p:cNvPr>
          <p:cNvGrpSpPr/>
          <p:nvPr/>
        </p:nvGrpSpPr>
        <p:grpSpPr>
          <a:xfrm>
            <a:off x="9054572" y="3099906"/>
            <a:ext cx="1217630" cy="506566"/>
            <a:chOff x="8724359" y="2894835"/>
            <a:chExt cx="1217630" cy="506566"/>
          </a:xfrm>
        </p:grpSpPr>
        <p:sp>
          <p:nvSpPr>
            <p:cNvPr id="10" name="Rectangle: Rounded Corners 9">
              <a:extLst>
                <a:ext uri="{FF2B5EF4-FFF2-40B4-BE49-F238E27FC236}">
                  <a16:creationId xmlns:a16="http://schemas.microsoft.com/office/drawing/2014/main" id="{18F40E6B-9171-3811-D3AE-2D1651949A7C}"/>
                </a:ext>
              </a:extLst>
            </p:cNvPr>
            <p:cNvSpPr/>
            <p:nvPr/>
          </p:nvSpPr>
          <p:spPr>
            <a:xfrm rot="10800000">
              <a:off x="8841304" y="2894835"/>
              <a:ext cx="986312"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ontent Placeholder 2">
              <a:extLst>
                <a:ext uri="{FF2B5EF4-FFF2-40B4-BE49-F238E27FC236}">
                  <a16:creationId xmlns:a16="http://schemas.microsoft.com/office/drawing/2014/main" id="{D8A60978-CB38-88AD-DD9E-8140184E3A6F}"/>
                </a:ext>
              </a:extLst>
            </p:cNvPr>
            <p:cNvSpPr txBox="1">
              <a:spLocks/>
            </p:cNvSpPr>
            <p:nvPr/>
          </p:nvSpPr>
          <p:spPr>
            <a:xfrm>
              <a:off x="8724359" y="2953536"/>
              <a:ext cx="1217630"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Social</a:t>
              </a:r>
            </a:p>
          </p:txBody>
        </p:sp>
      </p:grpSp>
      <p:grpSp>
        <p:nvGrpSpPr>
          <p:cNvPr id="28" name="Group 27">
            <a:extLst>
              <a:ext uri="{FF2B5EF4-FFF2-40B4-BE49-F238E27FC236}">
                <a16:creationId xmlns:a16="http://schemas.microsoft.com/office/drawing/2014/main" id="{52DF450E-B799-C09B-F3ED-045BAC90ED37}"/>
              </a:ext>
            </a:extLst>
          </p:cNvPr>
          <p:cNvGrpSpPr/>
          <p:nvPr/>
        </p:nvGrpSpPr>
        <p:grpSpPr>
          <a:xfrm>
            <a:off x="7790972" y="3229828"/>
            <a:ext cx="1299989" cy="506566"/>
            <a:chOff x="7460759" y="3024757"/>
            <a:chExt cx="1299989" cy="506566"/>
          </a:xfrm>
        </p:grpSpPr>
        <p:sp>
          <p:nvSpPr>
            <p:cNvPr id="12" name="Rectangle: Rounded Corners 11">
              <a:extLst>
                <a:ext uri="{FF2B5EF4-FFF2-40B4-BE49-F238E27FC236}">
                  <a16:creationId xmlns:a16="http://schemas.microsoft.com/office/drawing/2014/main" id="{709C73C9-5F66-8FA5-1434-4DE30E1C36DA}"/>
                </a:ext>
              </a:extLst>
            </p:cNvPr>
            <p:cNvSpPr/>
            <p:nvPr/>
          </p:nvSpPr>
          <p:spPr>
            <a:xfrm rot="10800000">
              <a:off x="7460759" y="3024757"/>
              <a:ext cx="1299989"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ontent Placeholder 2">
              <a:extLst>
                <a:ext uri="{FF2B5EF4-FFF2-40B4-BE49-F238E27FC236}">
                  <a16:creationId xmlns:a16="http://schemas.microsoft.com/office/drawing/2014/main" id="{ED90FA32-3B7B-392D-4559-1864DAB85647}"/>
                </a:ext>
              </a:extLst>
            </p:cNvPr>
            <p:cNvSpPr txBox="1">
              <a:spLocks/>
            </p:cNvSpPr>
            <p:nvPr/>
          </p:nvSpPr>
          <p:spPr>
            <a:xfrm>
              <a:off x="7470187" y="3074226"/>
              <a:ext cx="1217630"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Cultural</a:t>
              </a:r>
            </a:p>
          </p:txBody>
        </p:sp>
      </p:grpSp>
      <p:grpSp>
        <p:nvGrpSpPr>
          <p:cNvPr id="26" name="Group 25">
            <a:extLst>
              <a:ext uri="{FF2B5EF4-FFF2-40B4-BE49-F238E27FC236}">
                <a16:creationId xmlns:a16="http://schemas.microsoft.com/office/drawing/2014/main" id="{510FC359-7065-CC5F-2E7F-D810612CAC5B}"/>
              </a:ext>
            </a:extLst>
          </p:cNvPr>
          <p:cNvGrpSpPr/>
          <p:nvPr/>
        </p:nvGrpSpPr>
        <p:grpSpPr>
          <a:xfrm>
            <a:off x="5253184" y="3133148"/>
            <a:ext cx="1407989" cy="506566"/>
            <a:chOff x="4922971" y="2928077"/>
            <a:chExt cx="1407989" cy="506566"/>
          </a:xfrm>
        </p:grpSpPr>
        <p:sp>
          <p:nvSpPr>
            <p:cNvPr id="14" name="Rectangle: Rounded Corners 13">
              <a:extLst>
                <a:ext uri="{FF2B5EF4-FFF2-40B4-BE49-F238E27FC236}">
                  <a16:creationId xmlns:a16="http://schemas.microsoft.com/office/drawing/2014/main" id="{40F3EF01-8733-1AEB-6973-8E1FFF09E870}"/>
                </a:ext>
              </a:extLst>
            </p:cNvPr>
            <p:cNvSpPr/>
            <p:nvPr/>
          </p:nvSpPr>
          <p:spPr>
            <a:xfrm rot="10800000">
              <a:off x="4922971" y="2928077"/>
              <a:ext cx="1407989"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Content Placeholder 2">
              <a:extLst>
                <a:ext uri="{FF2B5EF4-FFF2-40B4-BE49-F238E27FC236}">
                  <a16:creationId xmlns:a16="http://schemas.microsoft.com/office/drawing/2014/main" id="{F6E58013-AA57-A2F6-90B2-6CA233F6EC9E}"/>
                </a:ext>
              </a:extLst>
            </p:cNvPr>
            <p:cNvSpPr txBox="1">
              <a:spLocks/>
            </p:cNvSpPr>
            <p:nvPr/>
          </p:nvSpPr>
          <p:spPr>
            <a:xfrm>
              <a:off x="5011027" y="2981905"/>
              <a:ext cx="1217630"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Political</a:t>
              </a:r>
            </a:p>
          </p:txBody>
        </p:sp>
      </p:grpSp>
      <p:grpSp>
        <p:nvGrpSpPr>
          <p:cNvPr id="25" name="Group 24">
            <a:extLst>
              <a:ext uri="{FF2B5EF4-FFF2-40B4-BE49-F238E27FC236}">
                <a16:creationId xmlns:a16="http://schemas.microsoft.com/office/drawing/2014/main" id="{CA218C97-5603-9736-46FE-6220FE85D000}"/>
              </a:ext>
            </a:extLst>
          </p:cNvPr>
          <p:cNvGrpSpPr/>
          <p:nvPr/>
        </p:nvGrpSpPr>
        <p:grpSpPr>
          <a:xfrm>
            <a:off x="3215349" y="3045269"/>
            <a:ext cx="1940643" cy="506566"/>
            <a:chOff x="2885136" y="2840198"/>
            <a:chExt cx="1940643" cy="506566"/>
          </a:xfrm>
        </p:grpSpPr>
        <p:sp>
          <p:nvSpPr>
            <p:cNvPr id="16" name="Rectangle: Rounded Corners 15">
              <a:extLst>
                <a:ext uri="{FF2B5EF4-FFF2-40B4-BE49-F238E27FC236}">
                  <a16:creationId xmlns:a16="http://schemas.microsoft.com/office/drawing/2014/main" id="{F10BE8BC-F740-00F1-1D6F-0E3B113DC401}"/>
                </a:ext>
              </a:extLst>
            </p:cNvPr>
            <p:cNvSpPr/>
            <p:nvPr/>
          </p:nvSpPr>
          <p:spPr>
            <a:xfrm rot="10800000">
              <a:off x="2885136" y="2840198"/>
              <a:ext cx="1940643"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Content Placeholder 2">
              <a:extLst>
                <a:ext uri="{FF2B5EF4-FFF2-40B4-BE49-F238E27FC236}">
                  <a16:creationId xmlns:a16="http://schemas.microsoft.com/office/drawing/2014/main" id="{75F64E2C-5FC7-D01F-B7BA-DAD49AF732FD}"/>
                </a:ext>
              </a:extLst>
            </p:cNvPr>
            <p:cNvSpPr txBox="1">
              <a:spLocks/>
            </p:cNvSpPr>
            <p:nvPr/>
          </p:nvSpPr>
          <p:spPr>
            <a:xfrm>
              <a:off x="2983867" y="2877559"/>
              <a:ext cx="1823061"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Environmental</a:t>
              </a:r>
            </a:p>
          </p:txBody>
        </p:sp>
      </p:grpSp>
      <p:grpSp>
        <p:nvGrpSpPr>
          <p:cNvPr id="24" name="Group 23">
            <a:extLst>
              <a:ext uri="{FF2B5EF4-FFF2-40B4-BE49-F238E27FC236}">
                <a16:creationId xmlns:a16="http://schemas.microsoft.com/office/drawing/2014/main" id="{2314BA58-D3C7-D1F3-8F81-3A5B1E72433D}"/>
              </a:ext>
            </a:extLst>
          </p:cNvPr>
          <p:cNvGrpSpPr/>
          <p:nvPr/>
        </p:nvGrpSpPr>
        <p:grpSpPr>
          <a:xfrm>
            <a:off x="1411935" y="2921089"/>
            <a:ext cx="1823061" cy="506566"/>
            <a:chOff x="1081722" y="2716018"/>
            <a:chExt cx="1823061" cy="506566"/>
          </a:xfrm>
        </p:grpSpPr>
        <p:sp>
          <p:nvSpPr>
            <p:cNvPr id="20" name="Rectangle: Rounded Corners 19">
              <a:extLst>
                <a:ext uri="{FF2B5EF4-FFF2-40B4-BE49-F238E27FC236}">
                  <a16:creationId xmlns:a16="http://schemas.microsoft.com/office/drawing/2014/main" id="{E54A5EC8-DB27-E36E-CA1A-D041423BEAA5}"/>
                </a:ext>
              </a:extLst>
            </p:cNvPr>
            <p:cNvSpPr/>
            <p:nvPr/>
          </p:nvSpPr>
          <p:spPr>
            <a:xfrm rot="10800000">
              <a:off x="1159496" y="2716018"/>
              <a:ext cx="1641586"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Content Placeholder 2">
              <a:extLst>
                <a:ext uri="{FF2B5EF4-FFF2-40B4-BE49-F238E27FC236}">
                  <a16:creationId xmlns:a16="http://schemas.microsoft.com/office/drawing/2014/main" id="{4F3CA679-1FA2-052D-53B7-79A76212ED1A}"/>
                </a:ext>
              </a:extLst>
            </p:cNvPr>
            <p:cNvSpPr txBox="1">
              <a:spLocks/>
            </p:cNvSpPr>
            <p:nvPr/>
          </p:nvSpPr>
          <p:spPr>
            <a:xfrm>
              <a:off x="1081722" y="2753379"/>
              <a:ext cx="1823061"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Economical</a:t>
              </a:r>
            </a:p>
          </p:txBody>
        </p:sp>
      </p:grpSp>
      <p:grpSp>
        <p:nvGrpSpPr>
          <p:cNvPr id="27" name="Group 26">
            <a:extLst>
              <a:ext uri="{FF2B5EF4-FFF2-40B4-BE49-F238E27FC236}">
                <a16:creationId xmlns:a16="http://schemas.microsoft.com/office/drawing/2014/main" id="{37C79F55-D703-BF54-6720-12C16F0B59ED}"/>
              </a:ext>
            </a:extLst>
          </p:cNvPr>
          <p:cNvGrpSpPr/>
          <p:nvPr/>
        </p:nvGrpSpPr>
        <p:grpSpPr>
          <a:xfrm>
            <a:off x="6614799" y="3060059"/>
            <a:ext cx="1217630" cy="506566"/>
            <a:chOff x="6284586" y="2854988"/>
            <a:chExt cx="1217630" cy="506566"/>
          </a:xfrm>
        </p:grpSpPr>
        <p:sp>
          <p:nvSpPr>
            <p:cNvPr id="22" name="Rectangle: Rounded Corners 21">
              <a:extLst>
                <a:ext uri="{FF2B5EF4-FFF2-40B4-BE49-F238E27FC236}">
                  <a16:creationId xmlns:a16="http://schemas.microsoft.com/office/drawing/2014/main" id="{098FFB22-1F09-8924-EC2D-87AAD866E3E0}"/>
                </a:ext>
              </a:extLst>
            </p:cNvPr>
            <p:cNvSpPr/>
            <p:nvPr/>
          </p:nvSpPr>
          <p:spPr>
            <a:xfrm rot="10800000">
              <a:off x="6420387" y="2854988"/>
              <a:ext cx="959816"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Content Placeholder 2">
              <a:extLst>
                <a:ext uri="{FF2B5EF4-FFF2-40B4-BE49-F238E27FC236}">
                  <a16:creationId xmlns:a16="http://schemas.microsoft.com/office/drawing/2014/main" id="{23503199-8005-DAF0-31C0-AC74CAFC7CE7}"/>
                </a:ext>
              </a:extLst>
            </p:cNvPr>
            <p:cNvSpPr txBox="1">
              <a:spLocks/>
            </p:cNvSpPr>
            <p:nvPr/>
          </p:nvSpPr>
          <p:spPr>
            <a:xfrm>
              <a:off x="6284586" y="2894835"/>
              <a:ext cx="1217630"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Legal</a:t>
              </a:r>
            </a:p>
          </p:txBody>
        </p:sp>
      </p:grpSp>
      <p:grpSp>
        <p:nvGrpSpPr>
          <p:cNvPr id="57" name="Group 56">
            <a:extLst>
              <a:ext uri="{FF2B5EF4-FFF2-40B4-BE49-F238E27FC236}">
                <a16:creationId xmlns:a16="http://schemas.microsoft.com/office/drawing/2014/main" id="{47CF1FE6-BF6A-2463-E74B-351787F75742}"/>
              </a:ext>
            </a:extLst>
          </p:cNvPr>
          <p:cNvGrpSpPr/>
          <p:nvPr/>
        </p:nvGrpSpPr>
        <p:grpSpPr>
          <a:xfrm>
            <a:off x="1761725" y="4957316"/>
            <a:ext cx="2448404" cy="595709"/>
            <a:chOff x="1705928" y="5268219"/>
            <a:chExt cx="2448404" cy="595709"/>
          </a:xfrm>
        </p:grpSpPr>
        <p:sp>
          <p:nvSpPr>
            <p:cNvPr id="45" name="Rectangle: Top Corners Snipped 44">
              <a:extLst>
                <a:ext uri="{FF2B5EF4-FFF2-40B4-BE49-F238E27FC236}">
                  <a16:creationId xmlns:a16="http://schemas.microsoft.com/office/drawing/2014/main" id="{EB840D4B-FB3A-B913-5915-6E27C9637536}"/>
                </a:ext>
              </a:extLst>
            </p:cNvPr>
            <p:cNvSpPr/>
            <p:nvPr/>
          </p:nvSpPr>
          <p:spPr>
            <a:xfrm>
              <a:off x="1705928" y="5268219"/>
              <a:ext cx="2448404"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Content Placeholder 2">
              <a:extLst>
                <a:ext uri="{FF2B5EF4-FFF2-40B4-BE49-F238E27FC236}">
                  <a16:creationId xmlns:a16="http://schemas.microsoft.com/office/drawing/2014/main" id="{2717A2F5-4D45-9C10-B657-502AF2C8C325}"/>
                </a:ext>
              </a:extLst>
            </p:cNvPr>
            <p:cNvSpPr txBox="1">
              <a:spLocks/>
            </p:cNvSpPr>
            <p:nvPr/>
          </p:nvSpPr>
          <p:spPr>
            <a:xfrm>
              <a:off x="1773695" y="5322851"/>
              <a:ext cx="2312870"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Standards and codes </a:t>
              </a:r>
            </a:p>
          </p:txBody>
        </p:sp>
      </p:grpSp>
      <p:grpSp>
        <p:nvGrpSpPr>
          <p:cNvPr id="58" name="Group 57">
            <a:extLst>
              <a:ext uri="{FF2B5EF4-FFF2-40B4-BE49-F238E27FC236}">
                <a16:creationId xmlns:a16="http://schemas.microsoft.com/office/drawing/2014/main" id="{E2B928A6-50B3-E713-FA7C-65882572D444}"/>
              </a:ext>
            </a:extLst>
          </p:cNvPr>
          <p:cNvGrpSpPr/>
          <p:nvPr/>
        </p:nvGrpSpPr>
        <p:grpSpPr>
          <a:xfrm>
            <a:off x="4477048" y="4838894"/>
            <a:ext cx="2469657" cy="576286"/>
            <a:chOff x="4421251" y="5149797"/>
            <a:chExt cx="2469657" cy="576286"/>
          </a:xfrm>
        </p:grpSpPr>
        <p:sp>
          <p:nvSpPr>
            <p:cNvPr id="46" name="Rectangle: Top Corners Snipped 45">
              <a:extLst>
                <a:ext uri="{FF2B5EF4-FFF2-40B4-BE49-F238E27FC236}">
                  <a16:creationId xmlns:a16="http://schemas.microsoft.com/office/drawing/2014/main" id="{09CFCFAD-0077-427A-D182-71B644C84209}"/>
                </a:ext>
              </a:extLst>
            </p:cNvPr>
            <p:cNvSpPr/>
            <p:nvPr/>
          </p:nvSpPr>
          <p:spPr>
            <a:xfrm>
              <a:off x="4421251" y="5149797"/>
              <a:ext cx="2329349"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Content Placeholder 2">
              <a:extLst>
                <a:ext uri="{FF2B5EF4-FFF2-40B4-BE49-F238E27FC236}">
                  <a16:creationId xmlns:a16="http://schemas.microsoft.com/office/drawing/2014/main" id="{BD5CCB46-A67A-A5FB-331A-B5D1DBBF5705}"/>
                </a:ext>
              </a:extLst>
            </p:cNvPr>
            <p:cNvSpPr txBox="1">
              <a:spLocks/>
            </p:cNvSpPr>
            <p:nvPr/>
          </p:nvSpPr>
          <p:spPr>
            <a:xfrm>
              <a:off x="4442505" y="5185006"/>
              <a:ext cx="244840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Materials properties</a:t>
              </a:r>
            </a:p>
          </p:txBody>
        </p:sp>
      </p:grpSp>
      <p:grpSp>
        <p:nvGrpSpPr>
          <p:cNvPr id="54" name="Group 53">
            <a:extLst>
              <a:ext uri="{FF2B5EF4-FFF2-40B4-BE49-F238E27FC236}">
                <a16:creationId xmlns:a16="http://schemas.microsoft.com/office/drawing/2014/main" id="{FD8A1378-3343-8379-07A7-7CCDB0E6F853}"/>
              </a:ext>
            </a:extLst>
          </p:cNvPr>
          <p:cNvGrpSpPr/>
          <p:nvPr/>
        </p:nvGrpSpPr>
        <p:grpSpPr>
          <a:xfrm>
            <a:off x="5386912" y="4087433"/>
            <a:ext cx="3563147" cy="591023"/>
            <a:chOff x="5331115" y="4398336"/>
            <a:chExt cx="3563147" cy="591023"/>
          </a:xfrm>
        </p:grpSpPr>
        <p:sp>
          <p:nvSpPr>
            <p:cNvPr id="42" name="Rectangle: Top Corners Snipped 41">
              <a:extLst>
                <a:ext uri="{FF2B5EF4-FFF2-40B4-BE49-F238E27FC236}">
                  <a16:creationId xmlns:a16="http://schemas.microsoft.com/office/drawing/2014/main" id="{6FF0CC68-BE39-5520-890C-A1A9F472B632}"/>
                </a:ext>
              </a:extLst>
            </p:cNvPr>
            <p:cNvSpPr/>
            <p:nvPr/>
          </p:nvSpPr>
          <p:spPr>
            <a:xfrm>
              <a:off x="5331115" y="4398336"/>
              <a:ext cx="1903116"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Content Placeholder 2">
              <a:extLst>
                <a:ext uri="{FF2B5EF4-FFF2-40B4-BE49-F238E27FC236}">
                  <a16:creationId xmlns:a16="http://schemas.microsoft.com/office/drawing/2014/main" id="{F5B8810A-03BF-B9C7-B056-470B74BC4475}"/>
                </a:ext>
              </a:extLst>
            </p:cNvPr>
            <p:cNvSpPr txBox="1">
              <a:spLocks/>
            </p:cNvSpPr>
            <p:nvPr/>
          </p:nvSpPr>
          <p:spPr>
            <a:xfrm>
              <a:off x="5337796" y="4448282"/>
              <a:ext cx="3556466"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Trade magazines</a:t>
              </a:r>
            </a:p>
          </p:txBody>
        </p:sp>
      </p:grpSp>
      <p:grpSp>
        <p:nvGrpSpPr>
          <p:cNvPr id="59" name="Group 58">
            <a:extLst>
              <a:ext uri="{FF2B5EF4-FFF2-40B4-BE49-F238E27FC236}">
                <a16:creationId xmlns:a16="http://schemas.microsoft.com/office/drawing/2014/main" id="{CC2EF646-174F-8B08-B207-50367555274D}"/>
              </a:ext>
            </a:extLst>
          </p:cNvPr>
          <p:cNvGrpSpPr/>
          <p:nvPr/>
        </p:nvGrpSpPr>
        <p:grpSpPr>
          <a:xfrm>
            <a:off x="7131255" y="4898375"/>
            <a:ext cx="959263" cy="546015"/>
            <a:chOff x="7075458" y="5209278"/>
            <a:chExt cx="959263" cy="546015"/>
          </a:xfrm>
        </p:grpSpPr>
        <p:sp>
          <p:nvSpPr>
            <p:cNvPr id="47" name="Rectangle: Top Corners Snipped 46">
              <a:extLst>
                <a:ext uri="{FF2B5EF4-FFF2-40B4-BE49-F238E27FC236}">
                  <a16:creationId xmlns:a16="http://schemas.microsoft.com/office/drawing/2014/main" id="{18C99EC9-0F73-426E-C0C6-2801802F81A4}"/>
                </a:ext>
              </a:extLst>
            </p:cNvPr>
            <p:cNvSpPr/>
            <p:nvPr/>
          </p:nvSpPr>
          <p:spPr>
            <a:xfrm>
              <a:off x="7075458" y="5209278"/>
              <a:ext cx="896433"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Content Placeholder 2">
              <a:extLst>
                <a:ext uri="{FF2B5EF4-FFF2-40B4-BE49-F238E27FC236}">
                  <a16:creationId xmlns:a16="http://schemas.microsoft.com/office/drawing/2014/main" id="{8FEAAC5B-3C89-9904-8E29-C36B33CA06F2}"/>
                </a:ext>
              </a:extLst>
            </p:cNvPr>
            <p:cNvSpPr txBox="1">
              <a:spLocks/>
            </p:cNvSpPr>
            <p:nvPr/>
          </p:nvSpPr>
          <p:spPr>
            <a:xfrm>
              <a:off x="7138288" y="5214216"/>
              <a:ext cx="89643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Books</a:t>
              </a:r>
            </a:p>
          </p:txBody>
        </p:sp>
      </p:grpSp>
      <p:grpSp>
        <p:nvGrpSpPr>
          <p:cNvPr id="55" name="Group 54">
            <a:extLst>
              <a:ext uri="{FF2B5EF4-FFF2-40B4-BE49-F238E27FC236}">
                <a16:creationId xmlns:a16="http://schemas.microsoft.com/office/drawing/2014/main" id="{5FFDA06A-BB50-4718-4EC3-7EAB4BDC8335}"/>
              </a:ext>
            </a:extLst>
          </p:cNvPr>
          <p:cNvGrpSpPr/>
          <p:nvPr/>
        </p:nvGrpSpPr>
        <p:grpSpPr>
          <a:xfrm>
            <a:off x="7983739" y="4161933"/>
            <a:ext cx="1070833" cy="606207"/>
            <a:chOff x="7927942" y="4472836"/>
            <a:chExt cx="1070833" cy="606207"/>
          </a:xfrm>
        </p:grpSpPr>
        <p:sp>
          <p:nvSpPr>
            <p:cNvPr id="43" name="Rectangle: Top Corners Snipped 42">
              <a:extLst>
                <a:ext uri="{FF2B5EF4-FFF2-40B4-BE49-F238E27FC236}">
                  <a16:creationId xmlns:a16="http://schemas.microsoft.com/office/drawing/2014/main" id="{54074AD8-1AB1-723E-DC0A-6CE4EF7B6DF9}"/>
                </a:ext>
              </a:extLst>
            </p:cNvPr>
            <p:cNvSpPr/>
            <p:nvPr/>
          </p:nvSpPr>
          <p:spPr>
            <a:xfrm>
              <a:off x="7927942" y="4472836"/>
              <a:ext cx="1070833"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Content Placeholder 2">
              <a:extLst>
                <a:ext uri="{FF2B5EF4-FFF2-40B4-BE49-F238E27FC236}">
                  <a16:creationId xmlns:a16="http://schemas.microsoft.com/office/drawing/2014/main" id="{C565C1E8-F5CF-81EE-1FBE-3202F25E864A}"/>
                </a:ext>
              </a:extLst>
            </p:cNvPr>
            <p:cNvSpPr txBox="1">
              <a:spLocks/>
            </p:cNvSpPr>
            <p:nvPr/>
          </p:nvSpPr>
          <p:spPr>
            <a:xfrm>
              <a:off x="8012462" y="4537966"/>
              <a:ext cx="98631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Photos</a:t>
              </a:r>
            </a:p>
          </p:txBody>
        </p:sp>
      </p:grpSp>
      <p:grpSp>
        <p:nvGrpSpPr>
          <p:cNvPr id="62" name="Group 61">
            <a:extLst>
              <a:ext uri="{FF2B5EF4-FFF2-40B4-BE49-F238E27FC236}">
                <a16:creationId xmlns:a16="http://schemas.microsoft.com/office/drawing/2014/main" id="{D5B0BF0B-0284-BFB5-6A31-01B15330B524}"/>
              </a:ext>
            </a:extLst>
          </p:cNvPr>
          <p:cNvGrpSpPr/>
          <p:nvPr/>
        </p:nvGrpSpPr>
        <p:grpSpPr>
          <a:xfrm>
            <a:off x="4592655" y="5795925"/>
            <a:ext cx="966679" cy="566095"/>
            <a:chOff x="4536858" y="6106828"/>
            <a:chExt cx="966679" cy="566095"/>
          </a:xfrm>
        </p:grpSpPr>
        <p:sp>
          <p:nvSpPr>
            <p:cNvPr id="50" name="Rectangle: Top Corners Snipped 49">
              <a:extLst>
                <a:ext uri="{FF2B5EF4-FFF2-40B4-BE49-F238E27FC236}">
                  <a16:creationId xmlns:a16="http://schemas.microsoft.com/office/drawing/2014/main" id="{AC18B948-CC53-7103-A7FA-E624A4ECBE17}"/>
                </a:ext>
              </a:extLst>
            </p:cNvPr>
            <p:cNvSpPr/>
            <p:nvPr/>
          </p:nvSpPr>
          <p:spPr>
            <a:xfrm>
              <a:off x="4536858" y="6106828"/>
              <a:ext cx="843694"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Content Placeholder 2">
              <a:extLst>
                <a:ext uri="{FF2B5EF4-FFF2-40B4-BE49-F238E27FC236}">
                  <a16:creationId xmlns:a16="http://schemas.microsoft.com/office/drawing/2014/main" id="{FA3EBFB3-8F8A-F128-D25C-A54BEC68C801}"/>
                </a:ext>
              </a:extLst>
            </p:cNvPr>
            <p:cNvSpPr txBox="1">
              <a:spLocks/>
            </p:cNvSpPr>
            <p:nvPr/>
          </p:nvSpPr>
          <p:spPr>
            <a:xfrm>
              <a:off x="4607104" y="6131846"/>
              <a:ext cx="89643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Maps</a:t>
              </a:r>
            </a:p>
          </p:txBody>
        </p:sp>
      </p:grpSp>
      <p:grpSp>
        <p:nvGrpSpPr>
          <p:cNvPr id="63" name="Group 62">
            <a:extLst>
              <a:ext uri="{FF2B5EF4-FFF2-40B4-BE49-F238E27FC236}">
                <a16:creationId xmlns:a16="http://schemas.microsoft.com/office/drawing/2014/main" id="{49F88A69-B60E-F0EC-D278-7BC477BA4318}"/>
              </a:ext>
            </a:extLst>
          </p:cNvPr>
          <p:cNvGrpSpPr/>
          <p:nvPr/>
        </p:nvGrpSpPr>
        <p:grpSpPr>
          <a:xfrm>
            <a:off x="5848078" y="5681972"/>
            <a:ext cx="2478166" cy="554203"/>
            <a:chOff x="5792281" y="5992875"/>
            <a:chExt cx="2478166" cy="554203"/>
          </a:xfrm>
        </p:grpSpPr>
        <p:sp>
          <p:nvSpPr>
            <p:cNvPr id="51" name="Rectangle: Top Corners Snipped 50">
              <a:extLst>
                <a:ext uri="{FF2B5EF4-FFF2-40B4-BE49-F238E27FC236}">
                  <a16:creationId xmlns:a16="http://schemas.microsoft.com/office/drawing/2014/main" id="{596F5E3D-CDA0-B284-817C-E8231974C5DB}"/>
                </a:ext>
              </a:extLst>
            </p:cNvPr>
            <p:cNvSpPr/>
            <p:nvPr/>
          </p:nvSpPr>
          <p:spPr>
            <a:xfrm>
              <a:off x="5792281" y="5992875"/>
              <a:ext cx="1998691"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Content Placeholder 2">
              <a:extLst>
                <a:ext uri="{FF2B5EF4-FFF2-40B4-BE49-F238E27FC236}">
                  <a16:creationId xmlns:a16="http://schemas.microsoft.com/office/drawing/2014/main" id="{B04553B4-0253-0C5A-920A-65D228F643BC}"/>
                </a:ext>
              </a:extLst>
            </p:cNvPr>
            <p:cNvSpPr txBox="1">
              <a:spLocks/>
            </p:cNvSpPr>
            <p:nvPr/>
          </p:nvSpPr>
          <p:spPr>
            <a:xfrm>
              <a:off x="5822044" y="6006001"/>
              <a:ext cx="244840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Technical reports</a:t>
              </a:r>
            </a:p>
          </p:txBody>
        </p:sp>
      </p:grpSp>
      <p:grpSp>
        <p:nvGrpSpPr>
          <p:cNvPr id="64" name="Group 63">
            <a:extLst>
              <a:ext uri="{FF2B5EF4-FFF2-40B4-BE49-F238E27FC236}">
                <a16:creationId xmlns:a16="http://schemas.microsoft.com/office/drawing/2014/main" id="{FD1C8CA0-43C4-0F01-94BB-8EDD34B0F4EC}"/>
              </a:ext>
            </a:extLst>
          </p:cNvPr>
          <p:cNvGrpSpPr/>
          <p:nvPr/>
        </p:nvGrpSpPr>
        <p:grpSpPr>
          <a:xfrm>
            <a:off x="8202619" y="5808826"/>
            <a:ext cx="2531334" cy="569075"/>
            <a:chOff x="8146822" y="6119729"/>
            <a:chExt cx="2531334" cy="569075"/>
          </a:xfrm>
        </p:grpSpPr>
        <p:sp>
          <p:nvSpPr>
            <p:cNvPr id="52" name="Rectangle: Top Corners Snipped 51">
              <a:extLst>
                <a:ext uri="{FF2B5EF4-FFF2-40B4-BE49-F238E27FC236}">
                  <a16:creationId xmlns:a16="http://schemas.microsoft.com/office/drawing/2014/main" id="{89B3DEBA-A43E-D9E6-CE58-FD37C17B0B85}"/>
                </a:ext>
              </a:extLst>
            </p:cNvPr>
            <p:cNvSpPr/>
            <p:nvPr/>
          </p:nvSpPr>
          <p:spPr>
            <a:xfrm>
              <a:off x="8146822" y="6119729"/>
              <a:ext cx="2078538"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ontent Placeholder 2">
              <a:extLst>
                <a:ext uri="{FF2B5EF4-FFF2-40B4-BE49-F238E27FC236}">
                  <a16:creationId xmlns:a16="http://schemas.microsoft.com/office/drawing/2014/main" id="{0CF3AD98-2C4A-B548-3947-9E503D019909}"/>
                </a:ext>
              </a:extLst>
            </p:cNvPr>
            <p:cNvSpPr txBox="1">
              <a:spLocks/>
            </p:cNvSpPr>
            <p:nvPr/>
          </p:nvSpPr>
          <p:spPr>
            <a:xfrm>
              <a:off x="8229753" y="6147727"/>
              <a:ext cx="244840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Research articles</a:t>
              </a:r>
            </a:p>
          </p:txBody>
        </p:sp>
      </p:grpSp>
      <p:grpSp>
        <p:nvGrpSpPr>
          <p:cNvPr id="61" name="Group 60">
            <a:extLst>
              <a:ext uri="{FF2B5EF4-FFF2-40B4-BE49-F238E27FC236}">
                <a16:creationId xmlns:a16="http://schemas.microsoft.com/office/drawing/2014/main" id="{1C63B43C-AF91-B877-7BAB-C2A918D203EF}"/>
              </a:ext>
            </a:extLst>
          </p:cNvPr>
          <p:cNvGrpSpPr/>
          <p:nvPr/>
        </p:nvGrpSpPr>
        <p:grpSpPr>
          <a:xfrm>
            <a:off x="1561489" y="5755197"/>
            <a:ext cx="3083784" cy="567292"/>
            <a:chOff x="1505692" y="6066100"/>
            <a:chExt cx="3083784" cy="567292"/>
          </a:xfrm>
        </p:grpSpPr>
        <p:sp>
          <p:nvSpPr>
            <p:cNvPr id="49" name="Rectangle: Top Corners Snipped 48">
              <a:extLst>
                <a:ext uri="{FF2B5EF4-FFF2-40B4-BE49-F238E27FC236}">
                  <a16:creationId xmlns:a16="http://schemas.microsoft.com/office/drawing/2014/main" id="{79C9923E-C391-9FBE-7DBB-0D1972E8FBBC}"/>
                </a:ext>
              </a:extLst>
            </p:cNvPr>
            <p:cNvSpPr/>
            <p:nvPr/>
          </p:nvSpPr>
          <p:spPr>
            <a:xfrm>
              <a:off x="1505692" y="6066100"/>
              <a:ext cx="2725116"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ontent Placeholder 2">
              <a:extLst>
                <a:ext uri="{FF2B5EF4-FFF2-40B4-BE49-F238E27FC236}">
                  <a16:creationId xmlns:a16="http://schemas.microsoft.com/office/drawing/2014/main" id="{AFF97B02-A240-BCC0-25AE-A90E5B24C9BD}"/>
                </a:ext>
              </a:extLst>
            </p:cNvPr>
            <p:cNvSpPr txBox="1">
              <a:spLocks/>
            </p:cNvSpPr>
            <p:nvPr/>
          </p:nvSpPr>
          <p:spPr>
            <a:xfrm>
              <a:off x="1513844" y="6092315"/>
              <a:ext cx="3075632"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Conference proceedings</a:t>
              </a:r>
            </a:p>
          </p:txBody>
        </p:sp>
      </p:grpSp>
      <p:grpSp>
        <p:nvGrpSpPr>
          <p:cNvPr id="60" name="Group 59">
            <a:extLst>
              <a:ext uri="{FF2B5EF4-FFF2-40B4-BE49-F238E27FC236}">
                <a16:creationId xmlns:a16="http://schemas.microsoft.com/office/drawing/2014/main" id="{4E252674-95B9-F9D7-3373-D8204F3207E5}"/>
              </a:ext>
            </a:extLst>
          </p:cNvPr>
          <p:cNvGrpSpPr/>
          <p:nvPr/>
        </p:nvGrpSpPr>
        <p:grpSpPr>
          <a:xfrm>
            <a:off x="8451747" y="4977954"/>
            <a:ext cx="1462090" cy="552568"/>
            <a:chOff x="8395950" y="5288857"/>
            <a:chExt cx="1462090" cy="552568"/>
          </a:xfrm>
        </p:grpSpPr>
        <p:sp>
          <p:nvSpPr>
            <p:cNvPr id="48" name="Rectangle: Top Corners Snipped 47">
              <a:extLst>
                <a:ext uri="{FF2B5EF4-FFF2-40B4-BE49-F238E27FC236}">
                  <a16:creationId xmlns:a16="http://schemas.microsoft.com/office/drawing/2014/main" id="{8EFCF292-20AD-A75B-C08A-68AEF08EEA71}"/>
                </a:ext>
              </a:extLst>
            </p:cNvPr>
            <p:cNvSpPr/>
            <p:nvPr/>
          </p:nvSpPr>
          <p:spPr>
            <a:xfrm>
              <a:off x="8395950" y="5288857"/>
              <a:ext cx="1462090"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Content Placeholder 2">
              <a:extLst>
                <a:ext uri="{FF2B5EF4-FFF2-40B4-BE49-F238E27FC236}">
                  <a16:creationId xmlns:a16="http://schemas.microsoft.com/office/drawing/2014/main" id="{62CC00B8-3324-FA78-3DA1-96E34735D7D4}"/>
                </a:ext>
              </a:extLst>
            </p:cNvPr>
            <p:cNvSpPr txBox="1">
              <a:spLocks/>
            </p:cNvSpPr>
            <p:nvPr/>
          </p:nvSpPr>
          <p:spPr>
            <a:xfrm>
              <a:off x="8450050" y="5300348"/>
              <a:ext cx="1407989"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Handbooks</a:t>
              </a:r>
            </a:p>
          </p:txBody>
        </p:sp>
      </p:grpSp>
      <p:grpSp>
        <p:nvGrpSpPr>
          <p:cNvPr id="56" name="Group 55">
            <a:extLst>
              <a:ext uri="{FF2B5EF4-FFF2-40B4-BE49-F238E27FC236}">
                <a16:creationId xmlns:a16="http://schemas.microsoft.com/office/drawing/2014/main" id="{4137B49B-9C9E-D509-ACD5-609BAC9E9C16}"/>
              </a:ext>
            </a:extLst>
          </p:cNvPr>
          <p:cNvGrpSpPr/>
          <p:nvPr/>
        </p:nvGrpSpPr>
        <p:grpSpPr>
          <a:xfrm>
            <a:off x="9438077" y="4231101"/>
            <a:ext cx="1775179" cy="579249"/>
            <a:chOff x="9382280" y="4542004"/>
            <a:chExt cx="1775179" cy="579249"/>
          </a:xfrm>
        </p:grpSpPr>
        <p:sp>
          <p:nvSpPr>
            <p:cNvPr id="41" name="Rectangle: Top Corners Snipped 40">
              <a:extLst>
                <a:ext uri="{FF2B5EF4-FFF2-40B4-BE49-F238E27FC236}">
                  <a16:creationId xmlns:a16="http://schemas.microsoft.com/office/drawing/2014/main" id="{C3DB1F49-3125-35CC-57C3-BE746C735E6E}"/>
                </a:ext>
              </a:extLst>
            </p:cNvPr>
            <p:cNvSpPr/>
            <p:nvPr/>
          </p:nvSpPr>
          <p:spPr>
            <a:xfrm>
              <a:off x="9382280" y="4542004"/>
              <a:ext cx="1694216"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Content Placeholder 2">
              <a:extLst>
                <a:ext uri="{FF2B5EF4-FFF2-40B4-BE49-F238E27FC236}">
                  <a16:creationId xmlns:a16="http://schemas.microsoft.com/office/drawing/2014/main" id="{67F1430A-11A7-89B7-635A-E39D42936A63}"/>
                </a:ext>
              </a:extLst>
            </p:cNvPr>
            <p:cNvSpPr txBox="1">
              <a:spLocks/>
            </p:cNvSpPr>
            <p:nvPr/>
          </p:nvSpPr>
          <p:spPr>
            <a:xfrm>
              <a:off x="9394337" y="4580176"/>
              <a:ext cx="1763122"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Encyclopedias</a:t>
              </a:r>
            </a:p>
          </p:txBody>
        </p:sp>
      </p:grpSp>
      <p:sp>
        <p:nvSpPr>
          <p:cNvPr id="7" name="TextBox 6">
            <a:extLst>
              <a:ext uri="{FF2B5EF4-FFF2-40B4-BE49-F238E27FC236}">
                <a16:creationId xmlns:a16="http://schemas.microsoft.com/office/drawing/2014/main" id="{DBCB5E1B-8C16-F4FF-149D-9DAF497E965F}"/>
              </a:ext>
            </a:extLst>
          </p:cNvPr>
          <p:cNvSpPr txBox="1"/>
          <p:nvPr/>
        </p:nvSpPr>
        <p:spPr>
          <a:xfrm>
            <a:off x="1507519" y="6485076"/>
            <a:ext cx="9795219" cy="338554"/>
          </a:xfrm>
          <a:prstGeom prst="rect">
            <a:avLst/>
          </a:prstGeom>
          <a:noFill/>
        </p:spPr>
        <p:txBody>
          <a:bodyPr wrap="square">
            <a:spAutoFit/>
          </a:bodyPr>
          <a:lstStyle/>
          <a:p>
            <a:r>
              <a:rPr lang="en-CA" sz="800" dirty="0"/>
              <a:t>Van Epps, A., &amp; </a:t>
            </a:r>
            <a:r>
              <a:rPr lang="en-CA" sz="800" dirty="0" err="1"/>
              <a:t>Cardella</a:t>
            </a:r>
            <a:r>
              <a:rPr lang="en-CA" sz="800" dirty="0"/>
              <a:t>, M. (2013). Scout the lay of the land: Understanding the broader context of a design project. In M. </a:t>
            </a:r>
            <a:r>
              <a:rPr lang="en-CA" sz="800" dirty="0" err="1"/>
              <a:t>Fosmire</a:t>
            </a:r>
            <a:r>
              <a:rPr lang="en-CA" sz="800" dirty="0"/>
              <a:t> &amp; D. Radcliffe (Eds.), </a:t>
            </a:r>
            <a:r>
              <a:rPr lang="en-CA" sz="800" dirty="0">
                <a:hlinkClick r:id="rId3">
                  <a:extLst>
                    <a:ext uri="{A12FA001-AC4F-418D-AE19-62706E023703}">
                      <ahyp:hlinkClr xmlns:ahyp="http://schemas.microsoft.com/office/drawing/2018/hyperlinkcolor" val="tx"/>
                    </a:ext>
                  </a:extLst>
                </a:hlinkClick>
              </a:rPr>
              <a:t>Integrating Information into the Engineering Design Process</a:t>
            </a:r>
            <a:r>
              <a:rPr lang="en-CA" sz="800" dirty="0"/>
              <a:t> (pp. 101-114).   West Lafayette: Purdue University Press. </a:t>
            </a:r>
          </a:p>
        </p:txBody>
      </p:sp>
    </p:spTree>
    <p:extLst>
      <p:ext uri="{BB962C8B-B14F-4D97-AF65-F5344CB8AC3E}">
        <p14:creationId xmlns:p14="http://schemas.microsoft.com/office/powerpoint/2010/main" val="201199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a:t>library </a:t>
            </a:r>
            <a:br>
              <a:rPr lang="en-CA"/>
            </a:br>
            <a:r>
              <a:rPr lang="en-CA"/>
              <a:t>discovery tool</a:t>
            </a:r>
          </a:p>
        </p:txBody>
      </p:sp>
      <p:sp>
        <p:nvSpPr>
          <p:cNvPr id="4" name="Subtitle 3"/>
          <p:cNvSpPr>
            <a:spLocks noGrp="1"/>
          </p:cNvSpPr>
          <p:nvPr>
            <p:ph type="subTitle" idx="1"/>
          </p:nvPr>
        </p:nvSpPr>
        <p:spPr/>
        <p:txBody>
          <a:bodyPr/>
          <a:lstStyle/>
          <a:p>
            <a:r>
              <a:rPr lang="en-CA"/>
              <a:t>The main library search tool</a:t>
            </a:r>
          </a:p>
        </p:txBody>
      </p:sp>
    </p:spTree>
    <p:extLst>
      <p:ext uri="{BB962C8B-B14F-4D97-AF65-F5344CB8AC3E}">
        <p14:creationId xmlns:p14="http://schemas.microsoft.com/office/powerpoint/2010/main" val="993898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e search box of the Sofia Discovery Tool on the library homepage. "/>
          <p:cNvPicPr>
            <a:picLocks noGrp="1" noChangeAspect="1"/>
          </p:cNvPicPr>
          <p:nvPr>
            <p:ph idx="1"/>
          </p:nvPr>
        </p:nvPicPr>
        <p:blipFill>
          <a:blip r:embed="rId3"/>
          <a:srcRect/>
          <a:stretch/>
        </p:blipFill>
        <p:spPr>
          <a:xfrm>
            <a:off x="482287" y="1055534"/>
            <a:ext cx="6486891" cy="2960199"/>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7643569" y="1741336"/>
            <a:ext cx="4522765" cy="4164164"/>
          </a:xfrm>
        </p:spPr>
        <p:txBody>
          <a:bodyPr>
            <a:normAutofit/>
          </a:bodyPr>
          <a:lstStyle/>
          <a:p>
            <a:pPr marL="285750" indent="-285750">
              <a:buClr>
                <a:schemeClr val="bg1"/>
              </a:buClr>
              <a:buFont typeface="Arial" panose="020B0604020202020204" pitchFamily="34" charset="0"/>
              <a:buChar char="•"/>
            </a:pPr>
            <a:r>
              <a:rPr lang="en-CA" sz="1800" dirty="0"/>
              <a:t>Front and centre on the library homepage </a:t>
            </a:r>
          </a:p>
          <a:p>
            <a:pPr marL="285750" indent="-285750">
              <a:buClr>
                <a:schemeClr val="bg1"/>
              </a:buClr>
              <a:buFont typeface="Arial" panose="020B0604020202020204" pitchFamily="34" charset="0"/>
              <a:buChar char="•"/>
            </a:pPr>
            <a:r>
              <a:rPr lang="en-CA" sz="1800" dirty="0"/>
              <a:t>A good starting point for a general search across library resources</a:t>
            </a:r>
          </a:p>
          <a:p>
            <a:pPr marL="285750" indent="-285750">
              <a:lnSpc>
                <a:spcPct val="130000"/>
              </a:lnSpc>
              <a:buClr>
                <a:schemeClr val="bg1"/>
              </a:buClr>
              <a:buFont typeface="Arial" panose="020B0604020202020204" pitchFamily="34" charset="0"/>
              <a:buChar char="•"/>
            </a:pPr>
            <a:r>
              <a:rPr lang="en-CA" sz="1800" dirty="0"/>
              <a:t>Answer questions such as: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Does the library have this book?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Does the library have this journal article?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Does the library have some background/overview information on a topic? </a:t>
            </a:r>
          </a:p>
          <a:p>
            <a:endParaRPr lang="en-CA" dirty="0"/>
          </a:p>
        </p:txBody>
      </p:sp>
      <p:sp>
        <p:nvSpPr>
          <p:cNvPr id="2" name="Title 1"/>
          <p:cNvSpPr>
            <a:spLocks noGrp="1"/>
          </p:cNvSpPr>
          <p:nvPr>
            <p:ph type="title"/>
          </p:nvPr>
        </p:nvSpPr>
        <p:spPr>
          <a:xfrm>
            <a:off x="7643570" y="457199"/>
            <a:ext cx="3092115" cy="1196671"/>
          </a:xfrm>
        </p:spPr>
        <p:txBody>
          <a:bodyPr/>
          <a:lstStyle/>
          <a:p>
            <a:r>
              <a:rPr lang="en-CA" dirty="0"/>
              <a:t>library discovery tool</a:t>
            </a:r>
          </a:p>
        </p:txBody>
      </p:sp>
    </p:spTree>
    <p:extLst>
      <p:ext uri="{BB962C8B-B14F-4D97-AF65-F5344CB8AC3E}">
        <p14:creationId xmlns:p14="http://schemas.microsoft.com/office/powerpoint/2010/main" val="93546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sult list on Sofia after searching the keyword blockchain"/>
          <p:cNvPicPr>
            <a:picLocks noGrp="1" noChangeAspect="1"/>
          </p:cNvPicPr>
          <p:nvPr>
            <p:ph idx="1"/>
          </p:nvPr>
        </p:nvPicPr>
        <p:blipFill>
          <a:blip r:embed="rId3"/>
          <a:srcRect/>
          <a:stretch/>
        </p:blipFill>
        <p:spPr>
          <a:xfrm>
            <a:off x="523940" y="1132078"/>
            <a:ext cx="6644227" cy="4773421"/>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7778321" y="1741336"/>
            <a:ext cx="4299948" cy="4164164"/>
          </a:xfrm>
        </p:spPr>
        <p:txBody>
          <a:bodyPr>
            <a:normAutofit lnSpcReduction="10000"/>
          </a:bodyPr>
          <a:lstStyle/>
          <a:p>
            <a:pPr marL="285750" indent="-285750">
              <a:buClr>
                <a:schemeClr val="bg1"/>
              </a:buClr>
              <a:buFont typeface="Arial" panose="020B0604020202020204" pitchFamily="34" charset="0"/>
              <a:buChar char="•"/>
            </a:pPr>
            <a:r>
              <a:rPr lang="en-CA" sz="1800" dirty="0"/>
              <a:t>A search for a broad keyword such as </a:t>
            </a:r>
            <a:r>
              <a:rPr lang="en-CA" sz="1800" i="1" dirty="0"/>
              <a:t>blockchain</a:t>
            </a:r>
            <a:r>
              <a:rPr lang="en-CA" sz="1800" dirty="0"/>
              <a:t> </a:t>
            </a:r>
          </a:p>
          <a:p>
            <a:pPr marL="285750" indent="-285750">
              <a:buClr>
                <a:schemeClr val="bg1"/>
              </a:buClr>
              <a:buFont typeface="Arial" panose="020B0604020202020204" pitchFamily="34" charset="0"/>
              <a:buChar char="•"/>
            </a:pPr>
            <a:r>
              <a:rPr lang="en-CA" sz="1800" dirty="0"/>
              <a:t>Refine options include: </a:t>
            </a:r>
          </a:p>
          <a:p>
            <a:pPr marL="742950" lvl="1" indent="-285750">
              <a:buClr>
                <a:schemeClr val="bg1"/>
              </a:buClr>
              <a:buFont typeface="Arial" panose="020B0604020202020204" pitchFamily="34" charset="0"/>
              <a:buChar char="•"/>
            </a:pPr>
            <a:r>
              <a:rPr lang="en-CA" sz="1800" dirty="0">
                <a:solidFill>
                  <a:schemeClr val="bg2">
                    <a:lumMod val="75000"/>
                  </a:schemeClr>
                </a:solidFill>
              </a:rPr>
              <a:t>Format types (e.g. </a:t>
            </a:r>
            <a:r>
              <a:rPr lang="en-CA" sz="1800" dirty="0" err="1">
                <a:solidFill>
                  <a:schemeClr val="bg2">
                    <a:lumMod val="75000"/>
                  </a:schemeClr>
                </a:solidFill>
              </a:rPr>
              <a:t>ebooks</a:t>
            </a:r>
            <a:r>
              <a:rPr lang="en-CA" sz="1800" dirty="0">
                <a:solidFill>
                  <a:schemeClr val="bg2">
                    <a:lumMod val="75000"/>
                  </a:schemeClr>
                </a:solidFill>
              </a:rPr>
              <a:t>)</a:t>
            </a:r>
          </a:p>
          <a:p>
            <a:pPr marL="742950" lvl="1" indent="-285750">
              <a:buClr>
                <a:schemeClr val="bg1"/>
              </a:buClr>
              <a:buFont typeface="Arial" panose="020B0604020202020204" pitchFamily="34" charset="0"/>
              <a:buChar char="•"/>
            </a:pPr>
            <a:r>
              <a:rPr lang="en-CA" sz="1800" dirty="0">
                <a:solidFill>
                  <a:schemeClr val="bg2">
                    <a:lumMod val="75000"/>
                  </a:schemeClr>
                </a:solidFill>
              </a:rPr>
              <a:t>Publication years  </a:t>
            </a:r>
          </a:p>
          <a:p>
            <a:pPr marL="285750" indent="-285750">
              <a:buClr>
                <a:schemeClr val="bg1"/>
              </a:buClr>
              <a:buFont typeface="Arial" panose="020B0604020202020204" pitchFamily="34" charset="0"/>
              <a:buChar char="•"/>
            </a:pPr>
            <a:r>
              <a:rPr lang="en-CA" sz="1800" dirty="0"/>
              <a:t>Shows results with Concordia full text access by default</a:t>
            </a:r>
          </a:p>
          <a:p>
            <a:pPr marL="742950" lvl="1" indent="-285750">
              <a:buClr>
                <a:schemeClr val="bg1"/>
              </a:buClr>
              <a:buFont typeface="Arial" panose="020B0604020202020204" pitchFamily="34" charset="0"/>
              <a:buChar char="•"/>
            </a:pPr>
            <a:r>
              <a:rPr lang="en-CA" sz="1800" dirty="0">
                <a:solidFill>
                  <a:schemeClr val="bg2">
                    <a:lumMod val="75000"/>
                  </a:schemeClr>
                </a:solidFill>
              </a:rPr>
              <a:t>Easily expand to other university libraries in Québec or Worldwide</a:t>
            </a:r>
          </a:p>
          <a:p>
            <a:pPr marL="742950" lvl="1" indent="-285750">
              <a:buClr>
                <a:schemeClr val="bg1"/>
              </a:buClr>
              <a:buFont typeface="Arial" panose="020B0604020202020204" pitchFamily="34" charset="0"/>
              <a:buChar char="•"/>
            </a:pPr>
            <a:r>
              <a:rPr lang="en-CA" sz="1800" dirty="0">
                <a:solidFill>
                  <a:schemeClr val="bg2">
                    <a:lumMod val="75000"/>
                  </a:schemeClr>
                </a:solidFill>
              </a:rPr>
              <a:t>Easily make requests for items from other university libraries </a:t>
            </a:r>
          </a:p>
          <a:p>
            <a:pPr marL="285750" indent="-285750">
              <a:buClr>
                <a:schemeClr val="bg1"/>
              </a:buClr>
              <a:buFont typeface="Arial" panose="020B0604020202020204" pitchFamily="34" charset="0"/>
              <a:buChar char="•"/>
            </a:pPr>
            <a:endParaRPr lang="en-CA" dirty="0"/>
          </a:p>
          <a:p>
            <a:endParaRPr lang="en-CA" dirty="0"/>
          </a:p>
        </p:txBody>
      </p:sp>
      <p:sp>
        <p:nvSpPr>
          <p:cNvPr id="2" name="Title 1"/>
          <p:cNvSpPr>
            <a:spLocks noGrp="1"/>
          </p:cNvSpPr>
          <p:nvPr>
            <p:ph type="title"/>
          </p:nvPr>
        </p:nvSpPr>
        <p:spPr>
          <a:xfrm>
            <a:off x="7778321" y="457199"/>
            <a:ext cx="3092115" cy="1196671"/>
          </a:xfrm>
        </p:spPr>
        <p:txBody>
          <a:bodyPr/>
          <a:lstStyle/>
          <a:p>
            <a:r>
              <a:rPr lang="en-CA" dirty="0"/>
              <a:t>library discovery tool</a:t>
            </a:r>
          </a:p>
        </p:txBody>
      </p:sp>
    </p:spTree>
    <p:extLst>
      <p:ext uri="{BB962C8B-B14F-4D97-AF65-F5344CB8AC3E}">
        <p14:creationId xmlns:p14="http://schemas.microsoft.com/office/powerpoint/2010/main" val="1807407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1678" y="1874517"/>
            <a:ext cx="10178322" cy="3593591"/>
          </a:xfrm>
        </p:spPr>
        <p:txBody>
          <a:bodyPr>
            <a:normAutofit/>
          </a:bodyPr>
          <a:lstStyle/>
          <a:p>
            <a:pPr marL="457200" indent="-457200">
              <a:buFont typeface="+mj-lt"/>
              <a:buAutoNum type="arabicPeriod"/>
            </a:pPr>
            <a:r>
              <a:rPr lang="en-CA" sz="2800" dirty="0"/>
              <a:t>Where to search? </a:t>
            </a:r>
          </a:p>
          <a:p>
            <a:pPr marL="457200" indent="-457200">
              <a:buFont typeface="+mj-lt"/>
              <a:buAutoNum type="arabicPeriod"/>
            </a:pPr>
            <a:r>
              <a:rPr lang="en-CA" sz="2800" dirty="0"/>
              <a:t>How to evaluate? </a:t>
            </a:r>
          </a:p>
          <a:p>
            <a:pPr marL="457200" indent="-457200">
              <a:buFont typeface="+mj-lt"/>
              <a:buAutoNum type="arabicPeriod"/>
            </a:pPr>
            <a:r>
              <a:rPr lang="en-CA" sz="2800" dirty="0"/>
              <a:t>What are scholarly sources?</a:t>
            </a:r>
          </a:p>
          <a:p>
            <a:pPr marL="457200" indent="-457200">
              <a:buFont typeface="+mj-lt"/>
              <a:buAutoNum type="arabicPeriod"/>
            </a:pPr>
            <a:r>
              <a:rPr lang="en-CA" sz="2800" dirty="0"/>
              <a:t>How to access library tools?</a:t>
            </a:r>
          </a:p>
          <a:p>
            <a:pPr marL="0" indent="0">
              <a:buNone/>
            </a:pPr>
            <a:endParaRPr lang="en-CA" sz="2800" dirty="0"/>
          </a:p>
          <a:p>
            <a:pPr marL="0" indent="0">
              <a:buNone/>
            </a:pPr>
            <a:endParaRPr lang="en-CA" sz="2800" dirty="0"/>
          </a:p>
          <a:p>
            <a:pPr marL="457200" indent="-457200">
              <a:buFont typeface="+mj-lt"/>
              <a:buAutoNum type="arabicPeriod"/>
            </a:pPr>
            <a:endParaRPr lang="en-CA" sz="2800" dirty="0"/>
          </a:p>
          <a:p>
            <a:endParaRPr lang="en-CA" dirty="0"/>
          </a:p>
        </p:txBody>
      </p:sp>
      <p:sp>
        <p:nvSpPr>
          <p:cNvPr id="2" name="Title 1"/>
          <p:cNvSpPr>
            <a:spLocks noGrp="1"/>
          </p:cNvSpPr>
          <p:nvPr>
            <p:ph type="title"/>
          </p:nvPr>
        </p:nvSpPr>
        <p:spPr/>
        <p:txBody>
          <a:bodyPr/>
          <a:lstStyle/>
          <a:p>
            <a:r>
              <a:rPr lang="fr-CA" dirty="0"/>
              <a:t>Agenda</a:t>
            </a:r>
            <a:endParaRPr lang="en-CA" dirty="0"/>
          </a:p>
        </p:txBody>
      </p:sp>
    </p:spTree>
    <p:extLst>
      <p:ext uri="{BB962C8B-B14F-4D97-AF65-F5344CB8AC3E}">
        <p14:creationId xmlns:p14="http://schemas.microsoft.com/office/powerpoint/2010/main" val="1204323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15045" y="5979196"/>
            <a:ext cx="8675868" cy="742279"/>
          </a:xfrm>
        </p:spPr>
        <p:txBody>
          <a:bodyPr/>
          <a:lstStyle/>
          <a:p>
            <a:r>
              <a:rPr lang="en-CA"/>
              <a:t>Over 400 of them organized by discipline</a:t>
            </a:r>
          </a:p>
        </p:txBody>
      </p:sp>
      <p:sp>
        <p:nvSpPr>
          <p:cNvPr id="2" name="Title 1"/>
          <p:cNvSpPr>
            <a:spLocks noGrp="1"/>
          </p:cNvSpPr>
          <p:nvPr>
            <p:ph type="ctrTitle"/>
          </p:nvPr>
        </p:nvSpPr>
        <p:spPr/>
        <p:txBody>
          <a:bodyPr/>
          <a:lstStyle/>
          <a:p>
            <a:r>
              <a:rPr lang="en-CA"/>
              <a:t>Library databases</a:t>
            </a:r>
          </a:p>
        </p:txBody>
      </p:sp>
    </p:spTree>
    <p:extLst>
      <p:ext uri="{BB962C8B-B14F-4D97-AF65-F5344CB8AC3E}">
        <p14:creationId xmlns:p14="http://schemas.microsoft.com/office/powerpoint/2010/main" val="3923224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 of Knovel">
            <a:extLst>
              <a:ext uri="{FF2B5EF4-FFF2-40B4-BE49-F238E27FC236}">
                <a16:creationId xmlns:a16="http://schemas.microsoft.com/office/drawing/2014/main" id="{89DE6DD2-A222-4F76-8A13-B99008D9E994}"/>
              </a:ext>
            </a:extLst>
          </p:cNvPr>
          <p:cNvPicPr>
            <a:picLocks noChangeAspect="1"/>
          </p:cNvPicPr>
          <p:nvPr/>
        </p:nvPicPr>
        <p:blipFill>
          <a:blip r:embed="rId2"/>
          <a:stretch>
            <a:fillRect/>
          </a:stretch>
        </p:blipFill>
        <p:spPr>
          <a:xfrm>
            <a:off x="3272656" y="4351105"/>
            <a:ext cx="3898921" cy="1451362"/>
          </a:xfrm>
          <a:prstGeom prst="rect">
            <a:avLst/>
          </a:prstGeom>
        </p:spPr>
      </p:pic>
      <p:pic>
        <p:nvPicPr>
          <p:cNvPr id="13" name="Picture 12" descr="Logo of Scopus">
            <a:extLst>
              <a:ext uri="{FF2B5EF4-FFF2-40B4-BE49-F238E27FC236}">
                <a16:creationId xmlns:a16="http://schemas.microsoft.com/office/drawing/2014/main" id="{6B6CE046-4584-4303-9B24-BE1ED6B4EBCC}"/>
              </a:ext>
            </a:extLst>
          </p:cNvPr>
          <p:cNvPicPr>
            <a:picLocks noChangeAspect="1"/>
          </p:cNvPicPr>
          <p:nvPr/>
        </p:nvPicPr>
        <p:blipFill>
          <a:blip r:embed="rId3"/>
          <a:stretch>
            <a:fillRect/>
          </a:stretch>
        </p:blipFill>
        <p:spPr>
          <a:xfrm>
            <a:off x="415069" y="4610574"/>
            <a:ext cx="2812223" cy="900790"/>
          </a:xfrm>
          <a:prstGeom prst="rect">
            <a:avLst/>
          </a:prstGeom>
        </p:spPr>
      </p:pic>
      <p:pic>
        <p:nvPicPr>
          <p:cNvPr id="7" name="Picture 6" descr="Logo of SciFind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1967" y="3548786"/>
            <a:ext cx="4019610" cy="802318"/>
          </a:xfrm>
          <a:prstGeom prst="rect">
            <a:avLst/>
          </a:prstGeom>
        </p:spPr>
      </p:pic>
      <p:pic>
        <p:nvPicPr>
          <p:cNvPr id="8" name="Picture 7" descr="Logo of Web of Scienc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1077" y="2202261"/>
            <a:ext cx="4000500" cy="1143000"/>
          </a:xfrm>
          <a:prstGeom prst="rect">
            <a:avLst/>
          </a:prstGeom>
        </p:spPr>
      </p:pic>
      <p:pic>
        <p:nvPicPr>
          <p:cNvPr id="3" name="Picture 2" descr="Logo of IEEE Xplore Digital Librar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363" y="2172434"/>
            <a:ext cx="2591137" cy="2178670"/>
          </a:xfrm>
          <a:prstGeom prst="rect">
            <a:avLst/>
          </a:prstGeom>
        </p:spPr>
      </p:pic>
      <p:pic>
        <p:nvPicPr>
          <p:cNvPr id="5" name="Content Placeholder 4" descr="Logo of Engineering Village"/>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506363" y="1055534"/>
            <a:ext cx="6566555" cy="741385"/>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7737382" y="1741336"/>
            <a:ext cx="4122522" cy="4164164"/>
          </a:xfrm>
        </p:spPr>
        <p:txBody>
          <a:bodyPr/>
          <a:lstStyle/>
          <a:p>
            <a:pPr marL="285750" indent="-285750">
              <a:buClr>
                <a:schemeClr val="bg1"/>
              </a:buClr>
              <a:buFont typeface="Arial" panose="020B0604020202020204" pitchFamily="34" charset="0"/>
              <a:buChar char="•"/>
            </a:pPr>
            <a:r>
              <a:rPr lang="en-CA" sz="1800" dirty="0"/>
              <a:t>Content is usually more in-depth and specialized </a:t>
            </a:r>
          </a:p>
          <a:p>
            <a:pPr marL="285750" indent="-285750">
              <a:buClr>
                <a:schemeClr val="bg1"/>
              </a:buClr>
              <a:buFont typeface="Arial" panose="020B0604020202020204" pitchFamily="34" charset="0"/>
              <a:buChar char="•"/>
            </a:pPr>
            <a:r>
              <a:rPr lang="en-CA" sz="1800" dirty="0"/>
              <a:t>More options to search, expand, or refine </a:t>
            </a:r>
          </a:p>
          <a:p>
            <a:pPr marL="285750" indent="-285750">
              <a:buClr>
                <a:schemeClr val="bg1"/>
              </a:buClr>
              <a:buFont typeface="Arial" panose="020B0604020202020204" pitchFamily="34" charset="0"/>
              <a:buChar char="•"/>
            </a:pPr>
            <a:r>
              <a:rPr lang="en-CA" sz="1800" dirty="0"/>
              <a:t>Answer questions such as: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Where can I find journal articles on a specific aspect of a topic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How can I combine different elements/keywords in a search? </a:t>
            </a:r>
          </a:p>
          <a:p>
            <a:endParaRPr lang="en-CA" dirty="0"/>
          </a:p>
        </p:txBody>
      </p:sp>
      <p:sp>
        <p:nvSpPr>
          <p:cNvPr id="2" name="Title 1"/>
          <p:cNvSpPr>
            <a:spLocks noGrp="1"/>
          </p:cNvSpPr>
          <p:nvPr>
            <p:ph type="title"/>
          </p:nvPr>
        </p:nvSpPr>
        <p:spPr>
          <a:xfrm>
            <a:off x="7737381" y="457199"/>
            <a:ext cx="3092115" cy="1196671"/>
          </a:xfrm>
        </p:spPr>
        <p:txBody>
          <a:bodyPr/>
          <a:lstStyle/>
          <a:p>
            <a:r>
              <a:rPr lang="en-CA" dirty="0"/>
              <a:t>Library databases</a:t>
            </a:r>
          </a:p>
        </p:txBody>
      </p:sp>
    </p:spTree>
    <p:extLst>
      <p:ext uri="{BB962C8B-B14F-4D97-AF65-F5344CB8AC3E}">
        <p14:creationId xmlns:p14="http://schemas.microsoft.com/office/powerpoint/2010/main" val="1792111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242929" y="5159781"/>
            <a:ext cx="9529173" cy="951135"/>
          </a:xfrm>
        </p:spPr>
        <p:txBody>
          <a:bodyPr/>
          <a:lstStyle/>
          <a:p>
            <a:r>
              <a:rPr lang="en-CA" dirty="0"/>
              <a:t>A closer look at an engineering database</a:t>
            </a:r>
          </a:p>
        </p:txBody>
      </p:sp>
      <p:sp>
        <p:nvSpPr>
          <p:cNvPr id="4" name="Title 3"/>
          <p:cNvSpPr>
            <a:spLocks noGrp="1"/>
          </p:cNvSpPr>
          <p:nvPr>
            <p:ph type="title"/>
          </p:nvPr>
        </p:nvSpPr>
        <p:spPr/>
        <p:txBody>
          <a:bodyPr/>
          <a:lstStyle/>
          <a:p>
            <a:r>
              <a:rPr lang="fr-CA" dirty="0"/>
              <a:t>Engineering village</a:t>
            </a:r>
            <a:endParaRPr lang="en-CA" dirty="0"/>
          </a:p>
        </p:txBody>
      </p:sp>
    </p:spTree>
    <p:extLst>
      <p:ext uri="{BB962C8B-B14F-4D97-AF65-F5344CB8AC3E}">
        <p14:creationId xmlns:p14="http://schemas.microsoft.com/office/powerpoint/2010/main" val="1459134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B520771-5430-4CA6-9C19-C1CFB202FB4C}"/>
              </a:ext>
            </a:extLst>
          </p:cNvPr>
          <p:cNvSpPr>
            <a:spLocks noGrp="1"/>
          </p:cNvSpPr>
          <p:nvPr>
            <p:ph idx="1"/>
          </p:nvPr>
        </p:nvSpPr>
        <p:spPr/>
        <p:txBody>
          <a:bodyPr/>
          <a:lstStyle/>
          <a:p>
            <a:endParaRPr lang="en-CA" dirty="0"/>
          </a:p>
        </p:txBody>
      </p:sp>
      <p:pic>
        <p:nvPicPr>
          <p:cNvPr id="15" name="Picture 14" descr="A breakdown of subject coverage in GEOBASE, with &quot;Environmental Sciences&quot;  taking up 23%">
            <a:extLst>
              <a:ext uri="{FF2B5EF4-FFF2-40B4-BE49-F238E27FC236}">
                <a16:creationId xmlns:a16="http://schemas.microsoft.com/office/drawing/2014/main" id="{607713F7-D1DA-429E-9AE7-649B50D6258C}"/>
              </a:ext>
            </a:extLst>
          </p:cNvPr>
          <p:cNvPicPr>
            <a:picLocks noChangeAspect="1"/>
          </p:cNvPicPr>
          <p:nvPr/>
        </p:nvPicPr>
        <p:blipFill>
          <a:blip r:embed="rId3"/>
          <a:stretch>
            <a:fillRect/>
          </a:stretch>
        </p:blipFill>
        <p:spPr>
          <a:xfrm>
            <a:off x="762000" y="3792075"/>
            <a:ext cx="6377118" cy="2787278"/>
          </a:xfrm>
          <a:prstGeom prst="rect">
            <a:avLst/>
          </a:prstGeom>
        </p:spPr>
      </p:pic>
      <p:sp>
        <p:nvSpPr>
          <p:cNvPr id="18" name="Rectangle 17">
            <a:extLst>
              <a:ext uri="{FF2B5EF4-FFF2-40B4-BE49-F238E27FC236}">
                <a16:creationId xmlns:a16="http://schemas.microsoft.com/office/drawing/2014/main" id="{D214D201-A984-43CE-8B5D-D0E3DF0234F8}"/>
              </a:ext>
            </a:extLst>
          </p:cNvPr>
          <p:cNvSpPr/>
          <p:nvPr/>
        </p:nvSpPr>
        <p:spPr>
          <a:xfrm>
            <a:off x="4947093" y="3144670"/>
            <a:ext cx="1031671" cy="400110"/>
          </a:xfrm>
          <a:prstGeom prst="rect">
            <a:avLst/>
          </a:prstGeom>
        </p:spPr>
        <p:txBody>
          <a:bodyPr wrap="square">
            <a:spAutoFit/>
          </a:bodyPr>
          <a:lstStyle/>
          <a:p>
            <a:r>
              <a:rPr lang="en-CA" sz="2000" b="1" dirty="0" err="1">
                <a:solidFill>
                  <a:schemeClr val="bg1">
                    <a:lumMod val="50000"/>
                  </a:schemeClr>
                </a:solidFill>
              </a:rPr>
              <a:t>Inspec</a:t>
            </a:r>
            <a:endParaRPr lang="en-CA" sz="2000" b="1" dirty="0">
              <a:solidFill>
                <a:schemeClr val="bg1">
                  <a:lumMod val="50000"/>
                </a:schemeClr>
              </a:solidFill>
            </a:endParaRPr>
          </a:p>
        </p:txBody>
      </p:sp>
      <p:pic>
        <p:nvPicPr>
          <p:cNvPr id="13" name="Picture 12" descr="A break down of subject coverage in Inspec, with Physics being the biggest portion that takes up 60%">
            <a:extLst>
              <a:ext uri="{FF2B5EF4-FFF2-40B4-BE49-F238E27FC236}">
                <a16:creationId xmlns:a16="http://schemas.microsoft.com/office/drawing/2014/main" id="{7F19286B-55D3-48DC-866B-430CFC6FE8AC}"/>
              </a:ext>
            </a:extLst>
          </p:cNvPr>
          <p:cNvPicPr>
            <a:picLocks noChangeAspect="1"/>
          </p:cNvPicPr>
          <p:nvPr/>
        </p:nvPicPr>
        <p:blipFill>
          <a:blip r:embed="rId4"/>
          <a:stretch>
            <a:fillRect/>
          </a:stretch>
        </p:blipFill>
        <p:spPr>
          <a:xfrm>
            <a:off x="3495730" y="712832"/>
            <a:ext cx="3643388" cy="2488942"/>
          </a:xfrm>
          <a:prstGeom prst="rect">
            <a:avLst/>
          </a:prstGeom>
        </p:spPr>
      </p:pic>
      <p:sp>
        <p:nvSpPr>
          <p:cNvPr id="16" name="Rectangle 15">
            <a:extLst>
              <a:ext uri="{FF2B5EF4-FFF2-40B4-BE49-F238E27FC236}">
                <a16:creationId xmlns:a16="http://schemas.microsoft.com/office/drawing/2014/main" id="{2A8BCF16-F24C-4554-8308-5A545C5E2422}"/>
              </a:ext>
            </a:extLst>
          </p:cNvPr>
          <p:cNvSpPr/>
          <p:nvPr/>
        </p:nvSpPr>
        <p:spPr>
          <a:xfrm>
            <a:off x="1212048" y="3144670"/>
            <a:ext cx="1643694" cy="400110"/>
          </a:xfrm>
          <a:prstGeom prst="rect">
            <a:avLst/>
          </a:prstGeom>
        </p:spPr>
        <p:txBody>
          <a:bodyPr wrap="square">
            <a:spAutoFit/>
          </a:bodyPr>
          <a:lstStyle/>
          <a:p>
            <a:r>
              <a:rPr lang="en-CA" sz="2000" b="1" dirty="0">
                <a:solidFill>
                  <a:schemeClr val="bg1">
                    <a:lumMod val="50000"/>
                  </a:schemeClr>
                </a:solidFill>
              </a:rPr>
              <a:t>Compendex</a:t>
            </a:r>
          </a:p>
        </p:txBody>
      </p:sp>
      <p:pic>
        <p:nvPicPr>
          <p:cNvPr id="7" name="Picture 6" descr="A breakdown of subject coverage in Compendex, with &quot;General&quot; topics being the biggest portion that takes up 27% ">
            <a:extLst>
              <a:ext uri="{FF2B5EF4-FFF2-40B4-BE49-F238E27FC236}">
                <a16:creationId xmlns:a16="http://schemas.microsoft.com/office/drawing/2014/main" id="{C07D69AC-81F5-46F4-BF71-52147AA883D0}"/>
              </a:ext>
            </a:extLst>
          </p:cNvPr>
          <p:cNvPicPr>
            <a:picLocks noChangeAspect="1"/>
          </p:cNvPicPr>
          <p:nvPr/>
        </p:nvPicPr>
        <p:blipFill>
          <a:blip r:embed="rId5"/>
          <a:stretch>
            <a:fillRect/>
          </a:stretch>
        </p:blipFill>
        <p:spPr>
          <a:xfrm>
            <a:off x="762000" y="696350"/>
            <a:ext cx="2536165" cy="2505423"/>
          </a:xfrm>
          <a:prstGeom prst="rect">
            <a:avLst/>
          </a:prstGeom>
        </p:spPr>
      </p:pic>
      <p:sp>
        <p:nvSpPr>
          <p:cNvPr id="6" name="Text Placeholder 5"/>
          <p:cNvSpPr>
            <a:spLocks noGrp="1"/>
          </p:cNvSpPr>
          <p:nvPr>
            <p:ph type="body" sz="half" idx="2"/>
          </p:nvPr>
        </p:nvSpPr>
        <p:spPr/>
        <p:txBody>
          <a:bodyPr/>
          <a:lstStyle/>
          <a:p>
            <a:r>
              <a:rPr lang="en-CA" dirty="0"/>
              <a:t>With a coverage of 1884 to the present, the three indexes </a:t>
            </a:r>
            <a:r>
              <a:rPr lang="en-CA" b="1" dirty="0">
                <a:solidFill>
                  <a:schemeClr val="accent1"/>
                </a:solidFill>
              </a:rPr>
              <a:t>Compendex</a:t>
            </a:r>
            <a:r>
              <a:rPr lang="en-CA" dirty="0"/>
              <a:t>, </a:t>
            </a:r>
            <a:r>
              <a:rPr lang="en-CA" b="1" dirty="0" err="1">
                <a:solidFill>
                  <a:schemeClr val="accent1"/>
                </a:solidFill>
              </a:rPr>
              <a:t>Inspec</a:t>
            </a:r>
            <a:r>
              <a:rPr lang="en-CA" dirty="0"/>
              <a:t>, and </a:t>
            </a:r>
            <a:r>
              <a:rPr lang="en-CA" b="1" dirty="0">
                <a:solidFill>
                  <a:schemeClr val="accent1"/>
                </a:solidFill>
              </a:rPr>
              <a:t>GEOBASE</a:t>
            </a:r>
            <a:r>
              <a:rPr lang="en-CA" dirty="0"/>
              <a:t> provide content in general engineering as well as more specialized engineering disciplines. </a:t>
            </a:r>
          </a:p>
          <a:p>
            <a:endParaRPr lang="en-CA" dirty="0"/>
          </a:p>
          <a:p>
            <a:endParaRPr lang="en-CA" dirty="0"/>
          </a:p>
          <a:p>
            <a:endParaRPr lang="en-CA" dirty="0"/>
          </a:p>
        </p:txBody>
      </p:sp>
      <p:sp>
        <p:nvSpPr>
          <p:cNvPr id="3" name="Title 2">
            <a:extLst>
              <a:ext uri="{FF2B5EF4-FFF2-40B4-BE49-F238E27FC236}">
                <a16:creationId xmlns:a16="http://schemas.microsoft.com/office/drawing/2014/main" id="{061DCD82-B36D-4345-8E07-39D8820126F8}"/>
              </a:ext>
            </a:extLst>
          </p:cNvPr>
          <p:cNvSpPr>
            <a:spLocks noGrp="1"/>
          </p:cNvSpPr>
          <p:nvPr>
            <p:ph type="title"/>
          </p:nvPr>
        </p:nvSpPr>
        <p:spPr/>
        <p:txBody>
          <a:bodyPr/>
          <a:lstStyle/>
          <a:p>
            <a:r>
              <a:rPr lang="en-US" dirty="0"/>
              <a:t>What content is included?</a:t>
            </a:r>
            <a:endParaRPr lang="en-CA" dirty="0"/>
          </a:p>
        </p:txBody>
      </p:sp>
      <p:sp>
        <p:nvSpPr>
          <p:cNvPr id="19" name="Rectangle 18">
            <a:extLst>
              <a:ext uri="{FF2B5EF4-FFF2-40B4-BE49-F238E27FC236}">
                <a16:creationId xmlns:a16="http://schemas.microsoft.com/office/drawing/2014/main" id="{76966233-1013-4A95-8C96-392F7F7454AE}"/>
              </a:ext>
            </a:extLst>
          </p:cNvPr>
          <p:cNvSpPr/>
          <p:nvPr/>
        </p:nvSpPr>
        <p:spPr>
          <a:xfrm>
            <a:off x="3128712" y="6410075"/>
            <a:ext cx="1643694" cy="400110"/>
          </a:xfrm>
          <a:prstGeom prst="rect">
            <a:avLst/>
          </a:prstGeom>
        </p:spPr>
        <p:txBody>
          <a:bodyPr wrap="square">
            <a:spAutoFit/>
          </a:bodyPr>
          <a:lstStyle/>
          <a:p>
            <a:r>
              <a:rPr lang="en-CA" sz="2000" b="1" dirty="0">
                <a:solidFill>
                  <a:schemeClr val="bg1">
                    <a:lumMod val="50000"/>
                  </a:schemeClr>
                </a:solidFill>
              </a:rPr>
              <a:t>GEOBASE</a:t>
            </a:r>
          </a:p>
        </p:txBody>
      </p:sp>
    </p:spTree>
    <p:extLst>
      <p:ext uri="{BB962C8B-B14F-4D97-AF65-F5344CB8AC3E}">
        <p14:creationId xmlns:p14="http://schemas.microsoft.com/office/powerpoint/2010/main" val="53330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37370" y="457199"/>
            <a:ext cx="3092115" cy="1196671"/>
          </a:xfrm>
        </p:spPr>
        <p:txBody>
          <a:bodyPr>
            <a:normAutofit/>
          </a:bodyPr>
          <a:lstStyle/>
          <a:p>
            <a:r>
              <a:rPr lang="en-CA" sz="2000" dirty="0"/>
              <a:t>Is the content peer-reviewed?</a:t>
            </a:r>
          </a:p>
        </p:txBody>
      </p:sp>
      <p:sp>
        <p:nvSpPr>
          <p:cNvPr id="6" name="Text Placeholder 5"/>
          <p:cNvSpPr>
            <a:spLocks noGrp="1"/>
          </p:cNvSpPr>
          <p:nvPr>
            <p:ph type="body" sz="half" idx="2"/>
          </p:nvPr>
        </p:nvSpPr>
        <p:spPr>
          <a:xfrm>
            <a:off x="7837371" y="1741336"/>
            <a:ext cx="3865269" cy="4164164"/>
          </a:xfrm>
        </p:spPr>
        <p:txBody>
          <a:bodyPr vert="horz" lIns="91440" tIns="45720" rIns="91440" bIns="45720" rtlCol="0" anchor="t">
            <a:normAutofit/>
          </a:bodyPr>
          <a:lstStyle/>
          <a:p>
            <a:pPr marL="285750" indent="-285750">
              <a:buClr>
                <a:schemeClr val="bg2"/>
              </a:buClr>
              <a:buFont typeface="Arial" panose="020B0604020202020204" pitchFamily="34" charset="0"/>
              <a:buChar char="•"/>
            </a:pPr>
            <a:r>
              <a:rPr lang="en-CA" dirty="0"/>
              <a:t>Journal articles are peer-reviewed</a:t>
            </a:r>
          </a:p>
          <a:p>
            <a:pPr marL="285750" indent="-285750">
              <a:buClr>
                <a:schemeClr val="bg2"/>
              </a:buClr>
              <a:buFont typeface="Arial" panose="020B0604020202020204" pitchFamily="34" charset="0"/>
              <a:buChar char="•"/>
            </a:pPr>
            <a:r>
              <a:rPr lang="en-CA" dirty="0"/>
              <a:t>Some conference articles/proceedings  are peer-reviewed</a:t>
            </a:r>
          </a:p>
          <a:p>
            <a:pPr marL="285750" indent="-285750">
              <a:buClr>
                <a:schemeClr val="bg2"/>
              </a:buClr>
              <a:buFont typeface="Arial" panose="020B0604020202020204" pitchFamily="34" charset="0"/>
              <a:buChar char="•"/>
            </a:pPr>
            <a:r>
              <a:rPr lang="en-CA" dirty="0"/>
              <a:t>Recently, preprints have been included in the results in Compendex </a:t>
            </a:r>
          </a:p>
          <a:p>
            <a:pPr marL="285750" indent="-285750">
              <a:buClr>
                <a:schemeClr val="bg2"/>
              </a:buClr>
              <a:buFont typeface="Arial" panose="020B0604020202020204" pitchFamily="34" charset="0"/>
              <a:buChar char="•"/>
            </a:pPr>
            <a:r>
              <a:rPr lang="en-CA" dirty="0"/>
              <a:t>Preprints are NOT peer-reviewed, but are helpful in exploring the latest papers </a:t>
            </a:r>
          </a:p>
          <a:p>
            <a:pPr>
              <a:buClr>
                <a:schemeClr val="bg2"/>
              </a:buClr>
            </a:pPr>
            <a:endParaRPr lang="en-CA" sz="1400" dirty="0"/>
          </a:p>
        </p:txBody>
      </p:sp>
      <p:pic>
        <p:nvPicPr>
          <p:cNvPr id="9" name="Content Placeholder 8"/>
          <p:cNvPicPr>
            <a:picLocks noGrp="1" noChangeAspect="1"/>
          </p:cNvPicPr>
          <p:nvPr>
            <p:ph idx="1"/>
          </p:nvPr>
        </p:nvPicPr>
        <p:blipFill>
          <a:blip r:embed="rId3"/>
          <a:srcRect/>
          <a:stretch/>
        </p:blipFill>
        <p:spPr>
          <a:xfrm>
            <a:off x="489360" y="1055534"/>
            <a:ext cx="6784209" cy="26755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388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FE0D9F5-D5E1-466E-8C7B-17FA8BFE0AD6}"/>
              </a:ext>
            </a:extLst>
          </p:cNvPr>
          <p:cNvSpPr txBox="1"/>
          <p:nvPr/>
        </p:nvSpPr>
        <p:spPr>
          <a:xfrm>
            <a:off x="1828800" y="3848927"/>
            <a:ext cx="4684529" cy="1290033"/>
          </a:xfrm>
          <a:prstGeom prst="rect">
            <a:avLst/>
          </a:prstGeom>
          <a:noFill/>
        </p:spPr>
        <p:txBody>
          <a:bodyPr wrap="square">
            <a:spAutoFit/>
          </a:bodyPr>
          <a:lstStyle/>
          <a:p>
            <a:pPr marL="411480" lvl="1">
              <a:lnSpc>
                <a:spcPct val="150000"/>
              </a:lnSpc>
            </a:pPr>
            <a:r>
              <a:rPr lang="en-US" sz="1800"/>
              <a:t>“Find it @ Concordia” button to check the library’s other subscriptions. If not available, request it via </a:t>
            </a:r>
            <a:r>
              <a:rPr lang="en-US" sz="1800" b="1"/>
              <a:t>Interlibrary Loan</a:t>
            </a:r>
            <a:r>
              <a:rPr lang="en-US" sz="1800"/>
              <a:t>. </a:t>
            </a:r>
          </a:p>
        </p:txBody>
      </p:sp>
      <p:cxnSp>
        <p:nvCxnSpPr>
          <p:cNvPr id="29" name="Straight Arrow Connector 28" descr="Pointing to the &quot;Find it @ Concordia&quot; button">
            <a:extLst>
              <a:ext uri="{FF2B5EF4-FFF2-40B4-BE49-F238E27FC236}">
                <a16:creationId xmlns:a16="http://schemas.microsoft.com/office/drawing/2014/main" id="{DA00D996-6760-4254-BF56-680CC7CE8D4D}"/>
              </a:ext>
            </a:extLst>
          </p:cNvPr>
          <p:cNvCxnSpPr>
            <a:cxnSpLocks/>
          </p:cNvCxnSpPr>
          <p:nvPr/>
        </p:nvCxnSpPr>
        <p:spPr>
          <a:xfrm flipV="1">
            <a:off x="4710068" y="2000410"/>
            <a:ext cx="1103150" cy="184851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46CA806-C2E8-4E21-BEA9-F259EA3B589E}"/>
              </a:ext>
            </a:extLst>
          </p:cNvPr>
          <p:cNvSpPr txBox="1"/>
          <p:nvPr/>
        </p:nvSpPr>
        <p:spPr>
          <a:xfrm>
            <a:off x="1051571" y="2948281"/>
            <a:ext cx="3658497" cy="459036"/>
          </a:xfrm>
          <a:prstGeom prst="rect">
            <a:avLst/>
          </a:prstGeom>
          <a:noFill/>
        </p:spPr>
        <p:txBody>
          <a:bodyPr wrap="square">
            <a:spAutoFit/>
          </a:bodyPr>
          <a:lstStyle/>
          <a:p>
            <a:pPr marL="411480" lvl="1">
              <a:lnSpc>
                <a:spcPct val="150000"/>
              </a:lnSpc>
            </a:pPr>
            <a:r>
              <a:rPr lang="en-US" sz="1800"/>
              <a:t>“Full text” button, if one exists</a:t>
            </a:r>
          </a:p>
        </p:txBody>
      </p:sp>
      <p:cxnSp>
        <p:nvCxnSpPr>
          <p:cNvPr id="24" name="Straight Arrow Connector 23" descr="Pointing to the &quot;Full text&quot; button">
            <a:extLst>
              <a:ext uri="{FF2B5EF4-FFF2-40B4-BE49-F238E27FC236}">
                <a16:creationId xmlns:a16="http://schemas.microsoft.com/office/drawing/2014/main" id="{E6527372-56B6-433E-B9F7-2F99AFBAF79F}"/>
              </a:ext>
            </a:extLst>
          </p:cNvPr>
          <p:cNvCxnSpPr>
            <a:cxnSpLocks/>
          </p:cNvCxnSpPr>
          <p:nvPr/>
        </p:nvCxnSpPr>
        <p:spPr>
          <a:xfrm flipV="1">
            <a:off x="3378775" y="2055220"/>
            <a:ext cx="1183175" cy="104289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n example of a journal article with Full text options ">
            <a:extLst>
              <a:ext uri="{FF2B5EF4-FFF2-40B4-BE49-F238E27FC236}">
                <a16:creationId xmlns:a16="http://schemas.microsoft.com/office/drawing/2014/main" id="{95BA31AA-2BFE-4E63-9BA9-554A288D8B09}"/>
              </a:ext>
            </a:extLst>
          </p:cNvPr>
          <p:cNvPicPr>
            <a:picLocks noChangeAspect="1"/>
          </p:cNvPicPr>
          <p:nvPr/>
        </p:nvPicPr>
        <p:blipFill rotWithShape="1">
          <a:blip r:embed="rId3"/>
          <a:srcRect r="24392"/>
          <a:stretch/>
        </p:blipFill>
        <p:spPr>
          <a:xfrm>
            <a:off x="723253" y="905814"/>
            <a:ext cx="6186210" cy="1228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3">
            <a:extLst>
              <a:ext uri="{FF2B5EF4-FFF2-40B4-BE49-F238E27FC236}">
                <a16:creationId xmlns:a16="http://schemas.microsoft.com/office/drawing/2014/main" id="{F41E768A-680B-4517-8090-473843338743}"/>
              </a:ext>
            </a:extLst>
          </p:cNvPr>
          <p:cNvSpPr txBox="1">
            <a:spLocks/>
          </p:cNvSpPr>
          <p:nvPr/>
        </p:nvSpPr>
        <p:spPr>
          <a:xfrm>
            <a:off x="7983041" y="1607643"/>
            <a:ext cx="3658497" cy="416416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r>
              <a:rPr lang="en-CA" sz="2000" dirty="0"/>
              <a:t>Full text may be readily available. If not, the “Find it @ Concordia” button can help check for full text availability in the library. </a:t>
            </a:r>
          </a:p>
        </p:txBody>
      </p:sp>
      <p:sp>
        <p:nvSpPr>
          <p:cNvPr id="2" name="Title 1"/>
          <p:cNvSpPr>
            <a:spLocks noGrp="1"/>
          </p:cNvSpPr>
          <p:nvPr>
            <p:ph type="title"/>
          </p:nvPr>
        </p:nvSpPr>
        <p:spPr>
          <a:xfrm>
            <a:off x="7983040" y="323506"/>
            <a:ext cx="3298594" cy="1196671"/>
          </a:xfrm>
        </p:spPr>
        <p:txBody>
          <a:bodyPr>
            <a:normAutofit/>
          </a:bodyPr>
          <a:lstStyle/>
          <a:p>
            <a:r>
              <a:rPr lang="en-CA" sz="2000" dirty="0"/>
              <a:t>How to access full text? </a:t>
            </a:r>
          </a:p>
        </p:txBody>
      </p:sp>
    </p:spTree>
    <p:extLst>
      <p:ext uri="{BB962C8B-B14F-4D97-AF65-F5344CB8AC3E}">
        <p14:creationId xmlns:p14="http://schemas.microsoft.com/office/powerpoint/2010/main" val="110152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295;p45" descr="The intermedia page if full text is not immediately available, with &quot;Request via Interlibrary Loan&quot; button at the bottom of the page "/>
          <p:cNvPicPr preferRelativeResize="0"/>
          <p:nvPr/>
        </p:nvPicPr>
        <p:blipFill>
          <a:blip r:embed="rId2"/>
          <a:srcRect/>
          <a:stretch/>
        </p:blipFill>
        <p:spPr>
          <a:xfrm>
            <a:off x="441278" y="1253174"/>
            <a:ext cx="6470966" cy="4946148"/>
          </a:xfrm>
          <a:prstGeom prst="rect">
            <a:avLst/>
          </a:prstGeom>
          <a:noFill/>
          <a:ln>
            <a:noFill/>
          </a:ln>
        </p:spPr>
      </p:pic>
      <p:sp>
        <p:nvSpPr>
          <p:cNvPr id="4" name="Text Placeholder 3"/>
          <p:cNvSpPr>
            <a:spLocks noGrp="1"/>
          </p:cNvSpPr>
          <p:nvPr>
            <p:ph type="body" sz="half" idx="2"/>
          </p:nvPr>
        </p:nvSpPr>
        <p:spPr>
          <a:xfrm>
            <a:off x="7942095" y="1741336"/>
            <a:ext cx="3808627" cy="4164164"/>
          </a:xfrm>
        </p:spPr>
        <p:txBody>
          <a:bodyPr/>
          <a:lstStyle/>
          <a:p>
            <a:pPr marL="285750" indent="-285750">
              <a:buClr>
                <a:schemeClr val="bg1"/>
              </a:buClr>
              <a:buFont typeface="Arial" panose="020B0604020202020204" pitchFamily="34" charset="0"/>
              <a:buChar char="•"/>
            </a:pPr>
            <a:endParaRPr lang="en-CA"/>
          </a:p>
          <a:p>
            <a:pPr marL="285750" indent="-285750">
              <a:buClr>
                <a:schemeClr val="bg1"/>
              </a:buClr>
              <a:buFont typeface="Arial" panose="020B0604020202020204" pitchFamily="34" charset="0"/>
              <a:buChar char="•"/>
            </a:pPr>
            <a:r>
              <a:rPr lang="en-CA"/>
              <a:t>If Concordia Library doesn’t have it, use Interlibrary Loan </a:t>
            </a:r>
          </a:p>
          <a:p>
            <a:pPr marL="285750" indent="-285750">
              <a:buClr>
                <a:schemeClr val="bg1"/>
              </a:buClr>
              <a:buFont typeface="Arial" panose="020B0604020202020204" pitchFamily="34" charset="0"/>
              <a:buChar char="•"/>
            </a:pPr>
            <a:r>
              <a:rPr lang="en-CA"/>
              <a:t>Takes a few days or longer to process depending on the item </a:t>
            </a:r>
          </a:p>
        </p:txBody>
      </p:sp>
      <p:sp>
        <p:nvSpPr>
          <p:cNvPr id="2" name="Title 1"/>
          <p:cNvSpPr>
            <a:spLocks noGrp="1"/>
          </p:cNvSpPr>
          <p:nvPr>
            <p:ph type="title"/>
          </p:nvPr>
        </p:nvSpPr>
        <p:spPr>
          <a:xfrm>
            <a:off x="7942094" y="457199"/>
            <a:ext cx="3494730" cy="1196671"/>
          </a:xfrm>
        </p:spPr>
        <p:txBody>
          <a:bodyPr/>
          <a:lstStyle/>
          <a:p>
            <a:r>
              <a:rPr lang="en-CA" dirty="0"/>
              <a:t>Interlibrary loan</a:t>
            </a:r>
          </a:p>
        </p:txBody>
      </p:sp>
      <p:sp>
        <p:nvSpPr>
          <p:cNvPr id="25" name="Down Arrow 24" descr="Pointing to &quot;Request via Interlibrary Loan&quot;"/>
          <p:cNvSpPr/>
          <p:nvPr/>
        </p:nvSpPr>
        <p:spPr>
          <a:xfrm rot="8600858">
            <a:off x="3009196" y="5980608"/>
            <a:ext cx="469853" cy="81802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3581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41E26E-E594-457B-A115-CA2F2F904240}"/>
              </a:ext>
            </a:extLst>
          </p:cNvPr>
          <p:cNvSpPr>
            <a:spLocks noGrp="1"/>
          </p:cNvSpPr>
          <p:nvPr>
            <p:ph type="subTitle" idx="1"/>
          </p:nvPr>
        </p:nvSpPr>
        <p:spPr/>
        <p:txBody>
          <a:bodyPr/>
          <a:lstStyle/>
          <a:p>
            <a:endParaRPr lang="en-CA"/>
          </a:p>
        </p:txBody>
      </p:sp>
      <p:sp>
        <p:nvSpPr>
          <p:cNvPr id="2" name="Title 1"/>
          <p:cNvSpPr>
            <a:spLocks noGrp="1"/>
          </p:cNvSpPr>
          <p:nvPr>
            <p:ph type="ctrTitle"/>
          </p:nvPr>
        </p:nvSpPr>
        <p:spPr/>
        <p:txBody>
          <a:bodyPr>
            <a:normAutofit/>
          </a:bodyPr>
          <a:lstStyle/>
          <a:p>
            <a:r>
              <a:rPr lang="en-US" dirty="0"/>
              <a:t>A quick demo of engineering village</a:t>
            </a:r>
            <a:endParaRPr lang="en-CA" dirty="0"/>
          </a:p>
        </p:txBody>
      </p:sp>
    </p:spTree>
    <p:extLst>
      <p:ext uri="{BB962C8B-B14F-4D97-AF65-F5344CB8AC3E}">
        <p14:creationId xmlns:p14="http://schemas.microsoft.com/office/powerpoint/2010/main" val="3939201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EBBE1A6A-D90C-454F-9E4E-3EA6EE2D75A4}"/>
              </a:ext>
            </a:extLst>
          </p:cNvPr>
          <p:cNvPicPr>
            <a:picLocks noChangeAspect="1"/>
          </p:cNvPicPr>
          <p:nvPr/>
        </p:nvPicPr>
        <p:blipFill>
          <a:blip r:embed="rId3"/>
          <a:stretch>
            <a:fillRect/>
          </a:stretch>
        </p:blipFill>
        <p:spPr>
          <a:xfrm>
            <a:off x="593974" y="4287894"/>
            <a:ext cx="6449042" cy="2266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More examples of General Guides on the library website ">
            <a:extLst>
              <a:ext uri="{FF2B5EF4-FFF2-40B4-BE49-F238E27FC236}">
                <a16:creationId xmlns:a16="http://schemas.microsoft.com/office/drawing/2014/main" id="{95BA31AA-2BFE-4E63-9BA9-554A288D8B09}"/>
              </a:ext>
            </a:extLst>
          </p:cNvPr>
          <p:cNvPicPr>
            <a:picLocks noChangeAspect="1"/>
          </p:cNvPicPr>
          <p:nvPr/>
        </p:nvPicPr>
        <p:blipFill>
          <a:blip r:embed="rId4"/>
          <a:srcRect/>
          <a:stretch/>
        </p:blipFill>
        <p:spPr>
          <a:xfrm>
            <a:off x="593974" y="877145"/>
            <a:ext cx="5787130" cy="3213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3">
            <a:extLst>
              <a:ext uri="{FF2B5EF4-FFF2-40B4-BE49-F238E27FC236}">
                <a16:creationId xmlns:a16="http://schemas.microsoft.com/office/drawing/2014/main" id="{F41E768A-680B-4517-8090-473843338743}"/>
              </a:ext>
            </a:extLst>
          </p:cNvPr>
          <p:cNvSpPr txBox="1">
            <a:spLocks/>
          </p:cNvSpPr>
          <p:nvPr/>
        </p:nvSpPr>
        <p:spPr>
          <a:xfrm>
            <a:off x="7983041" y="1607642"/>
            <a:ext cx="3658497" cy="477908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r>
              <a:rPr lang="en-CA" sz="2000" dirty="0"/>
              <a:t>Subject guides are available for all schools, including one for Engineering and Computer Science. </a:t>
            </a:r>
          </a:p>
          <a:p>
            <a:r>
              <a:rPr lang="en-CA" sz="2000" dirty="0"/>
              <a:t>General guides cover various topics from peer review articles to annotated bibliography. </a:t>
            </a:r>
          </a:p>
          <a:p>
            <a:endParaRPr lang="en-CA" sz="2000" dirty="0"/>
          </a:p>
          <a:p>
            <a:endParaRPr lang="en-CA" sz="1800" dirty="0"/>
          </a:p>
          <a:p>
            <a:pPr marL="742950" lvl="1" indent="-285750">
              <a:buClr>
                <a:schemeClr val="bg1"/>
              </a:buClr>
              <a:buFont typeface="Courier New" panose="02070309020205020404" pitchFamily="49" charset="0"/>
              <a:buChar char="o"/>
            </a:pPr>
            <a:endParaRPr lang="en-CA" sz="1800" dirty="0"/>
          </a:p>
          <a:p>
            <a:endParaRPr lang="en-CA" sz="2000" dirty="0"/>
          </a:p>
          <a:p>
            <a:endParaRPr lang="en-CA" sz="2000" dirty="0"/>
          </a:p>
        </p:txBody>
      </p:sp>
      <p:sp>
        <p:nvSpPr>
          <p:cNvPr id="2" name="Title 1"/>
          <p:cNvSpPr>
            <a:spLocks noGrp="1"/>
          </p:cNvSpPr>
          <p:nvPr>
            <p:ph type="title"/>
          </p:nvPr>
        </p:nvSpPr>
        <p:spPr>
          <a:xfrm>
            <a:off x="7983040" y="323506"/>
            <a:ext cx="3298594" cy="1196671"/>
          </a:xfrm>
        </p:spPr>
        <p:txBody>
          <a:bodyPr>
            <a:normAutofit/>
          </a:bodyPr>
          <a:lstStyle/>
          <a:p>
            <a:r>
              <a:rPr lang="en-CA" sz="2000" dirty="0"/>
              <a:t>Help &amp; how-to guides</a:t>
            </a:r>
          </a:p>
        </p:txBody>
      </p:sp>
    </p:spTree>
    <p:extLst>
      <p:ext uri="{BB962C8B-B14F-4D97-AF65-F5344CB8AC3E}">
        <p14:creationId xmlns:p14="http://schemas.microsoft.com/office/powerpoint/2010/main" val="280273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F41E768A-680B-4517-8090-473843338743}"/>
              </a:ext>
            </a:extLst>
          </p:cNvPr>
          <p:cNvSpPr txBox="1">
            <a:spLocks/>
          </p:cNvSpPr>
          <p:nvPr/>
        </p:nvSpPr>
        <p:spPr>
          <a:xfrm>
            <a:off x="8095336" y="1284136"/>
            <a:ext cx="3658497" cy="477908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r>
              <a:rPr lang="en-CA" sz="2000" dirty="0"/>
              <a:t>Contact the library in-person, by email, chat, or phone. </a:t>
            </a:r>
          </a:p>
          <a:p>
            <a:r>
              <a:rPr lang="en-CA" sz="2000" dirty="0"/>
              <a:t>Contact your subject librarian (that’s me!) </a:t>
            </a:r>
          </a:p>
          <a:p>
            <a:endParaRPr lang="en-CA" sz="2000" dirty="0"/>
          </a:p>
          <a:p>
            <a:endParaRPr lang="en-CA" sz="1800" dirty="0"/>
          </a:p>
          <a:p>
            <a:pPr marL="742950" lvl="1" indent="-285750">
              <a:buClr>
                <a:schemeClr val="bg1"/>
              </a:buClr>
              <a:buFont typeface="Courier New" panose="02070309020205020404" pitchFamily="49" charset="0"/>
              <a:buChar char="o"/>
            </a:pPr>
            <a:endParaRPr lang="en-CA" sz="1800" dirty="0"/>
          </a:p>
          <a:p>
            <a:endParaRPr lang="en-CA" sz="2000" dirty="0"/>
          </a:p>
          <a:p>
            <a:endParaRPr lang="en-CA" sz="2000" dirty="0"/>
          </a:p>
        </p:txBody>
      </p:sp>
      <p:sp>
        <p:nvSpPr>
          <p:cNvPr id="2" name="Title 1"/>
          <p:cNvSpPr>
            <a:spLocks noGrp="1"/>
          </p:cNvSpPr>
          <p:nvPr>
            <p:ph type="title"/>
          </p:nvPr>
        </p:nvSpPr>
        <p:spPr>
          <a:xfrm>
            <a:off x="8095335" y="0"/>
            <a:ext cx="3298594" cy="1196671"/>
          </a:xfrm>
        </p:spPr>
        <p:txBody>
          <a:bodyPr>
            <a:normAutofit/>
          </a:bodyPr>
          <a:lstStyle/>
          <a:p>
            <a:r>
              <a:rPr lang="en-CA" sz="2000" dirty="0"/>
              <a:t>Ask a librarian</a:t>
            </a:r>
          </a:p>
        </p:txBody>
      </p:sp>
      <p:pic>
        <p:nvPicPr>
          <p:cNvPr id="7" name="Picture 6" descr="Chloe's contact information including her email, phone number, and a link to schedule an appointment. ">
            <a:extLst>
              <a:ext uri="{FF2B5EF4-FFF2-40B4-BE49-F238E27FC236}">
                <a16:creationId xmlns:a16="http://schemas.microsoft.com/office/drawing/2014/main" id="{F8A877F4-F60F-4FF6-93F2-6827323B6B8E}"/>
              </a:ext>
            </a:extLst>
          </p:cNvPr>
          <p:cNvPicPr>
            <a:picLocks noChangeAspect="1"/>
          </p:cNvPicPr>
          <p:nvPr/>
        </p:nvPicPr>
        <p:blipFill>
          <a:blip r:embed="rId3"/>
          <a:stretch>
            <a:fillRect/>
          </a:stretch>
        </p:blipFill>
        <p:spPr>
          <a:xfrm>
            <a:off x="531043" y="652521"/>
            <a:ext cx="2960016" cy="5552958"/>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4" name="Picture 3" descr="The Chat option on the library homepage to contact the library">
            <a:extLst>
              <a:ext uri="{FF2B5EF4-FFF2-40B4-BE49-F238E27FC236}">
                <a16:creationId xmlns:a16="http://schemas.microsoft.com/office/drawing/2014/main" id="{9EBB2478-43F5-449F-8759-417363A4AC9C}"/>
              </a:ext>
            </a:extLst>
          </p:cNvPr>
          <p:cNvPicPr>
            <a:picLocks noChangeAspect="1"/>
          </p:cNvPicPr>
          <p:nvPr/>
        </p:nvPicPr>
        <p:blipFill>
          <a:blip r:embed="rId4"/>
          <a:stretch>
            <a:fillRect/>
          </a:stretch>
        </p:blipFill>
        <p:spPr>
          <a:xfrm>
            <a:off x="4096665" y="3673680"/>
            <a:ext cx="6421484" cy="2531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16989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4AC5C4BF-E703-44EA-B4AA-DCA31780B019}"/>
              </a:ext>
            </a:extLst>
          </p:cNvPr>
          <p:cNvSpPr>
            <a:spLocks noGrp="1"/>
          </p:cNvSpPr>
          <p:nvPr>
            <p:ph type="subTitle" idx="1"/>
          </p:nvPr>
        </p:nvSpPr>
        <p:spPr/>
        <p:txBody>
          <a:bodyPr/>
          <a:lstStyle/>
          <a:p>
            <a:endParaRPr lang="en-CA"/>
          </a:p>
        </p:txBody>
      </p:sp>
      <p:sp>
        <p:nvSpPr>
          <p:cNvPr id="2" name="Title 1"/>
          <p:cNvSpPr>
            <a:spLocks noGrp="1"/>
          </p:cNvSpPr>
          <p:nvPr>
            <p:ph type="ctrTitle"/>
          </p:nvPr>
        </p:nvSpPr>
        <p:spPr>
          <a:xfrm>
            <a:off x="2421528" y="1231506"/>
            <a:ext cx="7632406" cy="4394988"/>
          </a:xfrm>
        </p:spPr>
        <p:txBody>
          <a:bodyPr/>
          <a:lstStyle/>
          <a:p>
            <a:r>
              <a:rPr lang="en-CA" sz="4000" dirty="0">
                <a:latin typeface="Berlin Sans FB" panose="020E0602020502020306" pitchFamily="34" charset="0"/>
              </a:rPr>
              <a:t>What search tool do you use to find academic information?</a:t>
            </a:r>
          </a:p>
        </p:txBody>
      </p:sp>
    </p:spTree>
    <p:extLst>
      <p:ext uri="{BB962C8B-B14F-4D97-AF65-F5344CB8AC3E}">
        <p14:creationId xmlns:p14="http://schemas.microsoft.com/office/powerpoint/2010/main" val="595394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a:t>Questions?</a:t>
            </a:r>
          </a:p>
        </p:txBody>
      </p:sp>
    </p:spTree>
    <p:extLst>
      <p:ext uri="{BB962C8B-B14F-4D97-AF65-F5344CB8AC3E}">
        <p14:creationId xmlns:p14="http://schemas.microsoft.com/office/powerpoint/2010/main" val="216099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5999" y="6560705"/>
            <a:ext cx="11046542" cy="338554"/>
          </a:xfrm>
          <a:prstGeom prst="rect">
            <a:avLst/>
          </a:prstGeom>
          <a:noFill/>
        </p:spPr>
        <p:txBody>
          <a:bodyPr wrap="square" rtlCol="0">
            <a:spAutoFit/>
          </a:bodyPr>
          <a:lstStyle/>
          <a:p>
            <a:r>
              <a:rPr lang="en-CA" sz="800" dirty="0">
                <a:solidFill>
                  <a:schemeClr val="tx1">
                    <a:lumMod val="50000"/>
                    <a:lumOff val="50000"/>
                  </a:schemeClr>
                </a:solidFill>
              </a:rPr>
              <a:t>Left image: Yinan Chen, Dining Court, public domain, </a:t>
            </a:r>
            <a:r>
              <a:rPr lang="en-CA" sz="800" dirty="0">
                <a:hlinkClick r:id="rId3"/>
              </a:rPr>
              <a:t>https://pixabay.com/photos/dining-court-shopping-mall-corridor-347314/</a:t>
            </a:r>
            <a:endParaRPr lang="en-CA" sz="800" dirty="0"/>
          </a:p>
          <a:p>
            <a:r>
              <a:rPr lang="en-CA" sz="800" dirty="0">
                <a:solidFill>
                  <a:schemeClr val="tx1">
                    <a:lumMod val="50000"/>
                    <a:lumOff val="50000"/>
                  </a:schemeClr>
                </a:solidFill>
              </a:rPr>
              <a:t>Right image: Jason Briscoe, Cooking, public domain, </a:t>
            </a:r>
            <a:r>
              <a:rPr lang="en-CA" sz="800" dirty="0">
                <a:hlinkClick r:id="rId4"/>
              </a:rPr>
              <a:t>https://unsplash.com/photos/VBsG1VOgLIU</a:t>
            </a:r>
            <a:r>
              <a:rPr lang="en-CA" sz="800" dirty="0"/>
              <a:t>   </a:t>
            </a:r>
          </a:p>
        </p:txBody>
      </p:sp>
      <p:sp>
        <p:nvSpPr>
          <p:cNvPr id="21" name="Oval 20">
            <a:extLst>
              <a:ext uri="{C183D7F6-B498-43B3-948B-1728B52AA6E4}">
                <adec:decorative xmlns:adec="http://schemas.microsoft.com/office/drawing/2017/decorative" val="1"/>
              </a:ext>
            </a:extLst>
          </p:cNvPr>
          <p:cNvSpPr/>
          <p:nvPr/>
        </p:nvSpPr>
        <p:spPr>
          <a:xfrm>
            <a:off x="1769806" y="1380226"/>
            <a:ext cx="8303341" cy="503782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6644544" y="5546098"/>
            <a:ext cx="4305336" cy="400110"/>
          </a:xfrm>
          <a:prstGeom prst="rect">
            <a:avLst/>
          </a:prstGeom>
        </p:spPr>
        <p:txBody>
          <a:bodyPr wrap="square">
            <a:spAutoFit/>
          </a:bodyPr>
          <a:lstStyle/>
          <a:p>
            <a:r>
              <a:rPr lang="en-CA" sz="2000"/>
              <a:t>Depth | Quality | Thorough</a:t>
            </a:r>
            <a:endParaRPr lang="en-CA"/>
          </a:p>
        </p:txBody>
      </p:sp>
      <p:pic>
        <p:nvPicPr>
          <p:cNvPr id="15" name="Content Placeholder 14" descr="A person preparing food in a kitchen. "/>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753728" y="2570676"/>
            <a:ext cx="4145330" cy="2765713"/>
          </a:xfrm>
        </p:spPr>
      </p:pic>
      <p:sp>
        <p:nvSpPr>
          <p:cNvPr id="19" name="Rectangle 18"/>
          <p:cNvSpPr/>
          <p:nvPr/>
        </p:nvSpPr>
        <p:spPr>
          <a:xfrm>
            <a:off x="1251677" y="5546098"/>
            <a:ext cx="4303733" cy="677108"/>
          </a:xfrm>
          <a:prstGeom prst="rect">
            <a:avLst/>
          </a:prstGeom>
        </p:spPr>
        <p:txBody>
          <a:bodyPr wrap="square">
            <a:spAutoFit/>
          </a:bodyPr>
          <a:lstStyle/>
          <a:p>
            <a:r>
              <a:rPr lang="en-CA" sz="2000"/>
              <a:t>Volume | Quantity | Quick</a:t>
            </a:r>
            <a:endParaRPr lang="en-CA"/>
          </a:p>
          <a:p>
            <a:endParaRPr lang="en-CA"/>
          </a:p>
        </p:txBody>
      </p:sp>
      <p:pic>
        <p:nvPicPr>
          <p:cNvPr id="14" name="Content Placeholder 13" descr="A food court with tables and chairs&#10;&#10;"/>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1371601" y="2570677"/>
            <a:ext cx="4148922" cy="2761626"/>
          </a:xfrm>
        </p:spPr>
      </p:pic>
      <p:sp>
        <p:nvSpPr>
          <p:cNvPr id="10" name="Text Placeholder 9"/>
          <p:cNvSpPr>
            <a:spLocks noGrp="1"/>
          </p:cNvSpPr>
          <p:nvPr>
            <p:ph type="body" sz="quarter" idx="3"/>
          </p:nvPr>
        </p:nvSpPr>
        <p:spPr>
          <a:xfrm>
            <a:off x="6633864" y="1630285"/>
            <a:ext cx="4800600" cy="632529"/>
          </a:xfrm>
        </p:spPr>
        <p:txBody>
          <a:bodyPr/>
          <a:lstStyle/>
          <a:p>
            <a:r>
              <a:rPr lang="en-CA" sz="2800" dirty="0">
                <a:solidFill>
                  <a:srgbClr val="0070C0"/>
                </a:solidFill>
                <a:latin typeface="Bookman Old Style" panose="02050604050505020204" pitchFamily="18" charset="0"/>
              </a:rPr>
              <a:t>Library databases</a:t>
            </a:r>
          </a:p>
        </p:txBody>
      </p:sp>
      <p:sp>
        <p:nvSpPr>
          <p:cNvPr id="8" name="Text Placeholder 7"/>
          <p:cNvSpPr>
            <a:spLocks noGrp="1"/>
          </p:cNvSpPr>
          <p:nvPr>
            <p:ph type="body" idx="1"/>
          </p:nvPr>
        </p:nvSpPr>
        <p:spPr>
          <a:xfrm>
            <a:off x="1251678" y="1613032"/>
            <a:ext cx="4800600" cy="632529"/>
          </a:xfrm>
        </p:spPr>
        <p:txBody>
          <a:bodyPr/>
          <a:lstStyle/>
          <a:p>
            <a:r>
              <a:rPr lang="en-CA" sz="2800" dirty="0">
                <a:solidFill>
                  <a:srgbClr val="0070C0"/>
                </a:solidFill>
                <a:latin typeface="Bookman Old Style" panose="02050604050505020204" pitchFamily="18" charset="0"/>
              </a:rPr>
              <a:t>Google scholar</a:t>
            </a:r>
          </a:p>
        </p:txBody>
      </p:sp>
      <p:sp>
        <p:nvSpPr>
          <p:cNvPr id="7" name="Title 6"/>
          <p:cNvSpPr>
            <a:spLocks noGrp="1"/>
          </p:cNvSpPr>
          <p:nvPr>
            <p:ph type="title"/>
          </p:nvPr>
        </p:nvSpPr>
        <p:spPr/>
        <p:txBody>
          <a:bodyPr/>
          <a:lstStyle/>
          <a:p>
            <a:r>
              <a:rPr lang="en-CA" dirty="0"/>
              <a:t>What is the difference?</a:t>
            </a:r>
          </a:p>
        </p:txBody>
      </p:sp>
    </p:spTree>
    <p:extLst>
      <p:ext uri="{BB962C8B-B14F-4D97-AF65-F5344CB8AC3E}">
        <p14:creationId xmlns:p14="http://schemas.microsoft.com/office/powerpoint/2010/main" val="13672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 should you search?</a:t>
            </a:r>
          </a:p>
        </p:txBody>
      </p:sp>
      <p:sp>
        <p:nvSpPr>
          <p:cNvPr id="47" name="Oval 46"/>
          <p:cNvSpPr/>
          <p:nvPr/>
        </p:nvSpPr>
        <p:spPr>
          <a:xfrm>
            <a:off x="4585648" y="2538485"/>
            <a:ext cx="5090615" cy="417621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CA" dirty="0">
                <a:solidFill>
                  <a:schemeClr val="accent1">
                    <a:lumMod val="50000"/>
                  </a:schemeClr>
                </a:solidFill>
              </a:rPr>
              <a:t>Google/Google Scholar</a:t>
            </a:r>
          </a:p>
        </p:txBody>
      </p:sp>
      <p:sp>
        <p:nvSpPr>
          <p:cNvPr id="48" name="Oval 47"/>
          <p:cNvSpPr/>
          <p:nvPr/>
        </p:nvSpPr>
        <p:spPr>
          <a:xfrm>
            <a:off x="2985856" y="1311574"/>
            <a:ext cx="4230806" cy="366146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a:solidFill>
                  <a:schemeClr val="accent6">
                    <a:lumMod val="50000"/>
                  </a:schemeClr>
                </a:solidFill>
              </a:rPr>
              <a:t>Library Discovery Tool</a:t>
            </a:r>
          </a:p>
        </p:txBody>
      </p:sp>
      <p:sp>
        <p:nvSpPr>
          <p:cNvPr id="51" name="Oval 50"/>
          <p:cNvSpPr/>
          <p:nvPr/>
        </p:nvSpPr>
        <p:spPr>
          <a:xfrm>
            <a:off x="1583280" y="2905924"/>
            <a:ext cx="4653746" cy="342798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CA" dirty="0">
                <a:solidFill>
                  <a:schemeClr val="accent4">
                    <a:lumMod val="50000"/>
                  </a:schemeClr>
                </a:solidFill>
              </a:rPr>
              <a:t>Engineering Village</a:t>
            </a:r>
          </a:p>
          <a:p>
            <a:pPr algn="ctr"/>
            <a:r>
              <a:rPr lang="en-CA" dirty="0">
                <a:solidFill>
                  <a:schemeClr val="accent4">
                    <a:lumMod val="50000"/>
                  </a:schemeClr>
                </a:solidFill>
              </a:rPr>
              <a:t>(Library Database)</a:t>
            </a:r>
          </a:p>
        </p:txBody>
      </p:sp>
      <p:sp>
        <p:nvSpPr>
          <p:cNvPr id="52" name="Oval 51"/>
          <p:cNvSpPr/>
          <p:nvPr/>
        </p:nvSpPr>
        <p:spPr>
          <a:xfrm>
            <a:off x="5848785" y="1572114"/>
            <a:ext cx="4174067" cy="2975212"/>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a:solidFill>
                  <a:schemeClr val="accent5">
                    <a:lumMod val="50000"/>
                  </a:schemeClr>
                </a:solidFill>
              </a:rPr>
              <a:t>IEEE </a:t>
            </a:r>
            <a:r>
              <a:rPr lang="en-CA" dirty="0" err="1">
                <a:solidFill>
                  <a:schemeClr val="accent5">
                    <a:lumMod val="50000"/>
                  </a:schemeClr>
                </a:solidFill>
              </a:rPr>
              <a:t>Xplore</a:t>
            </a:r>
            <a:endParaRPr lang="en-CA" dirty="0">
              <a:solidFill>
                <a:schemeClr val="accent5">
                  <a:lumMod val="50000"/>
                </a:schemeClr>
              </a:solidFill>
            </a:endParaRPr>
          </a:p>
          <a:p>
            <a:pPr algn="ctr"/>
            <a:r>
              <a:rPr lang="en-CA" dirty="0">
                <a:solidFill>
                  <a:schemeClr val="accent5">
                    <a:lumMod val="50000"/>
                  </a:schemeClr>
                </a:solidFill>
              </a:rPr>
              <a:t>(Library Database)</a:t>
            </a:r>
          </a:p>
        </p:txBody>
      </p:sp>
      <p:sp>
        <p:nvSpPr>
          <p:cNvPr id="8" name="Oval 7">
            <a:extLst>
              <a:ext uri="{FF2B5EF4-FFF2-40B4-BE49-F238E27FC236}">
                <a16:creationId xmlns:a16="http://schemas.microsoft.com/office/drawing/2014/main" id="{7C9BC1D8-120E-499C-950C-E9A5E7FAAA44}"/>
              </a:ext>
            </a:extLst>
          </p:cNvPr>
          <p:cNvSpPr/>
          <p:nvPr/>
        </p:nvSpPr>
        <p:spPr>
          <a:xfrm>
            <a:off x="5188193" y="4055320"/>
            <a:ext cx="5984545" cy="171889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dirty="0">
                <a:solidFill>
                  <a:schemeClr val="accent3">
                    <a:lumMod val="50000"/>
                  </a:schemeClr>
                </a:solidFill>
              </a:rPr>
              <a:t>Grey literature (e.g. government documents, NGO reports, working papers, newsletters, patents, preprints)</a:t>
            </a:r>
          </a:p>
        </p:txBody>
      </p:sp>
      <p:pic>
        <p:nvPicPr>
          <p:cNvPr id="10" name="Graphic 9" descr="A person hitting a baseball with a bat. ">
            <a:extLst>
              <a:ext uri="{FF2B5EF4-FFF2-40B4-BE49-F238E27FC236}">
                <a16:creationId xmlns:a16="http://schemas.microsoft.com/office/drawing/2014/main" id="{996E3D58-F282-BE45-BDD6-67833784D7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88796">
            <a:off x="456597" y="720238"/>
            <a:ext cx="2890673" cy="2890673"/>
          </a:xfrm>
          <a:prstGeom prst="rect">
            <a:avLst/>
          </a:prstGeom>
        </p:spPr>
      </p:pic>
      <p:sp>
        <p:nvSpPr>
          <p:cNvPr id="5" name="TextBox 4">
            <a:extLst>
              <a:ext uri="{FF2B5EF4-FFF2-40B4-BE49-F238E27FC236}">
                <a16:creationId xmlns:a16="http://schemas.microsoft.com/office/drawing/2014/main" id="{A6D853C5-D433-8B33-B145-ADD0DC363C82}"/>
              </a:ext>
            </a:extLst>
          </p:cNvPr>
          <p:cNvSpPr txBox="1"/>
          <p:nvPr/>
        </p:nvSpPr>
        <p:spPr>
          <a:xfrm rot="941781">
            <a:off x="1904516" y="1589205"/>
            <a:ext cx="1462681" cy="461665"/>
          </a:xfrm>
          <a:prstGeom prst="rect">
            <a:avLst/>
          </a:prstGeom>
          <a:noFill/>
        </p:spPr>
        <p:txBody>
          <a:bodyPr wrap="square" rtlCol="0">
            <a:spAutoFit/>
          </a:bodyPr>
          <a:lstStyle/>
          <a:p>
            <a:pPr algn="ctr"/>
            <a:r>
              <a:rPr lang="en-US" sz="2400" dirty="0"/>
              <a:t>AI Tools</a:t>
            </a:r>
            <a:endParaRPr lang="en-CA" sz="2400" dirty="0"/>
          </a:p>
        </p:txBody>
      </p:sp>
    </p:spTree>
    <p:extLst>
      <p:ext uri="{BB962C8B-B14F-4D97-AF65-F5344CB8AC3E}">
        <p14:creationId xmlns:p14="http://schemas.microsoft.com/office/powerpoint/2010/main" val="200142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animBg="1"/>
      <p:bldP spid="52" grpId="0" animBg="1"/>
      <p:bldP spid="8"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6AAAA-A58C-2D4D-78B3-431E3624B1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D2B89D-CB27-B7D4-94FF-14EE1E9DDACD}"/>
              </a:ext>
            </a:extLst>
          </p:cNvPr>
          <p:cNvSpPr>
            <a:spLocks noGrp="1"/>
          </p:cNvSpPr>
          <p:nvPr>
            <p:ph type="ctrTitle"/>
          </p:nvPr>
        </p:nvSpPr>
        <p:spPr>
          <a:xfrm>
            <a:off x="3162933" y="923033"/>
            <a:ext cx="6149595" cy="4394988"/>
          </a:xfrm>
        </p:spPr>
        <p:txBody>
          <a:bodyPr/>
          <a:lstStyle/>
          <a:p>
            <a:r>
              <a:rPr lang="en-US" sz="4000" dirty="0"/>
              <a:t>How is using </a:t>
            </a:r>
            <a:r>
              <a:rPr lang="en-US" sz="4000" dirty="0" err="1"/>
              <a:t>chatgpt</a:t>
            </a:r>
            <a:r>
              <a:rPr lang="en-US" sz="4000" dirty="0"/>
              <a:t> different from googling?</a:t>
            </a:r>
            <a:endParaRPr lang="en-CA" sz="4000" dirty="0"/>
          </a:p>
        </p:txBody>
      </p:sp>
      <p:sp>
        <p:nvSpPr>
          <p:cNvPr id="4" name="Subtitle 3">
            <a:extLst>
              <a:ext uri="{FF2B5EF4-FFF2-40B4-BE49-F238E27FC236}">
                <a16:creationId xmlns:a16="http://schemas.microsoft.com/office/drawing/2014/main" id="{943E667D-3CD8-83AC-A246-864A4F859E24}"/>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237441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24396" y="5618198"/>
            <a:ext cx="4885619" cy="400110"/>
          </a:xfrm>
          <a:prstGeom prst="rect">
            <a:avLst/>
          </a:prstGeom>
        </p:spPr>
        <p:txBody>
          <a:bodyPr wrap="square">
            <a:spAutoFit/>
          </a:bodyPr>
          <a:lstStyle/>
          <a:p>
            <a:r>
              <a:rPr lang="en-CA" sz="2000" dirty="0"/>
              <a:t> </a:t>
            </a:r>
            <a:endParaRPr lang="en-CA" dirty="0"/>
          </a:p>
        </p:txBody>
      </p:sp>
      <p:sp>
        <p:nvSpPr>
          <p:cNvPr id="19" name="Rectangle 18"/>
          <p:cNvSpPr/>
          <p:nvPr/>
        </p:nvSpPr>
        <p:spPr>
          <a:xfrm>
            <a:off x="1455256" y="4983484"/>
            <a:ext cx="5381207" cy="984885"/>
          </a:xfrm>
          <a:prstGeom prst="rect">
            <a:avLst/>
          </a:prstGeom>
        </p:spPr>
        <p:txBody>
          <a:bodyPr wrap="square">
            <a:spAutoFit/>
          </a:bodyPr>
          <a:lstStyle/>
          <a:p>
            <a:endParaRPr lang="en-CA" sz="2000" dirty="0"/>
          </a:p>
          <a:p>
            <a:r>
              <a:rPr lang="en-CA" sz="2000" dirty="0"/>
              <a:t> </a:t>
            </a:r>
            <a:endParaRPr lang="en-CA" dirty="0"/>
          </a:p>
          <a:p>
            <a:endParaRPr lang="en-CA" dirty="0"/>
          </a:p>
        </p:txBody>
      </p:sp>
      <p:sp>
        <p:nvSpPr>
          <p:cNvPr id="10" name="Text Placeholder 9"/>
          <p:cNvSpPr>
            <a:spLocks noGrp="1"/>
          </p:cNvSpPr>
          <p:nvPr>
            <p:ph type="body" sz="quarter" idx="3"/>
          </p:nvPr>
        </p:nvSpPr>
        <p:spPr>
          <a:xfrm>
            <a:off x="6509532" y="1328375"/>
            <a:ext cx="4800600" cy="632529"/>
          </a:xfrm>
        </p:spPr>
        <p:txBody>
          <a:bodyPr/>
          <a:lstStyle/>
          <a:p>
            <a:r>
              <a:rPr lang="en-CA" sz="2800" dirty="0" err="1">
                <a:solidFill>
                  <a:srgbClr val="0070C0"/>
                </a:solidFill>
                <a:latin typeface="Bookman Old Style" panose="02050604050505020204" pitchFamily="18" charset="0"/>
              </a:rPr>
              <a:t>chatgpt</a:t>
            </a:r>
            <a:endParaRPr lang="en-CA" sz="2800" dirty="0">
              <a:solidFill>
                <a:srgbClr val="0070C0"/>
              </a:solidFill>
              <a:latin typeface="Bookman Old Style" panose="02050604050505020204" pitchFamily="18" charset="0"/>
            </a:endParaRPr>
          </a:p>
        </p:txBody>
      </p:sp>
      <p:sp>
        <p:nvSpPr>
          <p:cNvPr id="8" name="Text Placeholder 7"/>
          <p:cNvSpPr>
            <a:spLocks noGrp="1"/>
          </p:cNvSpPr>
          <p:nvPr>
            <p:ph type="body" idx="1"/>
          </p:nvPr>
        </p:nvSpPr>
        <p:spPr>
          <a:xfrm>
            <a:off x="1252729" y="1286680"/>
            <a:ext cx="4800600" cy="632529"/>
          </a:xfrm>
        </p:spPr>
        <p:txBody>
          <a:bodyPr/>
          <a:lstStyle/>
          <a:p>
            <a:r>
              <a:rPr lang="en-CA" sz="2800" dirty="0">
                <a:solidFill>
                  <a:srgbClr val="0070C0"/>
                </a:solidFill>
                <a:latin typeface="Bookman Old Style" panose="02050604050505020204" pitchFamily="18" charset="0"/>
              </a:rPr>
              <a:t>Google </a:t>
            </a:r>
          </a:p>
        </p:txBody>
      </p:sp>
      <p:sp>
        <p:nvSpPr>
          <p:cNvPr id="7" name="Title 6"/>
          <p:cNvSpPr>
            <a:spLocks noGrp="1"/>
          </p:cNvSpPr>
          <p:nvPr>
            <p:ph type="title"/>
          </p:nvPr>
        </p:nvSpPr>
        <p:spPr/>
        <p:txBody>
          <a:bodyPr/>
          <a:lstStyle/>
          <a:p>
            <a:r>
              <a:rPr lang="en-US" dirty="0"/>
              <a:t>How are they different?</a:t>
            </a:r>
            <a:endParaRPr lang="en-CA" dirty="0"/>
          </a:p>
        </p:txBody>
      </p:sp>
      <p:graphicFrame>
        <p:nvGraphicFramePr>
          <p:cNvPr id="3" name="Table 2">
            <a:extLst>
              <a:ext uri="{FF2B5EF4-FFF2-40B4-BE49-F238E27FC236}">
                <a16:creationId xmlns:a16="http://schemas.microsoft.com/office/drawing/2014/main" id="{58C5C0B3-2BE2-2BD5-038B-44C135A79E15}"/>
              </a:ext>
            </a:extLst>
          </p:cNvPr>
          <p:cNvGraphicFramePr>
            <a:graphicFrameLocks noGrp="1"/>
          </p:cNvGraphicFramePr>
          <p:nvPr>
            <p:extLst>
              <p:ext uri="{D42A27DB-BD31-4B8C-83A1-F6EECF244321}">
                <p14:modId xmlns:p14="http://schemas.microsoft.com/office/powerpoint/2010/main" val="724700113"/>
              </p:ext>
            </p:extLst>
          </p:nvPr>
        </p:nvGraphicFramePr>
        <p:xfrm>
          <a:off x="1383071" y="2075776"/>
          <a:ext cx="4575277" cy="2565400"/>
        </p:xfrm>
        <a:graphic>
          <a:graphicData uri="http://schemas.openxmlformats.org/drawingml/2006/table">
            <a:tbl>
              <a:tblPr bandRow="1">
                <a:tableStyleId>{5C22544A-7EE6-4342-B048-85BDC9FD1C3A}</a:tableStyleId>
              </a:tblPr>
              <a:tblGrid>
                <a:gridCol w="4575277">
                  <a:extLst>
                    <a:ext uri="{9D8B030D-6E8A-4147-A177-3AD203B41FA5}">
                      <a16:colId xmlns:a16="http://schemas.microsoft.com/office/drawing/2014/main" val="150756573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Information retrieval </a:t>
                      </a:r>
                      <a:endParaRPr lang="en-CA" sz="1800" dirty="0"/>
                    </a:p>
                  </a:txBody>
                  <a:tcPr/>
                </a:tc>
                <a:extLst>
                  <a:ext uri="{0D108BD9-81ED-4DB2-BD59-A6C34878D82A}">
                    <a16:rowId xmlns:a16="http://schemas.microsoft.com/office/drawing/2014/main" val="1652360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Index of web-based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txBody>
                  <a:tcPr/>
                </a:tc>
                <a:extLst>
                  <a:ext uri="{0D108BD9-81ED-4DB2-BD59-A6C34878D82A}">
                    <a16:rowId xmlns:a16="http://schemas.microsoft.com/office/drawing/2014/main" val="32309605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List-based results, one-way interaction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txBody>
                  <a:tcPr/>
                </a:tc>
                <a:extLst>
                  <a:ext uri="{0D108BD9-81ED-4DB2-BD59-A6C34878D82A}">
                    <a16:rowId xmlns:a16="http://schemas.microsoft.com/office/drawing/2014/main" val="35095297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Retrieve results based on ranking algorithms (e.g. keyword matching, relevance, page linking)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tc>
                <a:extLst>
                  <a:ext uri="{0D108BD9-81ED-4DB2-BD59-A6C34878D82A}">
                    <a16:rowId xmlns:a16="http://schemas.microsoft.com/office/drawing/2014/main" val="3731284734"/>
                  </a:ext>
                </a:extLst>
              </a:tr>
            </a:tbl>
          </a:graphicData>
        </a:graphic>
      </p:graphicFrame>
      <p:graphicFrame>
        <p:nvGraphicFramePr>
          <p:cNvPr id="4" name="Table 3">
            <a:extLst>
              <a:ext uri="{FF2B5EF4-FFF2-40B4-BE49-F238E27FC236}">
                <a16:creationId xmlns:a16="http://schemas.microsoft.com/office/drawing/2014/main" id="{610626CD-0F8A-D04F-EA88-90AF0CB776B6}"/>
              </a:ext>
            </a:extLst>
          </p:cNvPr>
          <p:cNvGraphicFramePr>
            <a:graphicFrameLocks noGrp="1"/>
          </p:cNvGraphicFramePr>
          <p:nvPr>
            <p:extLst>
              <p:ext uri="{D42A27DB-BD31-4B8C-83A1-F6EECF244321}">
                <p14:modId xmlns:p14="http://schemas.microsoft.com/office/powerpoint/2010/main" val="52769514"/>
              </p:ext>
            </p:extLst>
          </p:nvPr>
        </p:nvGraphicFramePr>
        <p:xfrm>
          <a:off x="6624214" y="2075776"/>
          <a:ext cx="4958187" cy="2565400"/>
        </p:xfrm>
        <a:graphic>
          <a:graphicData uri="http://schemas.openxmlformats.org/drawingml/2006/table">
            <a:tbl>
              <a:tblPr bandRow="1">
                <a:tableStyleId>{5C22544A-7EE6-4342-B048-85BDC9FD1C3A}</a:tableStyleId>
              </a:tblPr>
              <a:tblGrid>
                <a:gridCol w="4958187">
                  <a:extLst>
                    <a:ext uri="{9D8B030D-6E8A-4147-A177-3AD203B41FA5}">
                      <a16:colId xmlns:a16="http://schemas.microsoft.com/office/drawing/2014/main" val="135720238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Information generation</a:t>
                      </a:r>
                      <a:endParaRPr lang="en-CA" sz="1800" dirty="0"/>
                    </a:p>
                  </a:txBody>
                  <a:tcPr/>
                </a:tc>
                <a:extLst>
                  <a:ext uri="{0D108BD9-81ED-4DB2-BD59-A6C34878D82A}">
                    <a16:rowId xmlns:a16="http://schemas.microsoft.com/office/drawing/2014/main" val="5541127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Human-like responses to prompts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txBody>
                  <a:tcPr/>
                </a:tc>
                <a:extLst>
                  <a:ext uri="{0D108BD9-81ED-4DB2-BD59-A6C34878D82A}">
                    <a16:rowId xmlns:a16="http://schemas.microsoft.com/office/drawing/2014/main" val="24350595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Conversation-based results, often very persuasive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txBody>
                  <a:tcPr/>
                </a:tc>
                <a:extLst>
                  <a:ext uri="{0D108BD9-81ED-4DB2-BD59-A6C34878D82A}">
                    <a16:rowId xmlns:a16="http://schemas.microsoft.com/office/drawing/2014/main" val="15054702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Generate unique responses based on what it has learned about patterns and sequences of words from massive training datasets</a:t>
                      </a:r>
                    </a:p>
                  </a:txBody>
                  <a:tcPr/>
                </a:tc>
                <a:extLst>
                  <a:ext uri="{0D108BD9-81ED-4DB2-BD59-A6C34878D82A}">
                    <a16:rowId xmlns:a16="http://schemas.microsoft.com/office/drawing/2014/main" val="3369535324"/>
                  </a:ext>
                </a:extLst>
              </a:tr>
            </a:tbl>
          </a:graphicData>
        </a:graphic>
      </p:graphicFrame>
    </p:spTree>
    <p:extLst>
      <p:ext uri="{BB962C8B-B14F-4D97-AF65-F5344CB8AC3E}">
        <p14:creationId xmlns:p14="http://schemas.microsoft.com/office/powerpoint/2010/main" val="91900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C7B7-97E6-4782-490F-ACA129D95CB3}"/>
              </a:ext>
            </a:extLst>
          </p:cNvPr>
          <p:cNvSpPr>
            <a:spLocks noGrp="1"/>
          </p:cNvSpPr>
          <p:nvPr>
            <p:ph type="title"/>
          </p:nvPr>
        </p:nvSpPr>
        <p:spPr/>
        <p:txBody>
          <a:bodyPr/>
          <a:lstStyle/>
          <a:p>
            <a:r>
              <a:rPr lang="en-US" dirty="0"/>
              <a:t>The search as we know it is changing </a:t>
            </a:r>
            <a:endParaRPr lang="en-CA" dirty="0"/>
          </a:p>
        </p:txBody>
      </p:sp>
      <p:sp>
        <p:nvSpPr>
          <p:cNvPr id="4" name="Text Placeholder 3">
            <a:extLst>
              <a:ext uri="{FF2B5EF4-FFF2-40B4-BE49-F238E27FC236}">
                <a16:creationId xmlns:a16="http://schemas.microsoft.com/office/drawing/2014/main" id="{75C31D2B-DDC6-3BF9-5BF6-C13178E21D63}"/>
              </a:ext>
            </a:extLst>
          </p:cNvPr>
          <p:cNvSpPr>
            <a:spLocks noGrp="1"/>
          </p:cNvSpPr>
          <p:nvPr>
            <p:ph type="body" sz="half" idx="2"/>
          </p:nvPr>
        </p:nvSpPr>
        <p:spPr/>
        <p:txBody>
          <a:bodyPr/>
          <a:lstStyle/>
          <a:p>
            <a:pPr marL="285750" indent="-285750">
              <a:buClr>
                <a:schemeClr val="bg2"/>
              </a:buClr>
              <a:buFont typeface="Arial" panose="020B0604020202020204" pitchFamily="34" charset="0"/>
              <a:buChar char="•"/>
            </a:pPr>
            <a:r>
              <a:rPr lang="en-US" dirty="0" err="1"/>
              <a:t>GenAI</a:t>
            </a:r>
            <a:r>
              <a:rPr lang="en-US" dirty="0"/>
              <a:t>-powered functionality is being introduced in major search engines such as Google and Bing </a:t>
            </a:r>
          </a:p>
          <a:p>
            <a:pPr marL="285750" indent="-285750">
              <a:buClr>
                <a:schemeClr val="bg2"/>
              </a:buClr>
              <a:buFont typeface="Arial" panose="020B0604020202020204" pitchFamily="34" charset="0"/>
              <a:buChar char="•"/>
            </a:pPr>
            <a:r>
              <a:rPr lang="en-US" dirty="0"/>
              <a:t>The AI Overview does point to actual links, but the summary is subject to hallucination/confabulation</a:t>
            </a:r>
          </a:p>
          <a:p>
            <a:pPr marL="285750" indent="-285750">
              <a:buClr>
                <a:schemeClr val="bg2"/>
              </a:buClr>
              <a:buFont typeface="Arial" panose="020B0604020202020204" pitchFamily="34" charset="0"/>
              <a:buChar char="•"/>
            </a:pPr>
            <a:r>
              <a:rPr lang="en-US" dirty="0"/>
              <a:t>Google has the disclaimer “Generative AI is experimental” in its AI Overview</a:t>
            </a:r>
          </a:p>
          <a:p>
            <a:pPr marL="285750" indent="-285750">
              <a:buClr>
                <a:schemeClr val="bg2"/>
              </a:buClr>
              <a:buFont typeface="Arial" panose="020B0604020202020204" pitchFamily="34" charset="0"/>
              <a:buChar char="•"/>
            </a:pPr>
            <a:endParaRPr lang="en-US" dirty="0"/>
          </a:p>
          <a:p>
            <a:pPr>
              <a:buClr>
                <a:schemeClr val="bg2"/>
              </a:buClr>
            </a:pPr>
            <a:endParaRPr lang="en-US" dirty="0"/>
          </a:p>
        </p:txBody>
      </p:sp>
      <p:pic>
        <p:nvPicPr>
          <p:cNvPr id="14" name="Content Placeholder 13" descr="A screenshot of a computer&#10;&#10;Description automatically generated">
            <a:extLst>
              <a:ext uri="{FF2B5EF4-FFF2-40B4-BE49-F238E27FC236}">
                <a16:creationId xmlns:a16="http://schemas.microsoft.com/office/drawing/2014/main" id="{EF6640B2-3CF0-7143-AD07-7D021A9FDA90}"/>
              </a:ext>
            </a:extLst>
          </p:cNvPr>
          <p:cNvPicPr>
            <a:picLocks noGrp="1" noChangeAspect="1"/>
          </p:cNvPicPr>
          <p:nvPr>
            <p:ph idx="1"/>
          </p:nvPr>
        </p:nvPicPr>
        <p:blipFill>
          <a:blip r:embed="rId2"/>
          <a:stretch>
            <a:fillRect/>
          </a:stretch>
        </p:blipFill>
        <p:spPr>
          <a:xfrm>
            <a:off x="415457" y="457199"/>
            <a:ext cx="6877318" cy="6159060"/>
          </a:xfrm>
          <a:prstGeom prst="rect">
            <a:avLst/>
          </a:prstGeom>
          <a:ln>
            <a:noFill/>
          </a:ln>
          <a:effectLst>
            <a:outerShdw blurRad="292100" dist="139700" dir="2700000" algn="tl" rotWithShape="0">
              <a:srgbClr val="333333">
                <a:alpha val="65000"/>
              </a:srgbClr>
            </a:outerShdw>
          </a:effectLst>
        </p:spPr>
      </p:pic>
      <p:pic>
        <p:nvPicPr>
          <p:cNvPr id="5" name="Graphic 4" descr="Postit Notes with solid fill">
            <a:extLst>
              <a:ext uri="{FF2B5EF4-FFF2-40B4-BE49-F238E27FC236}">
                <a16:creationId xmlns:a16="http://schemas.microsoft.com/office/drawing/2014/main" id="{DAAFCA92-4D5B-7546-5149-7C944DD219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140270">
            <a:off x="512642" y="1067130"/>
            <a:ext cx="707572" cy="707572"/>
          </a:xfrm>
          <a:prstGeom prst="rect">
            <a:avLst/>
          </a:prstGeom>
        </p:spPr>
      </p:pic>
      <p:pic>
        <p:nvPicPr>
          <p:cNvPr id="6" name="Graphic 5" descr="Postit Notes with solid fill">
            <a:extLst>
              <a:ext uri="{FF2B5EF4-FFF2-40B4-BE49-F238E27FC236}">
                <a16:creationId xmlns:a16="http://schemas.microsoft.com/office/drawing/2014/main" id="{BAC1CFCC-4F99-64EB-8F6E-12D739DDA9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140270">
            <a:off x="512642" y="4926622"/>
            <a:ext cx="707572" cy="707572"/>
          </a:xfrm>
          <a:prstGeom prst="rect">
            <a:avLst/>
          </a:prstGeom>
        </p:spPr>
      </p:pic>
    </p:spTree>
    <p:extLst>
      <p:ext uri="{BB962C8B-B14F-4D97-AF65-F5344CB8AC3E}">
        <p14:creationId xmlns:p14="http://schemas.microsoft.com/office/powerpoint/2010/main" val="24275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52728" y="381000"/>
            <a:ext cx="10939272" cy="1493517"/>
          </a:xfrm>
        </p:spPr>
        <p:txBody>
          <a:bodyPr>
            <a:normAutofit/>
          </a:bodyPr>
          <a:lstStyle/>
          <a:p>
            <a:r>
              <a:rPr lang="en-US" sz="4000" dirty="0"/>
              <a:t>Acknowledging the use of AI tools or AI-generated content </a:t>
            </a:r>
            <a:endParaRPr lang="en-CA" sz="4000" dirty="0"/>
          </a:p>
        </p:txBody>
      </p:sp>
      <p:sp>
        <p:nvSpPr>
          <p:cNvPr id="6" name="Text Placeholder 5">
            <a:extLst>
              <a:ext uri="{FF2B5EF4-FFF2-40B4-BE49-F238E27FC236}">
                <a16:creationId xmlns:a16="http://schemas.microsoft.com/office/drawing/2014/main" id="{6500901F-F0C3-8D1B-EFF6-5888B6036E18}"/>
              </a:ext>
            </a:extLst>
          </p:cNvPr>
          <p:cNvSpPr>
            <a:spLocks noGrp="1"/>
          </p:cNvSpPr>
          <p:nvPr>
            <p:ph type="body" idx="1"/>
          </p:nvPr>
        </p:nvSpPr>
        <p:spPr>
          <a:xfrm>
            <a:off x="1252728" y="1427092"/>
            <a:ext cx="8253070" cy="632529"/>
          </a:xfrm>
        </p:spPr>
        <p:txBody>
          <a:bodyPr/>
          <a:lstStyle/>
          <a:p>
            <a:r>
              <a:rPr lang="en-US" dirty="0"/>
              <a:t>Be transparent and document the process </a:t>
            </a:r>
            <a:endParaRPr lang="en-CA" dirty="0"/>
          </a:p>
        </p:txBody>
      </p:sp>
      <p:sp>
        <p:nvSpPr>
          <p:cNvPr id="3" name="TextBox 2">
            <a:extLst>
              <a:ext uri="{FF2B5EF4-FFF2-40B4-BE49-F238E27FC236}">
                <a16:creationId xmlns:a16="http://schemas.microsoft.com/office/drawing/2014/main" id="{776D302F-940E-9124-D0BD-1D4B81E80830}"/>
              </a:ext>
            </a:extLst>
          </p:cNvPr>
          <p:cNvSpPr txBox="1"/>
          <p:nvPr/>
        </p:nvSpPr>
        <p:spPr>
          <a:xfrm>
            <a:off x="1336292" y="2228767"/>
            <a:ext cx="8988136" cy="2862322"/>
          </a:xfrm>
          <a:prstGeom prst="rect">
            <a:avLst/>
          </a:prstGeom>
          <a:noFill/>
        </p:spPr>
        <p:txBody>
          <a:bodyPr wrap="square" rtlCol="0">
            <a:spAutoFit/>
          </a:bodyPr>
          <a:lstStyle/>
          <a:p>
            <a:pPr marL="285750" indent="-285750">
              <a:buFont typeface="Arial" panose="020B0604020202020204" pitchFamily="34" charset="0"/>
              <a:buChar char="•"/>
            </a:pPr>
            <a:r>
              <a:rPr lang="en-US" dirty="0"/>
              <a:t>Acknowledge functional uses </a:t>
            </a:r>
            <a:r>
              <a:rPr lang="en-CA" dirty="0">
                <a:solidFill>
                  <a:srgbClr val="000000"/>
                </a:solidFill>
                <a:latin typeface="Source Serif 4 Regular"/>
              </a:rPr>
              <a:t>(e.g. edit a passage, generate an outline, summarize an article) of AI tools where appropriate (e.g. Introduction, Declaration, Method).  </a:t>
            </a:r>
            <a:endParaRPr lang="en-US" dirty="0"/>
          </a:p>
          <a:p>
            <a:endParaRPr lang="en-US" dirty="0"/>
          </a:p>
          <a:p>
            <a:pPr marL="285750" indent="-285750">
              <a:buFont typeface="Arial" panose="020B0604020202020204" pitchFamily="34" charset="0"/>
              <a:buChar char="•"/>
            </a:pPr>
            <a:r>
              <a:rPr lang="en-US" dirty="0"/>
              <a:t>Provide a citation whenever you paraphrase, quote, or incorporate into your own work any content (e.g., text, image, data) that was created by AI tools.</a:t>
            </a:r>
          </a:p>
          <a:p>
            <a:pPr marL="742950" lvl="1" indent="-285750">
              <a:buFont typeface="Arial" panose="020B0604020202020204" pitchFamily="34" charset="0"/>
              <a:buChar char="•"/>
            </a:pPr>
            <a:r>
              <a:rPr lang="en-US" dirty="0"/>
              <a:t>Include the prompt used in the text. For long responses and interactions, provide it as an appendix or as a direct link (</a:t>
            </a:r>
            <a:r>
              <a:rPr lang="en-CA" dirty="0">
                <a:solidFill>
                  <a:srgbClr val="000000"/>
                </a:solidFill>
                <a:latin typeface="Source Serif 4 Regular"/>
              </a:rPr>
              <a:t>via a browser extension like </a:t>
            </a:r>
            <a:r>
              <a:rPr lang="en-CA" u="sng" dirty="0" err="1">
                <a:solidFill>
                  <a:srgbClr val="ED0E00"/>
                </a:solidFill>
                <a:latin typeface="Source Serif 4 Regular"/>
                <a:hlinkClick r:id="rId3"/>
              </a:rPr>
              <a:t>ShareGPT</a:t>
            </a:r>
            <a:r>
              <a:rPr lang="en-CA" dirty="0">
                <a:solidFill>
                  <a:srgbClr val="000000"/>
                </a:solidFill>
                <a:latin typeface="Source Serif 4 Regular"/>
              </a:rPr>
              <a:t> or </a:t>
            </a:r>
            <a:r>
              <a:rPr lang="en-CA" u="sng" dirty="0">
                <a:solidFill>
                  <a:srgbClr val="ED0E00"/>
                </a:solidFill>
                <a:latin typeface="Source Serif 4 Regular"/>
                <a:hlinkClick r:id="rId4"/>
              </a:rPr>
              <a:t>A.I. Archives</a:t>
            </a:r>
            <a:r>
              <a:rPr lang="en-CA" dirty="0">
                <a:solidFill>
                  <a:srgbClr val="000000"/>
                </a:solidFill>
                <a:latin typeface="Source Serif 4 Regular"/>
              </a:rPr>
              <a:t>)</a:t>
            </a:r>
          </a:p>
          <a:p>
            <a:pPr marL="742950" lvl="1" indent="-285750">
              <a:buFont typeface="Arial" panose="020B0604020202020204" pitchFamily="34" charset="0"/>
              <a:buChar char="•"/>
            </a:pPr>
            <a:r>
              <a:rPr lang="en-CA" dirty="0">
                <a:solidFill>
                  <a:srgbClr val="000000"/>
                </a:solidFill>
                <a:latin typeface="Source Serif 4 Regular"/>
              </a:rPr>
              <a:t>An example in IEEE style: </a:t>
            </a:r>
          </a:p>
          <a:p>
            <a:pPr marL="285750" indent="-285750">
              <a:buFont typeface="Arial" panose="020B0604020202020204" pitchFamily="34" charset="0"/>
              <a:buChar char="•"/>
            </a:pPr>
            <a:endParaRPr lang="en-US" dirty="0"/>
          </a:p>
          <a:p>
            <a:endParaRPr lang="en-US" dirty="0"/>
          </a:p>
        </p:txBody>
      </p:sp>
      <p:sp>
        <p:nvSpPr>
          <p:cNvPr id="4" name="TextBox 3">
            <a:extLst>
              <a:ext uri="{FF2B5EF4-FFF2-40B4-BE49-F238E27FC236}">
                <a16:creationId xmlns:a16="http://schemas.microsoft.com/office/drawing/2014/main" id="{428F3C8C-DC58-9553-B5AC-A95D7733FA8B}"/>
              </a:ext>
            </a:extLst>
          </p:cNvPr>
          <p:cNvSpPr txBox="1"/>
          <p:nvPr/>
        </p:nvSpPr>
        <p:spPr>
          <a:xfrm>
            <a:off x="1790998" y="6642556"/>
            <a:ext cx="11046542" cy="215444"/>
          </a:xfrm>
          <a:prstGeom prst="rect">
            <a:avLst/>
          </a:prstGeom>
          <a:noFill/>
        </p:spPr>
        <p:txBody>
          <a:bodyPr wrap="square" rtlCol="0">
            <a:spAutoFit/>
          </a:bodyPr>
          <a:lstStyle/>
          <a:p>
            <a:r>
              <a:rPr lang="en-CA" sz="800" dirty="0">
                <a:solidFill>
                  <a:schemeClr val="tx1">
                    <a:lumMod val="50000"/>
                    <a:lumOff val="50000"/>
                  </a:schemeClr>
                </a:solidFill>
              </a:rPr>
              <a:t>Adapted from </a:t>
            </a:r>
            <a:r>
              <a:rPr lang="en-CA" sz="800" dirty="0">
                <a:solidFill>
                  <a:schemeClr val="tx1">
                    <a:lumMod val="50000"/>
                    <a:lumOff val="50000"/>
                  </a:schemeClr>
                </a:solidFill>
                <a:hlinkClick r:id="rId5"/>
              </a:rPr>
              <a:t>Citing AI-generated content in Chicago Manual </a:t>
            </a:r>
            <a:r>
              <a:rPr lang="en-CA" sz="800">
                <a:solidFill>
                  <a:schemeClr val="tx1">
                    <a:lumMod val="50000"/>
                    <a:lumOff val="50000"/>
                  </a:schemeClr>
                </a:solidFill>
                <a:hlinkClick r:id="rId5"/>
              </a:rPr>
              <a:t>of Style</a:t>
            </a:r>
            <a:r>
              <a:rPr lang="en-CA" sz="800">
                <a:solidFill>
                  <a:schemeClr val="tx1">
                    <a:lumMod val="50000"/>
                    <a:lumOff val="50000"/>
                  </a:schemeClr>
                </a:solidFill>
              </a:rPr>
              <a:t> </a:t>
            </a:r>
            <a:r>
              <a:rPr lang="en-CA" sz="800" dirty="0">
                <a:solidFill>
                  <a:schemeClr val="tx1">
                    <a:lumMod val="50000"/>
                    <a:lumOff val="50000"/>
                  </a:schemeClr>
                </a:solidFill>
              </a:rPr>
              <a:t>and </a:t>
            </a:r>
            <a:r>
              <a:rPr lang="en-CA" sz="800" dirty="0">
                <a:solidFill>
                  <a:schemeClr val="tx1">
                    <a:lumMod val="50000"/>
                    <a:lumOff val="50000"/>
                  </a:schemeClr>
                </a:solidFill>
                <a:hlinkClick r:id="rId6"/>
              </a:rPr>
              <a:t>a FAQ in Chicago Manual of Style</a:t>
            </a:r>
            <a:r>
              <a:rPr lang="en-CA" sz="800" dirty="0">
                <a:solidFill>
                  <a:schemeClr val="tx1">
                    <a:lumMod val="50000"/>
                    <a:lumOff val="50000"/>
                  </a:schemeClr>
                </a:solidFill>
              </a:rPr>
              <a:t>. </a:t>
            </a:r>
            <a:endParaRPr lang="en-CA" sz="800" dirty="0"/>
          </a:p>
        </p:txBody>
      </p:sp>
      <p:sp>
        <p:nvSpPr>
          <p:cNvPr id="2" name="TextBox 1">
            <a:extLst>
              <a:ext uri="{FF2B5EF4-FFF2-40B4-BE49-F238E27FC236}">
                <a16:creationId xmlns:a16="http://schemas.microsoft.com/office/drawing/2014/main" id="{A987424C-CE65-E912-DF2E-084EF7E72A5A}"/>
              </a:ext>
            </a:extLst>
          </p:cNvPr>
          <p:cNvSpPr txBox="1"/>
          <p:nvPr/>
        </p:nvSpPr>
        <p:spPr>
          <a:xfrm>
            <a:off x="1867572" y="4642046"/>
            <a:ext cx="9767454" cy="1771960"/>
          </a:xfrm>
          <a:prstGeom prst="rect">
            <a:avLst/>
          </a:prstGeom>
          <a:solidFill>
            <a:schemeClr val="bg1">
              <a:lumMod val="85000"/>
            </a:schemeClr>
          </a:solidFill>
        </p:spPr>
        <p:txBody>
          <a:bodyPr wrap="square" rtlCol="0">
            <a:spAutoFit/>
          </a:bodyPr>
          <a:lstStyle/>
          <a:p>
            <a:pPr marL="0" marR="0">
              <a:lnSpc>
                <a:spcPct val="115000"/>
              </a:lnSpc>
              <a:spcBef>
                <a:spcPts val="0"/>
              </a:spcBef>
              <a:spcAft>
                <a:spcPts val="800"/>
              </a:spcAft>
            </a:pPr>
            <a:r>
              <a:rPr lang="en-CA" sz="1800" kern="100" dirty="0">
                <a:effectLst/>
                <a:latin typeface="Aptos" panose="020B0004020202020204" pitchFamily="34" charset="0"/>
                <a:ea typeface="DengXian" panose="02010600030101010101" pitchFamily="2" charset="-122"/>
                <a:cs typeface="Times New Roman" panose="02020603050405020304" pitchFamily="18" charset="0"/>
              </a:rPr>
              <a:t>When prompted with “Is the left brain right brain divide real or a metaphor?” the ChatGPT-generated text indicated that although the two brain hemispheres are somewhat specialized, “the notation that people can be characterized as ‘left-brained’ or ‘right-brained’ is considered to be an oversimplification and a popular myth”</a:t>
            </a:r>
            <a:r>
              <a:rPr lang="en-CA" sz="1800" kern="100" dirty="0">
                <a:solidFill>
                  <a:srgbClr val="000000"/>
                </a:solidFill>
                <a:effectLst/>
                <a:latin typeface="Helvetica" panose="020B0604020202020204" pitchFamily="34" charset="0"/>
                <a:ea typeface="DengXian" panose="02010600030101010101" pitchFamily="2" charset="-122"/>
                <a:cs typeface="Times New Roman" panose="02020603050405020304" pitchFamily="18" charset="0"/>
              </a:rPr>
              <a:t> </a:t>
            </a:r>
            <a:r>
              <a:rPr lang="en-CA" sz="1800" kern="100" dirty="0">
                <a:effectLst/>
                <a:latin typeface="Aptos" panose="020B0004020202020204" pitchFamily="34" charset="0"/>
                <a:ea typeface="DengXian" panose="02010600030101010101" pitchFamily="2" charset="-122"/>
                <a:cs typeface="Times New Roman" panose="02020603050405020304" pitchFamily="18" charset="0"/>
              </a:rPr>
              <a:t>[1].</a:t>
            </a:r>
          </a:p>
          <a:p>
            <a:pPr marL="0" marR="0">
              <a:lnSpc>
                <a:spcPct val="115000"/>
              </a:lnSpc>
              <a:spcBef>
                <a:spcPts val="0"/>
              </a:spcBef>
              <a:spcAft>
                <a:spcPts val="800"/>
              </a:spcAft>
            </a:pPr>
            <a:r>
              <a:rPr lang="en-CA" sz="1800" kern="100" dirty="0">
                <a:effectLst/>
                <a:latin typeface="Aptos" panose="020B0004020202020204" pitchFamily="34" charset="0"/>
                <a:ea typeface="DengXian" panose="02010600030101010101" pitchFamily="2" charset="-122"/>
                <a:cs typeface="Times New Roman" panose="02020603050405020304" pitchFamily="18" charset="0"/>
              </a:rPr>
              <a:t> [1] Text generated by ChatGPT, OpenAI, May 21, 2024, </a:t>
            </a:r>
            <a:r>
              <a:rPr lang="en-CA" sz="1800" u="sng" kern="100" dirty="0">
                <a:solidFill>
                  <a:srgbClr val="467886"/>
                </a:solidFill>
                <a:effectLst/>
                <a:latin typeface="Aptos" panose="020B0004020202020204" pitchFamily="34" charset="0"/>
                <a:ea typeface="DengXian" panose="02010600030101010101" pitchFamily="2" charset="-122"/>
                <a:cs typeface="Times New Roman" panose="02020603050405020304" pitchFamily="18" charset="0"/>
                <a:hlinkClick r:id="rId7"/>
              </a:rPr>
              <a:t>https://chat.openai.com/chat</a:t>
            </a:r>
            <a:r>
              <a:rPr lang="en-CA" sz="1800" kern="100" dirty="0">
                <a:effectLst/>
                <a:latin typeface="Aptos" panose="020B0004020202020204" pitchFamily="34" charset="0"/>
                <a:ea typeface="DengXian" panose="02010600030101010101" pitchFamily="2" charset="-122"/>
                <a:cs typeface="Times New Roman" panose="02020603050405020304" pitchFamily="18" charset="0"/>
              </a:rPr>
              <a:t>. </a:t>
            </a:r>
          </a:p>
        </p:txBody>
      </p:sp>
    </p:spTree>
    <p:extLst>
      <p:ext uri="{BB962C8B-B14F-4D97-AF65-F5344CB8AC3E}">
        <p14:creationId xmlns:p14="http://schemas.microsoft.com/office/powerpoint/2010/main" val="10547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11060</TotalTime>
  <Words>2707</Words>
  <Application>Microsoft Office PowerPoint</Application>
  <PresentationFormat>Widescreen</PresentationFormat>
  <Paragraphs>274</Paragraphs>
  <Slides>30</Slides>
  <Notes>22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30</vt:i4>
      </vt:variant>
    </vt:vector>
  </HeadingPairs>
  <TitlesOfParts>
    <vt:vector size="47" baseType="lpstr">
      <vt:lpstr>Helvetica Neue</vt:lpstr>
      <vt:lpstr>Source Serif 4 Regular</vt:lpstr>
      <vt:lpstr>Abadi Extra Light</vt:lpstr>
      <vt:lpstr>Amasis MT Pro Black</vt:lpstr>
      <vt:lpstr>Aptos</vt:lpstr>
      <vt:lpstr>Arial</vt:lpstr>
      <vt:lpstr>Berlin Sans FB</vt:lpstr>
      <vt:lpstr>Bookman Old Style</vt:lpstr>
      <vt:lpstr>Calibri</vt:lpstr>
      <vt:lpstr>Courier New</vt:lpstr>
      <vt:lpstr>Gill Sans MT</vt:lpstr>
      <vt:lpstr>Helvetica</vt:lpstr>
      <vt:lpstr>Impact</vt:lpstr>
      <vt:lpstr>Lato</vt:lpstr>
      <vt:lpstr>Open Sans</vt:lpstr>
      <vt:lpstr>Rockwell Nova</vt:lpstr>
      <vt:lpstr>Badge</vt:lpstr>
      <vt:lpstr>Searching For scholarly information:  Where &amp; How</vt:lpstr>
      <vt:lpstr>Agenda</vt:lpstr>
      <vt:lpstr>What search tool do you use to find academic information?</vt:lpstr>
      <vt:lpstr>What is the difference?</vt:lpstr>
      <vt:lpstr>Where should you search?</vt:lpstr>
      <vt:lpstr>How is using chatgpt different from googling?</vt:lpstr>
      <vt:lpstr>How are they different?</vt:lpstr>
      <vt:lpstr>The search as we know it is changing </vt:lpstr>
      <vt:lpstr>Acknowledging the use of AI tools or AI-generated content </vt:lpstr>
      <vt:lpstr>Evaluating information</vt:lpstr>
      <vt:lpstr>Think, pair, share</vt:lpstr>
      <vt:lpstr>evaluating internet information</vt:lpstr>
      <vt:lpstr>BE MORE INTENTIONAL</vt:lpstr>
      <vt:lpstr>types of information sources</vt:lpstr>
      <vt:lpstr>Navigating scholarly information</vt:lpstr>
      <vt:lpstr>Contextualize the problem with information</vt:lpstr>
      <vt:lpstr>library  discovery tool</vt:lpstr>
      <vt:lpstr>library discovery tool</vt:lpstr>
      <vt:lpstr>library discovery tool</vt:lpstr>
      <vt:lpstr>Library databases</vt:lpstr>
      <vt:lpstr>Library databases</vt:lpstr>
      <vt:lpstr>Engineering village</vt:lpstr>
      <vt:lpstr>What content is included?</vt:lpstr>
      <vt:lpstr>Is the content peer-reviewed?</vt:lpstr>
      <vt:lpstr>How to access full text? </vt:lpstr>
      <vt:lpstr>Interlibrary loan</vt:lpstr>
      <vt:lpstr>A quick demo of engineering village</vt:lpstr>
      <vt:lpstr>Help &amp; how-to guides</vt:lpstr>
      <vt:lpstr>Ask a librarian</vt:lpstr>
      <vt:lpstr>Questions?</vt:lpstr>
    </vt:vector>
  </TitlesOfParts>
  <Company>Concordia Univerity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session for ENCS 282 - Searching for scholarly information: where &amp; how</dc:title>
  <dc:creator>Chloe Lei</dc:creator>
  <cp:lastModifiedBy>Chloe Lei</cp:lastModifiedBy>
  <cp:revision>220</cp:revision>
  <dcterms:created xsi:type="dcterms:W3CDTF">2020-05-10T18:43:18Z</dcterms:created>
  <dcterms:modified xsi:type="dcterms:W3CDTF">2025-01-23T15:47:43Z</dcterms:modified>
</cp:coreProperties>
</file>