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660" r:id="rId2"/>
  </p:sldMasterIdLst>
  <p:notesMasterIdLst>
    <p:notesMasterId r:id="rId35"/>
  </p:notesMasterIdLst>
  <p:sldIdLst>
    <p:sldId id="256" r:id="rId3"/>
    <p:sldId id="257" r:id="rId4"/>
    <p:sldId id="267" r:id="rId5"/>
    <p:sldId id="263" r:id="rId6"/>
    <p:sldId id="264" r:id="rId7"/>
    <p:sldId id="265" r:id="rId8"/>
    <p:sldId id="266" r:id="rId9"/>
    <p:sldId id="287" r:id="rId10"/>
    <p:sldId id="290" r:id="rId11"/>
    <p:sldId id="298" r:id="rId12"/>
    <p:sldId id="292" r:id="rId13"/>
    <p:sldId id="293" r:id="rId14"/>
    <p:sldId id="295" r:id="rId15"/>
    <p:sldId id="296" r:id="rId16"/>
    <p:sldId id="297" r:id="rId17"/>
    <p:sldId id="299" r:id="rId18"/>
    <p:sldId id="261" r:id="rId19"/>
    <p:sldId id="269" r:id="rId20"/>
    <p:sldId id="270" r:id="rId21"/>
    <p:sldId id="302" r:id="rId22"/>
    <p:sldId id="271" r:id="rId23"/>
    <p:sldId id="301" r:id="rId24"/>
    <p:sldId id="300" r:id="rId25"/>
    <p:sldId id="280" r:id="rId26"/>
    <p:sldId id="284" r:id="rId27"/>
    <p:sldId id="275" r:id="rId28"/>
    <p:sldId id="303" r:id="rId29"/>
    <p:sldId id="304" r:id="rId30"/>
    <p:sldId id="273" r:id="rId31"/>
    <p:sldId id="276" r:id="rId32"/>
    <p:sldId id="279" r:id="rId33"/>
    <p:sldId id="27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3EB"/>
    <a:srgbClr val="659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01.safelinks.protection.outlook.com/?url=https%3A%2F%2Fapps-brepolis-net.lib-ezproxy.concordia.ca%2FBrepolisPortal%2FDefault.aspx%3Ftck%3D2bb007ec-3ffb-8ba6-e063-4411980a7e06&amp;data=05%7C02%7Cethel.gamache%40concordia.ca%7Cf9d9864093c448eec7c308dd37424389%7C5569f185d22f4e139850ce5b1abcd2e8%7C0%7C0%7C638727479909009189%7CUnknown%7CTWFpbGZsb3d8eyJFbXB0eU1hcGkiOnRydWUsIlYiOiIwLjAuMDAwMCIsIlAiOiJXaW4zMiIsIkFOIjoiTWFpbCIsIldUIjoyfQ%3D%3D%7C0%7C%7C%7C&amp;sdata=Kdvjy3jxNrJMSVf1KctfsdlQ4P7nYOPyUNGTXfhTxoY%3D&amp;reserved=0" TargetMode="External"/><Relationship Id="rId2" Type="http://schemas.openxmlformats.org/officeDocument/2006/relationships/hyperlink" Target="https://concordiauniversity.on.worldcat.org/oclc/46609535" TargetMode="External"/><Relationship Id="rId1" Type="http://schemas.openxmlformats.org/officeDocument/2006/relationships/hyperlink" Target="https://concordiauniversity.on.worldcat.org/oclc/855308507" TargetMode="External"/><Relationship Id="rId5" Type="http://schemas.openxmlformats.org/officeDocument/2006/relationships/hyperlink" Target="https://can01.safelinks.protection.outlook.com/?url=https%3A%2F%2Fwww.proquest.com%2Fllba%3Faccountid%3D10246&amp;data=05%7C02%7Cethel.gamache%40concordia.ca%7Cf9d9864093c448eec7c308dd37424389%7C5569f185d22f4e139850ce5b1abcd2e8%7C0%7C0%7C638727479909047594%7CUnknown%7CTWFpbGZsb3d8eyJFbXB0eU1hcGkiOnRydWUsIlYiOiIwLjAuMDAwMCIsIlAiOiJXaW4zMiIsIkFOIjoiTWFpbCIsIldUIjoyfQ%3D%3D%7C0%7C%7C%7C&amp;sdata=oqnjD85enTfNk34e4WOdK7X6880GDc6iwhBulov8Y18%3D&amp;reserved=0" TargetMode="External"/><Relationship Id="rId4" Type="http://schemas.openxmlformats.org/officeDocument/2006/relationships/hyperlink" Target="https://can01.safelinks.protection.outlook.com/?url=https%3A%2F%2Fconcordiauniversity.on.worldcat.org%2Foclc%2F858342346&amp;data=05%7C02%7Cethel.gamache%40concordia.ca%7Cf9d9864093c448eec7c308dd37424389%7C5569f185d22f4e139850ce5b1abcd2e8%7C0%7C0%7C638727479909022078%7CUnknown%7CTWFpbGZsb3d8eyJFbXB0eU1hcGkiOnRydWUsIlYiOiIwLjAuMDAwMCIsIlAiOiJXaW4zMiIsIkFOIjoiTWFpbCIsIldUIjoyfQ%3D%3D%7C0%7C%7C%7C&amp;sdata=1W2yd8W%2FX9orzOFbi2uqxfEhz9M%2BcyAYxexQhtO1lSA%3D&amp;reserved=0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01.safelinks.protection.outlook.com/?url=https%3A%2F%2Fapps-brepolis-net.lib-ezproxy.concordia.ca%2FBrepolisPortal%2FDefault.aspx%3Ftck%3D2bb007ec-3ffb-8ba6-e063-4411980a7e06&amp;data=05%7C02%7Cethel.gamache%40concordia.ca%7Cf9d9864093c448eec7c308dd37424389%7C5569f185d22f4e139850ce5b1abcd2e8%7C0%7C0%7C638727479909009189%7CUnknown%7CTWFpbGZsb3d8eyJFbXB0eU1hcGkiOnRydWUsIlYiOiIwLjAuMDAwMCIsIlAiOiJXaW4zMiIsIkFOIjoiTWFpbCIsIldUIjoyfQ%3D%3D%7C0%7C%7C%7C&amp;sdata=Kdvjy3jxNrJMSVf1KctfsdlQ4P7nYOPyUNGTXfhTxoY%3D&amp;reserved=0" TargetMode="External"/><Relationship Id="rId2" Type="http://schemas.openxmlformats.org/officeDocument/2006/relationships/hyperlink" Target="https://concordiauniversity.on.worldcat.org/oclc/46609535" TargetMode="External"/><Relationship Id="rId1" Type="http://schemas.openxmlformats.org/officeDocument/2006/relationships/hyperlink" Target="https://concordiauniversity.on.worldcat.org/oclc/855308507" TargetMode="External"/><Relationship Id="rId5" Type="http://schemas.openxmlformats.org/officeDocument/2006/relationships/hyperlink" Target="https://can01.safelinks.protection.outlook.com/?url=https%3A%2F%2Fwww.proquest.com%2Fllba%3Faccountid%3D10246&amp;data=05%7C02%7Cethel.gamache%40concordia.ca%7Cf9d9864093c448eec7c308dd37424389%7C5569f185d22f4e139850ce5b1abcd2e8%7C0%7C0%7C638727479909047594%7CUnknown%7CTWFpbGZsb3d8eyJFbXB0eU1hcGkiOnRydWUsIlYiOiIwLjAuMDAwMCIsIlAiOiJXaW4zMiIsIkFOIjoiTWFpbCIsIldUIjoyfQ%3D%3D%7C0%7C%7C%7C&amp;sdata=oqnjD85enTfNk34e4WOdK7X6880GDc6iwhBulov8Y18%3D&amp;reserved=0" TargetMode="External"/><Relationship Id="rId4" Type="http://schemas.openxmlformats.org/officeDocument/2006/relationships/hyperlink" Target="https://can01.safelinks.protection.outlook.com/?url=https%3A%2F%2Fconcordiauniversity.on.worldcat.org%2Foclc%2F858342346&amp;data=05%7C02%7Cethel.gamache%40concordia.ca%7Cf9d9864093c448eec7c308dd37424389%7C5569f185d22f4e139850ce5b1abcd2e8%7C0%7C0%7C638727479909022078%7CUnknown%7CTWFpbGZsb3d8eyJFbXB0eU1hcGkiOnRydWUsIlYiOiIwLjAuMDAwMCIsIlAiOiJXaW4zMiIsIkFOIjoiTWFpbCIsIldUIjoyfQ%3D%3D%7C0%7C%7C%7C&amp;sdata=1W2yd8W%2FX9orzOFbi2uqxfEhz9M%2BcyAYxexQhtO1lSA%3D&amp;reserved=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4C247-D422-460E-9A25-0FA843BF46D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3CDB98F-9394-4D09-8ED7-4B718284B7B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A"/>
            <a:t>Talk to your neighbour about your research project or a specific interest in phonology. </a:t>
          </a:r>
          <a:endParaRPr lang="en-US"/>
        </a:p>
      </dgm:t>
    </dgm:pt>
    <dgm:pt modelId="{E68DAEE8-E218-4B14-B8DA-2505AEC9B2A7}" type="parTrans" cxnId="{A3DD83E0-A5C0-4AD9-B840-8CB68BAB303F}">
      <dgm:prSet/>
      <dgm:spPr/>
      <dgm:t>
        <a:bodyPr/>
        <a:lstStyle/>
        <a:p>
          <a:endParaRPr lang="en-US"/>
        </a:p>
      </dgm:t>
    </dgm:pt>
    <dgm:pt modelId="{994D7664-5DE8-49E8-B734-95F377506EFD}" type="sibTrans" cxnId="{A3DD83E0-A5C0-4AD9-B840-8CB68BAB303F}">
      <dgm:prSet/>
      <dgm:spPr/>
      <dgm:t>
        <a:bodyPr/>
        <a:lstStyle/>
        <a:p>
          <a:endParaRPr lang="en-US"/>
        </a:p>
      </dgm:t>
    </dgm:pt>
    <dgm:pt modelId="{D6031977-FCA3-49E7-B593-9EAFC39C341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A"/>
            <a:t>Discuss 3 keywords that describe it. </a:t>
          </a:r>
          <a:endParaRPr lang="en-US"/>
        </a:p>
      </dgm:t>
    </dgm:pt>
    <dgm:pt modelId="{68B48B9A-4129-448C-8FD7-2DBC708E9B6B}" type="parTrans" cxnId="{A843A0F1-9F2D-46F7-A0B9-BCEE95247B7E}">
      <dgm:prSet/>
      <dgm:spPr/>
      <dgm:t>
        <a:bodyPr/>
        <a:lstStyle/>
        <a:p>
          <a:endParaRPr lang="en-US"/>
        </a:p>
      </dgm:t>
    </dgm:pt>
    <dgm:pt modelId="{4A6D3186-42AF-4F81-8305-1A7228B3046B}" type="sibTrans" cxnId="{A843A0F1-9F2D-46F7-A0B9-BCEE95247B7E}">
      <dgm:prSet/>
      <dgm:spPr/>
      <dgm:t>
        <a:bodyPr/>
        <a:lstStyle/>
        <a:p>
          <a:endParaRPr lang="en-US"/>
        </a:p>
      </dgm:t>
    </dgm:pt>
    <dgm:pt modelId="{DD551632-CE3A-4A9E-BD35-3A65EA22A033}" type="pres">
      <dgm:prSet presAssocID="{B6F4C247-D422-460E-9A25-0FA843BF46D7}" presName="root" presStyleCnt="0">
        <dgm:presLayoutVars>
          <dgm:dir/>
          <dgm:resizeHandles val="exact"/>
        </dgm:presLayoutVars>
      </dgm:prSet>
      <dgm:spPr/>
    </dgm:pt>
    <dgm:pt modelId="{7B33E037-7FF8-466E-B6DE-1D5CB054988C}" type="pres">
      <dgm:prSet presAssocID="{03CDB98F-9394-4D09-8ED7-4B718284B7B4}" presName="compNode" presStyleCnt="0"/>
      <dgm:spPr/>
    </dgm:pt>
    <dgm:pt modelId="{48278311-B698-4BAF-8559-31624AAA50F2}" type="pres">
      <dgm:prSet presAssocID="{03CDB98F-9394-4D09-8ED7-4B718284B7B4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9D1A8E88-917D-41D4-95E1-E34E877E2C98}" type="pres">
      <dgm:prSet presAssocID="{03CDB98F-9394-4D09-8ED7-4B718284B7B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5CA5645-E954-4919-B038-FB693DF01DAD}" type="pres">
      <dgm:prSet presAssocID="{03CDB98F-9394-4D09-8ED7-4B718284B7B4}" presName="spaceRect" presStyleCnt="0"/>
      <dgm:spPr/>
    </dgm:pt>
    <dgm:pt modelId="{E2503E1D-5099-4AA7-8E92-EA476E9BBDDF}" type="pres">
      <dgm:prSet presAssocID="{03CDB98F-9394-4D09-8ED7-4B718284B7B4}" presName="textRect" presStyleLbl="revTx" presStyleIdx="0" presStyleCnt="2">
        <dgm:presLayoutVars>
          <dgm:chMax val="1"/>
          <dgm:chPref val="1"/>
        </dgm:presLayoutVars>
      </dgm:prSet>
      <dgm:spPr/>
    </dgm:pt>
    <dgm:pt modelId="{4E9F0E54-A970-425B-B92C-97123A3A019C}" type="pres">
      <dgm:prSet presAssocID="{994D7664-5DE8-49E8-B734-95F377506EFD}" presName="sibTrans" presStyleCnt="0"/>
      <dgm:spPr/>
    </dgm:pt>
    <dgm:pt modelId="{4E994E18-A3A6-4164-9F63-B60749BB5147}" type="pres">
      <dgm:prSet presAssocID="{D6031977-FCA3-49E7-B593-9EAFC39C341D}" presName="compNode" presStyleCnt="0"/>
      <dgm:spPr/>
    </dgm:pt>
    <dgm:pt modelId="{B57D5CD0-7AC8-46E6-9197-F08ABF85F093}" type="pres">
      <dgm:prSet presAssocID="{D6031977-FCA3-49E7-B593-9EAFC39C341D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E746CBA9-6419-4472-A0B4-55A7D4D70F39}" type="pres">
      <dgm:prSet presAssocID="{D6031977-FCA3-49E7-B593-9EAFC39C341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8DBEF26-0F36-4E96-96A6-70EDEA318131}" type="pres">
      <dgm:prSet presAssocID="{D6031977-FCA3-49E7-B593-9EAFC39C341D}" presName="spaceRect" presStyleCnt="0"/>
      <dgm:spPr/>
    </dgm:pt>
    <dgm:pt modelId="{D8741325-C04B-4B83-8B66-0847F0FDA732}" type="pres">
      <dgm:prSet presAssocID="{D6031977-FCA3-49E7-B593-9EAFC39C341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F94DB5E-AFC0-49DE-BFBB-8257EBBF2D75}" type="presOf" srcId="{D6031977-FCA3-49E7-B593-9EAFC39C341D}" destId="{D8741325-C04B-4B83-8B66-0847F0FDA732}" srcOrd="0" destOrd="0" presId="urn:microsoft.com/office/officeart/2018/5/layout/IconLeafLabelList"/>
    <dgm:cxn modelId="{A283DF7F-AA62-40BC-AA2F-CC5DEF43B118}" type="presOf" srcId="{03CDB98F-9394-4D09-8ED7-4B718284B7B4}" destId="{E2503E1D-5099-4AA7-8E92-EA476E9BBDDF}" srcOrd="0" destOrd="0" presId="urn:microsoft.com/office/officeart/2018/5/layout/IconLeafLabelList"/>
    <dgm:cxn modelId="{FFB27DA7-2D41-46D5-BDDC-3BE37BEA6369}" type="presOf" srcId="{B6F4C247-D422-460E-9A25-0FA843BF46D7}" destId="{DD551632-CE3A-4A9E-BD35-3A65EA22A033}" srcOrd="0" destOrd="0" presId="urn:microsoft.com/office/officeart/2018/5/layout/IconLeafLabelList"/>
    <dgm:cxn modelId="{A3DD83E0-A5C0-4AD9-B840-8CB68BAB303F}" srcId="{B6F4C247-D422-460E-9A25-0FA843BF46D7}" destId="{03CDB98F-9394-4D09-8ED7-4B718284B7B4}" srcOrd="0" destOrd="0" parTransId="{E68DAEE8-E218-4B14-B8DA-2505AEC9B2A7}" sibTransId="{994D7664-5DE8-49E8-B734-95F377506EFD}"/>
    <dgm:cxn modelId="{A843A0F1-9F2D-46F7-A0B9-BCEE95247B7E}" srcId="{B6F4C247-D422-460E-9A25-0FA843BF46D7}" destId="{D6031977-FCA3-49E7-B593-9EAFC39C341D}" srcOrd="1" destOrd="0" parTransId="{68B48B9A-4129-448C-8FD7-2DBC708E9B6B}" sibTransId="{4A6D3186-42AF-4F81-8305-1A7228B3046B}"/>
    <dgm:cxn modelId="{A0AD3F4C-D72B-4704-8E34-713204C10D41}" type="presParOf" srcId="{DD551632-CE3A-4A9E-BD35-3A65EA22A033}" destId="{7B33E037-7FF8-466E-B6DE-1D5CB054988C}" srcOrd="0" destOrd="0" presId="urn:microsoft.com/office/officeart/2018/5/layout/IconLeafLabelList"/>
    <dgm:cxn modelId="{D8F01554-DA92-4AA0-828E-09754EA7CB76}" type="presParOf" srcId="{7B33E037-7FF8-466E-B6DE-1D5CB054988C}" destId="{48278311-B698-4BAF-8559-31624AAA50F2}" srcOrd="0" destOrd="0" presId="urn:microsoft.com/office/officeart/2018/5/layout/IconLeafLabelList"/>
    <dgm:cxn modelId="{A3197061-21A0-485A-BD53-7B2ECF22E583}" type="presParOf" srcId="{7B33E037-7FF8-466E-B6DE-1D5CB054988C}" destId="{9D1A8E88-917D-41D4-95E1-E34E877E2C98}" srcOrd="1" destOrd="0" presId="urn:microsoft.com/office/officeart/2018/5/layout/IconLeafLabelList"/>
    <dgm:cxn modelId="{92D9B42D-B232-44AB-93DD-988633299B73}" type="presParOf" srcId="{7B33E037-7FF8-466E-B6DE-1D5CB054988C}" destId="{C5CA5645-E954-4919-B038-FB693DF01DAD}" srcOrd="2" destOrd="0" presId="urn:microsoft.com/office/officeart/2018/5/layout/IconLeafLabelList"/>
    <dgm:cxn modelId="{DA95F48D-0875-4063-8BB7-6BE878A1ACF7}" type="presParOf" srcId="{7B33E037-7FF8-466E-B6DE-1D5CB054988C}" destId="{E2503E1D-5099-4AA7-8E92-EA476E9BBDDF}" srcOrd="3" destOrd="0" presId="urn:microsoft.com/office/officeart/2018/5/layout/IconLeafLabelList"/>
    <dgm:cxn modelId="{25DDE27F-844A-4E3B-B014-60F20FC9466B}" type="presParOf" srcId="{DD551632-CE3A-4A9E-BD35-3A65EA22A033}" destId="{4E9F0E54-A970-425B-B92C-97123A3A019C}" srcOrd="1" destOrd="0" presId="urn:microsoft.com/office/officeart/2018/5/layout/IconLeafLabelList"/>
    <dgm:cxn modelId="{05F7DCD9-F323-4784-95AA-9E11211337D0}" type="presParOf" srcId="{DD551632-CE3A-4A9E-BD35-3A65EA22A033}" destId="{4E994E18-A3A6-4164-9F63-B60749BB5147}" srcOrd="2" destOrd="0" presId="urn:microsoft.com/office/officeart/2018/5/layout/IconLeafLabelList"/>
    <dgm:cxn modelId="{C1076A41-662A-4D02-8575-16A0CA609C12}" type="presParOf" srcId="{4E994E18-A3A6-4164-9F63-B60749BB5147}" destId="{B57D5CD0-7AC8-46E6-9197-F08ABF85F093}" srcOrd="0" destOrd="0" presId="urn:microsoft.com/office/officeart/2018/5/layout/IconLeafLabelList"/>
    <dgm:cxn modelId="{57AA848A-4B3C-4147-9E91-3A651423C56D}" type="presParOf" srcId="{4E994E18-A3A6-4164-9F63-B60749BB5147}" destId="{E746CBA9-6419-4472-A0B4-55A7D4D70F39}" srcOrd="1" destOrd="0" presId="urn:microsoft.com/office/officeart/2018/5/layout/IconLeafLabelList"/>
    <dgm:cxn modelId="{3F23C0CA-0B23-47B0-8017-D9FFCE0FB083}" type="presParOf" srcId="{4E994E18-A3A6-4164-9F63-B60749BB5147}" destId="{98DBEF26-0F36-4E96-96A6-70EDEA318131}" srcOrd="2" destOrd="0" presId="urn:microsoft.com/office/officeart/2018/5/layout/IconLeafLabelList"/>
    <dgm:cxn modelId="{5C722561-5266-44DB-BA9D-F6E1870F978D}" type="presParOf" srcId="{4E994E18-A3A6-4164-9F63-B60749BB5147}" destId="{D8741325-C04B-4B83-8B66-0847F0FDA73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C629E-218F-4C2B-B4ED-0F0951C479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32CEEB-7E9C-4C26-8177-7913038AB0D1}">
      <dgm:prSet custT="1"/>
      <dgm:spPr/>
      <dgm:t>
        <a:bodyPr/>
        <a:lstStyle/>
        <a:p>
          <a:r>
            <a:rPr lang="fr-CA" sz="18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Academic </a:t>
          </a:r>
          <a:r>
            <a:rPr lang="fr-CA" sz="180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Search</a:t>
          </a:r>
          <a:r>
            <a:rPr lang="fr-CA" sz="18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Complete</a:t>
          </a:r>
          <a:endParaRPr lang="en-US" sz="1800" dirty="0">
            <a:solidFill>
              <a:schemeClr val="bg1"/>
            </a:solidFill>
          </a:endParaRPr>
        </a:p>
      </dgm:t>
    </dgm:pt>
    <dgm:pt modelId="{D68488D7-35B7-4DBE-9F84-CA68C8297FFA}" type="parTrans" cxnId="{BAA99716-EB79-4E62-93DB-771077794F6F}">
      <dgm:prSet/>
      <dgm:spPr/>
      <dgm:t>
        <a:bodyPr/>
        <a:lstStyle/>
        <a:p>
          <a:endParaRPr lang="en-US"/>
        </a:p>
      </dgm:t>
    </dgm:pt>
    <dgm:pt modelId="{65BCC65D-2217-473A-8386-60E23019D733}" type="sibTrans" cxnId="{BAA99716-EB79-4E62-93DB-771077794F6F}">
      <dgm:prSet/>
      <dgm:spPr/>
      <dgm:t>
        <a:bodyPr/>
        <a:lstStyle/>
        <a:p>
          <a:endParaRPr lang="en-US"/>
        </a:p>
      </dgm:t>
    </dgm:pt>
    <dgm:pt modelId="{309803EB-765D-4115-BF90-DF3452DD5B83}">
      <dgm:prSet custT="1"/>
      <dgm:spPr/>
      <dgm:t>
        <a:bodyPr/>
        <a:lstStyle/>
        <a:p>
          <a:r>
            <a:rPr lang="fr-CA" sz="18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JSTOR</a:t>
          </a:r>
          <a:endParaRPr lang="en-US" sz="1800" dirty="0">
            <a:solidFill>
              <a:schemeClr val="bg1"/>
            </a:solidFill>
          </a:endParaRPr>
        </a:p>
      </dgm:t>
    </dgm:pt>
    <dgm:pt modelId="{2E36D374-D8AE-40FE-B46B-85D6F930A4EE}" type="parTrans" cxnId="{70C3FA35-26B9-4C19-B1DF-3187207C4550}">
      <dgm:prSet/>
      <dgm:spPr/>
      <dgm:t>
        <a:bodyPr/>
        <a:lstStyle/>
        <a:p>
          <a:endParaRPr lang="en-US"/>
        </a:p>
      </dgm:t>
    </dgm:pt>
    <dgm:pt modelId="{9696DA43-4502-4A8A-8848-1E2ED78F331B}" type="sibTrans" cxnId="{70C3FA35-26B9-4C19-B1DF-3187207C4550}">
      <dgm:prSet/>
      <dgm:spPr/>
      <dgm:t>
        <a:bodyPr/>
        <a:lstStyle/>
        <a:p>
          <a:endParaRPr lang="en-US"/>
        </a:p>
      </dgm:t>
    </dgm:pt>
    <dgm:pt modelId="{BB382F5C-17CD-4799-957B-2E8FE00E5B1E}">
      <dgm:prSet custT="1"/>
      <dgm:spPr/>
      <dgm:t>
        <a:bodyPr/>
        <a:lstStyle/>
        <a:p>
          <a:r>
            <a:rPr lang="en-CA" sz="18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Année Philologique</a:t>
          </a:r>
          <a:endParaRPr lang="en-US" sz="1800" dirty="0">
            <a:solidFill>
              <a:schemeClr val="bg1"/>
            </a:solidFill>
          </a:endParaRPr>
        </a:p>
      </dgm:t>
    </dgm:pt>
    <dgm:pt modelId="{03E1E53F-BF63-464A-9CA4-35AB65F30244}" type="parTrans" cxnId="{FF270D79-8508-4F29-B86F-FBEE3454BD32}">
      <dgm:prSet/>
      <dgm:spPr/>
      <dgm:t>
        <a:bodyPr/>
        <a:lstStyle/>
        <a:p>
          <a:endParaRPr lang="en-US"/>
        </a:p>
      </dgm:t>
    </dgm:pt>
    <dgm:pt modelId="{371B34D1-9CAD-4764-877D-3A4F2ECFF8D6}" type="sibTrans" cxnId="{FF270D79-8508-4F29-B86F-FBEE3454BD32}">
      <dgm:prSet/>
      <dgm:spPr/>
      <dgm:t>
        <a:bodyPr/>
        <a:lstStyle/>
        <a:p>
          <a:endParaRPr lang="en-US"/>
        </a:p>
      </dgm:t>
    </dgm:pt>
    <dgm:pt modelId="{BB0EA409-92BF-43D8-9920-3142CDBEA9C8}">
      <dgm:prSet custT="1"/>
      <dgm:spPr/>
      <dgm:t>
        <a:bodyPr/>
        <a:lstStyle/>
        <a:p>
          <a:r>
            <a:rPr lang="en-CA" sz="18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MLA International Bibliography</a:t>
          </a:r>
          <a:endParaRPr lang="en-US" sz="1800" dirty="0">
            <a:solidFill>
              <a:schemeClr val="bg1"/>
            </a:solidFill>
          </a:endParaRPr>
        </a:p>
      </dgm:t>
    </dgm:pt>
    <dgm:pt modelId="{DE34E9AF-9083-4473-9B49-1A14F5BD15C1}" type="parTrans" cxnId="{24DE5887-DF21-4679-9FDF-61DC6EF84C6F}">
      <dgm:prSet/>
      <dgm:spPr/>
      <dgm:t>
        <a:bodyPr/>
        <a:lstStyle/>
        <a:p>
          <a:endParaRPr lang="en-US"/>
        </a:p>
      </dgm:t>
    </dgm:pt>
    <dgm:pt modelId="{62F696A8-0A2A-4729-B031-1EEE7CE924A4}" type="sibTrans" cxnId="{24DE5887-DF21-4679-9FDF-61DC6EF84C6F}">
      <dgm:prSet/>
      <dgm:spPr/>
      <dgm:t>
        <a:bodyPr/>
        <a:lstStyle/>
        <a:p>
          <a:endParaRPr lang="en-US"/>
        </a:p>
      </dgm:t>
    </dgm:pt>
    <dgm:pt modelId="{CEB19C2E-0051-4172-BD3A-95B30EBDACD2}">
      <dgm:prSet custT="1"/>
      <dgm:spPr/>
      <dgm:t>
        <a:bodyPr/>
        <a:lstStyle/>
        <a:p>
          <a:r>
            <a:rPr lang="en-CA" sz="180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Linguistics and Language Behavior Abstracts (LLBA)</a:t>
          </a:r>
          <a:endParaRPr lang="en-US" sz="1800" dirty="0">
            <a:solidFill>
              <a:schemeClr val="bg1"/>
            </a:solidFill>
          </a:endParaRPr>
        </a:p>
      </dgm:t>
    </dgm:pt>
    <dgm:pt modelId="{B931F314-147E-4A61-A624-862E5E8DCAB7}" type="parTrans" cxnId="{59CB11A5-FB39-4B59-B1A8-D3F062D51B8C}">
      <dgm:prSet/>
      <dgm:spPr/>
      <dgm:t>
        <a:bodyPr/>
        <a:lstStyle/>
        <a:p>
          <a:endParaRPr lang="en-US"/>
        </a:p>
      </dgm:t>
    </dgm:pt>
    <dgm:pt modelId="{E7D16B0B-0F20-40DD-8B8A-5CFC3D1A7C68}" type="sibTrans" cxnId="{59CB11A5-FB39-4B59-B1A8-D3F062D51B8C}">
      <dgm:prSet/>
      <dgm:spPr/>
      <dgm:t>
        <a:bodyPr/>
        <a:lstStyle/>
        <a:p>
          <a:endParaRPr lang="en-US"/>
        </a:p>
      </dgm:t>
    </dgm:pt>
    <dgm:pt modelId="{B650A0EA-9184-4CA6-A4C2-F1E49466CF61}" type="pres">
      <dgm:prSet presAssocID="{9DCC629E-218F-4C2B-B4ED-0F0951C4793B}" presName="linear" presStyleCnt="0">
        <dgm:presLayoutVars>
          <dgm:dir/>
          <dgm:animLvl val="lvl"/>
          <dgm:resizeHandles val="exact"/>
        </dgm:presLayoutVars>
      </dgm:prSet>
      <dgm:spPr/>
    </dgm:pt>
    <dgm:pt modelId="{AF828237-4AE6-4B26-AA92-5B2DCA587D94}" type="pres">
      <dgm:prSet presAssocID="{D732CEEB-7E9C-4C26-8177-7913038AB0D1}" presName="parentLin" presStyleCnt="0"/>
      <dgm:spPr/>
    </dgm:pt>
    <dgm:pt modelId="{7017FB40-0988-4281-9AE4-0393E7416052}" type="pres">
      <dgm:prSet presAssocID="{D732CEEB-7E9C-4C26-8177-7913038AB0D1}" presName="parentLeftMargin" presStyleLbl="node1" presStyleIdx="0" presStyleCnt="5"/>
      <dgm:spPr/>
    </dgm:pt>
    <dgm:pt modelId="{60FA81B3-C656-4DAD-8807-C0DF8B4083E4}" type="pres">
      <dgm:prSet presAssocID="{D732CEEB-7E9C-4C26-8177-7913038AB0D1}" presName="parentText" presStyleLbl="node1" presStyleIdx="0" presStyleCnt="5" custLinFactNeighborX="2946">
        <dgm:presLayoutVars>
          <dgm:chMax val="0"/>
          <dgm:bulletEnabled val="1"/>
        </dgm:presLayoutVars>
      </dgm:prSet>
      <dgm:spPr/>
    </dgm:pt>
    <dgm:pt modelId="{076E7D45-3026-4AAE-853A-D896FB81DCB2}" type="pres">
      <dgm:prSet presAssocID="{D732CEEB-7E9C-4C26-8177-7913038AB0D1}" presName="negativeSpace" presStyleCnt="0"/>
      <dgm:spPr/>
    </dgm:pt>
    <dgm:pt modelId="{64A89CDE-9380-45AE-94E3-6DC35995239D}" type="pres">
      <dgm:prSet presAssocID="{D732CEEB-7E9C-4C26-8177-7913038AB0D1}" presName="childText" presStyleLbl="conFgAcc1" presStyleIdx="0" presStyleCnt="5">
        <dgm:presLayoutVars>
          <dgm:bulletEnabled val="1"/>
        </dgm:presLayoutVars>
      </dgm:prSet>
      <dgm:spPr/>
    </dgm:pt>
    <dgm:pt modelId="{52402C34-4B43-4314-8E04-AB9ACA14A960}" type="pres">
      <dgm:prSet presAssocID="{65BCC65D-2217-473A-8386-60E23019D733}" presName="spaceBetweenRectangles" presStyleCnt="0"/>
      <dgm:spPr/>
    </dgm:pt>
    <dgm:pt modelId="{32AD501B-028F-4D5E-B29E-AE3FC788C288}" type="pres">
      <dgm:prSet presAssocID="{309803EB-765D-4115-BF90-DF3452DD5B83}" presName="parentLin" presStyleCnt="0"/>
      <dgm:spPr/>
    </dgm:pt>
    <dgm:pt modelId="{851F5DE7-A72F-4900-9B05-8CA66047658A}" type="pres">
      <dgm:prSet presAssocID="{309803EB-765D-4115-BF90-DF3452DD5B83}" presName="parentLeftMargin" presStyleLbl="node1" presStyleIdx="0" presStyleCnt="5"/>
      <dgm:spPr/>
    </dgm:pt>
    <dgm:pt modelId="{8C42354B-AA99-467D-8E03-F50BDF62C967}" type="pres">
      <dgm:prSet presAssocID="{309803EB-765D-4115-BF90-DF3452DD5B8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3FBBCCC-110B-487B-ADEE-42F9B8BF8045}" type="pres">
      <dgm:prSet presAssocID="{309803EB-765D-4115-BF90-DF3452DD5B83}" presName="negativeSpace" presStyleCnt="0"/>
      <dgm:spPr/>
    </dgm:pt>
    <dgm:pt modelId="{417B095E-2C71-49EE-B9FC-D84824754FD6}" type="pres">
      <dgm:prSet presAssocID="{309803EB-765D-4115-BF90-DF3452DD5B83}" presName="childText" presStyleLbl="conFgAcc1" presStyleIdx="1" presStyleCnt="5">
        <dgm:presLayoutVars>
          <dgm:bulletEnabled val="1"/>
        </dgm:presLayoutVars>
      </dgm:prSet>
      <dgm:spPr/>
    </dgm:pt>
    <dgm:pt modelId="{086A42D6-F5A0-487A-9B1F-92A7C3391207}" type="pres">
      <dgm:prSet presAssocID="{9696DA43-4502-4A8A-8848-1E2ED78F331B}" presName="spaceBetweenRectangles" presStyleCnt="0"/>
      <dgm:spPr/>
    </dgm:pt>
    <dgm:pt modelId="{85DEF432-CD12-4BFE-9313-6840770C963B}" type="pres">
      <dgm:prSet presAssocID="{BB382F5C-17CD-4799-957B-2E8FE00E5B1E}" presName="parentLin" presStyleCnt="0"/>
      <dgm:spPr/>
    </dgm:pt>
    <dgm:pt modelId="{6C5DEC31-D47C-451D-8444-5D923A30D0CC}" type="pres">
      <dgm:prSet presAssocID="{BB382F5C-17CD-4799-957B-2E8FE00E5B1E}" presName="parentLeftMargin" presStyleLbl="node1" presStyleIdx="1" presStyleCnt="5"/>
      <dgm:spPr/>
    </dgm:pt>
    <dgm:pt modelId="{BAF49539-C889-4252-BC99-257AD8E545CA}" type="pres">
      <dgm:prSet presAssocID="{BB382F5C-17CD-4799-957B-2E8FE00E5B1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9B208F9-28E0-4750-9BE3-074A3239C74D}" type="pres">
      <dgm:prSet presAssocID="{BB382F5C-17CD-4799-957B-2E8FE00E5B1E}" presName="negativeSpace" presStyleCnt="0"/>
      <dgm:spPr/>
    </dgm:pt>
    <dgm:pt modelId="{8B53B8DE-8B0A-46F1-B610-33B4D297B09E}" type="pres">
      <dgm:prSet presAssocID="{BB382F5C-17CD-4799-957B-2E8FE00E5B1E}" presName="childText" presStyleLbl="conFgAcc1" presStyleIdx="2" presStyleCnt="5">
        <dgm:presLayoutVars>
          <dgm:bulletEnabled val="1"/>
        </dgm:presLayoutVars>
      </dgm:prSet>
      <dgm:spPr/>
    </dgm:pt>
    <dgm:pt modelId="{D317B850-1B31-4A85-BC16-2D8E8C48B140}" type="pres">
      <dgm:prSet presAssocID="{371B34D1-9CAD-4764-877D-3A4F2ECFF8D6}" presName="spaceBetweenRectangles" presStyleCnt="0"/>
      <dgm:spPr/>
    </dgm:pt>
    <dgm:pt modelId="{B0F4D155-F2FD-4349-9B9E-9AB4A8BB93C7}" type="pres">
      <dgm:prSet presAssocID="{BB0EA409-92BF-43D8-9920-3142CDBEA9C8}" presName="parentLin" presStyleCnt="0"/>
      <dgm:spPr/>
    </dgm:pt>
    <dgm:pt modelId="{B61C4520-62DE-4DE5-88EA-712111A9DDAB}" type="pres">
      <dgm:prSet presAssocID="{BB0EA409-92BF-43D8-9920-3142CDBEA9C8}" presName="parentLeftMargin" presStyleLbl="node1" presStyleIdx="2" presStyleCnt="5"/>
      <dgm:spPr/>
    </dgm:pt>
    <dgm:pt modelId="{DD93D73A-17FA-41AA-BA28-E586A6FDDEC4}" type="pres">
      <dgm:prSet presAssocID="{BB0EA409-92BF-43D8-9920-3142CDBEA9C8}" presName="parentText" presStyleLbl="node1" presStyleIdx="3" presStyleCnt="5" custLinFactNeighborX="1473" custLinFactNeighborY="-1698">
        <dgm:presLayoutVars>
          <dgm:chMax val="0"/>
          <dgm:bulletEnabled val="1"/>
        </dgm:presLayoutVars>
      </dgm:prSet>
      <dgm:spPr/>
    </dgm:pt>
    <dgm:pt modelId="{CF5D6E1E-8AB3-4DE4-84A8-443B6A243A16}" type="pres">
      <dgm:prSet presAssocID="{BB0EA409-92BF-43D8-9920-3142CDBEA9C8}" presName="negativeSpace" presStyleCnt="0"/>
      <dgm:spPr/>
    </dgm:pt>
    <dgm:pt modelId="{A3774023-BF4A-454C-8CD1-0B70679587AC}" type="pres">
      <dgm:prSet presAssocID="{BB0EA409-92BF-43D8-9920-3142CDBEA9C8}" presName="childText" presStyleLbl="conFgAcc1" presStyleIdx="3" presStyleCnt="5">
        <dgm:presLayoutVars>
          <dgm:bulletEnabled val="1"/>
        </dgm:presLayoutVars>
      </dgm:prSet>
      <dgm:spPr/>
    </dgm:pt>
    <dgm:pt modelId="{B877C3D7-84E9-4064-97A1-FD9B906E2CAE}" type="pres">
      <dgm:prSet presAssocID="{62F696A8-0A2A-4729-B031-1EEE7CE924A4}" presName="spaceBetweenRectangles" presStyleCnt="0"/>
      <dgm:spPr/>
    </dgm:pt>
    <dgm:pt modelId="{95C35BEF-F543-48DA-BAB0-A69490F14516}" type="pres">
      <dgm:prSet presAssocID="{CEB19C2E-0051-4172-BD3A-95B30EBDACD2}" presName="parentLin" presStyleCnt="0"/>
      <dgm:spPr/>
    </dgm:pt>
    <dgm:pt modelId="{EECB6581-884A-43E3-886E-2DCA3C0A13F0}" type="pres">
      <dgm:prSet presAssocID="{CEB19C2E-0051-4172-BD3A-95B30EBDACD2}" presName="parentLeftMargin" presStyleLbl="node1" presStyleIdx="3" presStyleCnt="5"/>
      <dgm:spPr/>
    </dgm:pt>
    <dgm:pt modelId="{3BE80F3C-FA8A-41BE-88C6-28B213B8290B}" type="pres">
      <dgm:prSet presAssocID="{CEB19C2E-0051-4172-BD3A-95B30EBDACD2}" presName="parentText" presStyleLbl="node1" presStyleIdx="4" presStyleCnt="5" custLinFactNeighborX="-1473" custLinFactNeighborY="1698">
        <dgm:presLayoutVars>
          <dgm:chMax val="0"/>
          <dgm:bulletEnabled val="1"/>
        </dgm:presLayoutVars>
      </dgm:prSet>
      <dgm:spPr/>
    </dgm:pt>
    <dgm:pt modelId="{10386801-2F99-49D4-A537-A5903FE7F050}" type="pres">
      <dgm:prSet presAssocID="{CEB19C2E-0051-4172-BD3A-95B30EBDACD2}" presName="negativeSpace" presStyleCnt="0"/>
      <dgm:spPr/>
    </dgm:pt>
    <dgm:pt modelId="{ACB242AF-4DB4-4F24-824F-D9EF851CA9D7}" type="pres">
      <dgm:prSet presAssocID="{CEB19C2E-0051-4172-BD3A-95B30EBDACD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047E703-456A-437B-AD7E-07D0034B809B}" type="presOf" srcId="{CEB19C2E-0051-4172-BD3A-95B30EBDACD2}" destId="{EECB6581-884A-43E3-886E-2DCA3C0A13F0}" srcOrd="0" destOrd="0" presId="urn:microsoft.com/office/officeart/2005/8/layout/list1"/>
    <dgm:cxn modelId="{F7815A14-2B9C-4C2B-BBD5-8F3B630080E5}" type="presOf" srcId="{BB382F5C-17CD-4799-957B-2E8FE00E5B1E}" destId="{6C5DEC31-D47C-451D-8444-5D923A30D0CC}" srcOrd="0" destOrd="0" presId="urn:microsoft.com/office/officeart/2005/8/layout/list1"/>
    <dgm:cxn modelId="{BAA99716-EB79-4E62-93DB-771077794F6F}" srcId="{9DCC629E-218F-4C2B-B4ED-0F0951C4793B}" destId="{D732CEEB-7E9C-4C26-8177-7913038AB0D1}" srcOrd="0" destOrd="0" parTransId="{D68488D7-35B7-4DBE-9F84-CA68C8297FFA}" sibTransId="{65BCC65D-2217-473A-8386-60E23019D733}"/>
    <dgm:cxn modelId="{E65ECF2C-E946-4349-9C85-EC97CC6B4BCF}" type="presOf" srcId="{D732CEEB-7E9C-4C26-8177-7913038AB0D1}" destId="{60FA81B3-C656-4DAD-8807-C0DF8B4083E4}" srcOrd="1" destOrd="0" presId="urn:microsoft.com/office/officeart/2005/8/layout/list1"/>
    <dgm:cxn modelId="{FFF1F330-9659-44F3-A483-228711C479EE}" type="presOf" srcId="{BB0EA409-92BF-43D8-9920-3142CDBEA9C8}" destId="{B61C4520-62DE-4DE5-88EA-712111A9DDAB}" srcOrd="0" destOrd="0" presId="urn:microsoft.com/office/officeart/2005/8/layout/list1"/>
    <dgm:cxn modelId="{70C3FA35-26B9-4C19-B1DF-3187207C4550}" srcId="{9DCC629E-218F-4C2B-B4ED-0F0951C4793B}" destId="{309803EB-765D-4115-BF90-DF3452DD5B83}" srcOrd="1" destOrd="0" parTransId="{2E36D374-D8AE-40FE-B46B-85D6F930A4EE}" sibTransId="{9696DA43-4502-4A8A-8848-1E2ED78F331B}"/>
    <dgm:cxn modelId="{FCE07436-C051-43EF-855A-C1BEF502C56B}" type="presOf" srcId="{309803EB-765D-4115-BF90-DF3452DD5B83}" destId="{8C42354B-AA99-467D-8E03-F50BDF62C967}" srcOrd="1" destOrd="0" presId="urn:microsoft.com/office/officeart/2005/8/layout/list1"/>
    <dgm:cxn modelId="{C3778D3C-AA4B-4B4E-B83B-1EA270A82854}" type="presOf" srcId="{BB0EA409-92BF-43D8-9920-3142CDBEA9C8}" destId="{DD93D73A-17FA-41AA-BA28-E586A6FDDEC4}" srcOrd="1" destOrd="0" presId="urn:microsoft.com/office/officeart/2005/8/layout/list1"/>
    <dgm:cxn modelId="{B6255545-3044-43AE-8391-3DF34A1C3433}" type="presOf" srcId="{9DCC629E-218F-4C2B-B4ED-0F0951C4793B}" destId="{B650A0EA-9184-4CA6-A4C2-F1E49466CF61}" srcOrd="0" destOrd="0" presId="urn:microsoft.com/office/officeart/2005/8/layout/list1"/>
    <dgm:cxn modelId="{A28A896B-D4A4-47C0-A243-586282C53BB5}" type="presOf" srcId="{BB382F5C-17CD-4799-957B-2E8FE00E5B1E}" destId="{BAF49539-C889-4252-BC99-257AD8E545CA}" srcOrd="1" destOrd="0" presId="urn:microsoft.com/office/officeart/2005/8/layout/list1"/>
    <dgm:cxn modelId="{FF270D79-8508-4F29-B86F-FBEE3454BD32}" srcId="{9DCC629E-218F-4C2B-B4ED-0F0951C4793B}" destId="{BB382F5C-17CD-4799-957B-2E8FE00E5B1E}" srcOrd="2" destOrd="0" parTransId="{03E1E53F-BF63-464A-9CA4-35AB65F30244}" sibTransId="{371B34D1-9CAD-4764-877D-3A4F2ECFF8D6}"/>
    <dgm:cxn modelId="{24DE5887-DF21-4679-9FDF-61DC6EF84C6F}" srcId="{9DCC629E-218F-4C2B-B4ED-0F0951C4793B}" destId="{BB0EA409-92BF-43D8-9920-3142CDBEA9C8}" srcOrd="3" destOrd="0" parTransId="{DE34E9AF-9083-4473-9B49-1A14F5BD15C1}" sibTransId="{62F696A8-0A2A-4729-B031-1EEE7CE924A4}"/>
    <dgm:cxn modelId="{59CB11A5-FB39-4B59-B1A8-D3F062D51B8C}" srcId="{9DCC629E-218F-4C2B-B4ED-0F0951C4793B}" destId="{CEB19C2E-0051-4172-BD3A-95B30EBDACD2}" srcOrd="4" destOrd="0" parTransId="{B931F314-147E-4A61-A624-862E5E8DCAB7}" sibTransId="{E7D16B0B-0F20-40DD-8B8A-5CFC3D1A7C68}"/>
    <dgm:cxn modelId="{0516B9CB-E702-446D-9A4B-8C64D426487D}" type="presOf" srcId="{CEB19C2E-0051-4172-BD3A-95B30EBDACD2}" destId="{3BE80F3C-FA8A-41BE-88C6-28B213B8290B}" srcOrd="1" destOrd="0" presId="urn:microsoft.com/office/officeart/2005/8/layout/list1"/>
    <dgm:cxn modelId="{E602FFCD-3EB7-461A-AB48-669B5DCE8595}" type="presOf" srcId="{309803EB-765D-4115-BF90-DF3452DD5B83}" destId="{851F5DE7-A72F-4900-9B05-8CA66047658A}" srcOrd="0" destOrd="0" presId="urn:microsoft.com/office/officeart/2005/8/layout/list1"/>
    <dgm:cxn modelId="{CB8F44E7-C340-4D74-9F60-192D460F0E06}" type="presOf" srcId="{D732CEEB-7E9C-4C26-8177-7913038AB0D1}" destId="{7017FB40-0988-4281-9AE4-0393E7416052}" srcOrd="0" destOrd="0" presId="urn:microsoft.com/office/officeart/2005/8/layout/list1"/>
    <dgm:cxn modelId="{BECC2378-A058-4070-87C9-678E5105F4BC}" type="presParOf" srcId="{B650A0EA-9184-4CA6-A4C2-F1E49466CF61}" destId="{AF828237-4AE6-4B26-AA92-5B2DCA587D94}" srcOrd="0" destOrd="0" presId="urn:microsoft.com/office/officeart/2005/8/layout/list1"/>
    <dgm:cxn modelId="{231B8AC5-058B-4ED0-9FAC-AAEA4C0FAAC2}" type="presParOf" srcId="{AF828237-4AE6-4B26-AA92-5B2DCA587D94}" destId="{7017FB40-0988-4281-9AE4-0393E7416052}" srcOrd="0" destOrd="0" presId="urn:microsoft.com/office/officeart/2005/8/layout/list1"/>
    <dgm:cxn modelId="{45DC5B01-65BE-422D-8832-1408820AC5A2}" type="presParOf" srcId="{AF828237-4AE6-4B26-AA92-5B2DCA587D94}" destId="{60FA81B3-C656-4DAD-8807-C0DF8B4083E4}" srcOrd="1" destOrd="0" presId="urn:microsoft.com/office/officeart/2005/8/layout/list1"/>
    <dgm:cxn modelId="{912737E8-D823-44B3-B6F8-86AC8C0D4DE8}" type="presParOf" srcId="{B650A0EA-9184-4CA6-A4C2-F1E49466CF61}" destId="{076E7D45-3026-4AAE-853A-D896FB81DCB2}" srcOrd="1" destOrd="0" presId="urn:microsoft.com/office/officeart/2005/8/layout/list1"/>
    <dgm:cxn modelId="{0669497F-D43C-49FB-A476-67DDFB0CEBB2}" type="presParOf" srcId="{B650A0EA-9184-4CA6-A4C2-F1E49466CF61}" destId="{64A89CDE-9380-45AE-94E3-6DC35995239D}" srcOrd="2" destOrd="0" presId="urn:microsoft.com/office/officeart/2005/8/layout/list1"/>
    <dgm:cxn modelId="{6E395D03-A427-440D-9297-46C1EA31B9F2}" type="presParOf" srcId="{B650A0EA-9184-4CA6-A4C2-F1E49466CF61}" destId="{52402C34-4B43-4314-8E04-AB9ACA14A960}" srcOrd="3" destOrd="0" presId="urn:microsoft.com/office/officeart/2005/8/layout/list1"/>
    <dgm:cxn modelId="{995F3228-ACF6-40E2-8681-956EA0AD4E2D}" type="presParOf" srcId="{B650A0EA-9184-4CA6-A4C2-F1E49466CF61}" destId="{32AD501B-028F-4D5E-B29E-AE3FC788C288}" srcOrd="4" destOrd="0" presId="urn:microsoft.com/office/officeart/2005/8/layout/list1"/>
    <dgm:cxn modelId="{3428DA0F-EEB4-46E9-B853-64C45DDC8398}" type="presParOf" srcId="{32AD501B-028F-4D5E-B29E-AE3FC788C288}" destId="{851F5DE7-A72F-4900-9B05-8CA66047658A}" srcOrd="0" destOrd="0" presId="urn:microsoft.com/office/officeart/2005/8/layout/list1"/>
    <dgm:cxn modelId="{E5ABD976-CBC7-45EE-B710-21F9FCC1E676}" type="presParOf" srcId="{32AD501B-028F-4D5E-B29E-AE3FC788C288}" destId="{8C42354B-AA99-467D-8E03-F50BDF62C967}" srcOrd="1" destOrd="0" presId="urn:microsoft.com/office/officeart/2005/8/layout/list1"/>
    <dgm:cxn modelId="{394A0F98-D41A-4328-8497-E140D60D44EC}" type="presParOf" srcId="{B650A0EA-9184-4CA6-A4C2-F1E49466CF61}" destId="{F3FBBCCC-110B-487B-ADEE-42F9B8BF8045}" srcOrd="5" destOrd="0" presId="urn:microsoft.com/office/officeart/2005/8/layout/list1"/>
    <dgm:cxn modelId="{3EAB0E9A-E8B7-4572-BF5E-E092E8D0E836}" type="presParOf" srcId="{B650A0EA-9184-4CA6-A4C2-F1E49466CF61}" destId="{417B095E-2C71-49EE-B9FC-D84824754FD6}" srcOrd="6" destOrd="0" presId="urn:microsoft.com/office/officeart/2005/8/layout/list1"/>
    <dgm:cxn modelId="{73F71D89-BC75-47F5-8DAB-A6F302F7E3DA}" type="presParOf" srcId="{B650A0EA-9184-4CA6-A4C2-F1E49466CF61}" destId="{086A42D6-F5A0-487A-9B1F-92A7C3391207}" srcOrd="7" destOrd="0" presId="urn:microsoft.com/office/officeart/2005/8/layout/list1"/>
    <dgm:cxn modelId="{FCB5254A-82F2-4A0E-8DE8-83AC1A4A501C}" type="presParOf" srcId="{B650A0EA-9184-4CA6-A4C2-F1E49466CF61}" destId="{85DEF432-CD12-4BFE-9313-6840770C963B}" srcOrd="8" destOrd="0" presId="urn:microsoft.com/office/officeart/2005/8/layout/list1"/>
    <dgm:cxn modelId="{9D2311A8-EE55-4839-B0C4-B36C07624B55}" type="presParOf" srcId="{85DEF432-CD12-4BFE-9313-6840770C963B}" destId="{6C5DEC31-D47C-451D-8444-5D923A30D0CC}" srcOrd="0" destOrd="0" presId="urn:microsoft.com/office/officeart/2005/8/layout/list1"/>
    <dgm:cxn modelId="{E738BC42-1070-4FC8-BD38-91D1AB65FEAE}" type="presParOf" srcId="{85DEF432-CD12-4BFE-9313-6840770C963B}" destId="{BAF49539-C889-4252-BC99-257AD8E545CA}" srcOrd="1" destOrd="0" presId="urn:microsoft.com/office/officeart/2005/8/layout/list1"/>
    <dgm:cxn modelId="{753EB58A-2B1A-442B-8C31-A11C24E7006D}" type="presParOf" srcId="{B650A0EA-9184-4CA6-A4C2-F1E49466CF61}" destId="{49B208F9-28E0-4750-9BE3-074A3239C74D}" srcOrd="9" destOrd="0" presId="urn:microsoft.com/office/officeart/2005/8/layout/list1"/>
    <dgm:cxn modelId="{08442387-FF72-481B-BB05-AD72ED9EB882}" type="presParOf" srcId="{B650A0EA-9184-4CA6-A4C2-F1E49466CF61}" destId="{8B53B8DE-8B0A-46F1-B610-33B4D297B09E}" srcOrd="10" destOrd="0" presId="urn:microsoft.com/office/officeart/2005/8/layout/list1"/>
    <dgm:cxn modelId="{9C7F61C7-18DB-474C-9AF4-09B949F3B4CE}" type="presParOf" srcId="{B650A0EA-9184-4CA6-A4C2-F1E49466CF61}" destId="{D317B850-1B31-4A85-BC16-2D8E8C48B140}" srcOrd="11" destOrd="0" presId="urn:microsoft.com/office/officeart/2005/8/layout/list1"/>
    <dgm:cxn modelId="{99ACF56C-87CF-4758-A88D-4CF2F350A46B}" type="presParOf" srcId="{B650A0EA-9184-4CA6-A4C2-F1E49466CF61}" destId="{B0F4D155-F2FD-4349-9B9E-9AB4A8BB93C7}" srcOrd="12" destOrd="0" presId="urn:microsoft.com/office/officeart/2005/8/layout/list1"/>
    <dgm:cxn modelId="{5E35135E-77CB-4C1C-8BF5-D70FBA207B64}" type="presParOf" srcId="{B0F4D155-F2FD-4349-9B9E-9AB4A8BB93C7}" destId="{B61C4520-62DE-4DE5-88EA-712111A9DDAB}" srcOrd="0" destOrd="0" presId="urn:microsoft.com/office/officeart/2005/8/layout/list1"/>
    <dgm:cxn modelId="{4810395A-6E28-4A85-82F2-683B7E6C216A}" type="presParOf" srcId="{B0F4D155-F2FD-4349-9B9E-9AB4A8BB93C7}" destId="{DD93D73A-17FA-41AA-BA28-E586A6FDDEC4}" srcOrd="1" destOrd="0" presId="urn:microsoft.com/office/officeart/2005/8/layout/list1"/>
    <dgm:cxn modelId="{6BD6E8B7-3B3D-45A0-A322-E3439790E0C0}" type="presParOf" srcId="{B650A0EA-9184-4CA6-A4C2-F1E49466CF61}" destId="{CF5D6E1E-8AB3-4DE4-84A8-443B6A243A16}" srcOrd="13" destOrd="0" presId="urn:microsoft.com/office/officeart/2005/8/layout/list1"/>
    <dgm:cxn modelId="{E9A3FBC5-1E50-4C2F-821B-71CB2E8CC242}" type="presParOf" srcId="{B650A0EA-9184-4CA6-A4C2-F1E49466CF61}" destId="{A3774023-BF4A-454C-8CD1-0B70679587AC}" srcOrd="14" destOrd="0" presId="urn:microsoft.com/office/officeart/2005/8/layout/list1"/>
    <dgm:cxn modelId="{45F42F81-E20E-4CB1-88E1-114C5C0E9CDF}" type="presParOf" srcId="{B650A0EA-9184-4CA6-A4C2-F1E49466CF61}" destId="{B877C3D7-84E9-4064-97A1-FD9B906E2CAE}" srcOrd="15" destOrd="0" presId="urn:microsoft.com/office/officeart/2005/8/layout/list1"/>
    <dgm:cxn modelId="{474D0701-2956-4A9F-B456-DE419E7917FA}" type="presParOf" srcId="{B650A0EA-9184-4CA6-A4C2-F1E49466CF61}" destId="{95C35BEF-F543-48DA-BAB0-A69490F14516}" srcOrd="16" destOrd="0" presId="urn:microsoft.com/office/officeart/2005/8/layout/list1"/>
    <dgm:cxn modelId="{2D5C1E9F-8843-4179-BD8E-2E7DB3B32677}" type="presParOf" srcId="{95C35BEF-F543-48DA-BAB0-A69490F14516}" destId="{EECB6581-884A-43E3-886E-2DCA3C0A13F0}" srcOrd="0" destOrd="0" presId="urn:microsoft.com/office/officeart/2005/8/layout/list1"/>
    <dgm:cxn modelId="{DB6145BC-4401-4104-8AD0-B8B034C545BC}" type="presParOf" srcId="{95C35BEF-F543-48DA-BAB0-A69490F14516}" destId="{3BE80F3C-FA8A-41BE-88C6-28B213B8290B}" srcOrd="1" destOrd="0" presId="urn:microsoft.com/office/officeart/2005/8/layout/list1"/>
    <dgm:cxn modelId="{F62CD0EB-7F82-46B5-B0A1-E41BE9B4002B}" type="presParOf" srcId="{B650A0EA-9184-4CA6-A4C2-F1E49466CF61}" destId="{10386801-2F99-49D4-A537-A5903FE7F050}" srcOrd="17" destOrd="0" presId="urn:microsoft.com/office/officeart/2005/8/layout/list1"/>
    <dgm:cxn modelId="{AC595EF2-1E97-4D52-88FB-4E1D57B4E023}" type="presParOf" srcId="{B650A0EA-9184-4CA6-A4C2-F1E49466CF61}" destId="{ACB242AF-4DB4-4F24-824F-D9EF851CA9D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1B952-B57B-4BB8-98B8-7D26161C4DFF}" type="doc">
      <dgm:prSet loTypeId="urn:microsoft.com/office/officeart/2005/8/layout/vList2" loCatId="list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5CAABC75-3551-43A4-BD26-1710D94534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Your librarian: Éthel Gamache </a:t>
          </a:r>
          <a:endParaRPr lang="en-US" dirty="0"/>
        </a:p>
      </dgm:t>
    </dgm:pt>
    <dgm:pt modelId="{EE06108C-B052-4949-B168-B6FB36BFDE7C}" type="parTrans" cxnId="{381882D1-2117-4A5B-A141-E7915CFD697C}">
      <dgm:prSet/>
      <dgm:spPr/>
      <dgm:t>
        <a:bodyPr/>
        <a:lstStyle/>
        <a:p>
          <a:endParaRPr lang="en-US"/>
        </a:p>
      </dgm:t>
    </dgm:pt>
    <dgm:pt modelId="{D8144A97-EF1A-46FF-80EB-22B9B5BD15C8}" type="sibTrans" cxnId="{381882D1-2117-4A5B-A141-E7915CFD697C}">
      <dgm:prSet/>
      <dgm:spPr/>
      <dgm:t>
        <a:bodyPr/>
        <a:lstStyle/>
        <a:p>
          <a:endParaRPr lang="en-US"/>
        </a:p>
      </dgm:t>
    </dgm:pt>
    <dgm:pt modelId="{852EC825-205B-4380-ABEE-0D4984CDEB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ethel.gamache@concordia.ca</a:t>
          </a:r>
          <a:endParaRPr lang="en-US" dirty="0"/>
        </a:p>
      </dgm:t>
    </dgm:pt>
    <dgm:pt modelId="{AE46DD83-26B2-4252-8874-1EFAE339E76D}" type="parTrans" cxnId="{692FD467-871E-4376-8FFF-F403D0A40CD4}">
      <dgm:prSet/>
      <dgm:spPr/>
      <dgm:t>
        <a:bodyPr/>
        <a:lstStyle/>
        <a:p>
          <a:endParaRPr lang="en-US"/>
        </a:p>
      </dgm:t>
    </dgm:pt>
    <dgm:pt modelId="{B850CB2B-56C1-439A-8CA8-B9959FDD2351}" type="sibTrans" cxnId="{692FD467-871E-4376-8FFF-F403D0A40CD4}">
      <dgm:prSet/>
      <dgm:spPr/>
      <dgm:t>
        <a:bodyPr/>
        <a:lstStyle/>
        <a:p>
          <a:endParaRPr lang="en-US"/>
        </a:p>
      </dgm:t>
    </dgm:pt>
    <dgm:pt modelId="{73E5CD93-E427-41A6-957F-BF8BF2D2C4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https://library.concordia.ca/help/questions/</a:t>
          </a:r>
          <a:endParaRPr lang="en-US" dirty="0"/>
        </a:p>
      </dgm:t>
    </dgm:pt>
    <dgm:pt modelId="{71399533-C151-41BE-81D1-1760000992DA}" type="parTrans" cxnId="{230C5CE9-42D3-4113-AFC7-CC57E6BCFB6A}">
      <dgm:prSet/>
      <dgm:spPr/>
      <dgm:t>
        <a:bodyPr/>
        <a:lstStyle/>
        <a:p>
          <a:endParaRPr lang="en-US"/>
        </a:p>
      </dgm:t>
    </dgm:pt>
    <dgm:pt modelId="{C0FE8C67-6568-45C0-9784-E162381D5CF8}" type="sibTrans" cxnId="{230C5CE9-42D3-4113-AFC7-CC57E6BCFB6A}">
      <dgm:prSet/>
      <dgm:spPr/>
      <dgm:t>
        <a:bodyPr/>
        <a:lstStyle/>
        <a:p>
          <a:endParaRPr lang="en-US"/>
        </a:p>
      </dgm:t>
    </dgm:pt>
    <dgm:pt modelId="{2E5F4368-218D-4C5E-9C19-2E5AA6A034A2}" type="pres">
      <dgm:prSet presAssocID="{0D91B952-B57B-4BB8-98B8-7D26161C4DFF}" presName="linear" presStyleCnt="0">
        <dgm:presLayoutVars>
          <dgm:animLvl val="lvl"/>
          <dgm:resizeHandles val="exact"/>
        </dgm:presLayoutVars>
      </dgm:prSet>
      <dgm:spPr/>
    </dgm:pt>
    <dgm:pt modelId="{273FABD7-0489-4C1A-803C-2F739FCE7266}" type="pres">
      <dgm:prSet presAssocID="{5CAABC75-3551-43A4-BD26-1710D94534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32ED99F-4909-4C9C-8AFF-0AC9FE3DF234}" type="pres">
      <dgm:prSet presAssocID="{D8144A97-EF1A-46FF-80EB-22B9B5BD15C8}" presName="spacer" presStyleCnt="0"/>
      <dgm:spPr/>
    </dgm:pt>
    <dgm:pt modelId="{7232ACE9-6155-493D-AA7A-732EDF02614A}" type="pres">
      <dgm:prSet presAssocID="{852EC825-205B-4380-ABEE-0D4984CDEB1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61A824-B92E-4FD1-BD35-95A6BCF628BB}" type="pres">
      <dgm:prSet presAssocID="{B850CB2B-56C1-439A-8CA8-B9959FDD2351}" presName="spacer" presStyleCnt="0"/>
      <dgm:spPr/>
    </dgm:pt>
    <dgm:pt modelId="{6F3F3501-B811-48B4-B09F-1C25B55B2A2B}" type="pres">
      <dgm:prSet presAssocID="{73E5CD93-E427-41A6-957F-BF8BF2D2C48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EE68F1D-2C3C-426C-B845-3FB6BC8F4708}" type="presOf" srcId="{0D91B952-B57B-4BB8-98B8-7D26161C4DFF}" destId="{2E5F4368-218D-4C5E-9C19-2E5AA6A034A2}" srcOrd="0" destOrd="0" presId="urn:microsoft.com/office/officeart/2005/8/layout/vList2"/>
    <dgm:cxn modelId="{5DBC4D38-5958-4A01-AC4E-50CB93067441}" type="presOf" srcId="{73E5CD93-E427-41A6-957F-BF8BF2D2C484}" destId="{6F3F3501-B811-48B4-B09F-1C25B55B2A2B}" srcOrd="0" destOrd="0" presId="urn:microsoft.com/office/officeart/2005/8/layout/vList2"/>
    <dgm:cxn modelId="{692FD467-871E-4376-8FFF-F403D0A40CD4}" srcId="{0D91B952-B57B-4BB8-98B8-7D26161C4DFF}" destId="{852EC825-205B-4380-ABEE-0D4984CDEB1B}" srcOrd="1" destOrd="0" parTransId="{AE46DD83-26B2-4252-8874-1EFAE339E76D}" sibTransId="{B850CB2B-56C1-439A-8CA8-B9959FDD2351}"/>
    <dgm:cxn modelId="{609D1C59-8843-4864-98AB-3F48CFF851C9}" type="presOf" srcId="{852EC825-205B-4380-ABEE-0D4984CDEB1B}" destId="{7232ACE9-6155-493D-AA7A-732EDF02614A}" srcOrd="0" destOrd="0" presId="urn:microsoft.com/office/officeart/2005/8/layout/vList2"/>
    <dgm:cxn modelId="{381882D1-2117-4A5B-A141-E7915CFD697C}" srcId="{0D91B952-B57B-4BB8-98B8-7D26161C4DFF}" destId="{5CAABC75-3551-43A4-BD26-1710D9453492}" srcOrd="0" destOrd="0" parTransId="{EE06108C-B052-4949-B168-B6FB36BFDE7C}" sibTransId="{D8144A97-EF1A-46FF-80EB-22B9B5BD15C8}"/>
    <dgm:cxn modelId="{230C5CE9-42D3-4113-AFC7-CC57E6BCFB6A}" srcId="{0D91B952-B57B-4BB8-98B8-7D26161C4DFF}" destId="{73E5CD93-E427-41A6-957F-BF8BF2D2C484}" srcOrd="2" destOrd="0" parTransId="{71399533-C151-41BE-81D1-1760000992DA}" sibTransId="{C0FE8C67-6568-45C0-9784-E162381D5CF8}"/>
    <dgm:cxn modelId="{5127D4F7-453E-46F6-8881-54E3D88EE2E2}" type="presOf" srcId="{5CAABC75-3551-43A4-BD26-1710D9453492}" destId="{273FABD7-0489-4C1A-803C-2F739FCE7266}" srcOrd="0" destOrd="0" presId="urn:microsoft.com/office/officeart/2005/8/layout/vList2"/>
    <dgm:cxn modelId="{D262D770-D659-4F31-9637-0CA3B061DCB2}" type="presParOf" srcId="{2E5F4368-218D-4C5E-9C19-2E5AA6A034A2}" destId="{273FABD7-0489-4C1A-803C-2F739FCE7266}" srcOrd="0" destOrd="0" presId="urn:microsoft.com/office/officeart/2005/8/layout/vList2"/>
    <dgm:cxn modelId="{265A68BE-503E-452F-919B-F07D870E9862}" type="presParOf" srcId="{2E5F4368-218D-4C5E-9C19-2E5AA6A034A2}" destId="{732ED99F-4909-4C9C-8AFF-0AC9FE3DF234}" srcOrd="1" destOrd="0" presId="urn:microsoft.com/office/officeart/2005/8/layout/vList2"/>
    <dgm:cxn modelId="{D5A8F77C-7E56-45A5-9BA5-C7FE905F56BE}" type="presParOf" srcId="{2E5F4368-218D-4C5E-9C19-2E5AA6A034A2}" destId="{7232ACE9-6155-493D-AA7A-732EDF02614A}" srcOrd="2" destOrd="0" presId="urn:microsoft.com/office/officeart/2005/8/layout/vList2"/>
    <dgm:cxn modelId="{7B837B89-A484-4A81-AF35-57991CB78934}" type="presParOf" srcId="{2E5F4368-218D-4C5E-9C19-2E5AA6A034A2}" destId="{8561A824-B92E-4FD1-BD35-95A6BCF628BB}" srcOrd="3" destOrd="0" presId="urn:microsoft.com/office/officeart/2005/8/layout/vList2"/>
    <dgm:cxn modelId="{1974BCC3-DBA5-464B-8A91-18DF1D0F04A8}" type="presParOf" srcId="{2E5F4368-218D-4C5E-9C19-2E5AA6A034A2}" destId="{6F3F3501-B811-48B4-B09F-1C25B55B2A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78311-B698-4BAF-8559-31624AAA50F2}">
      <dsp:nvSpPr>
        <dsp:cNvPr id="0" name=""/>
        <dsp:cNvSpPr/>
      </dsp:nvSpPr>
      <dsp:spPr>
        <a:xfrm>
          <a:off x="2040228" y="46771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A8E88-917D-41D4-95E1-E34E877E2C98}">
      <dsp:nvSpPr>
        <dsp:cNvPr id="0" name=""/>
        <dsp:cNvSpPr/>
      </dsp:nvSpPr>
      <dsp:spPr>
        <a:xfrm>
          <a:off x="2508228" y="93571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03E1D-5099-4AA7-8E92-EA476E9BBDDF}">
      <dsp:nvSpPr>
        <dsp:cNvPr id="0" name=""/>
        <dsp:cNvSpPr/>
      </dsp:nvSpPr>
      <dsp:spPr>
        <a:xfrm>
          <a:off x="1338228" y="334771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500" kern="1200"/>
            <a:t>Talk to your neighbour about your research project or a specific interest in phonology. </a:t>
          </a:r>
          <a:endParaRPr lang="en-US" sz="1500" kern="1200"/>
        </a:p>
      </dsp:txBody>
      <dsp:txXfrm>
        <a:off x="1338228" y="3347712"/>
        <a:ext cx="3600000" cy="720000"/>
      </dsp:txXfrm>
    </dsp:sp>
    <dsp:sp modelId="{B57D5CD0-7AC8-46E6-9197-F08ABF85F093}">
      <dsp:nvSpPr>
        <dsp:cNvPr id="0" name=""/>
        <dsp:cNvSpPr/>
      </dsp:nvSpPr>
      <dsp:spPr>
        <a:xfrm>
          <a:off x="6270228" y="46771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6CBA9-6419-4472-A0B4-55A7D4D70F39}">
      <dsp:nvSpPr>
        <dsp:cNvPr id="0" name=""/>
        <dsp:cNvSpPr/>
      </dsp:nvSpPr>
      <dsp:spPr>
        <a:xfrm>
          <a:off x="6738228" y="93571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41325-C04B-4B83-8B66-0847F0FDA732}">
      <dsp:nvSpPr>
        <dsp:cNvPr id="0" name=""/>
        <dsp:cNvSpPr/>
      </dsp:nvSpPr>
      <dsp:spPr>
        <a:xfrm>
          <a:off x="5568228" y="334771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500" kern="1200"/>
            <a:t>Discuss 3 keywords that describe it. </a:t>
          </a:r>
          <a:endParaRPr lang="en-US" sz="1500" kern="1200"/>
        </a:p>
      </dsp:txBody>
      <dsp:txXfrm>
        <a:off x="5568228" y="3347712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89CDE-9380-45AE-94E3-6DC35995239D}">
      <dsp:nvSpPr>
        <dsp:cNvPr id="0" name=""/>
        <dsp:cNvSpPr/>
      </dsp:nvSpPr>
      <dsp:spPr>
        <a:xfrm>
          <a:off x="0" y="248039"/>
          <a:ext cx="10890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A81B3-C656-4DAD-8807-C0DF8B4083E4}">
      <dsp:nvSpPr>
        <dsp:cNvPr id="0" name=""/>
        <dsp:cNvSpPr/>
      </dsp:nvSpPr>
      <dsp:spPr>
        <a:xfrm>
          <a:off x="560588" y="11879"/>
          <a:ext cx="762364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56" tIns="0" rIns="2881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Academic </a:t>
          </a:r>
          <a:r>
            <a:rPr lang="fr-CA" sz="1800" kern="120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Search</a:t>
          </a:r>
          <a:r>
            <a:rPr lang="fr-CA" sz="18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Complete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83645" y="34936"/>
        <a:ext cx="7577535" cy="426206"/>
      </dsp:txXfrm>
    </dsp:sp>
    <dsp:sp modelId="{417B095E-2C71-49EE-B9FC-D84824754FD6}">
      <dsp:nvSpPr>
        <dsp:cNvPr id="0" name=""/>
        <dsp:cNvSpPr/>
      </dsp:nvSpPr>
      <dsp:spPr>
        <a:xfrm>
          <a:off x="0" y="973799"/>
          <a:ext cx="10890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2354B-AA99-467D-8E03-F50BDF62C967}">
      <dsp:nvSpPr>
        <dsp:cNvPr id="0" name=""/>
        <dsp:cNvSpPr/>
      </dsp:nvSpPr>
      <dsp:spPr>
        <a:xfrm>
          <a:off x="544546" y="737640"/>
          <a:ext cx="762364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56" tIns="0" rIns="2881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JSTOR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67603" y="760697"/>
        <a:ext cx="7577535" cy="426206"/>
      </dsp:txXfrm>
    </dsp:sp>
    <dsp:sp modelId="{8B53B8DE-8B0A-46F1-B610-33B4D297B09E}">
      <dsp:nvSpPr>
        <dsp:cNvPr id="0" name=""/>
        <dsp:cNvSpPr/>
      </dsp:nvSpPr>
      <dsp:spPr>
        <a:xfrm>
          <a:off x="0" y="1699559"/>
          <a:ext cx="10890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49539-C889-4252-BC99-257AD8E545CA}">
      <dsp:nvSpPr>
        <dsp:cNvPr id="0" name=""/>
        <dsp:cNvSpPr/>
      </dsp:nvSpPr>
      <dsp:spPr>
        <a:xfrm>
          <a:off x="544546" y="1463400"/>
          <a:ext cx="762364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56" tIns="0" rIns="2881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Année Philologique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67603" y="1486457"/>
        <a:ext cx="7577535" cy="426206"/>
      </dsp:txXfrm>
    </dsp:sp>
    <dsp:sp modelId="{A3774023-BF4A-454C-8CD1-0B70679587AC}">
      <dsp:nvSpPr>
        <dsp:cNvPr id="0" name=""/>
        <dsp:cNvSpPr/>
      </dsp:nvSpPr>
      <dsp:spPr>
        <a:xfrm>
          <a:off x="0" y="2425319"/>
          <a:ext cx="10890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3D73A-17FA-41AA-BA28-E586A6FDDEC4}">
      <dsp:nvSpPr>
        <dsp:cNvPr id="0" name=""/>
        <dsp:cNvSpPr/>
      </dsp:nvSpPr>
      <dsp:spPr>
        <a:xfrm>
          <a:off x="552567" y="2181140"/>
          <a:ext cx="762364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56" tIns="0" rIns="2881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MLA International Bibliography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75624" y="2204197"/>
        <a:ext cx="7577535" cy="426206"/>
      </dsp:txXfrm>
    </dsp:sp>
    <dsp:sp modelId="{ACB242AF-4DB4-4F24-824F-D9EF851CA9D7}">
      <dsp:nvSpPr>
        <dsp:cNvPr id="0" name=""/>
        <dsp:cNvSpPr/>
      </dsp:nvSpPr>
      <dsp:spPr>
        <a:xfrm>
          <a:off x="0" y="3151080"/>
          <a:ext cx="10890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80F3C-FA8A-41BE-88C6-28B213B8290B}">
      <dsp:nvSpPr>
        <dsp:cNvPr id="0" name=""/>
        <dsp:cNvSpPr/>
      </dsp:nvSpPr>
      <dsp:spPr>
        <a:xfrm>
          <a:off x="536525" y="2922939"/>
          <a:ext cx="762364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56" tIns="0" rIns="2881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Linguistics and Language Behavior Abstracts (LLBA)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59582" y="2945996"/>
        <a:ext cx="7577535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FABD7-0489-4C1A-803C-2F739FCE7266}">
      <dsp:nvSpPr>
        <dsp:cNvPr id="0" name=""/>
        <dsp:cNvSpPr/>
      </dsp:nvSpPr>
      <dsp:spPr>
        <a:xfrm>
          <a:off x="0" y="438699"/>
          <a:ext cx="6096861" cy="617759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Your librarian: Éthel Gamache </a:t>
          </a:r>
          <a:endParaRPr lang="en-US" sz="2400" kern="1200" dirty="0"/>
        </a:p>
      </dsp:txBody>
      <dsp:txXfrm>
        <a:off x="30157" y="468856"/>
        <a:ext cx="6036547" cy="557445"/>
      </dsp:txXfrm>
    </dsp:sp>
    <dsp:sp modelId="{7232ACE9-6155-493D-AA7A-732EDF02614A}">
      <dsp:nvSpPr>
        <dsp:cNvPr id="0" name=""/>
        <dsp:cNvSpPr/>
      </dsp:nvSpPr>
      <dsp:spPr>
        <a:xfrm>
          <a:off x="0" y="1125579"/>
          <a:ext cx="6096861" cy="617759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ethel.gamache@concordia.ca</a:t>
          </a:r>
          <a:endParaRPr lang="en-US" sz="2400" kern="1200" dirty="0"/>
        </a:p>
      </dsp:txBody>
      <dsp:txXfrm>
        <a:off x="30157" y="1155736"/>
        <a:ext cx="6036547" cy="557445"/>
      </dsp:txXfrm>
    </dsp:sp>
    <dsp:sp modelId="{6F3F3501-B811-48B4-B09F-1C25B55B2A2B}">
      <dsp:nvSpPr>
        <dsp:cNvPr id="0" name=""/>
        <dsp:cNvSpPr/>
      </dsp:nvSpPr>
      <dsp:spPr>
        <a:xfrm>
          <a:off x="0" y="1812459"/>
          <a:ext cx="6096861" cy="617759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https://library.concordia.ca/help/questions/</a:t>
          </a:r>
          <a:endParaRPr lang="en-US" sz="2400" kern="1200" dirty="0"/>
        </a:p>
      </dsp:txBody>
      <dsp:txXfrm>
        <a:off x="30157" y="1842616"/>
        <a:ext cx="6036547" cy="557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A43FB-9DE6-42B0-8ED4-F0F6E0B306DA}" type="datetimeFigureOut">
              <a:rPr lang="en-CA" smtClean="0"/>
              <a:t>2026-02-04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27667-69B1-4C20-98CC-DF0340171E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73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Record page / catalog(</a:t>
            </a:r>
            <a:r>
              <a:rPr lang="en-US" dirty="0" err="1"/>
              <a:t>ue</a:t>
            </a:r>
            <a:r>
              <a:rPr lang="en-US" dirty="0"/>
              <a:t>) record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27667-69B1-4C20-98CC-DF0340171E2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364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178C-A310-4C92-B72A-C63B59C0AA8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96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178C-A310-4C92-B72A-C63B59C0AA86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83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spc="300" dirty="0"/>
              <a:t>https://library.concordia.ca/apps/critical-toolkit/course.html?courseID=27594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27667-69B1-4C20-98CC-DF0340171E29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789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5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1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80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5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90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7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9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2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6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3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56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33" r:id="rId6"/>
    <p:sldLayoutId id="2147483829" r:id="rId7"/>
    <p:sldLayoutId id="2147483830" r:id="rId8"/>
    <p:sldLayoutId id="2147483831" r:id="rId9"/>
    <p:sldLayoutId id="2147483832" r:id="rId10"/>
    <p:sldLayoutId id="214748383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6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help/circulation/borrowing.php?guid=duration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oncordia.ca/library/guides/classics/linguistics-og.html#db" TargetMode="External"/><Relationship Id="rId4" Type="http://schemas.openxmlformats.org/officeDocument/2006/relationships/hyperlink" Target="https://concordiauniversity.libguides.com/az/databas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research-ebsco-com.lib-ezproxy.concordia.ca/c/kpdas4/search/advanced/filters?auth-callid=6341c76f-72f6-4c6b-81d3-e79722c5ad76&amp;autocorrect=y&amp;db=a9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lib-ezproxy.concordia.ca/login?url=https://search.proquest.com/llba/advanced?accountid=1024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nsplash.com/photos/VBsG1VOgLIU" TargetMode="External"/><Relationship Id="rId5" Type="http://schemas.openxmlformats.org/officeDocument/2006/relationships/hyperlink" Target="https://pixabay.com/photos/dining-court-shopping-mall-corridor-347314/" TargetMode="Externa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UMwDwiPos4US1GyCl_Z3LIzZZEShuUUAVr5RvExIp_w/edit?tab=t.0" TargetMode="External"/><Relationship Id="rId2" Type="http://schemas.openxmlformats.org/officeDocument/2006/relationships/hyperlink" Target="https://concordiauniversity.on.worldcat.org/oclc/101527522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5.png"/><Relationship Id="rId7" Type="http://schemas.openxmlformats.org/officeDocument/2006/relationships/diagramColors" Target="../diagrams/colors3.xml"/><Relationship Id="rId2" Type="http://schemas.openxmlformats.org/officeDocument/2006/relationships/hyperlink" Target="https://library.concordia.ca/help/quest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ncordiauniversity.on.worldcat.org/search?queryString=ti%3A%20phonology%20AND%20au%3A%20Odden&amp;idDetect=true&amp;clusterResults=true&amp;groupVariantRecords=false&amp;newsArticles=off&amp;bookReviews=off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8E2F4-033E-F1DD-64B4-EA255FB91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02091"/>
            <a:ext cx="3291840" cy="277021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/>
              <a:t>LING 473 Advanced Phonology</a:t>
            </a:r>
            <a:br>
              <a:rPr lang="en-US" sz="4400"/>
            </a:br>
            <a:endParaRPr lang="en-CA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AC2F2-D19E-8848-8E39-9B2F928A6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846904"/>
            <a:ext cx="3145535" cy="993821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fr-CA" sz="900" i="1"/>
              <a:t>Library workshop</a:t>
            </a:r>
            <a:endParaRPr lang="en-US" sz="900" i="1"/>
          </a:p>
          <a:p>
            <a:pPr>
              <a:lnSpc>
                <a:spcPct val="120000"/>
              </a:lnSpc>
            </a:pPr>
            <a:r>
              <a:rPr lang="en-US" sz="900"/>
              <a:t>Éthel Gamache, librarian</a:t>
            </a:r>
          </a:p>
          <a:p>
            <a:pPr>
              <a:lnSpc>
                <a:spcPct val="120000"/>
              </a:lnSpc>
            </a:pPr>
            <a:r>
              <a:rPr lang="en-US" sz="900"/>
              <a:t>ethel.gamache@concordia.ca</a:t>
            </a:r>
            <a:endParaRPr lang="en-CA" sz="90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9D7B6BE-A4E0-4483-BEC5-493AC3E5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4596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FA76B30-F68C-B060-9105-B32E9A2BBE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3750"/>
          <a:stretch/>
        </p:blipFill>
        <p:spPr>
          <a:xfrm>
            <a:off x="4443984" y="1410748"/>
            <a:ext cx="7086600" cy="39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9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084FE-77B2-9678-9F73-DF184947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528" y="1032764"/>
            <a:ext cx="4308672" cy="3224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Requesting a book via Interlibrary loans (ILL)</a:t>
            </a:r>
            <a:br>
              <a:rPr lang="en-US"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within Sofia</a:t>
            </a:r>
          </a:p>
        </p:txBody>
      </p:sp>
      <p:pic>
        <p:nvPicPr>
          <p:cNvPr id="5" name="Picture 4" descr="Open book">
            <a:extLst>
              <a:ext uri="{FF2B5EF4-FFF2-40B4-BE49-F238E27FC236}">
                <a16:creationId xmlns:a16="http://schemas.microsoft.com/office/drawing/2014/main" id="{9439283B-7708-EBBA-4A82-B0542F5BC5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02" r="16935" b="-1"/>
          <a:stretch>
            <a:fillRect/>
          </a:stretch>
        </p:blipFill>
        <p:spPr>
          <a:xfrm>
            <a:off x="20" y="10"/>
            <a:ext cx="6931132" cy="685799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1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FEBE87-C450-ABE1-D8FD-C6ADC0291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939" b="-19642"/>
          <a:stretch/>
        </p:blipFill>
        <p:spPr>
          <a:xfrm>
            <a:off x="0" y="-27844"/>
            <a:ext cx="5250730" cy="834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36A66-0654-8A0F-6322-7E456BA4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766218"/>
            <a:ext cx="403905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 Nova Light" panose="020B0402020204020203" pitchFamily="34" charset="0"/>
              </a:rPr>
              <a:t>About the Interlibrary Loans (ILL) service</a:t>
            </a:r>
            <a:endParaRPr lang="en-CA" dirty="0">
              <a:latin typeface="Gill Sans Nova Light" panose="020B040202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13FD5-F351-8DB6-F4D5-9430F540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530" y="773626"/>
            <a:ext cx="4966709" cy="220007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ILL requests are made directly in the Sofia Discovery tool:</a:t>
            </a:r>
            <a:endParaRPr lang="en-CA" sz="2000" b="1" dirty="0"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“Request via Interlibrary Loan” button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CA" sz="1800" dirty="0"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CA" sz="1800" dirty="0"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Form available under the “Requests” tab in "My Account".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F35A5-07FA-EE45-72EA-79499BB90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361" y="1714751"/>
            <a:ext cx="2543175" cy="504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1455E6-C3C4-920C-A260-CEB918BE7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673" y="2806356"/>
            <a:ext cx="2971953" cy="3664138"/>
          </a:xfrm>
          <a:prstGeom prst="rect">
            <a:avLst/>
          </a:prstGeom>
        </p:spPr>
      </p:pic>
      <p:sp>
        <p:nvSpPr>
          <p:cNvPr id="8" name="Arrow: Chevron 7">
            <a:extLst>
              <a:ext uri="{FF2B5EF4-FFF2-40B4-BE49-F238E27FC236}">
                <a16:creationId xmlns:a16="http://schemas.microsoft.com/office/drawing/2014/main" id="{9393D0CC-12A9-866A-6969-038163FD4454}"/>
              </a:ext>
            </a:extLst>
          </p:cNvPr>
          <p:cNvSpPr/>
          <p:nvPr/>
        </p:nvSpPr>
        <p:spPr>
          <a:xfrm>
            <a:off x="7924800" y="4191000"/>
            <a:ext cx="338582" cy="247650"/>
          </a:xfrm>
          <a:prstGeom prst="chevron">
            <a:avLst/>
          </a:prstGeom>
          <a:solidFill>
            <a:srgbClr val="659E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999BB528-9E46-CFA1-7500-6A136222F0B1}"/>
              </a:ext>
            </a:extLst>
          </p:cNvPr>
          <p:cNvSpPr/>
          <p:nvPr/>
        </p:nvSpPr>
        <p:spPr>
          <a:xfrm>
            <a:off x="6819900" y="5905500"/>
            <a:ext cx="338582" cy="247650"/>
          </a:xfrm>
          <a:prstGeom prst="chevron">
            <a:avLst/>
          </a:prstGeom>
          <a:solidFill>
            <a:srgbClr val="659E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DA7CD0-9EC4-2E22-5330-B600DD327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255" y="5809957"/>
            <a:ext cx="1331936" cy="4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FEBE87-C450-ABE1-D8FD-C6ADC0291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939" b="-19642"/>
          <a:stretch/>
        </p:blipFill>
        <p:spPr>
          <a:xfrm>
            <a:off x="0" y="-27844"/>
            <a:ext cx="5250730" cy="834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36A66-0654-8A0F-6322-7E456BA4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766218"/>
            <a:ext cx="403905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 Nova Light" panose="020B0402020204020203" pitchFamily="34" charset="0"/>
              </a:rPr>
              <a:t>Concordia article/chapter scan &amp; deliver service</a:t>
            </a:r>
            <a:endParaRPr lang="en-CA" dirty="0">
              <a:latin typeface="Gill Sans Nova Light" panose="020B040202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13FD5-F351-8DB6-F4D5-9430F540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491" y="2243740"/>
            <a:ext cx="4966709" cy="22000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Book chapter and journal article scans from Concordia’s print collection can now be requested and tracked in Sofia. 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Look for the “</a:t>
            </a:r>
            <a:r>
              <a:rPr lang="en-US" sz="1800" b="1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Chapter Scan</a:t>
            </a: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” button in the Access Options panel.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49BEC-15DC-FCF7-D700-A5542878F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70" y="5113170"/>
            <a:ext cx="26479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2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38FA-E926-FF18-266D-9B356EDF7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Sofia Discovery Tool request via Interlibrary loan</a:t>
            </a:r>
            <a:endParaRPr lang="en-CA" dirty="0"/>
          </a:p>
        </p:txBody>
      </p:sp>
      <p:pic>
        <p:nvPicPr>
          <p:cNvPr id="13" name="Picture 12" descr="Concordia Library Sofia Discovery Tool record for print book titled, &quot; God Human, Animal, Machine&quot;">
            <a:extLst>
              <a:ext uri="{FF2B5EF4-FFF2-40B4-BE49-F238E27FC236}">
                <a16:creationId xmlns:a16="http://schemas.microsoft.com/office/drawing/2014/main" id="{4FDBD679-92A8-254C-E5A8-4E1756D5CF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r="2880"/>
          <a:stretch/>
        </p:blipFill>
        <p:spPr>
          <a:xfrm>
            <a:off x="2405103" y="1160288"/>
            <a:ext cx="7622561" cy="4502843"/>
          </a:xfrm>
          <a:prstGeom prst="rect">
            <a:avLst/>
          </a:prstGeom>
        </p:spPr>
      </p:pic>
      <p:pic>
        <p:nvPicPr>
          <p:cNvPr id="10" name="Picture 9" descr="Interlibrary Loan Request form">
            <a:extLst>
              <a:ext uri="{FF2B5EF4-FFF2-40B4-BE49-F238E27FC236}">
                <a16:creationId xmlns:a16="http://schemas.microsoft.com/office/drawing/2014/main" id="{791C82CA-45D8-C188-28C0-BC11A7D7A5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9" t="12952" r="35538" b="18123"/>
          <a:stretch/>
        </p:blipFill>
        <p:spPr>
          <a:xfrm>
            <a:off x="2533006" y="1054768"/>
            <a:ext cx="7372286" cy="9893704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EFDA04F-41F1-C69A-9E87-3D92CB131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0" y="-1469877"/>
            <a:ext cx="12192000" cy="8408911"/>
          </a:xfrm>
          <a:custGeom>
            <a:avLst/>
            <a:gdLst>
              <a:gd name="connsiteX0" fmla="*/ 2412788 w 12192000"/>
              <a:gd name="connsiteY0" fmla="*/ 2166623 h 6892581"/>
              <a:gd name="connsiteX1" fmla="*/ 2412788 w 12192000"/>
              <a:gd name="connsiteY1" fmla="*/ 5697712 h 6892581"/>
              <a:gd name="connsiteX2" fmla="*/ 10027664 w 12192000"/>
              <a:gd name="connsiteY2" fmla="*/ 5697712 h 6892581"/>
              <a:gd name="connsiteX3" fmla="*/ 10027664 w 12192000"/>
              <a:gd name="connsiteY3" fmla="*/ 2166623 h 6892581"/>
              <a:gd name="connsiteX4" fmla="*/ 0 w 12192000"/>
              <a:gd name="connsiteY4" fmla="*/ 0 h 6892581"/>
              <a:gd name="connsiteX5" fmla="*/ 12192000 w 12192000"/>
              <a:gd name="connsiteY5" fmla="*/ 0 h 6892581"/>
              <a:gd name="connsiteX6" fmla="*/ 12192000 w 12192000"/>
              <a:gd name="connsiteY6" fmla="*/ 6892581 h 6892581"/>
              <a:gd name="connsiteX7" fmla="*/ 0 w 12192000"/>
              <a:gd name="connsiteY7" fmla="*/ 6892581 h 68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92581">
                <a:moveTo>
                  <a:pt x="2412788" y="2166623"/>
                </a:moveTo>
                <a:lnTo>
                  <a:pt x="2412788" y="5697712"/>
                </a:lnTo>
                <a:lnTo>
                  <a:pt x="10027664" y="5697712"/>
                </a:lnTo>
                <a:lnTo>
                  <a:pt x="10027664" y="216662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92581"/>
                </a:lnTo>
                <a:lnTo>
                  <a:pt x="0" y="68925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E14053-5F7F-BF5E-D516-5954AA11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5760" y="0"/>
            <a:ext cx="9367520" cy="80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3F1C9-5AD7-5245-CAD4-E2D23E06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65" y="0"/>
            <a:ext cx="11430365" cy="6858000"/>
          </a:xfrm>
          <a:prstGeom prst="rect">
            <a:avLst/>
          </a:prstGeom>
        </p:spPr>
      </p:pic>
      <p:sp>
        <p:nvSpPr>
          <p:cNvPr id="4" name="Rectangle 3" descr="Red square highlighting the &quot;Request via Interlibrary Loan&quot; button on the Concordia Library Sofia Discovery Tool">
            <a:extLst>
              <a:ext uri="{FF2B5EF4-FFF2-40B4-BE49-F238E27FC236}">
                <a16:creationId xmlns:a16="http://schemas.microsoft.com/office/drawing/2014/main" id="{4EEFC51C-3B9C-4A55-B109-AAC8D05644F8}"/>
              </a:ext>
            </a:extLst>
          </p:cNvPr>
          <p:cNvSpPr>
            <a:spLocks/>
          </p:cNvSpPr>
          <p:nvPr/>
        </p:nvSpPr>
        <p:spPr>
          <a:xfrm>
            <a:off x="8242803" y="2718902"/>
            <a:ext cx="1579061" cy="3489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38"/>
          </a:p>
        </p:txBody>
      </p:sp>
      <p:sp>
        <p:nvSpPr>
          <p:cNvPr id="3" name="Arrow: Left 2" descr="Yellow arrow highlighting the dropdown menu for pickup location  on the Concordia Library Sofia Discovery Tool">
            <a:extLst>
              <a:ext uri="{FF2B5EF4-FFF2-40B4-BE49-F238E27FC236}">
                <a16:creationId xmlns:a16="http://schemas.microsoft.com/office/drawing/2014/main" id="{852992C9-C42E-25B3-2E96-99CBB85CE35E}"/>
              </a:ext>
            </a:extLst>
          </p:cNvPr>
          <p:cNvSpPr/>
          <p:nvPr/>
        </p:nvSpPr>
        <p:spPr>
          <a:xfrm>
            <a:off x="8837784" y="1968661"/>
            <a:ext cx="900932" cy="342831"/>
          </a:xfrm>
          <a:prstGeom prst="leftArrow">
            <a:avLst/>
          </a:prstGeom>
          <a:solidFill>
            <a:srgbClr val="D6A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Arrow: Left 4" descr="Yellow arrow highlighting the &quot;submit request&quot; button on the request an interlibrary loan form on the Concordia Library Sofia Discovery Tool">
            <a:extLst>
              <a:ext uri="{FF2B5EF4-FFF2-40B4-BE49-F238E27FC236}">
                <a16:creationId xmlns:a16="http://schemas.microsoft.com/office/drawing/2014/main" id="{E3C4D208-0231-DBAE-6542-C63CC23F5C4D}"/>
              </a:ext>
            </a:extLst>
          </p:cNvPr>
          <p:cNvSpPr/>
          <p:nvPr/>
        </p:nvSpPr>
        <p:spPr>
          <a:xfrm rot="19725146">
            <a:off x="3291422" y="4601980"/>
            <a:ext cx="900932" cy="342831"/>
          </a:xfrm>
          <a:prstGeom prst="leftArrow">
            <a:avLst/>
          </a:prstGeom>
          <a:solidFill>
            <a:srgbClr val="D6A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036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3.75E-6 -0.7733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3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1E7E0C-08BD-077C-2847-D89C5F5FE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38554" y="730061"/>
            <a:ext cx="9258731" cy="5555061"/>
            <a:chOff x="1715220" y="0"/>
            <a:chExt cx="11430365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A3F1C9-5AD7-5245-CAD4-E2D23E068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15220" y="0"/>
              <a:ext cx="11430365" cy="6858000"/>
            </a:xfrm>
            <a:prstGeom prst="rect">
              <a:avLst/>
            </a:prstGeom>
          </p:spPr>
        </p:pic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5C37D8E7-E017-C231-73D2-F6886BB9B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3" r="15216" b="24527"/>
            <a:stretch/>
          </p:blipFill>
          <p:spPr>
            <a:xfrm>
              <a:off x="3593027" y="1039358"/>
              <a:ext cx="7650224" cy="4623774"/>
            </a:xfrm>
            <a:prstGeom prst="rect">
              <a:avLst/>
            </a:prstGeom>
          </p:spPr>
        </p:pic>
      </p:grp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EEFC51C-3B9C-4A55-B109-AAC8D0564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00151" y="2720220"/>
            <a:ext cx="1579061" cy="3489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38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2304A8-AFF9-F8D5-DA77-46EEF0E397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3451" y="1800148"/>
            <a:ext cx="3430873" cy="37856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 Light" panose="020B0402020204020203" pitchFamily="34" charset="0"/>
                <a:ea typeface="ＭＳ Ｐゴシック"/>
                <a:cs typeface="+mn-cs"/>
              </a:rPr>
              <a:t>Check the status of your request under the "Requests" tab.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Nova Light" panose="020B040202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Nova Light" panose="020B040202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0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FEBE87-C450-ABE1-D8FD-C6ADC0291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939" b="-19642"/>
          <a:stretch/>
        </p:blipFill>
        <p:spPr>
          <a:xfrm>
            <a:off x="0" y="-27844"/>
            <a:ext cx="5250730" cy="834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E11359-8279-8A41-14E2-697FC463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60647"/>
            <a:ext cx="4525537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latin typeface="Gill Sans Nova Light" panose="020B0402020204020203" pitchFamily="34" charset="0"/>
              </a:rPr>
              <a:t>About</a:t>
            </a:r>
            <a:br>
              <a:rPr lang="en-US" sz="4000" dirty="0">
                <a:latin typeface="Gill Sans Nova Light" panose="020B0402020204020203" pitchFamily="34" charset="0"/>
              </a:rPr>
            </a:br>
            <a:r>
              <a:rPr lang="en-US" sz="4000" dirty="0">
                <a:latin typeface="Gill Sans Nova Light" panose="020B0402020204020203" pitchFamily="34" charset="0"/>
              </a:rPr>
              <a:t>Interlibrary loan </a:t>
            </a:r>
            <a:endParaRPr lang="en-CA" sz="4000" dirty="0">
              <a:latin typeface="Gill Sans Nova Light" panose="020B040202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13FD5-F351-8DB6-F4D5-9430F540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506" y="1362391"/>
            <a:ext cx="4966709" cy="22000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You will receive email notifications when your ILL request is available for pickup or download. 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Physical items can be picked up at the Circulation/Loans desks at either Vanier or Webster Library.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ILL requests can be borrowed for 30 days, with up to 4 automatic renewals, or until item is recalled. </a:t>
            </a: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  <a:hlinkClick r:id="rId3"/>
              </a:rPr>
              <a:t>More about Loans</a:t>
            </a:r>
            <a:endParaRPr lang="en-US" sz="1800" dirty="0"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een dialogue boxes">
            <a:extLst>
              <a:ext uri="{FF2B5EF4-FFF2-40B4-BE49-F238E27FC236}">
                <a16:creationId xmlns:a16="http://schemas.microsoft.com/office/drawing/2014/main" id="{C090A101-506B-BE8D-86D4-B4F6E2C9E0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12" b="1532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EE000-8F7E-C0F1-0546-287634A2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4892948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peer-review process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52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9E25-6F42-D3BD-60A4-D327CA3E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peer-review process</a:t>
            </a:r>
          </a:p>
        </p:txBody>
      </p:sp>
      <p:pic>
        <p:nvPicPr>
          <p:cNvPr id="4" name="Picture 2" descr="screen capture of a Twitter post. Image shows three lego characters. The text reads:&#10;Peer 1: Brillian! Accept with no changes;&#10;Peer 2: Groundbreaking! Accept with no changes;&#10;Peer 3: Reject.">
            <a:extLst>
              <a:ext uri="{FF2B5EF4-FFF2-40B4-BE49-F238E27FC236}">
                <a16:creationId xmlns:a16="http://schemas.microsoft.com/office/drawing/2014/main" id="{C24867F6-19B7-1125-810B-928E02A522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3034" y="2116643"/>
            <a:ext cx="6406115" cy="42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19442-FF1F-DF05-A4B9-9B211B878024}"/>
              </a:ext>
            </a:extLst>
          </p:cNvPr>
          <p:cNvSpPr txBox="1"/>
          <p:nvPr/>
        </p:nvSpPr>
        <p:spPr>
          <a:xfrm>
            <a:off x="388089" y="5763314"/>
            <a:ext cx="11415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Image source: </a:t>
            </a:r>
          </a:p>
          <a:p>
            <a:r>
              <a:rPr lang="en-US" sz="1600" dirty="0">
                <a:solidFill>
                  <a:schemeClr val="tx2"/>
                </a:solidFill>
              </a:rPr>
              <a:t>Yates, D. [@LegoAcademics]. (2014, August 12). </a:t>
            </a:r>
            <a:r>
              <a:rPr lang="en-US" sz="1600" i="1" dirty="0">
                <a:solidFill>
                  <a:schemeClr val="tx2"/>
                </a:solidFill>
              </a:rPr>
              <a:t>Peer 1: Brillant! Accept with no changes; Peer 2: Groundbreaking! Accept with no changes; Peer 3: Reject.</a:t>
            </a:r>
            <a:r>
              <a:rPr lang="en-US" sz="1600" dirty="0">
                <a:solidFill>
                  <a:schemeClr val="tx2"/>
                </a:solidFill>
              </a:rPr>
              <a:t> [Tweet]. Twitter. https://twitter.com/LegoAcademics/status/499205005468262400/photo/1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37C04-6AC0-4C3E-14CA-13CC21037F36}"/>
              </a:ext>
            </a:extLst>
          </p:cNvPr>
          <p:cNvSpPr txBox="1"/>
          <p:nvPr/>
        </p:nvSpPr>
        <p:spPr>
          <a:xfrm>
            <a:off x="1214364" y="3297796"/>
            <a:ext cx="2317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+mj-lt"/>
              </a:rPr>
              <a:t>Peer-</a:t>
            </a:r>
            <a:r>
              <a:rPr lang="fr-CA" dirty="0" err="1">
                <a:latin typeface="+mj-lt"/>
              </a:rPr>
              <a:t>reviewed</a:t>
            </a:r>
            <a:r>
              <a:rPr lang="fr-CA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>
                <a:latin typeface="+mj-lt"/>
              </a:rPr>
              <a:t>Referred</a:t>
            </a:r>
            <a:endParaRPr lang="fr-CA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+mj-lt"/>
              </a:rPr>
              <a:t>Scholarly </a:t>
            </a: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1670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C46C64-A6E7-E695-E371-C89383C05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5AE8A7-ED26-28A2-74BA-FA63896AED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9" r="30420" b="-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A8642FA-BFDB-F9CB-F59D-6DE798700C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695" r="-2" b="4137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294BD-C0DC-3969-B31F-0D25D7A3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/>
              <a:t>Databases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9EBCB2-DAE4-1895-96B2-91C174630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1" y="2512611"/>
            <a:ext cx="5125547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Databases A to Z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https://concordiauniversity.libguides.com/az/databases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Databases suggested on the CMLL research guide</a:t>
            </a: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https://www.concordia.ca/library/guides/classics/linguistics-og.html#db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02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0DCAC-C44A-71A8-8B44-3E39B255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73" y="1371600"/>
            <a:ext cx="3250069" cy="2696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Multidisciplinary </a:t>
            </a:r>
            <a:r>
              <a:rPr lang="en-US" sz="3100" dirty="0" err="1"/>
              <a:t>datadase</a:t>
            </a:r>
            <a:r>
              <a:rPr lang="en-US" sz="3100" dirty="0"/>
              <a:t> – Academic Search Complete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CED01B4-40F2-4CAE-8062-1D4CE8454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2835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D55C0AE0-41F4-1988-D82C-1ACB40146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4027" b="5247"/>
          <a:stretch>
            <a:fillRect/>
          </a:stretch>
        </p:blipFill>
        <p:spPr>
          <a:xfrm>
            <a:off x="3964098" y="1204331"/>
            <a:ext cx="7945404" cy="46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6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CCDEB-B051-D16D-52EE-EB01A6BD8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04" y="914400"/>
            <a:ext cx="4261104" cy="1097280"/>
          </a:xfrm>
        </p:spPr>
        <p:txBody>
          <a:bodyPr anchor="t">
            <a:normAutofit/>
          </a:bodyPr>
          <a:lstStyle/>
          <a:p>
            <a:r>
              <a:rPr lang="fr-CA" sz="3600"/>
              <a:t>Agenda</a:t>
            </a:r>
            <a:endParaRPr lang="en-CA" sz="3600"/>
          </a:p>
        </p:txBody>
      </p:sp>
      <p:pic>
        <p:nvPicPr>
          <p:cNvPr id="7" name="Picture 6" descr="Top view of books formed into a circle">
            <a:extLst>
              <a:ext uri="{FF2B5EF4-FFF2-40B4-BE49-F238E27FC236}">
                <a16:creationId xmlns:a16="http://schemas.microsoft.com/office/drawing/2014/main" id="{FFE3145E-787E-DFD4-E530-0B9E9C585A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83" r="4813" b="2"/>
          <a:stretch>
            <a:fillRect/>
          </a:stretch>
        </p:blipFill>
        <p:spPr>
          <a:xfrm>
            <a:off x="-1" y="914399"/>
            <a:ext cx="6657255" cy="53535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665683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34BDD-15D4-C9B0-F35E-E22EC595F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905" y="2176036"/>
            <a:ext cx="4261104" cy="412188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CA" sz="1500"/>
              <a:t>Ice-breaker </a:t>
            </a:r>
            <a:r>
              <a:rPr lang="fr-CA" sz="1500" err="1"/>
              <a:t>activity</a:t>
            </a:r>
            <a:r>
              <a:rPr lang="fr-CA" sz="1500"/>
              <a:t> </a:t>
            </a:r>
          </a:p>
          <a:p>
            <a:pPr>
              <a:lnSpc>
                <a:spcPct val="110000"/>
              </a:lnSpc>
            </a:pPr>
            <a:r>
              <a:rPr lang="fr-CA" sz="1500"/>
              <a:t>Library </a:t>
            </a:r>
            <a:r>
              <a:rPr lang="fr-CA" sz="1500" err="1"/>
              <a:t>website</a:t>
            </a:r>
            <a:r>
              <a:rPr lang="fr-CA" sz="1500"/>
              <a:t>, CMLL </a:t>
            </a:r>
            <a:r>
              <a:rPr lang="fr-CA" sz="1500" err="1"/>
              <a:t>research</a:t>
            </a:r>
            <a:r>
              <a:rPr lang="fr-CA" sz="1500"/>
              <a:t> guide</a:t>
            </a:r>
          </a:p>
          <a:p>
            <a:pPr>
              <a:lnSpc>
                <a:spcPct val="110000"/>
              </a:lnSpc>
            </a:pPr>
            <a:r>
              <a:rPr lang="fr-CA" sz="1500" err="1"/>
              <a:t>Searching</a:t>
            </a:r>
            <a:r>
              <a:rPr lang="fr-CA" sz="1500"/>
              <a:t> Sofia, the Library Discovery </a:t>
            </a:r>
            <a:r>
              <a:rPr lang="fr-CA" sz="1500" err="1"/>
              <a:t>tool</a:t>
            </a:r>
            <a:r>
              <a:rPr lang="fr-CA" sz="1500"/>
              <a:t>, and </a:t>
            </a:r>
            <a:r>
              <a:rPr lang="fr-CA" sz="1500" err="1"/>
              <a:t>using</a:t>
            </a:r>
            <a:r>
              <a:rPr lang="fr-CA" sz="1500"/>
              <a:t> </a:t>
            </a:r>
            <a:r>
              <a:rPr lang="fr-CA" sz="1500" err="1"/>
              <a:t>Interlibrary</a:t>
            </a:r>
            <a:r>
              <a:rPr lang="fr-CA" sz="1500"/>
              <a:t> </a:t>
            </a:r>
            <a:r>
              <a:rPr lang="fr-CA" sz="1500" err="1"/>
              <a:t>loans</a:t>
            </a:r>
            <a:endParaRPr lang="fr-CA" sz="1500"/>
          </a:p>
          <a:p>
            <a:pPr>
              <a:lnSpc>
                <a:spcPct val="110000"/>
              </a:lnSpc>
            </a:pPr>
            <a:r>
              <a:rPr lang="fr-CA" sz="1500" err="1"/>
              <a:t>Searching</a:t>
            </a:r>
            <a:r>
              <a:rPr lang="fr-CA" sz="1500"/>
              <a:t> in databases for scholarly articles</a:t>
            </a:r>
          </a:p>
          <a:p>
            <a:pPr lvl="1">
              <a:lnSpc>
                <a:spcPct val="110000"/>
              </a:lnSpc>
            </a:pPr>
            <a:r>
              <a:rPr lang="fr-CA" sz="1500"/>
              <a:t>Academic </a:t>
            </a:r>
            <a:r>
              <a:rPr lang="fr-CA" sz="1500" err="1"/>
              <a:t>Search</a:t>
            </a:r>
            <a:r>
              <a:rPr lang="fr-CA" sz="1500"/>
              <a:t> Complete</a:t>
            </a:r>
          </a:p>
          <a:p>
            <a:pPr lvl="1">
              <a:lnSpc>
                <a:spcPct val="110000"/>
              </a:lnSpc>
            </a:pPr>
            <a:r>
              <a:rPr lang="en-CA" sz="1500"/>
              <a:t>Linguistics and Language Behavior Abstracts (LLBA)</a:t>
            </a:r>
          </a:p>
          <a:p>
            <a:pPr lvl="1">
              <a:lnSpc>
                <a:spcPct val="110000"/>
              </a:lnSpc>
            </a:pPr>
            <a:r>
              <a:rPr lang="en-CA" sz="1500"/>
              <a:t>Using Google Scholar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en-CA" sz="1500"/>
              <a:t>Activity: explore your source or topic with the class</a:t>
            </a:r>
            <a:endParaRPr lang="fr-CA" sz="1500"/>
          </a:p>
        </p:txBody>
      </p:sp>
    </p:spTree>
    <p:extLst>
      <p:ext uri="{BB962C8B-B14F-4D97-AF65-F5344CB8AC3E}">
        <p14:creationId xmlns:p14="http://schemas.microsoft.com/office/powerpoint/2010/main" val="26962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13ACF-49CE-F725-57CC-9F8A936F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02091"/>
            <a:ext cx="3291840" cy="27702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/>
              <a:t>Link resolver – Find it @Concordia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D7B6BE-A4E0-4483-BEC5-493AC3E5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4596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CB83C4-D1ED-85D8-2D4B-F972E6257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51" y="335899"/>
            <a:ext cx="7425969" cy="6265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674D35-A45E-B65D-C900-67F615D6F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17" y="4968449"/>
            <a:ext cx="2046306" cy="81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39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3885D-6F40-52E8-6679-AA929B6D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73" y="1371600"/>
            <a:ext cx="2077325" cy="269686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Subject-specific database: Linguistics and Language Behavior Abstracts (LLBA)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ED01B4-40F2-4CAE-8062-1D4CE8454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2835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DCA46EDA-B228-AF92-6923-3F70268C1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0898" y="712381"/>
            <a:ext cx="8891880" cy="53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37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DE5B37-6704-F2E5-8D6A-54D4D324E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5" y="137992"/>
            <a:ext cx="11939239" cy="6480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56DC5B-31CB-FD16-5829-7A242F626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683" y="4848592"/>
            <a:ext cx="8788852" cy="1682836"/>
          </a:xfrm>
          <a:prstGeom prst="rect">
            <a:avLst/>
          </a:prstGeom>
          <a:effectLst>
            <a:outerShdw blurRad="50800" dist="50800" dir="5400000" algn="ctr" rotWithShape="0">
              <a:srgbClr val="659EE9"/>
            </a:outerShdw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90034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8DAF-C40F-D01F-00A9-5888FA8D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Databases</a:t>
            </a:r>
            <a:r>
              <a:rPr lang="fr-CA" dirty="0"/>
              <a:t> to </a:t>
            </a:r>
            <a:r>
              <a:rPr lang="fr-CA" dirty="0" err="1"/>
              <a:t>discover</a:t>
            </a:r>
            <a:endParaRPr lang="en-CA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597713D-2E76-6C98-662C-40163B72F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082565"/>
              </p:ext>
            </p:extLst>
          </p:nvPr>
        </p:nvGraphicFramePr>
        <p:xfrm>
          <a:off x="640080" y="2633472"/>
          <a:ext cx="10890928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641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46A877-31F4-F8F7-0D2D-496BE8632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37" y="1153877"/>
            <a:ext cx="1066800" cy="371475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8C8AA71C-3B22-5E46-5498-CC325CC1EF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231" y="439860"/>
            <a:ext cx="12191999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On using Google Scholar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Nova Light" panose="020B040202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2" name="Group 11" descr="Comparing Google Scholar to Shopping mall foodcourt.">
            <a:extLst>
              <a:ext uri="{FF2B5EF4-FFF2-40B4-BE49-F238E27FC236}">
                <a16:creationId xmlns:a16="http://schemas.microsoft.com/office/drawing/2014/main" id="{2DC11686-2F9F-FDC8-49FB-9DE23EDF415A}"/>
              </a:ext>
            </a:extLst>
          </p:cNvPr>
          <p:cNvGrpSpPr/>
          <p:nvPr/>
        </p:nvGrpSpPr>
        <p:grpSpPr>
          <a:xfrm>
            <a:off x="885060" y="1616672"/>
            <a:ext cx="4796071" cy="4384938"/>
            <a:chOff x="885060" y="1616672"/>
            <a:chExt cx="4796071" cy="4384938"/>
          </a:xfrm>
        </p:grpSpPr>
        <p:sp>
          <p:nvSpPr>
            <p:cNvPr id="3" name="Text Placeholder 7">
              <a:extLst>
                <a:ext uri="{FF2B5EF4-FFF2-40B4-BE49-F238E27FC236}">
                  <a16:creationId xmlns:a16="http://schemas.microsoft.com/office/drawing/2014/main" id="{7CED7D60-A88C-133D-45B5-1F359CF460F4}"/>
                </a:ext>
              </a:extLst>
            </p:cNvPr>
            <p:cNvSpPr txBox="1">
              <a:spLocks/>
            </p:cNvSpPr>
            <p:nvPr/>
          </p:nvSpPr>
          <p:spPr>
            <a:xfrm>
              <a:off x="885061" y="1616672"/>
              <a:ext cx="3600450" cy="474397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>
                <a:defRPr lang="en-US"/>
              </a:defPPr>
              <a:lvl1pPr marL="0" indent="-228600" algn="l" defTabSz="685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CA" sz="2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Google scholar</a:t>
              </a:r>
            </a:p>
          </p:txBody>
        </p:sp>
        <p:pic>
          <p:nvPicPr>
            <p:cNvPr id="4" name="Content Placeholder 13" descr="A food court with tables and chairs&#10;&#10;">
              <a:extLst>
                <a:ext uri="{FF2B5EF4-FFF2-40B4-BE49-F238E27FC236}">
                  <a16:creationId xmlns:a16="http://schemas.microsoft.com/office/drawing/2014/main" id="{420D2A3B-58B7-4779-BDE4-369218791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002" y="2244711"/>
              <a:ext cx="4706129" cy="313251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29DE8A-3BE3-20A7-9669-B7D5CE30C4D8}"/>
                </a:ext>
              </a:extLst>
            </p:cNvPr>
            <p:cNvSpPr/>
            <p:nvPr/>
          </p:nvSpPr>
          <p:spPr>
            <a:xfrm>
              <a:off x="885060" y="5522568"/>
              <a:ext cx="3227800" cy="47904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1500" dirty="0">
                  <a:latin typeface="Segoe UI" panose="020B0502040204020203" pitchFamily="34" charset="0"/>
                  <a:cs typeface="Segoe UI" panose="020B0502040204020203" pitchFamily="34" charset="0"/>
                </a:rPr>
                <a:t>Volume | Quantity | Quick</a:t>
              </a:r>
              <a:endParaRPr lang="en-CA" sz="1013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CA" sz="1013" dirty="0"/>
            </a:p>
          </p:txBody>
        </p:sp>
      </p:grpSp>
      <p:grpSp>
        <p:nvGrpSpPr>
          <p:cNvPr id="13" name="Group 12" descr="Comparing Library databases to gourmet homecooked meal.">
            <a:extLst>
              <a:ext uri="{FF2B5EF4-FFF2-40B4-BE49-F238E27FC236}">
                <a16:creationId xmlns:a16="http://schemas.microsoft.com/office/drawing/2014/main" id="{48D69F52-18D1-C338-2773-3FF1A5AEBC7D}"/>
              </a:ext>
            </a:extLst>
          </p:cNvPr>
          <p:cNvGrpSpPr/>
          <p:nvPr/>
        </p:nvGrpSpPr>
        <p:grpSpPr>
          <a:xfrm>
            <a:off x="6387935" y="1629612"/>
            <a:ext cx="4791952" cy="4216120"/>
            <a:chOff x="6387935" y="1629612"/>
            <a:chExt cx="4791952" cy="4216120"/>
          </a:xfrm>
        </p:grpSpPr>
        <p:sp>
          <p:nvSpPr>
            <p:cNvPr id="5" name="Text Placeholder 9">
              <a:extLst>
                <a:ext uri="{FF2B5EF4-FFF2-40B4-BE49-F238E27FC236}">
                  <a16:creationId xmlns:a16="http://schemas.microsoft.com/office/drawing/2014/main" id="{FFAE009F-F6B9-59F8-AFCC-ADA2A20954BF}"/>
                </a:ext>
              </a:extLst>
            </p:cNvPr>
            <p:cNvSpPr txBox="1">
              <a:spLocks/>
            </p:cNvSpPr>
            <p:nvPr/>
          </p:nvSpPr>
          <p:spPr>
            <a:xfrm>
              <a:off x="6387935" y="1629612"/>
              <a:ext cx="3600450" cy="474397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>
                <a:defRPr lang="en-US"/>
              </a:defPPr>
              <a:lvl1pPr marL="0" indent="-228600" algn="l" defTabSz="685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CA" sz="2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Library databases</a:t>
              </a:r>
            </a:p>
          </p:txBody>
        </p:sp>
        <p:pic>
          <p:nvPicPr>
            <p:cNvPr id="6" name="Content Placeholder 14" descr="A person preparing food in a kitchen. ">
              <a:extLst>
                <a:ext uri="{FF2B5EF4-FFF2-40B4-BE49-F238E27FC236}">
                  <a16:creationId xmlns:a16="http://schemas.microsoft.com/office/drawing/2014/main" id="{ED4369B1-BADE-0A72-1C3D-68DB27EB5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832" y="2244711"/>
              <a:ext cx="4702055" cy="313715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833036-F09A-AA55-15FB-C4F74130E40C}"/>
                </a:ext>
              </a:extLst>
            </p:cNvPr>
            <p:cNvSpPr/>
            <p:nvPr/>
          </p:nvSpPr>
          <p:spPr>
            <a:xfrm>
              <a:off x="6387935" y="5522567"/>
              <a:ext cx="322900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1500" dirty="0">
                  <a:latin typeface="Segoe UI" panose="020B0502040204020203" pitchFamily="34" charset="0"/>
                  <a:cs typeface="Segoe UI" panose="020B0502040204020203" pitchFamily="34" charset="0"/>
                </a:rPr>
                <a:t>Depth | Quality | Thorough</a:t>
              </a:r>
              <a:endParaRPr lang="en-CA" sz="1013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EAD3F2D-0A1E-C798-0ACE-4085B51B9DC8}"/>
              </a:ext>
            </a:extLst>
          </p:cNvPr>
          <p:cNvSpPr txBox="1"/>
          <p:nvPr/>
        </p:nvSpPr>
        <p:spPr>
          <a:xfrm>
            <a:off x="505837" y="6184250"/>
            <a:ext cx="1097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Left image: Yinan Chen, Dining Court, public domain, </a:t>
            </a:r>
            <a:r>
              <a:rPr lang="en-CA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https://pixabay.com/photos/dining-court-shopping-mall-corridor-347314/</a:t>
            </a:r>
            <a:endParaRPr lang="en-CA" sz="12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Right image: Jason Briscoe, Cooking, public domain, </a:t>
            </a:r>
            <a:r>
              <a:rPr lang="en-CA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https://unsplash.com/photos/VBsG1VOgLIU</a:t>
            </a:r>
            <a:r>
              <a:rPr lang="en-CA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866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BB5690-F86F-368A-0D38-62028ACA7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65" y="0"/>
            <a:ext cx="1143036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5D969A-794C-C2A2-0C76-A7BEC4933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4543" y="1568496"/>
            <a:ext cx="96780" cy="270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BC2EE-98A9-8DEF-295C-0D0FD43C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Google Scholar – select a library access link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EA5FA-1229-D2EE-FB4F-6E639B421E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" r="45295" b="38647"/>
          <a:stretch/>
        </p:blipFill>
        <p:spPr>
          <a:xfrm>
            <a:off x="2383760" y="858286"/>
            <a:ext cx="7643538" cy="4820948"/>
          </a:xfrm>
          <a:prstGeom prst="rect">
            <a:avLst/>
          </a:prstGeom>
          <a:noFill/>
        </p:spPr>
      </p:pic>
      <p:sp>
        <p:nvSpPr>
          <p:cNvPr id="3" name="Arrow: Left 2" descr="Yellow arrow highlighting the dropdown menu for pickup location  on the Concordia Library Sofia Discovery Tool">
            <a:extLst>
              <a:ext uri="{FF2B5EF4-FFF2-40B4-BE49-F238E27FC236}">
                <a16:creationId xmlns:a16="http://schemas.microsoft.com/office/drawing/2014/main" id="{72EC9268-66F9-CE02-BC87-FFEF33E36A0F}"/>
              </a:ext>
            </a:extLst>
          </p:cNvPr>
          <p:cNvSpPr/>
          <p:nvPr/>
        </p:nvSpPr>
        <p:spPr>
          <a:xfrm>
            <a:off x="3341616" y="1362783"/>
            <a:ext cx="614537" cy="233849"/>
          </a:xfrm>
          <a:prstGeom prst="leftArrow">
            <a:avLst/>
          </a:prstGeom>
          <a:solidFill>
            <a:srgbClr val="D6A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Arrow: Left 4" descr="Yellow arrow highlighting the dropdown menu for pickup location  on the Concordia Library Sofia Discovery Tool">
            <a:extLst>
              <a:ext uri="{FF2B5EF4-FFF2-40B4-BE49-F238E27FC236}">
                <a16:creationId xmlns:a16="http://schemas.microsoft.com/office/drawing/2014/main" id="{0E58B9C4-472C-3067-A6DB-F34C5D37FAEC}"/>
              </a:ext>
            </a:extLst>
          </p:cNvPr>
          <p:cNvSpPr/>
          <p:nvPr/>
        </p:nvSpPr>
        <p:spPr>
          <a:xfrm>
            <a:off x="3341616" y="2044886"/>
            <a:ext cx="614537" cy="233849"/>
          </a:xfrm>
          <a:prstGeom prst="leftArrow">
            <a:avLst/>
          </a:prstGeom>
          <a:solidFill>
            <a:srgbClr val="D6A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D54301-B021-230A-ECD2-1A437CAD4927}"/>
              </a:ext>
            </a:extLst>
          </p:cNvPr>
          <p:cNvSpPr/>
          <p:nvPr/>
        </p:nvSpPr>
        <p:spPr>
          <a:xfrm>
            <a:off x="4180548" y="2082018"/>
            <a:ext cx="1173194" cy="182649"/>
          </a:xfrm>
          <a:prstGeom prst="rect">
            <a:avLst/>
          </a:prstGeom>
          <a:solidFill>
            <a:srgbClr val="D6A63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ED4FD8-7198-F5D2-F1A0-BE0E6807FDFB}"/>
              </a:ext>
            </a:extLst>
          </p:cNvPr>
          <p:cNvSpPr/>
          <p:nvPr/>
        </p:nvSpPr>
        <p:spPr>
          <a:xfrm>
            <a:off x="4152912" y="2544211"/>
            <a:ext cx="2300004" cy="138173"/>
          </a:xfrm>
          <a:prstGeom prst="rect">
            <a:avLst/>
          </a:prstGeom>
          <a:solidFill>
            <a:srgbClr val="D6A63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Arrow: Left 12" descr="Yellow arrow highlighting the dropdown menu for pickup location  on the Concordia Library Sofia Discovery Tool">
            <a:extLst>
              <a:ext uri="{FF2B5EF4-FFF2-40B4-BE49-F238E27FC236}">
                <a16:creationId xmlns:a16="http://schemas.microsoft.com/office/drawing/2014/main" id="{EA19E596-1133-E143-5C5F-32F29CF39C90}"/>
              </a:ext>
            </a:extLst>
          </p:cNvPr>
          <p:cNvSpPr/>
          <p:nvPr/>
        </p:nvSpPr>
        <p:spPr>
          <a:xfrm rot="10800000">
            <a:off x="7269272" y="5029715"/>
            <a:ext cx="614537" cy="233849"/>
          </a:xfrm>
          <a:prstGeom prst="leftArrow">
            <a:avLst/>
          </a:prstGeom>
          <a:solidFill>
            <a:srgbClr val="D6A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93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06101-621C-2C47-9E19-33873246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3412998" cy="18394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3100"/>
              <a:t>Activity - </a:t>
            </a:r>
            <a:r>
              <a:rPr lang="fr-CA" sz="3100" b="1"/>
              <a:t>How would you find these documents? </a:t>
            </a:r>
            <a:br>
              <a:rPr lang="fr-CA" sz="3100" b="1"/>
            </a:br>
            <a:endParaRPr lang="en-CA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49B9C-7EF0-F25D-9669-BD5EF23A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670" y="1014984"/>
            <a:ext cx="7029274" cy="53146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b="0" i="0" dirty="0">
                <a:effectLst/>
              </a:rPr>
              <a:t>Goldrick, M. (2011). Linking speech errors and generative 	phonological theory. </a:t>
            </a:r>
            <a:r>
              <a:rPr lang="en-CA" b="0" i="1" dirty="0">
                <a:effectLst/>
              </a:rPr>
              <a:t>Language and Linguistics 	Compass, 5</a:t>
            </a:r>
            <a:r>
              <a:rPr lang="en-CA" b="0" i="0" dirty="0">
                <a:effectLst/>
              </a:rPr>
              <a:t>(6), 397–412.</a:t>
            </a:r>
          </a:p>
          <a:p>
            <a:pPr marL="457200" indent="-457200">
              <a:buFont typeface="+mj-lt"/>
              <a:buAutoNum type="arabicPeriod"/>
            </a:pPr>
            <a:endParaRPr lang="en-CA" b="0" i="0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b="0" i="0" dirty="0">
                <a:effectLst/>
              </a:rPr>
              <a:t>Trask, R. L., and Peter Stockwell. </a:t>
            </a:r>
            <a:r>
              <a:rPr lang="en-CA" b="0" i="1" dirty="0">
                <a:effectLst/>
              </a:rPr>
              <a:t>Language and 	Linguistics : The Key Concepts</a:t>
            </a:r>
            <a:r>
              <a:rPr lang="en-CA" b="0" i="0" dirty="0">
                <a:effectLst/>
              </a:rPr>
              <a:t>. Second edition, 	Routledge, 2007.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b="0" i="1" dirty="0">
                <a:effectLst/>
              </a:rPr>
              <a:t>Linguistics and Language Behavior Abstracts (LLBA)</a:t>
            </a:r>
            <a:r>
              <a:rPr lang="en-CA" b="0" i="0" dirty="0">
                <a:effectLst/>
              </a:rPr>
              <a:t>. 	</a:t>
            </a:r>
            <a:r>
              <a:rPr lang="en-CA" b="0" i="0" dirty="0" err="1">
                <a:effectLst/>
              </a:rPr>
              <a:t>SilverPlatter</a:t>
            </a:r>
            <a:r>
              <a:rPr lang="en-CA" b="0" i="0" dirty="0">
                <a:effectLst/>
              </a:rPr>
              <a:t> Information Cambridge Scientific 	Abstracts; Sociological Abstracts, Inc. ProQuest </a:t>
            </a:r>
            <a:r>
              <a:rPr lang="en-CA" b="0" i="0">
                <a:effectLst/>
              </a:rPr>
              <a:t>	LLC.</a:t>
            </a:r>
            <a:r>
              <a:rPr lang="en-CA" b="0" i="0" dirty="0">
                <a:effectLst/>
              </a:rPr>
              <a:t>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7936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358C1-F7D5-5F44-2F5B-EC35D903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42" y="4474103"/>
            <a:ext cx="7031117" cy="933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/>
              <a:t>Activity: Let’s find more of what you value!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F955-6B12-216B-9E1C-E6622894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0442" y="5765290"/>
            <a:ext cx="7031117" cy="64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cap="all" spc="300" dirty="0"/>
              <a:t>Recommendations based on content, authors, publishers, formats</a:t>
            </a:r>
          </a:p>
        </p:txBody>
      </p:sp>
      <p:pic>
        <p:nvPicPr>
          <p:cNvPr id="7" name="Graphic 6" descr="Quotes">
            <a:extLst>
              <a:ext uri="{FF2B5EF4-FFF2-40B4-BE49-F238E27FC236}">
                <a16:creationId xmlns:a16="http://schemas.microsoft.com/office/drawing/2014/main" id="{66C7AF16-DD4A-D873-3E50-E86AA036E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6210" y="409300"/>
            <a:ext cx="3899580" cy="38995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0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CB86-DD92-FF7B-71CC-858ACB89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to do if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want</a:t>
            </a:r>
            <a:r>
              <a:rPr lang="fr-CA" dirty="0"/>
              <a:t> more of … 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4E36E-9062-9DE0-21BE-EBCD766BD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Course </a:t>
            </a:r>
            <a:r>
              <a:rPr lang="fr-CA" dirty="0" err="1"/>
              <a:t>material</a:t>
            </a:r>
            <a:r>
              <a:rPr lang="fr-CA" dirty="0"/>
              <a:t>! </a:t>
            </a:r>
            <a:r>
              <a:rPr lang="en-CA" i="1" dirty="0">
                <a:hlinkClick r:id="rId2"/>
              </a:rPr>
              <a:t>Phonology: A Formal Introduction</a:t>
            </a:r>
            <a:r>
              <a:rPr lang="en-CA" i="1" dirty="0"/>
              <a:t> </a:t>
            </a:r>
            <a:r>
              <a:rPr lang="en-CA" dirty="0"/>
              <a:t>by Charles Reiss &amp; Alan Bale.</a:t>
            </a:r>
          </a:p>
          <a:p>
            <a:r>
              <a:rPr lang="en-CA" dirty="0">
                <a:hlinkClick r:id="rId3"/>
              </a:rPr>
              <a:t>LING 473 Class Bibliography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1630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8D37-6FBF-3C0A-0EE0-382E838F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115646"/>
            <a:ext cx="10890929" cy="1097280"/>
          </a:xfrm>
        </p:spPr>
        <p:txBody>
          <a:bodyPr/>
          <a:lstStyle/>
          <a:p>
            <a:r>
              <a:rPr lang="fr-CA" dirty="0" err="1"/>
              <a:t>Evaluating</a:t>
            </a:r>
            <a:r>
              <a:rPr lang="fr-CA" dirty="0"/>
              <a:t> </a:t>
            </a:r>
            <a:r>
              <a:rPr lang="fr-CA" dirty="0" err="1"/>
              <a:t>resources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871E1B-D62D-A711-3814-E474A4688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992" y="2186402"/>
            <a:ext cx="4965182" cy="35655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FFB49D-5187-40A8-1AF2-8AD4B0665BC2}"/>
              </a:ext>
            </a:extLst>
          </p:cNvPr>
          <p:cNvSpPr txBox="1"/>
          <p:nvPr/>
        </p:nvSpPr>
        <p:spPr>
          <a:xfrm>
            <a:off x="660992" y="6082748"/>
            <a:ext cx="521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https://library.concordia.ca/help/evaluating/evaluating.php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1AEC3-3E32-C3A0-DE33-5F4707786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026" y="2176829"/>
            <a:ext cx="5784574" cy="3565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C26EF1-1CA6-594F-6C07-3817AAC7A8C1}"/>
              </a:ext>
            </a:extLst>
          </p:cNvPr>
          <p:cNvSpPr txBox="1"/>
          <p:nvPr/>
        </p:nvSpPr>
        <p:spPr>
          <a:xfrm>
            <a:off x="6096000" y="6082747"/>
            <a:ext cx="578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https://library.concordia.ca/apps/critical-toolkit/course.html?courseID=27406</a:t>
            </a:r>
          </a:p>
        </p:txBody>
      </p:sp>
    </p:spTree>
    <p:extLst>
      <p:ext uri="{BB962C8B-B14F-4D97-AF65-F5344CB8AC3E}">
        <p14:creationId xmlns:p14="http://schemas.microsoft.com/office/powerpoint/2010/main" val="249065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C5B5-C132-491C-6F93-1EBB543B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834" y="562708"/>
            <a:ext cx="9695175" cy="841854"/>
          </a:xfrm>
        </p:spPr>
        <p:txBody>
          <a:bodyPr/>
          <a:lstStyle/>
          <a:p>
            <a:r>
              <a:rPr lang="fr-CA" dirty="0"/>
              <a:t>Ice-breaker </a:t>
            </a:r>
            <a:r>
              <a:rPr lang="fr-CA" dirty="0" err="1"/>
              <a:t>activity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F167B-2AAC-0D5F-4DD1-9D346D0A3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85900"/>
            <a:ext cx="5551998" cy="38862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I use or have used library services.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I know how to evaluate a source (is it reliable, of good quality?).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When I search for articles, I often find what I’m looking for.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I prefer to use Google / Scholar to find scholarly articles.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I have attended a library workshop before.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I’ve met with a librarian to find relevant sources for an assignment.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4C54B-4386-3F91-9FA3-C0092D40217D}"/>
              </a:ext>
            </a:extLst>
          </p:cNvPr>
          <p:cNvSpPr txBox="1"/>
          <p:nvPr/>
        </p:nvSpPr>
        <p:spPr>
          <a:xfrm>
            <a:off x="7043678" y="1485900"/>
            <a:ext cx="4107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000" dirty="0"/>
              <a:t>Move your fingers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Touch your head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Play air piano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Wave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Take a bow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Clap your hands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127CBD-9ED7-B6F0-77AF-174088BC840D}"/>
              </a:ext>
            </a:extLst>
          </p:cNvPr>
          <p:cNvSpPr txBox="1"/>
          <p:nvPr/>
        </p:nvSpPr>
        <p:spPr>
          <a:xfrm>
            <a:off x="400175" y="6102626"/>
            <a:ext cx="1165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This </a:t>
            </a:r>
            <a:r>
              <a:rPr lang="fr-CA" dirty="0" err="1"/>
              <a:t>activity</a:t>
            </a:r>
            <a:r>
              <a:rPr lang="fr-CA" dirty="0"/>
              <a:t> </a:t>
            </a:r>
            <a:r>
              <a:rPr lang="fr-CA" dirty="0" err="1"/>
              <a:t>was</a:t>
            </a:r>
            <a:r>
              <a:rPr lang="fr-CA" dirty="0"/>
              <a:t> </a:t>
            </a:r>
            <a:r>
              <a:rPr lang="fr-CA" dirty="0" err="1"/>
              <a:t>created</a:t>
            </a:r>
            <a:r>
              <a:rPr lang="fr-CA" dirty="0"/>
              <a:t> by </a:t>
            </a:r>
            <a:r>
              <a:rPr lang="fr-CA" dirty="0" err="1"/>
              <a:t>K-Lee</a:t>
            </a:r>
            <a:r>
              <a:rPr lang="fr-CA" dirty="0"/>
              <a:t> Fraser, </a:t>
            </a:r>
            <a:r>
              <a:rPr lang="en-CA" dirty="0"/>
              <a:t>University of Toronto Scarborough, </a:t>
            </a:r>
            <a:r>
              <a:rPr lang="en-CA" i="1" dirty="0"/>
              <a:t>K-Lee's Remixed Information Literacy Games</a:t>
            </a:r>
            <a:r>
              <a:rPr lang="fr-CA" dirty="0"/>
              <a:t>. (</a:t>
            </a:r>
            <a:r>
              <a:rPr lang="fr-CA" dirty="0" err="1"/>
              <a:t>unpublished</a:t>
            </a:r>
            <a:r>
              <a:rPr lang="fr-CA" dirty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20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5CC81D-9DCB-C67E-0016-39883EA27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2095" y="586410"/>
            <a:ext cx="9429792" cy="3722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05D875-5E54-AE70-72EA-55FD26B3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42" y="4474103"/>
            <a:ext cx="7031117" cy="933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Activity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47126-E731-D257-4461-F3C5EE483A6D}"/>
              </a:ext>
            </a:extLst>
          </p:cNvPr>
          <p:cNvSpPr txBox="1"/>
          <p:nvPr/>
        </p:nvSpPr>
        <p:spPr>
          <a:xfrm>
            <a:off x="2580442" y="5765290"/>
            <a:ext cx="7031117" cy="640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SzPct val="87000"/>
            </a:pPr>
            <a:r>
              <a:rPr lang="en-US" sz="1500" b="1" cap="all" spc="300" dirty="0"/>
              <a:t>https://library.concordia.ca/apps/critical-toolkit/course.html?courseID=27594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207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 descr="Neon Pink Question Mark">
            <a:extLst>
              <a:ext uri="{FF2B5EF4-FFF2-40B4-BE49-F238E27FC236}">
                <a16:creationId xmlns:a16="http://schemas.microsoft.com/office/drawing/2014/main" id="{DC47AD87-E2A0-FD62-639B-53A7103371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alphaModFix/>
          </a:blip>
          <a:srcRect r="1" b="285"/>
          <a:stretch/>
        </p:blipFill>
        <p:spPr>
          <a:xfrm>
            <a:off x="-1" y="10"/>
            <a:ext cx="12191999" cy="68579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0741CA-59A3-4426-8205-D763C968E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B49DB-4E04-DA8C-C184-68ED668A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83874"/>
            <a:ext cx="5296829" cy="28847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5D162C-996E-4B39-A3EF-DB9D0EEF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5832424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43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3A000-F94C-F854-7BC8-0FDFF6A1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794763"/>
            <a:ext cx="4057650" cy="213908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dirty="0"/>
              <a:t>Thank you for your participation!</a:t>
            </a:r>
            <a:br>
              <a:rPr lang="en-US" sz="3700" dirty="0"/>
            </a:br>
            <a:endParaRPr lang="en-US" sz="3700" dirty="0"/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D6E872AB-FA71-5D52-E99A-A347A0D09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7599" y="1405882"/>
            <a:ext cx="6936059" cy="146303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209265E-E0D7-493B-97CE-2263D50C3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62720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extBox 4">
            <a:extLst>
              <a:ext uri="{FF2B5EF4-FFF2-40B4-BE49-F238E27FC236}">
                <a16:creationId xmlns:a16="http://schemas.microsoft.com/office/drawing/2014/main" id="{77C01CA8-8D1D-2958-037F-EFBF530D4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915618"/>
              </p:ext>
            </p:extLst>
          </p:nvPr>
        </p:nvGraphicFramePr>
        <p:xfrm>
          <a:off x="5434149" y="3429000"/>
          <a:ext cx="6096861" cy="286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426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C1905-CD68-7C83-EC28-E70D440E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Library website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A3CBB-0C4B-4569-ADC8-A13E48ED2B4F}"/>
              </a:ext>
            </a:extLst>
          </p:cNvPr>
          <p:cNvSpPr txBox="1"/>
          <p:nvPr/>
        </p:nvSpPr>
        <p:spPr>
          <a:xfrm>
            <a:off x="477981" y="4872922"/>
            <a:ext cx="3933306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000" dirty="0"/>
              <a:t>https://library.concordia.ca/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BF64C-015C-4361-B276-A42AFC14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07F023-08F1-A7AE-98E8-5ED51DB25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229" y="771988"/>
            <a:ext cx="6399013" cy="54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8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43534-0539-A7BB-E52C-4438C54211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14" b="-2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EAB90-7C88-D66B-219E-9AB21196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CMLL research guide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04C840-3D72-7FC0-966C-78A004AFD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249" y="4872922"/>
            <a:ext cx="4198140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https://www.concordia.ca/library/guides/classics.html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8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0546F-F8B4-11AA-BFDA-C2C91E84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fr-CA" dirty="0"/>
              <a:t>Activity</a:t>
            </a:r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08C608-0AD8-9074-6C9D-FB80DEFDF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508954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53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B8D6F-2B6C-20F1-4E36-7F044222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/>
              <a:t>Sofia, the Library Discovery tool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CF38B-5BA7-876C-C191-8BD02EE2914B}"/>
              </a:ext>
            </a:extLst>
          </p:cNvPr>
          <p:cNvSpPr txBox="1"/>
          <p:nvPr/>
        </p:nvSpPr>
        <p:spPr>
          <a:xfrm>
            <a:off x="2615738" y="1263807"/>
            <a:ext cx="6960524" cy="59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2000">
                <a:solidFill>
                  <a:schemeClr val="bg1"/>
                </a:solidFill>
              </a:rPr>
              <a:t>https://concordiauniversity.on.worldcat.org/discovery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56A9218C-0FD3-7AA2-3F7A-8FE6975F0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696" y="2356799"/>
            <a:ext cx="10202215" cy="365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81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A58A0-4DB8-3C02-F6CD-6ADA6058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915" y="1006933"/>
            <a:ext cx="2982141" cy="2643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Results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1A4627-B3CB-5C45-5059-86A41F370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671" y="809596"/>
            <a:ext cx="7022628" cy="52845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534CB3-4CA5-DDD2-D519-C4A714A68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16943" y="3999192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10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B8CA1-2FF9-C17B-1B8D-90D61E93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915" y="1006933"/>
            <a:ext cx="2982141" cy="2643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Record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3CABBE-0023-54A4-7362-B3D1A11BC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788" y="640631"/>
            <a:ext cx="7576382" cy="528452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534CB3-4CA5-DDD2-D519-C4A714A68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16943" y="3999192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AE4E242-B350-1B17-FB89-12F6CC058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8346"/>
            <a:ext cx="5403255" cy="3817567"/>
          </a:xfrm>
          <a:prstGeom prst="rect">
            <a:avLst/>
          </a:prstGeom>
        </p:spPr>
      </p:pic>
      <p:pic>
        <p:nvPicPr>
          <p:cNvPr id="13" name="Graphic 12" descr="Flashlight with solid fill">
            <a:extLst>
              <a:ext uri="{FF2B5EF4-FFF2-40B4-BE49-F238E27FC236}">
                <a16:creationId xmlns:a16="http://schemas.microsoft.com/office/drawing/2014/main" id="{64899C28-A156-20E9-265B-BBF00C182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70279">
            <a:off x="692745" y="45421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8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9433</TotalTime>
  <Words>911</Words>
  <Application>Microsoft Office PowerPoint</Application>
  <PresentationFormat>Widescreen</PresentationFormat>
  <Paragraphs>120</Paragraphs>
  <Slides>32</Slides>
  <Notes>4</Notes>
  <HiddenSlides>6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Aptos</vt:lpstr>
      <vt:lpstr>Arial</vt:lpstr>
      <vt:lpstr>Avenir Next LT Pro</vt:lpstr>
      <vt:lpstr>Bierstadt</vt:lpstr>
      <vt:lpstr>Calibri</vt:lpstr>
      <vt:lpstr>Gill Sans Nova Light</vt:lpstr>
      <vt:lpstr>Grandview Display</vt:lpstr>
      <vt:lpstr>Neue Haas Grotesk Text Pro</vt:lpstr>
      <vt:lpstr>Segoe UI</vt:lpstr>
      <vt:lpstr>DashVTI</vt:lpstr>
      <vt:lpstr>AccentBoxVTI</vt:lpstr>
      <vt:lpstr>LING 473 Advanced Phonology </vt:lpstr>
      <vt:lpstr>Agenda</vt:lpstr>
      <vt:lpstr>Ice-breaker activity</vt:lpstr>
      <vt:lpstr>Library website</vt:lpstr>
      <vt:lpstr>CMLL research guide</vt:lpstr>
      <vt:lpstr>Activity</vt:lpstr>
      <vt:lpstr>Sofia, the Library Discovery tool</vt:lpstr>
      <vt:lpstr>Results page</vt:lpstr>
      <vt:lpstr>Record page</vt:lpstr>
      <vt:lpstr>Requesting a book via Interlibrary loans (ILL) within Sofia</vt:lpstr>
      <vt:lpstr>About the Interlibrary Loans (ILL) service</vt:lpstr>
      <vt:lpstr>Concordia article/chapter scan &amp; deliver service</vt:lpstr>
      <vt:lpstr>Sofia Discovery Tool request via Interlibrary loan</vt:lpstr>
      <vt:lpstr>Check the status of your request under the "Requests" tab. </vt:lpstr>
      <vt:lpstr>About Interlibrary loan </vt:lpstr>
      <vt:lpstr>The peer-review process</vt:lpstr>
      <vt:lpstr>The peer-review process</vt:lpstr>
      <vt:lpstr>Databases</vt:lpstr>
      <vt:lpstr>Multidisciplinary datadase – Academic Search Complete</vt:lpstr>
      <vt:lpstr>Link resolver – Find it @Concordia</vt:lpstr>
      <vt:lpstr>Subject-specific database: Linguistics and Language Behavior Abstracts (LLBA)</vt:lpstr>
      <vt:lpstr>PowerPoint Presentation</vt:lpstr>
      <vt:lpstr>Databases to discover</vt:lpstr>
      <vt:lpstr> On using Google Scholar</vt:lpstr>
      <vt:lpstr>Google Scholar – select a library access link</vt:lpstr>
      <vt:lpstr>Activity - How would you find these documents?  </vt:lpstr>
      <vt:lpstr>Activity: Let’s find more of what you value! </vt:lpstr>
      <vt:lpstr>What to do if you want more of … ?</vt:lpstr>
      <vt:lpstr>Evaluating resources</vt:lpstr>
      <vt:lpstr>Activity</vt:lpstr>
      <vt:lpstr>Questions? </vt:lpstr>
      <vt:lpstr>Thank you for your participation! </vt:lpstr>
    </vt:vector>
  </TitlesOfParts>
  <Company>Concordia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Ethel Gamache</dc:creator>
  <cp:lastModifiedBy>Ethel Gamache</cp:lastModifiedBy>
  <cp:revision>22</cp:revision>
  <dcterms:created xsi:type="dcterms:W3CDTF">2025-01-15T22:29:29Z</dcterms:created>
  <dcterms:modified xsi:type="dcterms:W3CDTF">2026-02-04T15:16:28Z</dcterms:modified>
</cp:coreProperties>
</file>