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9" r:id="rId2"/>
  </p:sldMasterIdLst>
  <p:notesMasterIdLst>
    <p:notesMasterId r:id="rId64"/>
  </p:notesMasterIdLst>
  <p:sldIdLst>
    <p:sldId id="256" r:id="rId3"/>
    <p:sldId id="257" r:id="rId4"/>
    <p:sldId id="266" r:id="rId5"/>
    <p:sldId id="269" r:id="rId6"/>
    <p:sldId id="271" r:id="rId7"/>
    <p:sldId id="270" r:id="rId8"/>
    <p:sldId id="284" r:id="rId9"/>
    <p:sldId id="273" r:id="rId10"/>
    <p:sldId id="285" r:id="rId11"/>
    <p:sldId id="263" r:id="rId12"/>
    <p:sldId id="328" r:id="rId13"/>
    <p:sldId id="332" r:id="rId14"/>
    <p:sldId id="330" r:id="rId15"/>
    <p:sldId id="329" r:id="rId16"/>
    <p:sldId id="281" r:id="rId17"/>
    <p:sldId id="287"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275" r:id="rId31"/>
    <p:sldId id="334" r:id="rId32"/>
    <p:sldId id="347" r:id="rId33"/>
    <p:sldId id="307" r:id="rId34"/>
    <p:sldId id="310" r:id="rId35"/>
    <p:sldId id="340" r:id="rId36"/>
    <p:sldId id="341" r:id="rId37"/>
    <p:sldId id="342" r:id="rId38"/>
    <p:sldId id="343" r:id="rId39"/>
    <p:sldId id="344" r:id="rId40"/>
    <p:sldId id="339" r:id="rId41"/>
    <p:sldId id="333" r:id="rId42"/>
    <p:sldId id="335" r:id="rId43"/>
    <p:sldId id="336" r:id="rId44"/>
    <p:sldId id="348" r:id="rId45"/>
    <p:sldId id="337" r:id="rId46"/>
    <p:sldId id="338" r:id="rId47"/>
    <p:sldId id="279" r:id="rId48"/>
    <p:sldId id="301" r:id="rId49"/>
    <p:sldId id="303" r:id="rId50"/>
    <p:sldId id="304" r:id="rId51"/>
    <p:sldId id="305" r:id="rId52"/>
    <p:sldId id="306" r:id="rId53"/>
    <p:sldId id="280" r:id="rId54"/>
    <p:sldId id="309" r:id="rId55"/>
    <p:sldId id="324" r:id="rId56"/>
    <p:sldId id="325" r:id="rId57"/>
    <p:sldId id="319" r:id="rId58"/>
    <p:sldId id="327" r:id="rId59"/>
    <p:sldId id="345" r:id="rId60"/>
    <p:sldId id="322" r:id="rId61"/>
    <p:sldId id="321" r:id="rId62"/>
    <p:sldId id="260" r:id="rId63"/>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8" d="100"/>
          <a:sy n="88" d="100"/>
        </p:scale>
        <p:origin x="684" y="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dirty="0">
                <a:latin typeface="Arial"/>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dirty="0">
                <a:latin typeface="Arial"/>
                <a:ea typeface="+mn-ea"/>
                <a:cs typeface="+mn-cs"/>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a:ea typeface="+mn-ea"/>
                <a:cs typeface="+mn-cs"/>
              </a:defRPr>
            </a:lvl1pPr>
          </a:lstStyle>
          <a:p>
            <a:pPr>
              <a:defRPr/>
            </a:pPr>
            <a:fld id="{2543ACF8-3F51-854F-91E9-AD86E324A5D8}" type="slidenum">
              <a:rPr lang="en-US"/>
              <a:pPr>
                <a:defRPr/>
              </a:pPr>
              <a:t>‹#›</a:t>
            </a:fld>
            <a:endParaRPr lang="en-US" dirty="0"/>
          </a:p>
        </p:txBody>
      </p:sp>
    </p:spTree>
    <p:extLst>
      <p:ext uri="{BB962C8B-B14F-4D97-AF65-F5344CB8AC3E}">
        <p14:creationId xmlns:p14="http://schemas.microsoft.com/office/powerpoint/2010/main" val="1118798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endParaRPr lang="en-CA"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16</a:t>
            </a:fld>
            <a:endParaRPr lang="en-US" dirty="0"/>
          </a:p>
        </p:txBody>
      </p:sp>
    </p:spTree>
    <p:extLst>
      <p:ext uri="{BB962C8B-B14F-4D97-AF65-F5344CB8AC3E}">
        <p14:creationId xmlns:p14="http://schemas.microsoft.com/office/powerpoint/2010/main" val="1979511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25</a:t>
            </a:fld>
            <a:endParaRPr lang="en-US" dirty="0"/>
          </a:p>
        </p:txBody>
      </p:sp>
    </p:spTree>
    <p:extLst>
      <p:ext uri="{BB962C8B-B14F-4D97-AF65-F5344CB8AC3E}">
        <p14:creationId xmlns:p14="http://schemas.microsoft.com/office/powerpoint/2010/main" val="1959755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Some users might have all the information on hand for their request, or simply just have a difficult time finding the record in Sofia. </a:t>
            </a:r>
            <a:endParaRPr lang="en-US" dirty="0">
              <a:latin typeface="Calibri"/>
              <a:cs typeface="Calibri"/>
            </a:endParaRPr>
          </a:p>
          <a:p>
            <a:r>
              <a:rPr lang="en-US" dirty="0">
                <a:latin typeface="Calibri"/>
                <a:ea typeface="ＭＳ Ｐゴシック"/>
                <a:cs typeface="Calibri"/>
              </a:rPr>
              <a:t>Their other option for placing a book request via ILL is to fill out the blank book request form.</a:t>
            </a:r>
          </a:p>
          <a:p>
            <a:r>
              <a:rPr lang="en-US" dirty="0">
                <a:latin typeface="Calibri"/>
                <a:ea typeface="ＭＳ Ｐゴシック"/>
                <a:cs typeface="Calibri"/>
              </a:rPr>
              <a:t>Users will need to sign into their My account, and go to the requests option in the drop down menu. Then click on create request</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26</a:t>
            </a:fld>
            <a:endParaRPr lang="en-US" dirty="0"/>
          </a:p>
        </p:txBody>
      </p:sp>
    </p:spTree>
    <p:extLst>
      <p:ext uri="{BB962C8B-B14F-4D97-AF65-F5344CB8AC3E}">
        <p14:creationId xmlns:p14="http://schemas.microsoft.com/office/powerpoint/2010/main" val="295534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ＭＳ Ｐゴシック"/>
                <a:cs typeface="Arial"/>
              </a:rPr>
              <a:t>Select the “Book” form. Fill out the form by providing as much detail as they can to help us locate the item. For the complete book, be sure to select “</a:t>
            </a:r>
            <a:r>
              <a:rPr lang="en-US" b="1" dirty="0">
                <a:ea typeface="ＭＳ Ｐゴシック"/>
                <a:cs typeface="Arial"/>
              </a:rPr>
              <a:t>LOAN</a:t>
            </a:r>
            <a:r>
              <a:rPr lang="en-US" dirty="0">
                <a:ea typeface="ＭＳ Ｐゴシック"/>
                <a:cs typeface="Arial"/>
              </a:rPr>
              <a:t>”. Select the desired pickup location.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27</a:t>
            </a:fld>
            <a:endParaRPr lang="en-US" dirty="0"/>
          </a:p>
        </p:txBody>
      </p:sp>
    </p:spTree>
    <p:extLst>
      <p:ext uri="{BB962C8B-B14F-4D97-AF65-F5344CB8AC3E}">
        <p14:creationId xmlns:p14="http://schemas.microsoft.com/office/powerpoint/2010/main" val="336175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Submit the request and then the user can go to their requests tab to view all their requests.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28</a:t>
            </a:fld>
            <a:endParaRPr lang="en-US" dirty="0"/>
          </a:p>
        </p:txBody>
      </p:sp>
    </p:spTree>
    <p:extLst>
      <p:ext uri="{BB962C8B-B14F-4D97-AF65-F5344CB8AC3E}">
        <p14:creationId xmlns:p14="http://schemas.microsoft.com/office/powerpoint/2010/main" val="4124080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Google Scholar – finding something to eat in a food court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Searching in Library Databases – Cooking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Speed vs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C2E9364-5DC1-49FC-BD2B-337CF9750922}" type="slidenum">
              <a:rPr lang="en-CA" smtClean="0"/>
              <a:t>47</a:t>
            </a:fld>
            <a:endParaRPr lang="en-CA"/>
          </a:p>
        </p:txBody>
      </p:sp>
    </p:spTree>
    <p:extLst>
      <p:ext uri="{BB962C8B-B14F-4D97-AF65-F5344CB8AC3E}">
        <p14:creationId xmlns:p14="http://schemas.microsoft.com/office/powerpoint/2010/main" val="262095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E445815-5FDE-40B1-BE50-E82C1789DD22}" type="slidenum">
              <a:rPr lang="en-CA" smtClean="0"/>
              <a:t>48</a:t>
            </a:fld>
            <a:endParaRPr lang="en-CA"/>
          </a:p>
        </p:txBody>
      </p:sp>
    </p:spTree>
    <p:extLst>
      <p:ext uri="{BB962C8B-B14F-4D97-AF65-F5344CB8AC3E}">
        <p14:creationId xmlns:p14="http://schemas.microsoft.com/office/powerpoint/2010/main" val="51701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17</a:t>
            </a:fld>
            <a:endParaRPr lang="en-US" dirty="0"/>
          </a:p>
        </p:txBody>
      </p:sp>
    </p:spTree>
    <p:extLst>
      <p:ext uri="{BB962C8B-B14F-4D97-AF65-F5344CB8AC3E}">
        <p14:creationId xmlns:p14="http://schemas.microsoft.com/office/powerpoint/2010/main" val="350823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ＭＳ Ｐゴシック"/>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18</a:t>
            </a:fld>
            <a:endParaRPr lang="en-US" dirty="0"/>
          </a:p>
        </p:txBody>
      </p:sp>
    </p:spTree>
    <p:extLst>
      <p:ext uri="{BB962C8B-B14F-4D97-AF65-F5344CB8AC3E}">
        <p14:creationId xmlns:p14="http://schemas.microsoft.com/office/powerpoint/2010/main" val="195975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Let's take a look first at requesting a book via libraries worldwide. If users are having trouble finding an item through Concordia Library or one of the Quebec university libraries, they can expand their search to "libraries worldwide" in Sofia.</a:t>
            </a:r>
            <a:endParaRPr lang="en-US" dirty="0">
              <a:cs typeface="Arial"/>
            </a:endParaRPr>
          </a:p>
          <a:p>
            <a:pPr>
              <a:spcBef>
                <a:spcPts val="0"/>
              </a:spcBef>
              <a:spcAft>
                <a:spcPts val="0"/>
              </a:spcAft>
            </a:pPr>
            <a:r>
              <a:rPr lang="en-US" dirty="0">
                <a:ea typeface="ＭＳ Ｐゴシック"/>
                <a:cs typeface="Arial"/>
              </a:rPr>
              <a:t>If a user was looking to request this book, we can see that there is no "request" button through Concordia or network loans. Users will need to place an ILL request by selecting the "request via interlibrary loan" under the "access options panel". If they wanted a specific chapter scan, they would be able to select the "chapter scan" button, but we will take a look at that process later in today's presentation.</a:t>
            </a: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19</a:t>
            </a:fld>
            <a:endParaRPr lang="en-US" dirty="0"/>
          </a:p>
        </p:txBody>
      </p:sp>
    </p:spTree>
    <p:extLst>
      <p:ext uri="{BB962C8B-B14F-4D97-AF65-F5344CB8AC3E}">
        <p14:creationId xmlns:p14="http://schemas.microsoft.com/office/powerpoint/2010/main" val="177918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The user will need to login to their Sofia account, and will then be brought to this form for book requests (this is a partial view of the form on the screen here). We want to encourage users to try as often as they can to find the record in Sofia, as if they place the ILL through the "request via ILL button", the request form will autofill a lot of information from the record such as ISBN, OCLC#, title, etc. Which is very helpful for staff. </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The form will default to a "LOAN" service type. There is messaging to the right explaining that users should select LOAN for a complete document. For a scanned chapter they can select "copy". If by chance users wanted a chapter scan and request it in this way, it won't necessarily be a big issue as the request will still appear in Tipasa. I'll explain this in more detail when we go over article/chapter scan requests.</a:t>
            </a:r>
          </a:p>
          <a:p>
            <a:pPr>
              <a:spcBef>
                <a:spcPts val="0"/>
              </a:spcBef>
              <a:spcAft>
                <a:spcPts val="0"/>
              </a:spcAft>
            </a:pPr>
            <a:endParaRPr lang="en-US" dirty="0">
              <a:ea typeface="ＭＳ Ｐゴシック"/>
              <a:cs typeface="Arial"/>
            </a:endParaRPr>
          </a:p>
          <a:p>
            <a:pPr>
              <a:spcBef>
                <a:spcPts val="0"/>
              </a:spcBef>
              <a:spcAft>
                <a:spcPts val="0"/>
              </a:spcAft>
            </a:pPr>
            <a:r>
              <a:rPr lang="en-US" dirty="0">
                <a:ea typeface="ＭＳ Ｐゴシック"/>
                <a:cs typeface="Arial"/>
              </a:rPr>
              <a:t>Be sure to specify the pickup location as Webster or Vanier. It defaults to Webster – we could not get the form to have a blank default for this field. </a:t>
            </a:r>
          </a:p>
          <a:p>
            <a:pPr>
              <a:spcBef>
                <a:spcPts val="0"/>
              </a:spcBef>
              <a:spcAft>
                <a:spcPts val="0"/>
              </a:spcAft>
            </a:pPr>
            <a:endParaRPr lang="en-US" dirty="0">
              <a:ea typeface="ＭＳ Ｐゴシック"/>
              <a:cs typeface="Arial"/>
            </a:endParaRPr>
          </a:p>
          <a:p>
            <a:pPr>
              <a:spcBef>
                <a:spcPts val="0"/>
              </a:spcBef>
              <a:spcAft>
                <a:spcPts val="0"/>
              </a:spcAft>
            </a:pPr>
            <a:endParaRPr lang="en-US" dirty="0">
              <a:ea typeface="ＭＳ Ｐゴシック"/>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20</a:t>
            </a:fld>
            <a:endParaRPr lang="en-US" dirty="0"/>
          </a:p>
        </p:txBody>
      </p:sp>
    </p:spTree>
    <p:extLst>
      <p:ext uri="{BB962C8B-B14F-4D97-AF65-F5344CB8AC3E}">
        <p14:creationId xmlns:p14="http://schemas.microsoft.com/office/powerpoint/2010/main" val="253888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At the bottom of the form, you will see an “additional information” section. You can add in any other information pertaining to the request and/or specify the desired edition.</a:t>
            </a:r>
          </a:p>
          <a:p>
            <a:pPr>
              <a:spcBef>
                <a:spcPts val="0"/>
              </a:spcBef>
              <a:spcAft>
                <a:spcPts val="0"/>
              </a:spcAft>
            </a:pPr>
            <a:r>
              <a:rPr lang="en-US" dirty="0">
                <a:ea typeface="ＭＳ Ｐゴシック"/>
                <a:cs typeface="Arial"/>
              </a:rPr>
              <a:t>Submit request.</a:t>
            </a:r>
            <a:endParaRPr lang="en-US" dirty="0">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21</a:t>
            </a:fld>
            <a:endParaRPr lang="en-US" dirty="0"/>
          </a:p>
        </p:txBody>
      </p:sp>
    </p:spTree>
    <p:extLst>
      <p:ext uri="{BB962C8B-B14F-4D97-AF65-F5344CB8AC3E}">
        <p14:creationId xmlns:p14="http://schemas.microsoft.com/office/powerpoint/2010/main" val="35856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dirty="0">
                <a:ea typeface="ＭＳ Ｐゴシック"/>
                <a:cs typeface="Arial"/>
              </a:rPr>
              <a:t>At the bottom of the form, you will see an “additional information” section. You can add in any other information pertaining to the request and/or specify the desired edition.</a:t>
            </a:r>
          </a:p>
          <a:p>
            <a:pPr>
              <a:spcBef>
                <a:spcPts val="0"/>
              </a:spcBef>
              <a:spcAft>
                <a:spcPts val="0"/>
              </a:spcAft>
            </a:pPr>
            <a:r>
              <a:rPr lang="en-US" dirty="0">
                <a:ea typeface="ＭＳ Ｐゴシック"/>
                <a:cs typeface="Arial"/>
              </a:rPr>
              <a:t>Submit request.</a:t>
            </a:r>
            <a:endParaRPr lang="en-US" dirty="0">
              <a:cs typeface="Arial"/>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22</a:t>
            </a:fld>
            <a:endParaRPr lang="en-US" dirty="0"/>
          </a:p>
        </p:txBody>
      </p:sp>
    </p:spTree>
    <p:extLst>
      <p:ext uri="{BB962C8B-B14F-4D97-AF65-F5344CB8AC3E}">
        <p14:creationId xmlns:p14="http://schemas.microsoft.com/office/powerpoint/2010/main" val="35856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ＭＳ Ｐゴシック"/>
                <a:cs typeface="Calibri"/>
              </a:rPr>
              <a:t>The request can then be found in the requests tab, along with the status. I will show you examples later on of all the different kinds of statuses a user might see, along with how they can monitor their requests. </a:t>
            </a:r>
          </a:p>
          <a:p>
            <a:r>
              <a:rPr lang="en-US" dirty="0">
                <a:latin typeface="Calibri"/>
                <a:ea typeface="ＭＳ Ｐゴシック"/>
                <a:cs typeface="Calibri"/>
              </a:rPr>
              <a:t>This "unknown" status shows up for a few moments right after placing a request, it will update quickly to a "submitted" status.</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23</a:t>
            </a:fld>
            <a:endParaRPr lang="en-US" dirty="0"/>
          </a:p>
        </p:txBody>
      </p:sp>
    </p:spTree>
    <p:extLst>
      <p:ext uri="{BB962C8B-B14F-4D97-AF65-F5344CB8AC3E}">
        <p14:creationId xmlns:p14="http://schemas.microsoft.com/office/powerpoint/2010/main" val="1626602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cs typeface="Arial"/>
            </a:endParaRPr>
          </a:p>
          <a:p>
            <a:pPr>
              <a:spcBef>
                <a:spcPts val="0"/>
              </a:spcBef>
              <a:spcAft>
                <a:spcPts val="0"/>
              </a:spcAft>
            </a:pPr>
            <a:br>
              <a:rPr lang="en-US" dirty="0"/>
            </a:br>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2543ACF8-3F51-854F-91E9-AD86E324A5D8}" type="slidenum">
              <a:rPr lang="en-US"/>
              <a:pPr>
                <a:defRPr/>
              </a:pPr>
              <a:t>24</a:t>
            </a:fld>
            <a:endParaRPr lang="en-US" dirty="0"/>
          </a:p>
        </p:txBody>
      </p:sp>
    </p:spTree>
    <p:extLst>
      <p:ext uri="{BB962C8B-B14F-4D97-AF65-F5344CB8AC3E}">
        <p14:creationId xmlns:p14="http://schemas.microsoft.com/office/powerpoint/2010/main" val="1505226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15616" y="1617644"/>
            <a:ext cx="5257800" cy="1187574"/>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1115616" y="3075806"/>
            <a:ext cx="5257800" cy="575202"/>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59808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69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375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DA4A-F30D-4434-B0D6-435DF2741392}"/>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AEF9DFA-8BA4-49B6-965C-A6D1795CAC5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FA97D6-D528-4538-9D93-02D77F3C329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F1B6E85-7266-4F5F-8A9E-9A5FCEE6F46C}"/>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F9611C-4DA0-4EE6-94AE-27F1780317D1}"/>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3BA7B9C-726C-4420-AB2F-FF8D1E255301}"/>
              </a:ext>
            </a:extLst>
          </p:cNvPr>
          <p:cNvSpPr>
            <a:spLocks noGrp="1"/>
          </p:cNvSpPr>
          <p:nvPr>
            <p:ph type="dt" sz="half" idx="10"/>
          </p:nvPr>
        </p:nvSpPr>
        <p:spPr/>
        <p:txBody>
          <a:bodyPr/>
          <a:lstStyle/>
          <a:p>
            <a:fld id="{945318BA-6551-4C52-A5EE-B205C0FDECAD}" type="datetimeFigureOut">
              <a:rPr lang="en-CA" smtClean="0"/>
              <a:t>2022-09-20</a:t>
            </a:fld>
            <a:endParaRPr lang="en-CA"/>
          </a:p>
        </p:txBody>
      </p:sp>
      <p:sp>
        <p:nvSpPr>
          <p:cNvPr id="8" name="Footer Placeholder 7">
            <a:extLst>
              <a:ext uri="{FF2B5EF4-FFF2-40B4-BE49-F238E27FC236}">
                <a16:creationId xmlns:a16="http://schemas.microsoft.com/office/drawing/2014/main" id="{3E165AC7-8A0D-4A3B-9A19-79078C29795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41AC926-3B1B-42C3-A09D-F4BD1868FDBD}"/>
              </a:ext>
            </a:extLst>
          </p:cNvPr>
          <p:cNvSpPr>
            <a:spLocks noGrp="1"/>
          </p:cNvSpPr>
          <p:nvPr>
            <p:ph type="sldNum" sz="quarter" idx="12"/>
          </p:nvPr>
        </p:nvSpPr>
        <p:spPr/>
        <p:txBody>
          <a:bodyPr/>
          <a:lstStyle/>
          <a:p>
            <a:fld id="{0F0E6DC6-6B45-4871-B3A3-525CBA4881A2}" type="slidenum">
              <a:rPr lang="en-CA" smtClean="0"/>
              <a:t>‹#›</a:t>
            </a:fld>
            <a:endParaRPr lang="en-CA"/>
          </a:p>
        </p:txBody>
      </p:sp>
    </p:spTree>
    <p:extLst>
      <p:ext uri="{BB962C8B-B14F-4D97-AF65-F5344CB8AC3E}">
        <p14:creationId xmlns:p14="http://schemas.microsoft.com/office/powerpoint/2010/main" val="16605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85750"/>
            <a:ext cx="7772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314450"/>
            <a:ext cx="77724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0" r:id="rId1"/>
  </p:sldLayoutIdLst>
  <p:hf hd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unsplash.com/photos/VBsG1VOgLIU" TargetMode="External"/><Relationship Id="rId5" Type="http://schemas.openxmlformats.org/officeDocument/2006/relationships/hyperlink" Target="https://pixabay.com/photos/dining-court-shopping-mall-corridor-347314/" TargetMode="External"/><Relationship Id="rId4" Type="http://schemas.openxmlformats.org/officeDocument/2006/relationships/image" Target="../media/image63.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sv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sv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mailto:ethel.gamache@concordia.c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169" name="Title 15"/>
          <p:cNvSpPr>
            <a:spLocks noGrp="1"/>
          </p:cNvSpPr>
          <p:nvPr>
            <p:ph type="ctrTitle"/>
          </p:nvPr>
        </p:nvSpPr>
        <p:spPr>
          <a:xfrm>
            <a:off x="1115616" y="1617644"/>
            <a:ext cx="7272808" cy="1187574"/>
          </a:xfrm>
        </p:spPr>
        <p:txBody>
          <a:bodyPr/>
          <a:lstStyle/>
          <a:p>
            <a:pPr algn="r" eaLnBrk="1" hangingPunct="1"/>
            <a:r>
              <a:rPr lang="en-US" dirty="0">
                <a:latin typeface="Arial Bold" charset="0"/>
              </a:rPr>
              <a:t>LING 436 Comparative Indo-European Linguistics</a:t>
            </a:r>
            <a:br>
              <a:rPr lang="en-US" dirty="0">
                <a:latin typeface="Arial Bold" charset="0"/>
              </a:rPr>
            </a:br>
            <a:r>
              <a:rPr lang="en-US" dirty="0">
                <a:latin typeface="Arial Bold" charset="0"/>
              </a:rPr>
              <a:t>Library workshop</a:t>
            </a:r>
          </a:p>
        </p:txBody>
      </p:sp>
      <p:sp>
        <p:nvSpPr>
          <p:cNvPr id="7170" name="Subtitle 16"/>
          <p:cNvSpPr>
            <a:spLocks noGrp="1"/>
          </p:cNvSpPr>
          <p:nvPr>
            <p:ph type="subTitle" idx="1"/>
          </p:nvPr>
        </p:nvSpPr>
        <p:spPr>
          <a:xfrm>
            <a:off x="1115616" y="3075806"/>
            <a:ext cx="5257800" cy="936104"/>
          </a:xfrm>
        </p:spPr>
        <p:txBody>
          <a:bodyPr/>
          <a:lstStyle/>
          <a:p>
            <a:pPr eaLnBrk="1" hangingPunct="1"/>
            <a:r>
              <a:rPr lang="en-US" dirty="0">
                <a:latin typeface="Arial" charset="0"/>
              </a:rPr>
              <a:t>Éthel Gamache</a:t>
            </a:r>
          </a:p>
          <a:p>
            <a:pPr eaLnBrk="1" hangingPunct="1"/>
            <a:r>
              <a:rPr lang="en-US" dirty="0">
                <a:latin typeface="Arial" charset="0"/>
              </a:rPr>
              <a:t>Librarian</a:t>
            </a:r>
          </a:p>
          <a:p>
            <a:pPr eaLnBrk="1" hangingPunct="1"/>
            <a:r>
              <a:rPr lang="en-US" dirty="0">
                <a:latin typeface="Arial" charset="0"/>
              </a:rPr>
              <a:t>ethel.gamache@Concordia.ca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9236-FFC5-4333-9AE0-A61CD0B9A1E6}"/>
              </a:ext>
            </a:extLst>
          </p:cNvPr>
          <p:cNvSpPr>
            <a:spLocks noGrp="1"/>
          </p:cNvSpPr>
          <p:nvPr>
            <p:ph type="title"/>
          </p:nvPr>
        </p:nvSpPr>
        <p:spPr/>
        <p:txBody>
          <a:bodyPr/>
          <a:lstStyle/>
          <a:p>
            <a:r>
              <a:rPr lang="en-US" dirty="0"/>
              <a:t>Sofia</a:t>
            </a:r>
            <a:endParaRPr lang="en-CA" dirty="0"/>
          </a:p>
        </p:txBody>
      </p:sp>
      <p:sp>
        <p:nvSpPr>
          <p:cNvPr id="4" name="Content Placeholder 3">
            <a:extLst>
              <a:ext uri="{FF2B5EF4-FFF2-40B4-BE49-F238E27FC236}">
                <a16:creationId xmlns:a16="http://schemas.microsoft.com/office/drawing/2014/main" id="{5F6D6CB5-0B10-4177-8BD9-19D4409AB8C6}"/>
              </a:ext>
            </a:extLst>
          </p:cNvPr>
          <p:cNvSpPr>
            <a:spLocks noGrp="1"/>
          </p:cNvSpPr>
          <p:nvPr>
            <p:ph idx="1"/>
          </p:nvPr>
        </p:nvSpPr>
        <p:spPr/>
        <p:txBody>
          <a:bodyPr/>
          <a:lstStyle/>
          <a:p>
            <a:endParaRPr lang="en-CA"/>
          </a:p>
        </p:txBody>
      </p:sp>
      <p:pic>
        <p:nvPicPr>
          <p:cNvPr id="6" name="Picture 5">
            <a:extLst>
              <a:ext uri="{FF2B5EF4-FFF2-40B4-BE49-F238E27FC236}">
                <a16:creationId xmlns:a16="http://schemas.microsoft.com/office/drawing/2014/main" id="{D1C54A0A-58C7-4DB7-A748-A03BF0FF39F8}"/>
              </a:ext>
            </a:extLst>
          </p:cNvPr>
          <p:cNvPicPr>
            <a:picLocks noChangeAspect="1"/>
          </p:cNvPicPr>
          <p:nvPr/>
        </p:nvPicPr>
        <p:blipFill>
          <a:blip r:embed="rId2"/>
          <a:stretch>
            <a:fillRect/>
          </a:stretch>
        </p:blipFill>
        <p:spPr>
          <a:xfrm>
            <a:off x="48611" y="0"/>
            <a:ext cx="9046777" cy="5143500"/>
          </a:xfrm>
          <a:prstGeom prst="rect">
            <a:avLst/>
          </a:prstGeom>
        </p:spPr>
      </p:pic>
      <p:pic>
        <p:nvPicPr>
          <p:cNvPr id="7" name="Picture 6">
            <a:extLst>
              <a:ext uri="{FF2B5EF4-FFF2-40B4-BE49-F238E27FC236}">
                <a16:creationId xmlns:a16="http://schemas.microsoft.com/office/drawing/2014/main" id="{989F02EF-61D0-4D27-A155-095D6C69660A}"/>
              </a:ext>
            </a:extLst>
          </p:cNvPr>
          <p:cNvPicPr>
            <a:picLocks noChangeAspect="1"/>
          </p:cNvPicPr>
          <p:nvPr/>
        </p:nvPicPr>
        <p:blipFill>
          <a:blip r:embed="rId3"/>
          <a:stretch>
            <a:fillRect/>
          </a:stretch>
        </p:blipFill>
        <p:spPr>
          <a:xfrm>
            <a:off x="5436096" y="3435846"/>
            <a:ext cx="2743200" cy="228600"/>
          </a:xfrm>
          <a:prstGeom prst="rect">
            <a:avLst/>
          </a:prstGeom>
          <a:effectLst>
            <a:outerShdw blurRad="50800" dist="63500" dir="5400000" algn="t" rotWithShape="0">
              <a:prstClr val="black">
                <a:alpha val="40000"/>
              </a:prstClr>
            </a:outerShdw>
          </a:effectLst>
        </p:spPr>
      </p:pic>
    </p:spTree>
    <p:extLst>
      <p:ext uri="{BB962C8B-B14F-4D97-AF65-F5344CB8AC3E}">
        <p14:creationId xmlns:p14="http://schemas.microsoft.com/office/powerpoint/2010/main" val="2352755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3B14FBBE-CAEA-45C6-880A-5894C9F295A7}"/>
              </a:ext>
            </a:extLst>
          </p:cNvPr>
          <p:cNvSpPr/>
          <p:nvPr/>
        </p:nvSpPr>
        <p:spPr bwMode="auto">
          <a:xfrm rot="5400000">
            <a:off x="1801489" y="1229458"/>
            <a:ext cx="1075829" cy="1725885"/>
          </a:xfrm>
          <a:prstGeom prst="triangle">
            <a:avLst>
              <a:gd name="adj" fmla="val 43316"/>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pic>
        <p:nvPicPr>
          <p:cNvPr id="2" name="Picture 1">
            <a:extLst>
              <a:ext uri="{FF2B5EF4-FFF2-40B4-BE49-F238E27FC236}">
                <a16:creationId xmlns:a16="http://schemas.microsoft.com/office/drawing/2014/main" id="{7313F162-DEA7-45BD-B0FF-75DF3B504BE1}"/>
              </a:ext>
            </a:extLst>
          </p:cNvPr>
          <p:cNvPicPr>
            <a:picLocks noChangeAspect="1"/>
          </p:cNvPicPr>
          <p:nvPr/>
        </p:nvPicPr>
        <p:blipFill>
          <a:blip r:embed="rId2"/>
          <a:stretch>
            <a:fillRect/>
          </a:stretch>
        </p:blipFill>
        <p:spPr>
          <a:xfrm>
            <a:off x="2771800" y="101600"/>
            <a:ext cx="5762172" cy="5041900"/>
          </a:xfrm>
          <a:prstGeom prst="rect">
            <a:avLst/>
          </a:prstGeom>
          <a:noFill/>
        </p:spPr>
      </p:pic>
      <p:pic>
        <p:nvPicPr>
          <p:cNvPr id="3" name="Picture 2">
            <a:extLst>
              <a:ext uri="{FF2B5EF4-FFF2-40B4-BE49-F238E27FC236}">
                <a16:creationId xmlns:a16="http://schemas.microsoft.com/office/drawing/2014/main" id="{C8F1BFBC-FDE0-4B45-BEDD-6DC347161F8C}"/>
              </a:ext>
            </a:extLst>
          </p:cNvPr>
          <p:cNvPicPr>
            <a:picLocks noChangeAspect="1"/>
          </p:cNvPicPr>
          <p:nvPr/>
        </p:nvPicPr>
        <p:blipFill>
          <a:blip r:embed="rId3"/>
          <a:stretch>
            <a:fillRect/>
          </a:stretch>
        </p:blipFill>
        <p:spPr>
          <a:xfrm>
            <a:off x="353441" y="2363615"/>
            <a:ext cx="1819275" cy="533400"/>
          </a:xfrm>
          <a:prstGeom prst="rect">
            <a:avLst/>
          </a:prstGeom>
          <a:effectLst>
            <a:outerShdw blurRad="50800" dist="63500" dir="10800000" algn="r" rotWithShape="0">
              <a:prstClr val="black">
                <a:alpha val="40000"/>
              </a:prstClr>
            </a:outerShdw>
          </a:effectLst>
        </p:spPr>
      </p:pic>
      <p:pic>
        <p:nvPicPr>
          <p:cNvPr id="4" name="Picture 3">
            <a:extLst>
              <a:ext uri="{FF2B5EF4-FFF2-40B4-BE49-F238E27FC236}">
                <a16:creationId xmlns:a16="http://schemas.microsoft.com/office/drawing/2014/main" id="{8A762A43-F977-4ADF-B1EF-7726DC95570B}"/>
              </a:ext>
            </a:extLst>
          </p:cNvPr>
          <p:cNvPicPr>
            <a:picLocks noChangeAspect="1"/>
          </p:cNvPicPr>
          <p:nvPr/>
        </p:nvPicPr>
        <p:blipFill>
          <a:blip r:embed="rId4"/>
          <a:stretch>
            <a:fillRect/>
          </a:stretch>
        </p:blipFill>
        <p:spPr>
          <a:xfrm>
            <a:off x="75121" y="1858678"/>
            <a:ext cx="2480481" cy="419100"/>
          </a:xfrm>
          <a:prstGeom prst="rect">
            <a:avLst/>
          </a:prstGeom>
          <a:effectLst>
            <a:outerShdw blurRad="50800" dist="63500" dir="10800000" algn="r" rotWithShape="0">
              <a:prstClr val="black">
                <a:alpha val="40000"/>
              </a:prstClr>
            </a:outerShdw>
          </a:effectLst>
        </p:spPr>
      </p:pic>
      <p:pic>
        <p:nvPicPr>
          <p:cNvPr id="5" name="Picture 4">
            <a:extLst>
              <a:ext uri="{FF2B5EF4-FFF2-40B4-BE49-F238E27FC236}">
                <a16:creationId xmlns:a16="http://schemas.microsoft.com/office/drawing/2014/main" id="{DF175FBA-1307-4350-AF93-A38D95A71462}"/>
              </a:ext>
            </a:extLst>
          </p:cNvPr>
          <p:cNvPicPr>
            <a:picLocks noChangeAspect="1"/>
          </p:cNvPicPr>
          <p:nvPr/>
        </p:nvPicPr>
        <p:blipFill>
          <a:blip r:embed="rId5"/>
          <a:stretch>
            <a:fillRect/>
          </a:stretch>
        </p:blipFill>
        <p:spPr>
          <a:xfrm>
            <a:off x="186754" y="1373539"/>
            <a:ext cx="2152650" cy="333375"/>
          </a:xfrm>
          <a:prstGeom prst="rect">
            <a:avLst/>
          </a:prstGeom>
          <a:effectLst>
            <a:outerShdw blurRad="50800" dist="63500" dir="10800000" algn="r" rotWithShape="0">
              <a:prstClr val="black">
                <a:alpha val="40000"/>
              </a:prstClr>
            </a:outerShdw>
          </a:effectLst>
        </p:spPr>
      </p:pic>
    </p:spTree>
    <p:extLst>
      <p:ext uri="{BB962C8B-B14F-4D97-AF65-F5344CB8AC3E}">
        <p14:creationId xmlns:p14="http://schemas.microsoft.com/office/powerpoint/2010/main" val="4079918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3868AD-F55A-4EB2-A020-BE84D33FC481}"/>
              </a:ext>
            </a:extLst>
          </p:cNvPr>
          <p:cNvPicPr>
            <a:picLocks noChangeAspect="1"/>
          </p:cNvPicPr>
          <p:nvPr/>
        </p:nvPicPr>
        <p:blipFill>
          <a:blip r:embed="rId2"/>
          <a:stretch>
            <a:fillRect/>
          </a:stretch>
        </p:blipFill>
        <p:spPr>
          <a:xfrm>
            <a:off x="3946165" y="50800"/>
            <a:ext cx="5197835" cy="5041900"/>
          </a:xfrm>
          <a:prstGeom prst="rect">
            <a:avLst/>
          </a:prstGeom>
          <a:noFill/>
        </p:spPr>
      </p:pic>
      <p:pic>
        <p:nvPicPr>
          <p:cNvPr id="3" name="Picture 2">
            <a:extLst>
              <a:ext uri="{FF2B5EF4-FFF2-40B4-BE49-F238E27FC236}">
                <a16:creationId xmlns:a16="http://schemas.microsoft.com/office/drawing/2014/main" id="{46C6A75A-599E-434E-B54E-597394F96070}"/>
              </a:ext>
            </a:extLst>
          </p:cNvPr>
          <p:cNvPicPr>
            <a:picLocks noChangeAspect="1"/>
          </p:cNvPicPr>
          <p:nvPr/>
        </p:nvPicPr>
        <p:blipFill>
          <a:blip r:embed="rId3"/>
          <a:stretch>
            <a:fillRect/>
          </a:stretch>
        </p:blipFill>
        <p:spPr>
          <a:xfrm>
            <a:off x="179512" y="50800"/>
            <a:ext cx="1689100" cy="4926806"/>
          </a:xfrm>
          <a:prstGeom prst="rect">
            <a:avLst/>
          </a:prstGeom>
          <a:effectLst>
            <a:outerShdw blurRad="63500" dist="38100" sx="102000" sy="102000" algn="ctr" rotWithShape="0">
              <a:prstClr val="black">
                <a:alpha val="40000"/>
              </a:prstClr>
            </a:outerShdw>
          </a:effectLst>
        </p:spPr>
      </p:pic>
      <p:pic>
        <p:nvPicPr>
          <p:cNvPr id="5" name="Picture 4">
            <a:extLst>
              <a:ext uri="{FF2B5EF4-FFF2-40B4-BE49-F238E27FC236}">
                <a16:creationId xmlns:a16="http://schemas.microsoft.com/office/drawing/2014/main" id="{6AED1CC6-B733-47CE-8543-B5E032F855F2}"/>
              </a:ext>
            </a:extLst>
          </p:cNvPr>
          <p:cNvPicPr>
            <a:picLocks noChangeAspect="1"/>
          </p:cNvPicPr>
          <p:nvPr/>
        </p:nvPicPr>
        <p:blipFill>
          <a:blip r:embed="rId4"/>
          <a:stretch>
            <a:fillRect/>
          </a:stretch>
        </p:blipFill>
        <p:spPr>
          <a:xfrm>
            <a:off x="1979712" y="919956"/>
            <a:ext cx="2088232" cy="4057650"/>
          </a:xfrm>
          <a:prstGeom prst="rect">
            <a:avLst/>
          </a:prstGeom>
          <a:effectLst>
            <a:outerShdw blurRad="50800" dist="63500" algn="l" rotWithShape="0">
              <a:prstClr val="black">
                <a:alpha val="40000"/>
              </a:prstClr>
            </a:outerShdw>
          </a:effectLst>
        </p:spPr>
      </p:pic>
      <p:cxnSp>
        <p:nvCxnSpPr>
          <p:cNvPr id="7" name="Straight Arrow Connector 6">
            <a:extLst>
              <a:ext uri="{FF2B5EF4-FFF2-40B4-BE49-F238E27FC236}">
                <a16:creationId xmlns:a16="http://schemas.microsoft.com/office/drawing/2014/main" id="{C7E0E25F-4568-4F6C-B3B1-4F5B1B6D1F7C}"/>
              </a:ext>
            </a:extLst>
          </p:cNvPr>
          <p:cNvCxnSpPr>
            <a:cxnSpLocks/>
          </p:cNvCxnSpPr>
          <p:nvPr/>
        </p:nvCxnSpPr>
        <p:spPr bwMode="auto">
          <a:xfrm flipH="1" flipV="1">
            <a:off x="1863274" y="411510"/>
            <a:ext cx="2132662" cy="1440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C9F98FC0-E820-483C-B8A4-8A4282859687}"/>
              </a:ext>
            </a:extLst>
          </p:cNvPr>
          <p:cNvCxnSpPr>
            <a:cxnSpLocks/>
          </p:cNvCxnSpPr>
          <p:nvPr/>
        </p:nvCxnSpPr>
        <p:spPr bwMode="auto">
          <a:xfrm flipH="1" flipV="1">
            <a:off x="3946165" y="3867894"/>
            <a:ext cx="913867" cy="1440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9240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C08FE-D5BE-46BC-A6B5-D8664BC7D476}"/>
              </a:ext>
            </a:extLst>
          </p:cNvPr>
          <p:cNvPicPr>
            <a:picLocks noChangeAspect="1"/>
          </p:cNvPicPr>
          <p:nvPr/>
        </p:nvPicPr>
        <p:blipFill>
          <a:blip r:embed="rId2"/>
          <a:stretch>
            <a:fillRect/>
          </a:stretch>
        </p:blipFill>
        <p:spPr>
          <a:xfrm>
            <a:off x="106923" y="-92546"/>
            <a:ext cx="5401180" cy="5143500"/>
          </a:xfrm>
          <a:prstGeom prst="rect">
            <a:avLst/>
          </a:prstGeom>
        </p:spPr>
      </p:pic>
      <p:pic>
        <p:nvPicPr>
          <p:cNvPr id="3" name="Picture 2">
            <a:extLst>
              <a:ext uri="{FF2B5EF4-FFF2-40B4-BE49-F238E27FC236}">
                <a16:creationId xmlns:a16="http://schemas.microsoft.com/office/drawing/2014/main" id="{97F9DB08-EA63-427F-8CE0-6CFBDA1C232C}"/>
              </a:ext>
            </a:extLst>
          </p:cNvPr>
          <p:cNvPicPr>
            <a:picLocks noChangeAspect="1"/>
          </p:cNvPicPr>
          <p:nvPr/>
        </p:nvPicPr>
        <p:blipFill>
          <a:blip r:embed="rId3"/>
          <a:stretch>
            <a:fillRect/>
          </a:stretch>
        </p:blipFill>
        <p:spPr>
          <a:xfrm>
            <a:off x="4932040" y="2211710"/>
            <a:ext cx="2550815" cy="2761506"/>
          </a:xfrm>
          <a:prstGeom prst="rect">
            <a:avLst/>
          </a:prstGeom>
        </p:spPr>
      </p:pic>
      <p:pic>
        <p:nvPicPr>
          <p:cNvPr id="4" name="Picture 3">
            <a:extLst>
              <a:ext uri="{FF2B5EF4-FFF2-40B4-BE49-F238E27FC236}">
                <a16:creationId xmlns:a16="http://schemas.microsoft.com/office/drawing/2014/main" id="{B24A99FA-933F-4A94-92B5-25A63EC03926}"/>
              </a:ext>
            </a:extLst>
          </p:cNvPr>
          <p:cNvPicPr>
            <a:picLocks noChangeAspect="1"/>
          </p:cNvPicPr>
          <p:nvPr/>
        </p:nvPicPr>
        <p:blipFill>
          <a:blip r:embed="rId4"/>
          <a:stretch>
            <a:fillRect/>
          </a:stretch>
        </p:blipFill>
        <p:spPr>
          <a:xfrm>
            <a:off x="6089434" y="51470"/>
            <a:ext cx="2786841" cy="1707654"/>
          </a:xfrm>
          <a:prstGeom prst="rect">
            <a:avLst/>
          </a:prstGeom>
        </p:spPr>
      </p:pic>
      <p:cxnSp>
        <p:nvCxnSpPr>
          <p:cNvPr id="6" name="Straight Arrow Connector 5">
            <a:extLst>
              <a:ext uri="{FF2B5EF4-FFF2-40B4-BE49-F238E27FC236}">
                <a16:creationId xmlns:a16="http://schemas.microsoft.com/office/drawing/2014/main" id="{1B3A32C7-1784-4D04-A32E-83EEA94F3D51}"/>
              </a:ext>
            </a:extLst>
          </p:cNvPr>
          <p:cNvCxnSpPr/>
          <p:nvPr/>
        </p:nvCxnSpPr>
        <p:spPr bwMode="auto">
          <a:xfrm>
            <a:off x="5102059" y="1203598"/>
            <a:ext cx="262029" cy="1080120"/>
          </a:xfrm>
          <a:prstGeom prst="straightConnector1">
            <a:avLst/>
          </a:prstGeom>
          <a:ln>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8" name="Straight Arrow Connector 7">
            <a:extLst>
              <a:ext uri="{FF2B5EF4-FFF2-40B4-BE49-F238E27FC236}">
                <a16:creationId xmlns:a16="http://schemas.microsoft.com/office/drawing/2014/main" id="{F2AB3B5E-D572-423B-A65D-2572DAB25264}"/>
              </a:ext>
            </a:extLst>
          </p:cNvPr>
          <p:cNvCxnSpPr/>
          <p:nvPr/>
        </p:nvCxnSpPr>
        <p:spPr bwMode="auto">
          <a:xfrm flipV="1">
            <a:off x="4932040" y="771550"/>
            <a:ext cx="1512168" cy="216024"/>
          </a:xfrm>
          <a:prstGeom prst="straightConnector1">
            <a:avLst/>
          </a:prstGeom>
          <a:ln>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851DBE-5DCD-465A-9C58-FD8B76C767F0}"/>
              </a:ext>
            </a:extLst>
          </p:cNvPr>
          <p:cNvCxnSpPr/>
          <p:nvPr/>
        </p:nvCxnSpPr>
        <p:spPr bwMode="auto">
          <a:xfrm>
            <a:off x="1115616" y="2479204"/>
            <a:ext cx="0" cy="524594"/>
          </a:xfrm>
          <a:prstGeom prst="line">
            <a:avLst/>
          </a:prstGeom>
          <a:ln w="38100">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08D56FA7-4BAC-4513-9D26-E46F286399B0}"/>
              </a:ext>
            </a:extLst>
          </p:cNvPr>
          <p:cNvCxnSpPr/>
          <p:nvPr/>
        </p:nvCxnSpPr>
        <p:spPr bwMode="auto">
          <a:xfrm>
            <a:off x="1763688" y="4659982"/>
            <a:ext cx="504056" cy="0"/>
          </a:xfrm>
          <a:prstGeom prst="line">
            <a:avLst/>
          </a:prstGeom>
          <a:solidFill>
            <a:schemeClr val="accent1"/>
          </a:solidFill>
          <a:ln w="38100" cap="flat" cmpd="sng" algn="ctr">
            <a:solidFill>
              <a:srgbClr val="7030A0"/>
            </a:solidFill>
            <a:prstDash val="solid"/>
            <a:round/>
            <a:headEnd type="none" w="med" len="med"/>
            <a:tailEnd type="none" w="med" len="med"/>
          </a:ln>
          <a:effectLst/>
        </p:spPr>
      </p:cxnSp>
    </p:spTree>
    <p:extLst>
      <p:ext uri="{BB962C8B-B14F-4D97-AF65-F5344CB8AC3E}">
        <p14:creationId xmlns:p14="http://schemas.microsoft.com/office/powerpoint/2010/main" val="1324672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C8E3A186-5D78-4BE2-BE68-74CEEC126716}"/>
              </a:ext>
            </a:extLst>
          </p:cNvPr>
          <p:cNvPicPr>
            <a:picLocks noChangeAspect="1"/>
          </p:cNvPicPr>
          <p:nvPr/>
        </p:nvPicPr>
        <p:blipFill>
          <a:blip r:embed="rId2"/>
          <a:stretch>
            <a:fillRect/>
          </a:stretch>
        </p:blipFill>
        <p:spPr>
          <a:xfrm>
            <a:off x="931638" y="101600"/>
            <a:ext cx="7280723" cy="5041900"/>
          </a:xfrm>
          <a:prstGeom prst="rect">
            <a:avLst/>
          </a:prstGeom>
          <a:noFill/>
        </p:spPr>
      </p:pic>
      <p:sp>
        <p:nvSpPr>
          <p:cNvPr id="3" name="Oval 2">
            <a:extLst>
              <a:ext uri="{FF2B5EF4-FFF2-40B4-BE49-F238E27FC236}">
                <a16:creationId xmlns:a16="http://schemas.microsoft.com/office/drawing/2014/main" id="{C45BA53A-4264-45D3-A28C-4880073DF6AA}"/>
              </a:ext>
            </a:extLst>
          </p:cNvPr>
          <p:cNvSpPr/>
          <p:nvPr/>
        </p:nvSpPr>
        <p:spPr bwMode="auto">
          <a:xfrm>
            <a:off x="5796136" y="764249"/>
            <a:ext cx="792088" cy="288032"/>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cxnSp>
        <p:nvCxnSpPr>
          <p:cNvPr id="5" name="Straight Connector 4">
            <a:extLst>
              <a:ext uri="{FF2B5EF4-FFF2-40B4-BE49-F238E27FC236}">
                <a16:creationId xmlns:a16="http://schemas.microsoft.com/office/drawing/2014/main" id="{C147F11A-7428-44D7-B1BD-A2A5137DFC45}"/>
              </a:ext>
            </a:extLst>
          </p:cNvPr>
          <p:cNvCxnSpPr/>
          <p:nvPr/>
        </p:nvCxnSpPr>
        <p:spPr bwMode="auto">
          <a:xfrm>
            <a:off x="2843808" y="3147814"/>
            <a:ext cx="0" cy="1152128"/>
          </a:xfrm>
          <a:prstGeom prst="line">
            <a:avLst/>
          </a:prstGeom>
          <a:ln w="57150">
            <a:headEnd type="none" w="med" len="med"/>
            <a:tailEnd type="none" w="med" len="med"/>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8058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94DE37-FFE1-44D7-BCDB-E4C3D98C3EAF}"/>
              </a:ext>
            </a:extLst>
          </p:cNvPr>
          <p:cNvSpPr txBox="1"/>
          <p:nvPr/>
        </p:nvSpPr>
        <p:spPr>
          <a:xfrm>
            <a:off x="1043608" y="2110085"/>
            <a:ext cx="6192688" cy="461665"/>
          </a:xfrm>
          <a:prstGeom prst="rect">
            <a:avLst/>
          </a:prstGeom>
          <a:noFill/>
        </p:spPr>
        <p:txBody>
          <a:bodyPr wrap="square" rtlCol="0">
            <a:spAutoFit/>
          </a:bodyPr>
          <a:lstStyle/>
          <a:p>
            <a:r>
              <a:rPr lang="en-US" kern="0" dirty="0">
                <a:solidFill>
                  <a:srgbClr val="782336"/>
                </a:solidFill>
                <a:latin typeface="Arial Bold" charset="0"/>
              </a:rPr>
              <a:t>Using Interlibrary loan within Sofia</a:t>
            </a:r>
          </a:p>
        </p:txBody>
      </p:sp>
    </p:spTree>
    <p:extLst>
      <p:ext uri="{BB962C8B-B14F-4D97-AF65-F5344CB8AC3E}">
        <p14:creationId xmlns:p14="http://schemas.microsoft.com/office/powerpoint/2010/main" val="1199111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D08B7-43D0-6AC0-EA3C-4D9E60FAD5A2}"/>
              </a:ext>
            </a:extLst>
          </p:cNvPr>
          <p:cNvSpPr>
            <a:spLocks noGrp="1"/>
          </p:cNvSpPr>
          <p:nvPr>
            <p:ph type="title"/>
          </p:nvPr>
        </p:nvSpPr>
        <p:spPr/>
        <p:txBody>
          <a:bodyPr/>
          <a:lstStyle/>
          <a:p>
            <a:r>
              <a:rPr lang="en-US" sz="3200" dirty="0">
                <a:ea typeface="ＭＳ Ｐゴシック"/>
              </a:rPr>
              <a:t>What is the new interlibrary loans (ILL) service?</a:t>
            </a:r>
            <a:endParaRPr lang="en-US" sz="3200" dirty="0"/>
          </a:p>
        </p:txBody>
      </p:sp>
      <p:sp>
        <p:nvSpPr>
          <p:cNvPr id="3" name="Content Placeholder 2">
            <a:extLst>
              <a:ext uri="{FF2B5EF4-FFF2-40B4-BE49-F238E27FC236}">
                <a16:creationId xmlns:a16="http://schemas.microsoft.com/office/drawing/2014/main" id="{5DB36706-0152-81CF-BBCA-4BA2B412E382}"/>
              </a:ext>
            </a:extLst>
          </p:cNvPr>
          <p:cNvSpPr>
            <a:spLocks noGrp="1"/>
          </p:cNvSpPr>
          <p:nvPr>
            <p:ph idx="1"/>
          </p:nvPr>
        </p:nvSpPr>
        <p:spPr>
          <a:xfrm>
            <a:off x="685800" y="1662708"/>
            <a:ext cx="7772400" cy="3086100"/>
          </a:xfrm>
        </p:spPr>
        <p:txBody>
          <a:bodyPr vert="horz" wrap="square" lIns="91440" tIns="45720" rIns="91440" bIns="45720" numCol="1" anchor="t" anchorCtr="0" compatLnSpc="1">
            <a:prstTxWarp prst="textNoShape">
              <a:avLst/>
            </a:prstTxWarp>
          </a:bodyPr>
          <a:lstStyle/>
          <a:p>
            <a:r>
              <a:rPr lang="en-US" dirty="0">
                <a:ea typeface="ＭＳ Ｐゴシック"/>
                <a:cs typeface="Arial"/>
              </a:rPr>
              <a:t>ILL requests are made directly in the Sofia Discovery tool:</a:t>
            </a:r>
            <a:endParaRPr lang="en-CA">
              <a:ea typeface="ＭＳ Ｐゴシック"/>
              <a:cs typeface="Arial"/>
            </a:endParaRPr>
          </a:p>
          <a:p>
            <a:pPr marL="800100" lvl="1" indent="-342900">
              <a:buAutoNum type="arabicPeriod"/>
            </a:pPr>
            <a:r>
              <a:rPr lang="en-US" sz="2000" dirty="0">
                <a:ea typeface="ＭＳ Ｐゴシック"/>
                <a:cs typeface="Arial"/>
              </a:rPr>
              <a:t>“</a:t>
            </a:r>
            <a:r>
              <a:rPr lang="en-US" sz="2000" b="1" dirty="0">
                <a:ea typeface="ＭＳ Ｐゴシック"/>
                <a:cs typeface="Arial"/>
              </a:rPr>
              <a:t>Request via Interlibrary Loan</a:t>
            </a:r>
            <a:r>
              <a:rPr lang="en-US" sz="2000" dirty="0">
                <a:ea typeface="ＭＳ Ｐゴシック"/>
                <a:cs typeface="Arial"/>
              </a:rPr>
              <a:t>” button </a:t>
            </a:r>
            <a:endParaRPr lang="en-CA" sz="2000">
              <a:ea typeface="ＭＳ Ｐゴシック"/>
              <a:cs typeface="Arial"/>
            </a:endParaRPr>
          </a:p>
          <a:p>
            <a:pPr marL="800100" lvl="1" indent="-342900">
              <a:buAutoNum type="arabicPeriod"/>
            </a:pPr>
            <a:r>
              <a:rPr lang="en-US" sz="2000" dirty="0">
                <a:ea typeface="ＭＳ Ｐゴシック"/>
                <a:cs typeface="Arial"/>
              </a:rPr>
              <a:t>Form available under the “Requests” tab in "My Account".</a:t>
            </a:r>
          </a:p>
          <a:p>
            <a:pPr marL="457200" lvl="1" indent="0">
              <a:buNone/>
            </a:pPr>
            <a:endParaRPr lang="en-US" sz="1800" dirty="0">
              <a:ea typeface="ＭＳ Ｐゴシック"/>
              <a:cs typeface="Arial"/>
            </a:endParaRPr>
          </a:p>
          <a:p>
            <a:endParaRPr lang="en-US" sz="2000" dirty="0">
              <a:cs typeface="Arial"/>
            </a:endParaRPr>
          </a:p>
          <a:p>
            <a:endParaRPr lang="en-US" sz="1600" dirty="0"/>
          </a:p>
        </p:txBody>
      </p:sp>
    </p:spTree>
    <p:extLst>
      <p:ext uri="{BB962C8B-B14F-4D97-AF65-F5344CB8AC3E}">
        <p14:creationId xmlns:p14="http://schemas.microsoft.com/office/powerpoint/2010/main" val="3141491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EC490-6ABC-3501-19BD-370AC589ED4A}"/>
              </a:ext>
            </a:extLst>
          </p:cNvPr>
          <p:cNvSpPr>
            <a:spLocks noGrp="1"/>
          </p:cNvSpPr>
          <p:nvPr>
            <p:ph type="title"/>
          </p:nvPr>
        </p:nvSpPr>
        <p:spPr/>
        <p:txBody>
          <a:bodyPr/>
          <a:lstStyle/>
          <a:p>
            <a:r>
              <a:rPr lang="en-US" sz="3200" dirty="0">
                <a:ea typeface="ＭＳ Ｐゴシック"/>
              </a:rPr>
              <a:t>Concordia article/chapter scan &amp; deliver service</a:t>
            </a:r>
            <a:endParaRPr lang="en-US" sz="3200" dirty="0"/>
          </a:p>
        </p:txBody>
      </p:sp>
      <p:sp>
        <p:nvSpPr>
          <p:cNvPr id="3" name="Content Placeholder 2">
            <a:extLst>
              <a:ext uri="{FF2B5EF4-FFF2-40B4-BE49-F238E27FC236}">
                <a16:creationId xmlns:a16="http://schemas.microsoft.com/office/drawing/2014/main" id="{536BBE2D-9E70-6898-4EE8-6CB3DED1925E}"/>
              </a:ext>
            </a:extLst>
          </p:cNvPr>
          <p:cNvSpPr>
            <a:spLocks noGrp="1"/>
          </p:cNvSpPr>
          <p:nvPr>
            <p:ph idx="1"/>
          </p:nvPr>
        </p:nvSpPr>
        <p:spPr>
          <a:xfrm>
            <a:off x="685800" y="1582341"/>
            <a:ext cx="7772400" cy="3086100"/>
          </a:xfrm>
        </p:spPr>
        <p:txBody>
          <a:bodyPr/>
          <a:lstStyle/>
          <a:p>
            <a:r>
              <a:rPr lang="en-US" dirty="0">
                <a:ea typeface="ＭＳ Ｐゴシック"/>
                <a:cs typeface="Arial"/>
              </a:rPr>
              <a:t>Book chapter and journal article scans from Concordia’s print collection can now be requested and tracked in Sofia. </a:t>
            </a:r>
          </a:p>
          <a:p>
            <a:r>
              <a:rPr lang="en-US" dirty="0">
                <a:ea typeface="ＭＳ Ｐゴシック"/>
                <a:cs typeface="Arial"/>
              </a:rPr>
              <a:t>Look for the “</a:t>
            </a:r>
            <a:r>
              <a:rPr lang="en-US" b="1" dirty="0">
                <a:ea typeface="ＭＳ Ｐゴシック"/>
                <a:cs typeface="Arial"/>
              </a:rPr>
              <a:t>Chapter Scan</a:t>
            </a:r>
            <a:r>
              <a:rPr lang="en-US" dirty="0">
                <a:ea typeface="ＭＳ Ｐゴシック"/>
                <a:cs typeface="Arial"/>
              </a:rPr>
              <a:t>” button in the Access Options panel.</a:t>
            </a:r>
          </a:p>
        </p:txBody>
      </p:sp>
    </p:spTree>
    <p:extLst>
      <p:ext uri="{BB962C8B-B14F-4D97-AF65-F5344CB8AC3E}">
        <p14:creationId xmlns:p14="http://schemas.microsoft.com/office/powerpoint/2010/main" val="3613256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D90718-9273-7311-3BB7-36D6876EB09B}"/>
              </a:ext>
            </a:extLst>
          </p:cNvPr>
          <p:cNvSpPr txBox="1">
            <a:spLocks/>
          </p:cNvSpPr>
          <p:nvPr/>
        </p:nvSpPr>
        <p:spPr>
          <a:xfrm>
            <a:off x="721519" y="1053703"/>
            <a:ext cx="7763470" cy="857250"/>
          </a:xfrm>
          <a:prstGeom prst="rect">
            <a:avLst/>
          </a:prstGeom>
        </p:spPr>
        <p:txBody>
          <a:bodyPr lIns="91440" tIns="45720" rIns="91440" bIns="45720" anchor="t"/>
          <a:lst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a:lstStyle>
          <a:p>
            <a:r>
              <a:rPr lang="en-US" sz="3200" b="1" kern="0" dirty="0">
                <a:ea typeface="ＭＳ Ｐゴシック"/>
                <a:cs typeface="Arial Bold"/>
              </a:rPr>
              <a:t>Example – Request a book ("Request via Interlibrary Loan")</a:t>
            </a:r>
            <a:endParaRPr lang="en-US" b="1" dirty="0"/>
          </a:p>
        </p:txBody>
      </p:sp>
    </p:spTree>
    <p:extLst>
      <p:ext uri="{BB962C8B-B14F-4D97-AF65-F5344CB8AC3E}">
        <p14:creationId xmlns:p14="http://schemas.microsoft.com/office/powerpoint/2010/main" val="388716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49B1C68-5525-CBEE-78BC-B8316BB07E8C}"/>
              </a:ext>
            </a:extLst>
          </p:cNvPr>
          <p:cNvPicPr>
            <a:picLocks noGrp="1" noChangeAspect="1"/>
          </p:cNvPicPr>
          <p:nvPr>
            <p:ph idx="1"/>
          </p:nvPr>
        </p:nvPicPr>
        <p:blipFill>
          <a:blip r:embed="rId3"/>
          <a:stretch>
            <a:fillRect/>
          </a:stretch>
        </p:blipFill>
        <p:spPr>
          <a:xfrm>
            <a:off x="223635" y="1501862"/>
            <a:ext cx="8696730" cy="2128992"/>
          </a:xfrm>
        </p:spPr>
      </p:pic>
      <p:sp>
        <p:nvSpPr>
          <p:cNvPr id="5" name="Oval 4">
            <a:extLst>
              <a:ext uri="{FF2B5EF4-FFF2-40B4-BE49-F238E27FC236}">
                <a16:creationId xmlns:a16="http://schemas.microsoft.com/office/drawing/2014/main" id="{A6BF9313-6EBD-4F5D-9A14-77BAC1F0FAD2}"/>
              </a:ext>
            </a:extLst>
          </p:cNvPr>
          <p:cNvSpPr/>
          <p:nvPr/>
        </p:nvSpPr>
        <p:spPr bwMode="auto">
          <a:xfrm>
            <a:off x="6804248" y="2576790"/>
            <a:ext cx="2088232" cy="504056"/>
          </a:xfrm>
          <a:prstGeom prst="ellipse">
            <a:avLst/>
          </a:prstGeom>
          <a:noFill/>
          <a:ln w="603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55736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p:txBody>
          <a:bodyPr/>
          <a:lstStyle/>
          <a:p>
            <a:pPr eaLnBrk="1" hangingPunct="1"/>
            <a:r>
              <a:rPr lang="en-US" dirty="0">
                <a:latin typeface="Arial Bold" charset="0"/>
              </a:rPr>
              <a:t>Plan</a:t>
            </a:r>
          </a:p>
        </p:txBody>
      </p:sp>
      <p:sp>
        <p:nvSpPr>
          <p:cNvPr id="8194" name="Content Placeholder 10"/>
          <p:cNvSpPr>
            <a:spLocks noGrp="1"/>
          </p:cNvSpPr>
          <p:nvPr>
            <p:ph idx="1"/>
          </p:nvPr>
        </p:nvSpPr>
        <p:spPr>
          <a:xfrm>
            <a:off x="685800" y="1275606"/>
            <a:ext cx="7772400" cy="3484984"/>
          </a:xfrm>
        </p:spPr>
        <p:txBody>
          <a:bodyPr/>
          <a:lstStyle/>
          <a:p>
            <a:r>
              <a:rPr lang="en-CA" dirty="0"/>
              <a:t>Library website highlights </a:t>
            </a:r>
          </a:p>
          <a:p>
            <a:r>
              <a:rPr lang="en-CA" dirty="0"/>
              <a:t>CMLL subject guide</a:t>
            </a:r>
          </a:p>
          <a:p>
            <a:r>
              <a:rPr lang="en-CA" dirty="0"/>
              <a:t>Using Sofia: research, access and Interlibrary loan</a:t>
            </a:r>
          </a:p>
          <a:p>
            <a:r>
              <a:rPr lang="en-CA" dirty="0"/>
              <a:t>Databases: Academic Search Complete and </a:t>
            </a:r>
            <a:r>
              <a:rPr lang="en-CA" i="1" dirty="0" err="1"/>
              <a:t>Année</a:t>
            </a:r>
            <a:r>
              <a:rPr lang="en-CA" i="1" dirty="0"/>
              <a:t> </a:t>
            </a:r>
            <a:r>
              <a:rPr lang="en-CA" i="1" dirty="0" err="1"/>
              <a:t>philologique</a:t>
            </a:r>
            <a:r>
              <a:rPr lang="en-CA" i="1" dirty="0"/>
              <a:t> </a:t>
            </a:r>
            <a:endParaRPr lang="en-CA" dirty="0"/>
          </a:p>
          <a:p>
            <a:r>
              <a:rPr lang="en-CA" dirty="0"/>
              <a:t>Evaluating documents</a:t>
            </a:r>
            <a:endParaRPr lang="en-US" sz="2400" dirty="0">
              <a:latin typeface="Arial"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graphical user interface&#10;&#10;Description automatically generated">
            <a:extLst>
              <a:ext uri="{FF2B5EF4-FFF2-40B4-BE49-F238E27FC236}">
                <a16:creationId xmlns:a16="http://schemas.microsoft.com/office/drawing/2014/main" id="{1D70CD8A-90D6-F441-5970-5B7309ED7B2C}"/>
              </a:ext>
            </a:extLst>
          </p:cNvPr>
          <p:cNvPicPr>
            <a:picLocks noGrp="1" noChangeAspect="1"/>
          </p:cNvPicPr>
          <p:nvPr>
            <p:ph idx="1"/>
          </p:nvPr>
        </p:nvPicPr>
        <p:blipFill>
          <a:blip r:embed="rId3"/>
          <a:stretch>
            <a:fillRect/>
          </a:stretch>
        </p:blipFill>
        <p:spPr>
          <a:xfrm>
            <a:off x="1765618" y="46640"/>
            <a:ext cx="5983256" cy="4945117"/>
          </a:xfrm>
        </p:spPr>
      </p:pic>
      <p:sp>
        <p:nvSpPr>
          <p:cNvPr id="2" name="Rectangle 1">
            <a:extLst>
              <a:ext uri="{FF2B5EF4-FFF2-40B4-BE49-F238E27FC236}">
                <a16:creationId xmlns:a16="http://schemas.microsoft.com/office/drawing/2014/main" id="{E314E181-556A-7D11-B4EE-7B95BE8AE3BE}"/>
              </a:ext>
            </a:extLst>
          </p:cNvPr>
          <p:cNvSpPr/>
          <p:nvPr/>
        </p:nvSpPr>
        <p:spPr bwMode="auto">
          <a:xfrm>
            <a:off x="4902200" y="1416050"/>
            <a:ext cx="1968500" cy="838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72968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F9A8452-353E-5D18-82D2-833859EADBEE}"/>
              </a:ext>
            </a:extLst>
          </p:cNvPr>
          <p:cNvPicPr>
            <a:picLocks noGrp="1" noChangeAspect="1"/>
          </p:cNvPicPr>
          <p:nvPr>
            <p:ph idx="1"/>
          </p:nvPr>
        </p:nvPicPr>
        <p:blipFill>
          <a:blip r:embed="rId3"/>
          <a:stretch>
            <a:fillRect/>
          </a:stretch>
        </p:blipFill>
        <p:spPr>
          <a:xfrm>
            <a:off x="761281" y="1230575"/>
            <a:ext cx="7772400" cy="1873624"/>
          </a:xfrm>
        </p:spPr>
      </p:pic>
    </p:spTree>
    <p:extLst>
      <p:ext uri="{BB962C8B-B14F-4D97-AF65-F5344CB8AC3E}">
        <p14:creationId xmlns:p14="http://schemas.microsoft.com/office/powerpoint/2010/main" val="325156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F9A8452-353E-5D18-82D2-833859EADBEE}"/>
              </a:ext>
            </a:extLst>
          </p:cNvPr>
          <p:cNvPicPr>
            <a:picLocks noGrp="1" noChangeAspect="1"/>
          </p:cNvPicPr>
          <p:nvPr>
            <p:ph idx="1"/>
          </p:nvPr>
        </p:nvPicPr>
        <p:blipFill>
          <a:blip r:embed="rId3"/>
          <a:stretch>
            <a:fillRect/>
          </a:stretch>
        </p:blipFill>
        <p:spPr>
          <a:xfrm>
            <a:off x="761281" y="1230575"/>
            <a:ext cx="7772400" cy="1873624"/>
          </a:xfrm>
        </p:spPr>
      </p:pic>
    </p:spTree>
    <p:extLst>
      <p:ext uri="{BB962C8B-B14F-4D97-AF65-F5344CB8AC3E}">
        <p14:creationId xmlns:p14="http://schemas.microsoft.com/office/powerpoint/2010/main" val="3271437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1C4621B5-155E-E6BD-C173-12590C7F3CB0}"/>
              </a:ext>
            </a:extLst>
          </p:cNvPr>
          <p:cNvPicPr>
            <a:picLocks noGrp="1" noChangeAspect="1"/>
          </p:cNvPicPr>
          <p:nvPr>
            <p:ph idx="1"/>
          </p:nvPr>
        </p:nvPicPr>
        <p:blipFill rotWithShape="1">
          <a:blip r:embed="rId3"/>
          <a:srcRect r="11621" b="-370"/>
          <a:stretch/>
        </p:blipFill>
        <p:spPr>
          <a:xfrm>
            <a:off x="305210" y="795059"/>
            <a:ext cx="8541208" cy="2677436"/>
          </a:xfrm>
        </p:spPr>
      </p:pic>
      <p:sp>
        <p:nvSpPr>
          <p:cNvPr id="2" name="TextBox 1">
            <a:extLst>
              <a:ext uri="{FF2B5EF4-FFF2-40B4-BE49-F238E27FC236}">
                <a16:creationId xmlns:a16="http://schemas.microsoft.com/office/drawing/2014/main" id="{F953115B-A28D-C91E-3781-7960DFD23083}"/>
              </a:ext>
            </a:extLst>
          </p:cNvPr>
          <p:cNvSpPr txBox="1"/>
          <p:nvPr/>
        </p:nvSpPr>
        <p:spPr>
          <a:xfrm>
            <a:off x="550068" y="3971924"/>
            <a:ext cx="82367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ea typeface="ＭＳ Ｐゴシック"/>
              </a:rPr>
              <a:t>Check the status of your request under the "Requests" tab.</a:t>
            </a:r>
            <a:endParaRPr lang="en-US" dirty="0">
              <a:latin typeface="Arial"/>
            </a:endParaRPr>
          </a:p>
        </p:txBody>
      </p:sp>
    </p:spTree>
    <p:extLst>
      <p:ext uri="{BB962C8B-B14F-4D97-AF65-F5344CB8AC3E}">
        <p14:creationId xmlns:p14="http://schemas.microsoft.com/office/powerpoint/2010/main" val="82835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70268-C80B-2863-03B3-17E1DE763832}"/>
              </a:ext>
            </a:extLst>
          </p:cNvPr>
          <p:cNvSpPr>
            <a:spLocks noGrp="1"/>
          </p:cNvSpPr>
          <p:nvPr>
            <p:ph idx="1"/>
          </p:nvPr>
        </p:nvSpPr>
        <p:spPr>
          <a:xfrm>
            <a:off x="339892" y="547436"/>
            <a:ext cx="8464215" cy="3582402"/>
          </a:xfrm>
        </p:spPr>
        <p:txBody>
          <a:bodyPr/>
          <a:lstStyle/>
          <a:p>
            <a:pPr>
              <a:lnSpc>
                <a:spcPct val="150000"/>
              </a:lnSpc>
              <a:spcBef>
                <a:spcPts val="0"/>
              </a:spcBef>
              <a:spcAft>
                <a:spcPts val="0"/>
              </a:spcAft>
            </a:pPr>
            <a:r>
              <a:rPr lang="en-US" dirty="0">
                <a:ea typeface="ＭＳ Ｐゴシック"/>
                <a:cs typeface="Arial"/>
              </a:rPr>
              <a:t>You will receive email notifications when your ILL request is available for pickup or download. </a:t>
            </a:r>
            <a:endParaRPr lang="en-US"/>
          </a:p>
          <a:p>
            <a:pPr>
              <a:lnSpc>
                <a:spcPct val="150000"/>
              </a:lnSpc>
              <a:spcBef>
                <a:spcPts val="0"/>
              </a:spcBef>
              <a:spcAft>
                <a:spcPts val="0"/>
              </a:spcAft>
            </a:pPr>
            <a:r>
              <a:rPr lang="en-US" dirty="0">
                <a:ea typeface="ＭＳ Ｐゴシック"/>
                <a:cs typeface="Arial"/>
              </a:rPr>
              <a:t>Physical items can be picked up at the Circulation/Loans desks at either Vanier or Webster Library. </a:t>
            </a:r>
            <a:endParaRPr lang="en-US" dirty="0">
              <a:cs typeface="Arial"/>
            </a:endParaRPr>
          </a:p>
          <a:p>
            <a:pPr>
              <a:lnSpc>
                <a:spcPct val="150000"/>
              </a:lnSpc>
              <a:spcBef>
                <a:spcPts val="0"/>
              </a:spcBef>
              <a:spcAft>
                <a:spcPts val="0"/>
              </a:spcAft>
            </a:pPr>
            <a:r>
              <a:rPr lang="en-US" dirty="0">
                <a:ea typeface="ＭＳ Ｐゴシック"/>
                <a:cs typeface="Arial"/>
              </a:rPr>
              <a:t>ILL requests can be borrowed for 30 days, with up to 4 automatic renewals, or until item is recalled.</a:t>
            </a:r>
            <a:endParaRPr lang="en-US" dirty="0">
              <a:ea typeface="ＭＳ Ｐゴシック"/>
            </a:endParaRPr>
          </a:p>
        </p:txBody>
      </p:sp>
    </p:spTree>
    <p:extLst>
      <p:ext uri="{BB962C8B-B14F-4D97-AF65-F5344CB8AC3E}">
        <p14:creationId xmlns:p14="http://schemas.microsoft.com/office/powerpoint/2010/main" val="68976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D90718-9273-7311-3BB7-36D6876EB09B}"/>
              </a:ext>
            </a:extLst>
          </p:cNvPr>
          <p:cNvSpPr txBox="1">
            <a:spLocks/>
          </p:cNvSpPr>
          <p:nvPr/>
        </p:nvSpPr>
        <p:spPr>
          <a:xfrm>
            <a:off x="721519" y="1053703"/>
            <a:ext cx="6163270" cy="857250"/>
          </a:xfrm>
          <a:prstGeom prst="rect">
            <a:avLst/>
          </a:prstGeom>
        </p:spPr>
        <p:txBody>
          <a:bodyPr lIns="91440" tIns="45720" rIns="91440" bIns="45720" anchor="t"/>
          <a:lst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a:lstStyle>
          <a:p>
            <a:r>
              <a:rPr lang="en-US" sz="3200" b="1" kern="0" dirty="0">
                <a:ea typeface="ＭＳ Ｐゴシック"/>
                <a:cs typeface="Arial Bold"/>
              </a:rPr>
              <a:t>Example – Request a book (blank form)</a:t>
            </a:r>
            <a:endParaRPr lang="en-US" b="1"/>
          </a:p>
        </p:txBody>
      </p:sp>
    </p:spTree>
    <p:extLst>
      <p:ext uri="{BB962C8B-B14F-4D97-AF65-F5344CB8AC3E}">
        <p14:creationId xmlns:p14="http://schemas.microsoft.com/office/powerpoint/2010/main" val="3327556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8BB90522-3BD8-489C-A7B5-AC6C3D2B8C9D}"/>
              </a:ext>
            </a:extLst>
          </p:cNvPr>
          <p:cNvPicPr>
            <a:picLocks noGrp="1" noChangeAspect="1"/>
          </p:cNvPicPr>
          <p:nvPr>
            <p:ph idx="1"/>
          </p:nvPr>
        </p:nvPicPr>
        <p:blipFill rotWithShape="1">
          <a:blip r:embed="rId3"/>
          <a:srcRect r="11160" b="709"/>
          <a:stretch/>
        </p:blipFill>
        <p:spPr>
          <a:xfrm>
            <a:off x="-3746" y="3621740"/>
            <a:ext cx="9107326" cy="1589675"/>
          </a:xfrm>
        </p:spPr>
      </p:pic>
      <p:pic>
        <p:nvPicPr>
          <p:cNvPr id="3" name="Picture 4" descr="Graphical user interface, application&#10;&#10;Description automatically generated">
            <a:extLst>
              <a:ext uri="{FF2B5EF4-FFF2-40B4-BE49-F238E27FC236}">
                <a16:creationId xmlns:a16="http://schemas.microsoft.com/office/drawing/2014/main" id="{749C2AAC-751D-8776-27DB-78360606BDF5}"/>
              </a:ext>
            </a:extLst>
          </p:cNvPr>
          <p:cNvPicPr>
            <a:picLocks noChangeAspect="1"/>
          </p:cNvPicPr>
          <p:nvPr/>
        </p:nvPicPr>
        <p:blipFill>
          <a:blip r:embed="rId4"/>
          <a:stretch>
            <a:fillRect/>
          </a:stretch>
        </p:blipFill>
        <p:spPr>
          <a:xfrm>
            <a:off x="1348650" y="101893"/>
            <a:ext cx="1464875" cy="3490661"/>
          </a:xfrm>
          <a:prstGeom prst="rect">
            <a:avLst/>
          </a:prstGeom>
        </p:spPr>
      </p:pic>
      <p:sp>
        <p:nvSpPr>
          <p:cNvPr id="5" name="Rectangle: Rounded Corners 4">
            <a:extLst>
              <a:ext uri="{FF2B5EF4-FFF2-40B4-BE49-F238E27FC236}">
                <a16:creationId xmlns:a16="http://schemas.microsoft.com/office/drawing/2014/main" id="{91642EB6-5989-B118-A1A7-DE8D1142AF4E}"/>
              </a:ext>
            </a:extLst>
          </p:cNvPr>
          <p:cNvSpPr/>
          <p:nvPr/>
        </p:nvSpPr>
        <p:spPr bwMode="auto">
          <a:xfrm>
            <a:off x="1240380" y="965158"/>
            <a:ext cx="1561097" cy="28274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TextBox 8">
            <a:extLst>
              <a:ext uri="{FF2B5EF4-FFF2-40B4-BE49-F238E27FC236}">
                <a16:creationId xmlns:a16="http://schemas.microsoft.com/office/drawing/2014/main" id="{3BF95C45-FECB-5CF8-5CCA-AE7A7ACFFC2F}"/>
              </a:ext>
            </a:extLst>
          </p:cNvPr>
          <p:cNvSpPr txBox="1"/>
          <p:nvPr/>
        </p:nvSpPr>
        <p:spPr>
          <a:xfrm>
            <a:off x="3407569" y="964406"/>
            <a:ext cx="52220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dirty="0">
                <a:latin typeface="Arial"/>
                <a:ea typeface="ＭＳ Ｐゴシック"/>
              </a:rPr>
              <a:t>Sign in to "My Account" and select "Requests".</a:t>
            </a:r>
          </a:p>
          <a:p>
            <a:pPr marL="457200" indent="-457200">
              <a:buAutoNum type="arabicPeriod"/>
            </a:pPr>
            <a:r>
              <a:rPr lang="en-US" sz="2000" dirty="0">
                <a:latin typeface="Arial"/>
                <a:ea typeface="ＭＳ Ｐゴシック"/>
              </a:rPr>
              <a:t>Click on "Create request".</a:t>
            </a:r>
            <a:endParaRPr lang="en-US" sz="2000" dirty="0">
              <a:latin typeface="Arial"/>
            </a:endParaRPr>
          </a:p>
        </p:txBody>
      </p:sp>
    </p:spTree>
    <p:extLst>
      <p:ext uri="{BB962C8B-B14F-4D97-AF65-F5344CB8AC3E}">
        <p14:creationId xmlns:p14="http://schemas.microsoft.com/office/powerpoint/2010/main" val="536815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iagram&#10;&#10;Description automatically generated">
            <a:extLst>
              <a:ext uri="{FF2B5EF4-FFF2-40B4-BE49-F238E27FC236}">
                <a16:creationId xmlns:a16="http://schemas.microsoft.com/office/drawing/2014/main" id="{0CC532C5-B6C7-6DB2-2C3A-8E1704140C66}"/>
              </a:ext>
            </a:extLst>
          </p:cNvPr>
          <p:cNvPicPr>
            <a:picLocks noGrp="1" noChangeAspect="1"/>
          </p:cNvPicPr>
          <p:nvPr>
            <p:ph idx="1"/>
          </p:nvPr>
        </p:nvPicPr>
        <p:blipFill>
          <a:blip r:embed="rId3"/>
          <a:stretch>
            <a:fillRect/>
          </a:stretch>
        </p:blipFill>
        <p:spPr>
          <a:xfrm>
            <a:off x="1718849" y="52837"/>
            <a:ext cx="5878830" cy="5048609"/>
          </a:xfrm>
        </p:spPr>
      </p:pic>
      <p:sp>
        <p:nvSpPr>
          <p:cNvPr id="3" name="Rectangle: Rounded Corners 2">
            <a:extLst>
              <a:ext uri="{FF2B5EF4-FFF2-40B4-BE49-F238E27FC236}">
                <a16:creationId xmlns:a16="http://schemas.microsoft.com/office/drawing/2014/main" id="{EE765F59-DC7F-AFD4-1CF4-1970A3A9E7F1}"/>
              </a:ext>
            </a:extLst>
          </p:cNvPr>
          <p:cNvSpPr/>
          <p:nvPr/>
        </p:nvSpPr>
        <p:spPr bwMode="auto">
          <a:xfrm>
            <a:off x="1611855" y="2143877"/>
            <a:ext cx="2304047" cy="55420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6" name="TextBox 5">
            <a:extLst>
              <a:ext uri="{FF2B5EF4-FFF2-40B4-BE49-F238E27FC236}">
                <a16:creationId xmlns:a16="http://schemas.microsoft.com/office/drawing/2014/main" id="{19406099-C451-270F-8491-3BE7DCF7D86F}"/>
              </a:ext>
            </a:extLst>
          </p:cNvPr>
          <p:cNvSpPr txBox="1"/>
          <p:nvPr/>
        </p:nvSpPr>
        <p:spPr>
          <a:xfrm>
            <a:off x="92869" y="2700338"/>
            <a:ext cx="16287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latin typeface="Arial"/>
                <a:ea typeface="ＭＳ Ｐゴシック"/>
              </a:rPr>
              <a:t>Select Webster or Vanier Library.</a:t>
            </a:r>
          </a:p>
        </p:txBody>
      </p:sp>
      <p:cxnSp>
        <p:nvCxnSpPr>
          <p:cNvPr id="7" name="Straight Arrow Connector 6">
            <a:extLst>
              <a:ext uri="{FF2B5EF4-FFF2-40B4-BE49-F238E27FC236}">
                <a16:creationId xmlns:a16="http://schemas.microsoft.com/office/drawing/2014/main" id="{1EA0351C-9EA7-D51D-DA7D-6573EF6EC5CE}"/>
              </a:ext>
            </a:extLst>
          </p:cNvPr>
          <p:cNvCxnSpPr/>
          <p:nvPr/>
        </p:nvCxnSpPr>
        <p:spPr bwMode="auto">
          <a:xfrm flipV="1">
            <a:off x="778669" y="2400300"/>
            <a:ext cx="792957" cy="228600"/>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52141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97C18EF2-C768-600B-E877-152B686F744B}"/>
              </a:ext>
            </a:extLst>
          </p:cNvPr>
          <p:cNvPicPr>
            <a:picLocks noGrp="1" noChangeAspect="1"/>
          </p:cNvPicPr>
          <p:nvPr>
            <p:ph idx="1"/>
          </p:nvPr>
        </p:nvPicPr>
        <p:blipFill>
          <a:blip r:embed="rId3"/>
          <a:stretch>
            <a:fillRect/>
          </a:stretch>
        </p:blipFill>
        <p:spPr>
          <a:xfrm>
            <a:off x="685800" y="1124670"/>
            <a:ext cx="7772400" cy="1873624"/>
          </a:xfrm>
        </p:spPr>
      </p:pic>
    </p:spTree>
    <p:extLst>
      <p:ext uri="{BB962C8B-B14F-4D97-AF65-F5344CB8AC3E}">
        <p14:creationId xmlns:p14="http://schemas.microsoft.com/office/powerpoint/2010/main" val="1360738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C09021-C4BD-44C8-8572-3B6C456AEA8D}"/>
              </a:ext>
            </a:extLst>
          </p:cNvPr>
          <p:cNvSpPr/>
          <p:nvPr/>
        </p:nvSpPr>
        <p:spPr>
          <a:xfrm>
            <a:off x="251520" y="1275606"/>
            <a:ext cx="3168352" cy="2308324"/>
          </a:xfrm>
          <a:prstGeom prst="rect">
            <a:avLst/>
          </a:prstGeom>
        </p:spPr>
        <p:txBody>
          <a:bodyPr wrap="square">
            <a:spAutoFit/>
          </a:bodyPr>
          <a:lstStyle/>
          <a:p>
            <a:pPr eaLnBrk="1" hangingPunct="1"/>
            <a:r>
              <a:rPr lang="en-US" kern="0" dirty="0">
                <a:solidFill>
                  <a:srgbClr val="782336"/>
                </a:solidFill>
                <a:latin typeface="Arial Bold" charset="0"/>
              </a:rPr>
              <a:t>If you have any difficulty finding a document,</a:t>
            </a:r>
          </a:p>
          <a:p>
            <a:pPr eaLnBrk="1" hangingPunct="1"/>
            <a:r>
              <a:rPr lang="en-US" kern="0" dirty="0">
                <a:solidFill>
                  <a:srgbClr val="782336"/>
                </a:solidFill>
                <a:latin typeface="Arial Bold" charset="0"/>
              </a:rPr>
              <a:t>reach out to the library team!</a:t>
            </a:r>
          </a:p>
          <a:p>
            <a:pPr eaLnBrk="1" hangingPunct="1"/>
            <a:endParaRPr lang="en-US" kern="0" dirty="0">
              <a:solidFill>
                <a:srgbClr val="782336"/>
              </a:solidFill>
              <a:latin typeface="Arial Bold" charset="0"/>
            </a:endParaRPr>
          </a:p>
        </p:txBody>
      </p:sp>
      <p:pic>
        <p:nvPicPr>
          <p:cNvPr id="4" name="Picture 3">
            <a:extLst>
              <a:ext uri="{FF2B5EF4-FFF2-40B4-BE49-F238E27FC236}">
                <a16:creationId xmlns:a16="http://schemas.microsoft.com/office/drawing/2014/main" id="{7E6C6A01-08B9-45D3-AAC7-4652BE5F9A2D}"/>
              </a:ext>
            </a:extLst>
          </p:cNvPr>
          <p:cNvPicPr>
            <a:picLocks noChangeAspect="1"/>
          </p:cNvPicPr>
          <p:nvPr/>
        </p:nvPicPr>
        <p:blipFill>
          <a:blip r:embed="rId2"/>
          <a:stretch>
            <a:fillRect/>
          </a:stretch>
        </p:blipFill>
        <p:spPr>
          <a:xfrm>
            <a:off x="3059832" y="-92546"/>
            <a:ext cx="5544616" cy="5143500"/>
          </a:xfrm>
          <a:prstGeom prst="rect">
            <a:avLst/>
          </a:prstGeom>
        </p:spPr>
      </p:pic>
      <p:sp>
        <p:nvSpPr>
          <p:cNvPr id="5" name="Rectangle: Rounded Corners 4">
            <a:extLst>
              <a:ext uri="{FF2B5EF4-FFF2-40B4-BE49-F238E27FC236}">
                <a16:creationId xmlns:a16="http://schemas.microsoft.com/office/drawing/2014/main" id="{20825051-1FB4-4889-A07C-AEC2FA4F5842}"/>
              </a:ext>
            </a:extLst>
          </p:cNvPr>
          <p:cNvSpPr/>
          <p:nvPr/>
        </p:nvSpPr>
        <p:spPr bwMode="auto">
          <a:xfrm>
            <a:off x="3059832" y="843558"/>
            <a:ext cx="3744416" cy="1368152"/>
          </a:xfrm>
          <a:prstGeom prst="roundRect">
            <a:avLst/>
          </a:prstGeom>
          <a:noFill/>
          <a:ln w="666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6" name="Rectangle: Rounded Corners 5">
            <a:extLst>
              <a:ext uri="{FF2B5EF4-FFF2-40B4-BE49-F238E27FC236}">
                <a16:creationId xmlns:a16="http://schemas.microsoft.com/office/drawing/2014/main" id="{07E498D0-7F3A-4A31-A2CE-FDFA608C4B42}"/>
              </a:ext>
            </a:extLst>
          </p:cNvPr>
          <p:cNvSpPr/>
          <p:nvPr/>
        </p:nvSpPr>
        <p:spPr bwMode="auto">
          <a:xfrm>
            <a:off x="7092280" y="195486"/>
            <a:ext cx="792088" cy="339422"/>
          </a:xfrm>
          <a:prstGeom prst="roundRect">
            <a:avLst/>
          </a:prstGeom>
          <a:noFill/>
          <a:ln w="984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90631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a:xfrm>
            <a:off x="1115616" y="1740753"/>
            <a:ext cx="6048672" cy="830997"/>
          </a:xfrm>
          <a:prstGeom prst="rect">
            <a:avLst/>
          </a:prstGeom>
        </p:spPr>
        <p:txBody>
          <a:bodyPr wrap="square">
            <a:spAutoFit/>
          </a:bodyPr>
          <a:lstStyle/>
          <a:p>
            <a:pPr eaLnBrk="1" hangingPunct="1"/>
            <a:r>
              <a:rPr lang="en-US" kern="0" dirty="0">
                <a:solidFill>
                  <a:srgbClr val="782336"/>
                </a:solidFill>
                <a:latin typeface="Arial Bold" charset="0"/>
              </a:rPr>
              <a:t>How to find and access resources – Navigating the Library website</a:t>
            </a:r>
          </a:p>
        </p:txBody>
      </p:sp>
    </p:spTree>
    <p:extLst>
      <p:ext uri="{BB962C8B-B14F-4D97-AF65-F5344CB8AC3E}">
        <p14:creationId xmlns:p14="http://schemas.microsoft.com/office/powerpoint/2010/main" val="3141417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A89156-4313-4ED1-86D9-875F51E2A28A}"/>
              </a:ext>
            </a:extLst>
          </p:cNvPr>
          <p:cNvSpPr/>
          <p:nvPr/>
        </p:nvSpPr>
        <p:spPr>
          <a:xfrm>
            <a:off x="755576" y="1347614"/>
            <a:ext cx="7128792" cy="1754326"/>
          </a:xfrm>
          <a:prstGeom prst="rect">
            <a:avLst/>
          </a:prstGeom>
        </p:spPr>
        <p:txBody>
          <a:bodyPr wrap="square">
            <a:spAutoFit/>
          </a:bodyPr>
          <a:lstStyle/>
          <a:p>
            <a:r>
              <a:rPr lang="en-US" sz="3600" kern="0" dirty="0">
                <a:solidFill>
                  <a:srgbClr val="782336"/>
                </a:solidFill>
                <a:latin typeface="Arial Bold" charset="0"/>
              </a:rPr>
              <a:t>Searching for articles with databases – Academic Search Complete</a:t>
            </a:r>
            <a:endParaRPr lang="en-CA" dirty="0"/>
          </a:p>
        </p:txBody>
      </p:sp>
    </p:spTree>
    <p:extLst>
      <p:ext uri="{BB962C8B-B14F-4D97-AF65-F5344CB8AC3E}">
        <p14:creationId xmlns:p14="http://schemas.microsoft.com/office/powerpoint/2010/main" val="1486519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85750"/>
            <a:ext cx="7091114" cy="1043862"/>
          </a:xfrm>
        </p:spPr>
        <p:txBody>
          <a:bodyPr/>
          <a:lstStyle/>
          <a:p>
            <a:r>
              <a:rPr lang="fr-FR" sz="2400" dirty="0"/>
              <a:t>The </a:t>
            </a:r>
            <a:r>
              <a:rPr lang="fr-FR" sz="2400" dirty="0" err="1"/>
              <a:t>peer-review</a:t>
            </a:r>
            <a:r>
              <a:rPr lang="fr-FR" sz="2400" dirty="0"/>
              <a:t> process</a:t>
            </a:r>
            <a:endParaRPr lang="en-CA"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059582"/>
            <a:ext cx="4536503"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F516E79-5818-4974-BA67-1FF8F755678F}"/>
              </a:ext>
            </a:extLst>
          </p:cNvPr>
          <p:cNvSpPr/>
          <p:nvPr/>
        </p:nvSpPr>
        <p:spPr>
          <a:xfrm>
            <a:off x="1331640" y="4371950"/>
            <a:ext cx="7091114" cy="738664"/>
          </a:xfrm>
          <a:prstGeom prst="rect">
            <a:avLst/>
          </a:prstGeom>
        </p:spPr>
        <p:txBody>
          <a:bodyPr wrap="square">
            <a:spAutoFit/>
          </a:bodyPr>
          <a:lstStyle/>
          <a:p>
            <a:r>
              <a:rPr lang="en-CA" sz="1400" dirty="0"/>
              <a:t>Yates, D. [@</a:t>
            </a:r>
            <a:r>
              <a:rPr lang="en-CA" sz="1400" dirty="0" err="1"/>
              <a:t>LegoAcademics</a:t>
            </a:r>
            <a:r>
              <a:rPr lang="en-CA" sz="1400" dirty="0"/>
              <a:t>]. (2014, August 12). </a:t>
            </a:r>
            <a:r>
              <a:rPr lang="en-CA" sz="1400" i="1" dirty="0"/>
              <a:t>Peer 1: </a:t>
            </a:r>
            <a:r>
              <a:rPr lang="en-CA" sz="1400" i="1" dirty="0" err="1"/>
              <a:t>Brillant</a:t>
            </a:r>
            <a:r>
              <a:rPr lang="en-CA" sz="1400" i="1" dirty="0"/>
              <a:t>! Accept with no changes; Peer 2: </a:t>
            </a:r>
            <a:r>
              <a:rPr lang="en-CA" sz="1400" i="1" dirty="0" err="1"/>
              <a:t>Groundbreaking</a:t>
            </a:r>
            <a:r>
              <a:rPr lang="en-CA" sz="1400" i="1" dirty="0"/>
              <a:t>! Accept with no changes; Peer 3: Reject.</a:t>
            </a:r>
            <a:r>
              <a:rPr lang="en-CA" sz="1400" dirty="0"/>
              <a:t> [Tweet]. Twitter. https://twitter.com/LegoAcademics/status/499205005468262400/photo/1</a:t>
            </a:r>
          </a:p>
        </p:txBody>
      </p:sp>
    </p:spTree>
    <p:extLst>
      <p:ext uri="{BB962C8B-B14F-4D97-AF65-F5344CB8AC3E}">
        <p14:creationId xmlns:p14="http://schemas.microsoft.com/office/powerpoint/2010/main" val="4006113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website&#10;&#10;Description automatically generated">
            <a:extLst>
              <a:ext uri="{FF2B5EF4-FFF2-40B4-BE49-F238E27FC236}">
                <a16:creationId xmlns:a16="http://schemas.microsoft.com/office/drawing/2014/main" id="{B1A9CEA6-0238-4652-A784-09B2E5F7255F}"/>
              </a:ext>
            </a:extLst>
          </p:cNvPr>
          <p:cNvPicPr>
            <a:picLocks noChangeAspect="1"/>
          </p:cNvPicPr>
          <p:nvPr/>
        </p:nvPicPr>
        <p:blipFill>
          <a:blip r:embed="rId2"/>
          <a:stretch>
            <a:fillRect/>
          </a:stretch>
        </p:blipFill>
        <p:spPr>
          <a:xfrm>
            <a:off x="1360599" y="50800"/>
            <a:ext cx="6422803" cy="5041900"/>
          </a:xfrm>
          <a:prstGeom prst="rect">
            <a:avLst/>
          </a:prstGeom>
          <a:noFill/>
        </p:spPr>
      </p:pic>
      <p:sp>
        <p:nvSpPr>
          <p:cNvPr id="3" name="Oval 2">
            <a:extLst>
              <a:ext uri="{FF2B5EF4-FFF2-40B4-BE49-F238E27FC236}">
                <a16:creationId xmlns:a16="http://schemas.microsoft.com/office/drawing/2014/main" id="{58CDAE27-6734-4C2B-AE34-1B6FAC85288D}"/>
              </a:ext>
            </a:extLst>
          </p:cNvPr>
          <p:cNvSpPr/>
          <p:nvPr/>
        </p:nvSpPr>
        <p:spPr bwMode="auto">
          <a:xfrm>
            <a:off x="1360598" y="3651869"/>
            <a:ext cx="1123170" cy="976103"/>
          </a:xfrm>
          <a:prstGeom prst="ellipse">
            <a:avLst/>
          </a:prstGeom>
          <a:noFill/>
          <a:ln w="476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3873262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CB4D52-66D4-4143-8D93-EC4871B7C148}"/>
              </a:ext>
            </a:extLst>
          </p:cNvPr>
          <p:cNvPicPr>
            <a:picLocks noChangeAspect="1"/>
          </p:cNvPicPr>
          <p:nvPr/>
        </p:nvPicPr>
        <p:blipFill>
          <a:blip r:embed="rId2"/>
          <a:stretch>
            <a:fillRect/>
          </a:stretch>
        </p:blipFill>
        <p:spPr>
          <a:xfrm>
            <a:off x="3491880" y="-4574"/>
            <a:ext cx="4756826" cy="5143500"/>
          </a:xfrm>
          <a:prstGeom prst="rect">
            <a:avLst/>
          </a:prstGeom>
        </p:spPr>
      </p:pic>
      <p:pic>
        <p:nvPicPr>
          <p:cNvPr id="3" name="Picture 2">
            <a:extLst>
              <a:ext uri="{FF2B5EF4-FFF2-40B4-BE49-F238E27FC236}">
                <a16:creationId xmlns:a16="http://schemas.microsoft.com/office/drawing/2014/main" id="{98135E21-4B08-462C-BDC5-75E32E6E32F5}"/>
              </a:ext>
            </a:extLst>
          </p:cNvPr>
          <p:cNvPicPr>
            <a:picLocks noChangeAspect="1"/>
          </p:cNvPicPr>
          <p:nvPr/>
        </p:nvPicPr>
        <p:blipFill>
          <a:blip r:embed="rId3"/>
          <a:stretch>
            <a:fillRect/>
          </a:stretch>
        </p:blipFill>
        <p:spPr>
          <a:xfrm>
            <a:off x="0" y="987574"/>
            <a:ext cx="3635896" cy="576064"/>
          </a:xfrm>
          <a:prstGeom prst="rect">
            <a:avLst/>
          </a:prstGeom>
        </p:spPr>
      </p:pic>
    </p:spTree>
    <p:extLst>
      <p:ext uri="{BB962C8B-B14F-4D97-AF65-F5344CB8AC3E}">
        <p14:creationId xmlns:p14="http://schemas.microsoft.com/office/powerpoint/2010/main" val="2195074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969ADD-E14F-4499-B71B-2A7257276354}"/>
              </a:ext>
            </a:extLst>
          </p:cNvPr>
          <p:cNvPicPr>
            <a:picLocks noChangeAspect="1"/>
          </p:cNvPicPr>
          <p:nvPr/>
        </p:nvPicPr>
        <p:blipFill>
          <a:blip r:embed="rId2"/>
          <a:stretch>
            <a:fillRect/>
          </a:stretch>
        </p:blipFill>
        <p:spPr>
          <a:xfrm>
            <a:off x="107504" y="267494"/>
            <a:ext cx="9144000" cy="4274800"/>
          </a:xfrm>
          <a:prstGeom prst="rect">
            <a:avLst/>
          </a:prstGeom>
        </p:spPr>
      </p:pic>
    </p:spTree>
    <p:extLst>
      <p:ext uri="{BB962C8B-B14F-4D97-AF65-F5344CB8AC3E}">
        <p14:creationId xmlns:p14="http://schemas.microsoft.com/office/powerpoint/2010/main" val="104512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F8D826-C5AA-4DD6-B079-5A378E54DDE7}"/>
              </a:ext>
            </a:extLst>
          </p:cNvPr>
          <p:cNvPicPr>
            <a:picLocks noChangeAspect="1"/>
          </p:cNvPicPr>
          <p:nvPr/>
        </p:nvPicPr>
        <p:blipFill>
          <a:blip r:embed="rId2"/>
          <a:stretch>
            <a:fillRect/>
          </a:stretch>
        </p:blipFill>
        <p:spPr>
          <a:xfrm>
            <a:off x="1475656" y="97743"/>
            <a:ext cx="5831296" cy="4948014"/>
          </a:xfrm>
          <a:prstGeom prst="rect">
            <a:avLst/>
          </a:prstGeom>
        </p:spPr>
      </p:pic>
    </p:spTree>
    <p:extLst>
      <p:ext uri="{BB962C8B-B14F-4D97-AF65-F5344CB8AC3E}">
        <p14:creationId xmlns:p14="http://schemas.microsoft.com/office/powerpoint/2010/main" val="2999066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371F25-7AA1-40C5-86DE-A95AAE070AF8}"/>
              </a:ext>
            </a:extLst>
          </p:cNvPr>
          <p:cNvPicPr>
            <a:picLocks noChangeAspect="1"/>
          </p:cNvPicPr>
          <p:nvPr/>
        </p:nvPicPr>
        <p:blipFill>
          <a:blip r:embed="rId2"/>
          <a:stretch>
            <a:fillRect/>
          </a:stretch>
        </p:blipFill>
        <p:spPr>
          <a:xfrm>
            <a:off x="323528" y="500734"/>
            <a:ext cx="8496944" cy="4142031"/>
          </a:xfrm>
          <a:prstGeom prst="rect">
            <a:avLst/>
          </a:prstGeom>
        </p:spPr>
      </p:pic>
    </p:spTree>
    <p:extLst>
      <p:ext uri="{BB962C8B-B14F-4D97-AF65-F5344CB8AC3E}">
        <p14:creationId xmlns:p14="http://schemas.microsoft.com/office/powerpoint/2010/main" val="2794570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3D8421-DEF1-425D-8999-C61AC05CDB9F}"/>
              </a:ext>
            </a:extLst>
          </p:cNvPr>
          <p:cNvPicPr>
            <a:picLocks noChangeAspect="1"/>
          </p:cNvPicPr>
          <p:nvPr/>
        </p:nvPicPr>
        <p:blipFill>
          <a:blip r:embed="rId2"/>
          <a:stretch>
            <a:fillRect/>
          </a:stretch>
        </p:blipFill>
        <p:spPr>
          <a:xfrm>
            <a:off x="467544" y="267494"/>
            <a:ext cx="7755804" cy="4227934"/>
          </a:xfrm>
          <a:prstGeom prst="rect">
            <a:avLst/>
          </a:prstGeom>
        </p:spPr>
      </p:pic>
    </p:spTree>
    <p:extLst>
      <p:ext uri="{BB962C8B-B14F-4D97-AF65-F5344CB8AC3E}">
        <p14:creationId xmlns:p14="http://schemas.microsoft.com/office/powerpoint/2010/main" val="2833306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773A28-448E-4202-BB70-AC9C8085C440}"/>
              </a:ext>
            </a:extLst>
          </p:cNvPr>
          <p:cNvPicPr>
            <a:picLocks noChangeAspect="1"/>
          </p:cNvPicPr>
          <p:nvPr/>
        </p:nvPicPr>
        <p:blipFill>
          <a:blip r:embed="rId2"/>
          <a:stretch>
            <a:fillRect/>
          </a:stretch>
        </p:blipFill>
        <p:spPr>
          <a:xfrm>
            <a:off x="323528" y="500734"/>
            <a:ext cx="8496944" cy="4142031"/>
          </a:xfrm>
          <a:prstGeom prst="rect">
            <a:avLst/>
          </a:prstGeom>
        </p:spPr>
      </p:pic>
      <p:pic>
        <p:nvPicPr>
          <p:cNvPr id="2" name="Picture 1">
            <a:extLst>
              <a:ext uri="{FF2B5EF4-FFF2-40B4-BE49-F238E27FC236}">
                <a16:creationId xmlns:a16="http://schemas.microsoft.com/office/drawing/2014/main" id="{F9B4F04B-4DA1-42E9-A1C3-F9F359958326}"/>
              </a:ext>
            </a:extLst>
          </p:cNvPr>
          <p:cNvPicPr>
            <a:picLocks noChangeAspect="1"/>
          </p:cNvPicPr>
          <p:nvPr/>
        </p:nvPicPr>
        <p:blipFill>
          <a:blip r:embed="rId3"/>
          <a:stretch>
            <a:fillRect/>
          </a:stretch>
        </p:blipFill>
        <p:spPr>
          <a:xfrm>
            <a:off x="1259632" y="593376"/>
            <a:ext cx="2065410" cy="4155926"/>
          </a:xfrm>
          <a:prstGeom prst="rect">
            <a:avLst/>
          </a:prstGeom>
          <a:effectLst>
            <a:outerShdw blurRad="114300" dist="139700" dir="10800000" algn="r" rotWithShape="0">
              <a:srgbClr val="FFFF00">
                <a:alpha val="40000"/>
              </a:srgbClr>
            </a:outerShdw>
          </a:effectLst>
        </p:spPr>
      </p:pic>
      <p:pic>
        <p:nvPicPr>
          <p:cNvPr id="3" name="Picture 2">
            <a:extLst>
              <a:ext uri="{FF2B5EF4-FFF2-40B4-BE49-F238E27FC236}">
                <a16:creationId xmlns:a16="http://schemas.microsoft.com/office/drawing/2014/main" id="{B1B8C830-D451-49E0-A88B-3FAE24E7F8EB}"/>
              </a:ext>
            </a:extLst>
          </p:cNvPr>
          <p:cNvPicPr>
            <a:picLocks noChangeAspect="1"/>
          </p:cNvPicPr>
          <p:nvPr/>
        </p:nvPicPr>
        <p:blipFill>
          <a:blip r:embed="rId4"/>
          <a:stretch>
            <a:fillRect/>
          </a:stretch>
        </p:blipFill>
        <p:spPr>
          <a:xfrm>
            <a:off x="6508576" y="411510"/>
            <a:ext cx="1447800" cy="4686300"/>
          </a:xfrm>
          <a:prstGeom prst="rect">
            <a:avLst/>
          </a:prstGeom>
          <a:ln>
            <a:solidFill>
              <a:srgbClr val="00B050"/>
            </a:solidFill>
          </a:ln>
          <a:effectLst>
            <a:outerShdw blurRad="114300" dist="139700" algn="l" rotWithShape="0">
              <a:srgbClr val="00B050">
                <a:alpha val="40000"/>
              </a:srgbClr>
            </a:outerShdw>
          </a:effectLst>
        </p:spPr>
      </p:pic>
      <p:cxnSp>
        <p:nvCxnSpPr>
          <p:cNvPr id="6" name="Straight Arrow Connector 5">
            <a:extLst>
              <a:ext uri="{FF2B5EF4-FFF2-40B4-BE49-F238E27FC236}">
                <a16:creationId xmlns:a16="http://schemas.microsoft.com/office/drawing/2014/main" id="{4934A3AA-7D8A-43FF-9E2C-ABE9F2BAA0BE}"/>
              </a:ext>
            </a:extLst>
          </p:cNvPr>
          <p:cNvCxnSpPr/>
          <p:nvPr/>
        </p:nvCxnSpPr>
        <p:spPr bwMode="auto">
          <a:xfrm>
            <a:off x="899592" y="1995686"/>
            <a:ext cx="28803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337C57DF-34D1-4E36-A73A-B7F74E85F5BE}"/>
              </a:ext>
            </a:extLst>
          </p:cNvPr>
          <p:cNvCxnSpPr/>
          <p:nvPr/>
        </p:nvCxnSpPr>
        <p:spPr bwMode="auto">
          <a:xfrm flipH="1">
            <a:off x="8100392" y="2283718"/>
            <a:ext cx="21602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Rectangle: Rounded Corners 8">
            <a:extLst>
              <a:ext uri="{FF2B5EF4-FFF2-40B4-BE49-F238E27FC236}">
                <a16:creationId xmlns:a16="http://schemas.microsoft.com/office/drawing/2014/main" id="{DCF92135-64EB-41CA-9BFB-F749324142D7}"/>
              </a:ext>
            </a:extLst>
          </p:cNvPr>
          <p:cNvSpPr/>
          <p:nvPr/>
        </p:nvSpPr>
        <p:spPr bwMode="auto">
          <a:xfrm>
            <a:off x="323528" y="1347614"/>
            <a:ext cx="720080" cy="1368150"/>
          </a:xfrm>
          <a:prstGeom prst="round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10" name="Rectangle: Rounded Corners 9">
            <a:extLst>
              <a:ext uri="{FF2B5EF4-FFF2-40B4-BE49-F238E27FC236}">
                <a16:creationId xmlns:a16="http://schemas.microsoft.com/office/drawing/2014/main" id="{4C2D9F48-6445-49A0-BEBD-6180BE3469BE}"/>
              </a:ext>
            </a:extLst>
          </p:cNvPr>
          <p:cNvSpPr/>
          <p:nvPr/>
        </p:nvSpPr>
        <p:spPr bwMode="auto">
          <a:xfrm>
            <a:off x="8316416" y="1275606"/>
            <a:ext cx="504056" cy="1944211"/>
          </a:xfrm>
          <a:prstGeom prst="round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925612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A89156-4313-4ED1-86D9-875F51E2A28A}"/>
              </a:ext>
            </a:extLst>
          </p:cNvPr>
          <p:cNvSpPr/>
          <p:nvPr/>
        </p:nvSpPr>
        <p:spPr>
          <a:xfrm>
            <a:off x="755576" y="1347614"/>
            <a:ext cx="7128792" cy="1754326"/>
          </a:xfrm>
          <a:prstGeom prst="rect">
            <a:avLst/>
          </a:prstGeom>
        </p:spPr>
        <p:txBody>
          <a:bodyPr wrap="square">
            <a:spAutoFit/>
          </a:bodyPr>
          <a:lstStyle/>
          <a:p>
            <a:r>
              <a:rPr lang="en-US" sz="3600" kern="0" dirty="0">
                <a:solidFill>
                  <a:srgbClr val="782336"/>
                </a:solidFill>
                <a:latin typeface="Arial Bold" charset="0"/>
              </a:rPr>
              <a:t>Searching for articles with databases – </a:t>
            </a:r>
            <a:r>
              <a:rPr lang="en-US" sz="3600" kern="0" dirty="0" err="1">
                <a:solidFill>
                  <a:srgbClr val="782336"/>
                </a:solidFill>
                <a:latin typeface="Arial Bold" charset="0"/>
              </a:rPr>
              <a:t>Année</a:t>
            </a:r>
            <a:r>
              <a:rPr lang="en-US" sz="3600" kern="0" dirty="0">
                <a:solidFill>
                  <a:srgbClr val="782336"/>
                </a:solidFill>
                <a:latin typeface="Arial Bold" charset="0"/>
              </a:rPr>
              <a:t> </a:t>
            </a:r>
            <a:r>
              <a:rPr lang="en-US" sz="3600" kern="0" dirty="0" err="1">
                <a:solidFill>
                  <a:srgbClr val="782336"/>
                </a:solidFill>
                <a:latin typeface="Arial Bold" charset="0"/>
              </a:rPr>
              <a:t>philologique</a:t>
            </a:r>
            <a:endParaRPr lang="en-CA" dirty="0"/>
          </a:p>
        </p:txBody>
      </p:sp>
    </p:spTree>
    <p:extLst>
      <p:ext uri="{BB962C8B-B14F-4D97-AF65-F5344CB8AC3E}">
        <p14:creationId xmlns:p14="http://schemas.microsoft.com/office/powerpoint/2010/main" val="2351086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A20F6-9C3C-43D0-A5CB-FC4BE9886423}"/>
              </a:ext>
            </a:extLst>
          </p:cNvPr>
          <p:cNvPicPr>
            <a:picLocks noChangeAspect="1"/>
          </p:cNvPicPr>
          <p:nvPr/>
        </p:nvPicPr>
        <p:blipFill rotWithShape="1">
          <a:blip r:embed="rId2"/>
          <a:srcRect t="8414" b="29773"/>
          <a:stretch/>
        </p:blipFill>
        <p:spPr>
          <a:xfrm>
            <a:off x="20" y="327025"/>
            <a:ext cx="9143980" cy="5143490"/>
          </a:xfrm>
          <a:prstGeom prst="rect">
            <a:avLst/>
          </a:prstGeom>
          <a:noFill/>
        </p:spPr>
      </p:pic>
      <p:pic>
        <p:nvPicPr>
          <p:cNvPr id="4" name="Picture 3">
            <a:extLst>
              <a:ext uri="{FF2B5EF4-FFF2-40B4-BE49-F238E27FC236}">
                <a16:creationId xmlns:a16="http://schemas.microsoft.com/office/drawing/2014/main" id="{AE529E2D-F047-4871-8CE8-625264614950}"/>
              </a:ext>
            </a:extLst>
          </p:cNvPr>
          <p:cNvPicPr>
            <a:picLocks noChangeAspect="1"/>
          </p:cNvPicPr>
          <p:nvPr/>
        </p:nvPicPr>
        <p:blipFill>
          <a:blip r:embed="rId3"/>
          <a:stretch>
            <a:fillRect/>
          </a:stretch>
        </p:blipFill>
        <p:spPr>
          <a:xfrm>
            <a:off x="1475656" y="195486"/>
            <a:ext cx="1713731" cy="444525"/>
          </a:xfrm>
          <a:prstGeom prst="rect">
            <a:avLst/>
          </a:prstGeom>
          <a:ln>
            <a:solidFill>
              <a:schemeClr val="accent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37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75801D-2279-4B86-9B90-EE390CF32BCA}"/>
              </a:ext>
            </a:extLst>
          </p:cNvPr>
          <p:cNvPicPr>
            <a:picLocks noChangeAspect="1"/>
          </p:cNvPicPr>
          <p:nvPr/>
        </p:nvPicPr>
        <p:blipFill>
          <a:blip r:embed="rId2"/>
          <a:stretch>
            <a:fillRect/>
          </a:stretch>
        </p:blipFill>
        <p:spPr>
          <a:xfrm>
            <a:off x="2042087" y="-92546"/>
            <a:ext cx="5059826" cy="5143500"/>
          </a:xfrm>
          <a:prstGeom prst="rect">
            <a:avLst/>
          </a:prstGeom>
        </p:spPr>
      </p:pic>
      <p:pic>
        <p:nvPicPr>
          <p:cNvPr id="5" name="Graphic 4" descr="Checkmark">
            <a:extLst>
              <a:ext uri="{FF2B5EF4-FFF2-40B4-BE49-F238E27FC236}">
                <a16:creationId xmlns:a16="http://schemas.microsoft.com/office/drawing/2014/main" id="{93DCF3C8-5F6A-4B3A-8D40-F4BA6D40F4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6096" y="843558"/>
            <a:ext cx="262000" cy="410344"/>
          </a:xfrm>
          <a:prstGeom prst="rect">
            <a:avLst/>
          </a:prstGeom>
          <a:effectLst>
            <a:outerShdw blurRad="50800" dist="50800" dir="5400000" algn="ctr" rotWithShape="0">
              <a:schemeClr val="bg1"/>
            </a:outerShdw>
          </a:effectLst>
        </p:spPr>
      </p:pic>
      <p:pic>
        <p:nvPicPr>
          <p:cNvPr id="6" name="Graphic 5" descr="Checkmark">
            <a:extLst>
              <a:ext uri="{FF2B5EF4-FFF2-40B4-BE49-F238E27FC236}">
                <a16:creationId xmlns:a16="http://schemas.microsoft.com/office/drawing/2014/main" id="{5B75CC3D-739E-4F0D-B880-F8185E8936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9760" y="2274032"/>
            <a:ext cx="262000" cy="410344"/>
          </a:xfrm>
          <a:prstGeom prst="rect">
            <a:avLst/>
          </a:prstGeom>
          <a:effectLst>
            <a:outerShdw blurRad="50800" dist="50800" dir="5400000" algn="ctr" rotWithShape="0">
              <a:schemeClr val="bg1"/>
            </a:outerShdw>
          </a:effectLst>
        </p:spPr>
      </p:pic>
      <p:pic>
        <p:nvPicPr>
          <p:cNvPr id="7" name="Graphic 6" descr="Checkmark">
            <a:extLst>
              <a:ext uri="{FF2B5EF4-FFF2-40B4-BE49-F238E27FC236}">
                <a16:creationId xmlns:a16="http://schemas.microsoft.com/office/drawing/2014/main" id="{71167221-6D39-4E1A-9593-7626AA7F03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5008" y="3889598"/>
            <a:ext cx="262000" cy="410344"/>
          </a:xfrm>
          <a:prstGeom prst="rect">
            <a:avLst/>
          </a:prstGeom>
          <a:effectLst>
            <a:outerShdw blurRad="50800" dist="50800" dir="5400000" algn="ctr" rotWithShape="0">
              <a:schemeClr val="bg1"/>
            </a:outerShdw>
          </a:effectLst>
        </p:spPr>
      </p:pic>
      <p:sp>
        <p:nvSpPr>
          <p:cNvPr id="8" name="Oval 7">
            <a:extLst>
              <a:ext uri="{FF2B5EF4-FFF2-40B4-BE49-F238E27FC236}">
                <a16:creationId xmlns:a16="http://schemas.microsoft.com/office/drawing/2014/main" id="{E8BEAA7B-C1BC-4630-A4AE-32426B38A425}"/>
              </a:ext>
            </a:extLst>
          </p:cNvPr>
          <p:cNvSpPr/>
          <p:nvPr/>
        </p:nvSpPr>
        <p:spPr bwMode="auto">
          <a:xfrm>
            <a:off x="4211960" y="4443958"/>
            <a:ext cx="1093048" cy="288032"/>
          </a:xfrm>
          <a:prstGeom prst="ellipse">
            <a:avLst/>
          </a:prstGeom>
          <a:noFill/>
          <a:ln w="2857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3803031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EEFD99-DC52-491E-A636-A7857ECCED3E}"/>
              </a:ext>
            </a:extLst>
          </p:cNvPr>
          <p:cNvPicPr>
            <a:picLocks noChangeAspect="1"/>
          </p:cNvPicPr>
          <p:nvPr/>
        </p:nvPicPr>
        <p:blipFill>
          <a:blip r:embed="rId2"/>
          <a:stretch>
            <a:fillRect/>
          </a:stretch>
        </p:blipFill>
        <p:spPr>
          <a:xfrm>
            <a:off x="1331640" y="32762"/>
            <a:ext cx="7092323" cy="5143500"/>
          </a:xfrm>
          <a:prstGeom prst="rect">
            <a:avLst/>
          </a:prstGeom>
        </p:spPr>
      </p:pic>
      <p:cxnSp>
        <p:nvCxnSpPr>
          <p:cNvPr id="4" name="Straight Connector 3">
            <a:extLst>
              <a:ext uri="{FF2B5EF4-FFF2-40B4-BE49-F238E27FC236}">
                <a16:creationId xmlns:a16="http://schemas.microsoft.com/office/drawing/2014/main" id="{1A9AA29E-7825-4BE3-8605-D4BC9231A9B2}"/>
              </a:ext>
            </a:extLst>
          </p:cNvPr>
          <p:cNvCxnSpPr>
            <a:cxnSpLocks/>
          </p:cNvCxnSpPr>
          <p:nvPr/>
        </p:nvCxnSpPr>
        <p:spPr bwMode="auto">
          <a:xfrm>
            <a:off x="2627784" y="357986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F6478FF4-A8E0-4933-A097-F53C488D6CFA}"/>
              </a:ext>
            </a:extLst>
          </p:cNvPr>
          <p:cNvCxnSpPr/>
          <p:nvPr/>
        </p:nvCxnSpPr>
        <p:spPr bwMode="auto">
          <a:xfrm>
            <a:off x="2627784" y="4371950"/>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602275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EC6682-876B-4AAD-84C7-92F49F622743}"/>
              </a:ext>
            </a:extLst>
          </p:cNvPr>
          <p:cNvPicPr>
            <a:picLocks noChangeAspect="1"/>
          </p:cNvPicPr>
          <p:nvPr/>
        </p:nvPicPr>
        <p:blipFill>
          <a:blip r:embed="rId2"/>
          <a:stretch>
            <a:fillRect/>
          </a:stretch>
        </p:blipFill>
        <p:spPr>
          <a:xfrm>
            <a:off x="2107813" y="0"/>
            <a:ext cx="4928373" cy="5143500"/>
          </a:xfrm>
          <a:prstGeom prst="rect">
            <a:avLst/>
          </a:prstGeom>
        </p:spPr>
      </p:pic>
    </p:spTree>
    <p:extLst>
      <p:ext uri="{BB962C8B-B14F-4D97-AF65-F5344CB8AC3E}">
        <p14:creationId xmlns:p14="http://schemas.microsoft.com/office/powerpoint/2010/main" val="14354603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1434D7-9F7D-404D-99D4-B2FD85EE347A}"/>
              </a:ext>
            </a:extLst>
          </p:cNvPr>
          <p:cNvPicPr>
            <a:picLocks noChangeAspect="1"/>
          </p:cNvPicPr>
          <p:nvPr/>
        </p:nvPicPr>
        <p:blipFill rotWithShape="1">
          <a:blip r:embed="rId2"/>
          <a:srcRect b="48672"/>
          <a:stretch/>
        </p:blipFill>
        <p:spPr>
          <a:xfrm>
            <a:off x="20" y="10"/>
            <a:ext cx="9143980" cy="5143490"/>
          </a:xfrm>
          <a:prstGeom prst="rect">
            <a:avLst/>
          </a:prstGeom>
          <a:noFill/>
        </p:spPr>
      </p:pic>
    </p:spTree>
    <p:extLst>
      <p:ext uri="{BB962C8B-B14F-4D97-AF65-F5344CB8AC3E}">
        <p14:creationId xmlns:p14="http://schemas.microsoft.com/office/powerpoint/2010/main" val="157386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47FA80-B433-4D2D-A3BB-B278E9CD9B55}"/>
              </a:ext>
            </a:extLst>
          </p:cNvPr>
          <p:cNvPicPr>
            <a:picLocks noChangeAspect="1"/>
          </p:cNvPicPr>
          <p:nvPr/>
        </p:nvPicPr>
        <p:blipFill>
          <a:blip r:embed="rId2"/>
          <a:stretch>
            <a:fillRect/>
          </a:stretch>
        </p:blipFill>
        <p:spPr>
          <a:xfrm>
            <a:off x="1744465" y="0"/>
            <a:ext cx="5655070" cy="5143500"/>
          </a:xfrm>
          <a:prstGeom prst="rect">
            <a:avLst/>
          </a:prstGeom>
        </p:spPr>
      </p:pic>
    </p:spTree>
    <p:extLst>
      <p:ext uri="{BB962C8B-B14F-4D97-AF65-F5344CB8AC3E}">
        <p14:creationId xmlns:p14="http://schemas.microsoft.com/office/powerpoint/2010/main" val="1537948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4D0B7A-A6BA-4630-949A-821C77067581}"/>
              </a:ext>
            </a:extLst>
          </p:cNvPr>
          <p:cNvPicPr>
            <a:picLocks noChangeAspect="1"/>
          </p:cNvPicPr>
          <p:nvPr/>
        </p:nvPicPr>
        <p:blipFill>
          <a:blip r:embed="rId2"/>
          <a:stretch>
            <a:fillRect/>
          </a:stretch>
        </p:blipFill>
        <p:spPr>
          <a:xfrm>
            <a:off x="1601366" y="0"/>
            <a:ext cx="5941267" cy="5143500"/>
          </a:xfrm>
          <a:prstGeom prst="rect">
            <a:avLst/>
          </a:prstGeom>
        </p:spPr>
      </p:pic>
      <p:sp>
        <p:nvSpPr>
          <p:cNvPr id="3" name="Rectangle: Rounded Corners 2">
            <a:extLst>
              <a:ext uri="{FF2B5EF4-FFF2-40B4-BE49-F238E27FC236}">
                <a16:creationId xmlns:a16="http://schemas.microsoft.com/office/drawing/2014/main" id="{861F423F-8ED7-433D-8DB3-1F58293805A5}"/>
              </a:ext>
            </a:extLst>
          </p:cNvPr>
          <p:cNvSpPr/>
          <p:nvPr/>
        </p:nvSpPr>
        <p:spPr bwMode="auto">
          <a:xfrm>
            <a:off x="1403648" y="699542"/>
            <a:ext cx="720080" cy="3096344"/>
          </a:xfrm>
          <a:prstGeom prst="roundRect">
            <a:avLst/>
          </a:prstGeom>
          <a:noFill/>
          <a:ln w="38100" cap="flat" cmpd="sng" algn="ctr">
            <a:solidFill>
              <a:schemeClr val="accent6">
                <a:lumMod val="50000"/>
              </a:schemeClr>
            </a:solidFill>
            <a:prstDash val="solid"/>
            <a:round/>
            <a:headEnd type="none" w="med" len="med"/>
            <a:tailEnd type="none" w="med" len="med"/>
          </a:ln>
          <a:effectLst>
            <a:outerShdw blurRad="50800" dist="50800" dir="5400000" algn="ctr" rotWithShape="0">
              <a:srgbClr val="7030A0"/>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358189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A915-8101-4055-8146-725766ACF3E3}"/>
              </a:ext>
            </a:extLst>
          </p:cNvPr>
          <p:cNvSpPr>
            <a:spLocks noGrp="1"/>
          </p:cNvSpPr>
          <p:nvPr>
            <p:ph type="title"/>
          </p:nvPr>
        </p:nvSpPr>
        <p:spPr/>
        <p:txBody>
          <a:bodyPr/>
          <a:lstStyle/>
          <a:p>
            <a:r>
              <a:rPr lang="en-US" dirty="0"/>
              <a:t>How are Google Scholar and a database different?</a:t>
            </a:r>
            <a:endParaRPr lang="en-CA" dirty="0"/>
          </a:p>
        </p:txBody>
      </p:sp>
      <p:pic>
        <p:nvPicPr>
          <p:cNvPr id="4" name="Content Placeholder 3">
            <a:extLst>
              <a:ext uri="{FF2B5EF4-FFF2-40B4-BE49-F238E27FC236}">
                <a16:creationId xmlns:a16="http://schemas.microsoft.com/office/drawing/2014/main" id="{1F3F8F1C-35C5-4FE5-8AAB-3C19BB7AB420}"/>
              </a:ext>
            </a:extLst>
          </p:cNvPr>
          <p:cNvPicPr>
            <a:picLocks noGrp="1" noChangeAspect="1"/>
          </p:cNvPicPr>
          <p:nvPr>
            <p:ph idx="1"/>
          </p:nvPr>
        </p:nvPicPr>
        <p:blipFill>
          <a:blip r:embed="rId2"/>
          <a:stretch>
            <a:fillRect/>
          </a:stretch>
        </p:blipFill>
        <p:spPr>
          <a:xfrm>
            <a:off x="1547664" y="1419622"/>
            <a:ext cx="5832648" cy="3086100"/>
          </a:xfrm>
          <a:prstGeom prst="rect">
            <a:avLst/>
          </a:prstGeom>
        </p:spPr>
      </p:pic>
      <p:sp>
        <p:nvSpPr>
          <p:cNvPr id="5" name="TextBox 4">
            <a:extLst>
              <a:ext uri="{FF2B5EF4-FFF2-40B4-BE49-F238E27FC236}">
                <a16:creationId xmlns:a16="http://schemas.microsoft.com/office/drawing/2014/main" id="{41A2F4BF-4B14-44BC-ACB4-FD3E054DDDC3}"/>
              </a:ext>
            </a:extLst>
          </p:cNvPr>
          <p:cNvSpPr txBox="1"/>
          <p:nvPr/>
        </p:nvSpPr>
        <p:spPr>
          <a:xfrm>
            <a:off x="251520" y="4424470"/>
            <a:ext cx="9145016" cy="461665"/>
          </a:xfrm>
          <a:prstGeom prst="rect">
            <a:avLst/>
          </a:prstGeom>
          <a:noFill/>
        </p:spPr>
        <p:txBody>
          <a:bodyPr wrap="square" rtlCol="0">
            <a:spAutoFit/>
          </a:bodyPr>
          <a:lstStyle/>
          <a:p>
            <a:r>
              <a:rPr lang="en-US" dirty="0"/>
              <a:t>Source: https://howardcc.libguides.com/c.php?g=52041&amp;p=428654</a:t>
            </a:r>
            <a:endParaRPr lang="en-CA" dirty="0"/>
          </a:p>
        </p:txBody>
      </p:sp>
    </p:spTree>
    <p:extLst>
      <p:ext uri="{BB962C8B-B14F-4D97-AF65-F5344CB8AC3E}">
        <p14:creationId xmlns:p14="http://schemas.microsoft.com/office/powerpoint/2010/main" val="571387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Oval 20"/>
          <p:cNvSpPr/>
          <p:nvPr/>
        </p:nvSpPr>
        <p:spPr>
          <a:xfrm>
            <a:off x="1327355" y="1035170"/>
            <a:ext cx="6227506" cy="377837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CA" sz="1013"/>
          </a:p>
        </p:txBody>
      </p:sp>
      <p:sp>
        <p:nvSpPr>
          <p:cNvPr id="7" name="Title 6"/>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a:t>What is the difference?</a:t>
            </a:r>
          </a:p>
        </p:txBody>
      </p:sp>
      <p:sp>
        <p:nvSpPr>
          <p:cNvPr id="8" name="Text Placeholder 7"/>
          <p:cNvSpPr>
            <a:spLocks noGrp="1"/>
          </p:cNvSpPr>
          <p:nvPr>
            <p:ph type="body" idx="1"/>
          </p:nvPr>
        </p:nvSpPr>
        <p:spPr>
          <a:xfrm>
            <a:off x="938759" y="1209774"/>
            <a:ext cx="3600450" cy="474397"/>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2100">
                <a:solidFill>
                  <a:srgbClr val="0070C0"/>
                </a:solidFill>
                <a:latin typeface="Bookman Old Style" panose="02050604050505020204" pitchFamily="18" charset="0"/>
              </a:rPr>
              <a:t>Google scholar</a:t>
            </a:r>
          </a:p>
        </p:txBody>
      </p:sp>
      <p:pic>
        <p:nvPicPr>
          <p:cNvPr id="14" name="Content Placeholder 13" descr="A food court with tables and chairs&#10;&#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28701" y="1928008"/>
            <a:ext cx="3111692" cy="2071220"/>
          </a:xfrm>
        </p:spPr>
      </p:pic>
      <p:sp>
        <p:nvSpPr>
          <p:cNvPr id="10" name="Text Placeholder 9"/>
          <p:cNvSpPr>
            <a:spLocks noGrp="1"/>
          </p:cNvSpPr>
          <p:nvPr>
            <p:ph type="body" sz="quarter" idx="3"/>
          </p:nvPr>
        </p:nvSpPr>
        <p:spPr>
          <a:xfrm>
            <a:off x="4975398" y="1222714"/>
            <a:ext cx="3600450" cy="474397"/>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2100">
                <a:solidFill>
                  <a:srgbClr val="0070C0"/>
                </a:solidFill>
                <a:latin typeface="Bookman Old Style" panose="02050604050505020204" pitchFamily="18" charset="0"/>
              </a:rPr>
              <a:t>Library databases</a:t>
            </a:r>
          </a:p>
        </p:txBody>
      </p:sp>
      <p:pic>
        <p:nvPicPr>
          <p:cNvPr id="15" name="Content Placeholder 14" descr="A person preparing food in a kitchen. "/>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065296" y="1928007"/>
            <a:ext cx="3108998" cy="2074285"/>
          </a:xfrm>
        </p:spPr>
      </p:pic>
      <p:sp>
        <p:nvSpPr>
          <p:cNvPr id="19" name="Rectangle 18"/>
          <p:cNvSpPr/>
          <p:nvPr/>
        </p:nvSpPr>
        <p:spPr>
          <a:xfrm>
            <a:off x="938758" y="4159574"/>
            <a:ext cx="3227800" cy="47904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500"/>
              <a:t>Volume | Quantity | Quick</a:t>
            </a:r>
            <a:endParaRPr lang="en-CA" sz="1013"/>
          </a:p>
          <a:p>
            <a:endParaRPr lang="en-CA" sz="1013"/>
          </a:p>
        </p:txBody>
      </p:sp>
      <p:sp>
        <p:nvSpPr>
          <p:cNvPr id="20" name="Rectangle 19"/>
          <p:cNvSpPr/>
          <p:nvPr/>
        </p:nvSpPr>
        <p:spPr>
          <a:xfrm>
            <a:off x="4983408" y="4159573"/>
            <a:ext cx="3229002" cy="323165"/>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1500"/>
              <a:t>Depth | Quality | Thorough</a:t>
            </a:r>
            <a:endParaRPr lang="en-CA" sz="1013"/>
          </a:p>
        </p:txBody>
      </p:sp>
      <p:sp>
        <p:nvSpPr>
          <p:cNvPr id="2" name="TextBox 1"/>
          <p:cNvSpPr txBox="1"/>
          <p:nvPr/>
        </p:nvSpPr>
        <p:spPr>
          <a:xfrm>
            <a:off x="986999" y="4920529"/>
            <a:ext cx="8284907" cy="27699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sz="600">
                <a:solidFill>
                  <a:schemeClr val="tx1">
                    <a:lumMod val="50000"/>
                    <a:lumOff val="50000"/>
                  </a:schemeClr>
                </a:solidFill>
              </a:rPr>
              <a:t>Left image: </a:t>
            </a:r>
            <a:r>
              <a:rPr lang="en-CA" sz="600" err="1">
                <a:solidFill>
                  <a:schemeClr val="tx1">
                    <a:lumMod val="50000"/>
                    <a:lumOff val="50000"/>
                  </a:schemeClr>
                </a:solidFill>
              </a:rPr>
              <a:t>Yinan</a:t>
            </a:r>
            <a:r>
              <a:rPr lang="en-CA" sz="600">
                <a:solidFill>
                  <a:schemeClr val="tx1">
                    <a:lumMod val="50000"/>
                    <a:lumOff val="50000"/>
                  </a:schemeClr>
                </a:solidFill>
              </a:rPr>
              <a:t> Chen, Dining Court, public domain, </a:t>
            </a:r>
            <a:r>
              <a:rPr lang="en-CA" sz="600">
                <a:hlinkClick r:id="rId5"/>
              </a:rPr>
              <a:t>https://pixabay.com/photos/dining-court-shopping-mall-corridor-347314/</a:t>
            </a:r>
            <a:endParaRPr lang="en-CA" sz="600"/>
          </a:p>
          <a:p>
            <a:r>
              <a:rPr lang="en-CA" sz="600">
                <a:solidFill>
                  <a:schemeClr val="tx1">
                    <a:lumMod val="50000"/>
                    <a:lumOff val="50000"/>
                  </a:schemeClr>
                </a:solidFill>
              </a:rPr>
              <a:t>Right image: Jason Briscoe, Cooking, public domain, </a:t>
            </a:r>
            <a:r>
              <a:rPr lang="en-CA" sz="600">
                <a:hlinkClick r:id="rId6"/>
              </a:rPr>
              <a:t>https://unsplash.com/photos/VBsG1VOgLIU</a:t>
            </a:r>
            <a:r>
              <a:rPr lang="en-CA" sz="600"/>
              <a:t>   </a:t>
            </a:r>
          </a:p>
        </p:txBody>
      </p:sp>
    </p:spTree>
    <p:extLst>
      <p:ext uri="{BB962C8B-B14F-4D97-AF65-F5344CB8AC3E}">
        <p14:creationId xmlns:p14="http://schemas.microsoft.com/office/powerpoint/2010/main" val="13672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CA"/>
              <a:t>Where should you search?</a:t>
            </a:r>
          </a:p>
        </p:txBody>
      </p:sp>
      <p:sp>
        <p:nvSpPr>
          <p:cNvPr id="47" name="Oval 46"/>
          <p:cNvSpPr/>
          <p:nvPr/>
        </p:nvSpPr>
        <p:spPr>
          <a:xfrm>
            <a:off x="3439237" y="1903864"/>
            <a:ext cx="3817961" cy="313216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a:solidFill>
                  <a:schemeClr val="accent1">
                    <a:lumMod val="50000"/>
                  </a:schemeClr>
                </a:solidFill>
              </a:rPr>
              <a:t>Google Scholar</a:t>
            </a:r>
          </a:p>
        </p:txBody>
      </p:sp>
      <p:sp>
        <p:nvSpPr>
          <p:cNvPr id="48" name="Oval 47"/>
          <p:cNvSpPr/>
          <p:nvPr/>
        </p:nvSpPr>
        <p:spPr>
          <a:xfrm>
            <a:off x="2239392" y="983681"/>
            <a:ext cx="3173105" cy="27461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6">
                    <a:lumMod val="50000"/>
                  </a:schemeClr>
                </a:solidFill>
              </a:rPr>
              <a:t>Library Discovery Tool</a:t>
            </a:r>
          </a:p>
        </p:txBody>
      </p:sp>
      <p:sp>
        <p:nvSpPr>
          <p:cNvPr id="51" name="Oval 50"/>
          <p:cNvSpPr/>
          <p:nvPr/>
        </p:nvSpPr>
        <p:spPr>
          <a:xfrm>
            <a:off x="1187460" y="2179443"/>
            <a:ext cx="3490310" cy="257099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4">
                    <a:lumMod val="50000"/>
                  </a:schemeClr>
                </a:solidFill>
              </a:rPr>
              <a:t>Eureka.cc</a:t>
            </a:r>
          </a:p>
          <a:p>
            <a:pPr algn="ctr"/>
            <a:r>
              <a:rPr lang="en-CA" sz="1013" dirty="0">
                <a:solidFill>
                  <a:schemeClr val="accent4">
                    <a:lumMod val="50000"/>
                  </a:schemeClr>
                </a:solidFill>
              </a:rPr>
              <a:t>(Library Database)</a:t>
            </a:r>
          </a:p>
        </p:txBody>
      </p:sp>
      <p:sp>
        <p:nvSpPr>
          <p:cNvPr id="52" name="Oval 51"/>
          <p:cNvSpPr/>
          <p:nvPr/>
        </p:nvSpPr>
        <p:spPr>
          <a:xfrm>
            <a:off x="4386589" y="1179086"/>
            <a:ext cx="3130550" cy="2231409"/>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5">
                    <a:lumMod val="50000"/>
                  </a:schemeClr>
                </a:solidFill>
              </a:rPr>
              <a:t>Academic Search Complete</a:t>
            </a:r>
          </a:p>
          <a:p>
            <a:pPr algn="ctr"/>
            <a:r>
              <a:rPr lang="en-CA" sz="1013" dirty="0">
                <a:solidFill>
                  <a:schemeClr val="accent5">
                    <a:lumMod val="50000"/>
                  </a:schemeClr>
                </a:solidFill>
              </a:rPr>
              <a:t>(Library Database)</a:t>
            </a:r>
          </a:p>
        </p:txBody>
      </p:sp>
      <p:sp>
        <p:nvSpPr>
          <p:cNvPr id="53" name="Oval 52"/>
          <p:cNvSpPr/>
          <p:nvPr/>
        </p:nvSpPr>
        <p:spPr>
          <a:xfrm>
            <a:off x="3733411" y="3041490"/>
            <a:ext cx="4488409" cy="1289168"/>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CA" sz="1013" dirty="0">
                <a:solidFill>
                  <a:schemeClr val="accent3">
                    <a:lumMod val="50000"/>
                  </a:schemeClr>
                </a:solidFill>
              </a:rPr>
              <a:t>Grey literature (e.g. government documents, NGO reports, working papers, newsletters, preprints)</a:t>
            </a:r>
          </a:p>
        </p:txBody>
      </p:sp>
    </p:spTree>
    <p:extLst>
      <p:ext uri="{BB962C8B-B14F-4D97-AF65-F5344CB8AC3E}">
        <p14:creationId xmlns:p14="http://schemas.microsoft.com/office/powerpoint/2010/main" val="38101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1" grpId="0" animBg="1"/>
      <p:bldP spid="52" grpId="0" animBg="1"/>
      <p:bldP spid="5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a:xfrm>
            <a:off x="1115616" y="1740753"/>
            <a:ext cx="6048672" cy="830997"/>
          </a:xfrm>
          <a:prstGeom prst="rect">
            <a:avLst/>
          </a:prstGeom>
        </p:spPr>
        <p:txBody>
          <a:bodyPr wrap="square">
            <a:spAutoFit/>
          </a:bodyPr>
          <a:lstStyle/>
          <a:p>
            <a:pPr eaLnBrk="1" hangingPunct="1"/>
            <a:r>
              <a:rPr lang="en-US" kern="0" dirty="0">
                <a:solidFill>
                  <a:srgbClr val="782336"/>
                </a:solidFill>
                <a:latin typeface="Arial Bold" charset="0"/>
              </a:rPr>
              <a:t>How to find and access resources – Using Google Scholar</a:t>
            </a:r>
          </a:p>
        </p:txBody>
      </p:sp>
    </p:spTree>
    <p:extLst>
      <p:ext uri="{BB962C8B-B14F-4D97-AF65-F5344CB8AC3E}">
        <p14:creationId xmlns:p14="http://schemas.microsoft.com/office/powerpoint/2010/main" val="270598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A20F6-9C3C-43D0-A5CB-FC4BE9886423}"/>
              </a:ext>
            </a:extLst>
          </p:cNvPr>
          <p:cNvPicPr>
            <a:picLocks noChangeAspect="1"/>
          </p:cNvPicPr>
          <p:nvPr/>
        </p:nvPicPr>
        <p:blipFill rotWithShape="1">
          <a:blip r:embed="rId2"/>
          <a:srcRect t="8414" b="29773"/>
          <a:stretch/>
        </p:blipFill>
        <p:spPr>
          <a:xfrm>
            <a:off x="-34643" y="339502"/>
            <a:ext cx="9143980" cy="5143490"/>
          </a:xfrm>
          <a:prstGeom prst="rect">
            <a:avLst/>
          </a:prstGeom>
          <a:noFill/>
        </p:spPr>
      </p:pic>
      <p:pic>
        <p:nvPicPr>
          <p:cNvPr id="4" name="Picture 3">
            <a:extLst>
              <a:ext uri="{FF2B5EF4-FFF2-40B4-BE49-F238E27FC236}">
                <a16:creationId xmlns:a16="http://schemas.microsoft.com/office/drawing/2014/main" id="{AE529E2D-F047-4871-8CE8-625264614950}"/>
              </a:ext>
            </a:extLst>
          </p:cNvPr>
          <p:cNvPicPr>
            <a:picLocks noChangeAspect="1"/>
          </p:cNvPicPr>
          <p:nvPr/>
        </p:nvPicPr>
        <p:blipFill>
          <a:blip r:embed="rId3"/>
          <a:stretch>
            <a:fillRect/>
          </a:stretch>
        </p:blipFill>
        <p:spPr>
          <a:xfrm>
            <a:off x="1475656" y="195486"/>
            <a:ext cx="1713731" cy="444525"/>
          </a:xfrm>
          <a:prstGeom prst="rect">
            <a:avLst/>
          </a:prstGeom>
          <a:ln>
            <a:solidFill>
              <a:schemeClr val="accent1"/>
            </a:solid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E55E239F-6ABE-4822-B3F9-3D593403E637}"/>
              </a:ext>
            </a:extLst>
          </p:cNvPr>
          <p:cNvPicPr>
            <a:picLocks noChangeAspect="1"/>
          </p:cNvPicPr>
          <p:nvPr/>
        </p:nvPicPr>
        <p:blipFill>
          <a:blip r:embed="rId4"/>
          <a:stretch>
            <a:fillRect/>
          </a:stretch>
        </p:blipFill>
        <p:spPr>
          <a:xfrm>
            <a:off x="251520" y="-195486"/>
            <a:ext cx="3751840" cy="5143500"/>
          </a:xfrm>
          <a:prstGeom prst="rect">
            <a:avLst/>
          </a:prstGeom>
        </p:spPr>
      </p:pic>
      <p:pic>
        <p:nvPicPr>
          <p:cNvPr id="6" name="Graphic 5" descr="Arrow Straight">
            <a:extLst>
              <a:ext uri="{FF2B5EF4-FFF2-40B4-BE49-F238E27FC236}">
                <a16:creationId xmlns:a16="http://schemas.microsoft.com/office/drawing/2014/main" id="{B97EC535-6B73-4795-B1DB-2030FC8059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83768" y="1461864"/>
            <a:ext cx="914400" cy="914400"/>
          </a:xfrm>
          <a:prstGeom prst="rect">
            <a:avLst/>
          </a:prstGeom>
        </p:spPr>
      </p:pic>
      <p:pic>
        <p:nvPicPr>
          <p:cNvPr id="8" name="Graphic 7" descr="Download from cloud">
            <a:extLst>
              <a:ext uri="{FF2B5EF4-FFF2-40B4-BE49-F238E27FC236}">
                <a16:creationId xmlns:a16="http://schemas.microsoft.com/office/drawing/2014/main" id="{72A7AEB2-D10E-4BD2-A5BC-7B0A1D1DFF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07904" y="2931790"/>
            <a:ext cx="914400" cy="914400"/>
          </a:xfrm>
          <a:prstGeom prst="rect">
            <a:avLst/>
          </a:prstGeom>
        </p:spPr>
      </p:pic>
    </p:spTree>
    <p:extLst>
      <p:ext uri="{BB962C8B-B14F-4D97-AF65-F5344CB8AC3E}">
        <p14:creationId xmlns:p14="http://schemas.microsoft.com/office/powerpoint/2010/main" val="29770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66F2A6-3CA1-48BF-8A87-C993E0E108EA}"/>
              </a:ext>
            </a:extLst>
          </p:cNvPr>
          <p:cNvPicPr>
            <a:picLocks noChangeAspect="1"/>
          </p:cNvPicPr>
          <p:nvPr/>
        </p:nvPicPr>
        <p:blipFill>
          <a:blip r:embed="rId2"/>
          <a:stretch>
            <a:fillRect/>
          </a:stretch>
        </p:blipFill>
        <p:spPr>
          <a:xfrm>
            <a:off x="809388" y="50800"/>
            <a:ext cx="7525225" cy="5041900"/>
          </a:xfrm>
          <a:prstGeom prst="rect">
            <a:avLst/>
          </a:prstGeom>
          <a:noFill/>
        </p:spPr>
      </p:pic>
    </p:spTree>
    <p:extLst>
      <p:ext uri="{BB962C8B-B14F-4D97-AF65-F5344CB8AC3E}">
        <p14:creationId xmlns:p14="http://schemas.microsoft.com/office/powerpoint/2010/main" val="4215717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Graphical user interface, text, application, email&#10;&#10;Description automatically generated">
            <a:extLst>
              <a:ext uri="{FF2B5EF4-FFF2-40B4-BE49-F238E27FC236}">
                <a16:creationId xmlns:a16="http://schemas.microsoft.com/office/drawing/2014/main" id="{833318E4-DF12-4678-AA50-2F2018D80850}"/>
              </a:ext>
            </a:extLst>
          </p:cNvPr>
          <p:cNvPicPr>
            <a:picLocks noChangeAspect="1"/>
          </p:cNvPicPr>
          <p:nvPr/>
        </p:nvPicPr>
        <p:blipFill>
          <a:blip r:embed="rId2"/>
          <a:stretch>
            <a:fillRect/>
          </a:stretch>
        </p:blipFill>
        <p:spPr>
          <a:xfrm>
            <a:off x="1021367" y="50800"/>
            <a:ext cx="7101266" cy="5041900"/>
          </a:xfrm>
          <a:prstGeom prst="rect">
            <a:avLst/>
          </a:prstGeom>
          <a:noFill/>
        </p:spPr>
      </p:pic>
    </p:spTree>
    <p:extLst>
      <p:ext uri="{BB962C8B-B14F-4D97-AF65-F5344CB8AC3E}">
        <p14:creationId xmlns:p14="http://schemas.microsoft.com/office/powerpoint/2010/main" val="41304741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CF7FC-8235-47EB-BD95-427345119225}"/>
              </a:ext>
            </a:extLst>
          </p:cNvPr>
          <p:cNvPicPr>
            <a:picLocks noChangeAspect="1"/>
          </p:cNvPicPr>
          <p:nvPr/>
        </p:nvPicPr>
        <p:blipFill>
          <a:blip r:embed="rId2"/>
          <a:stretch>
            <a:fillRect/>
          </a:stretch>
        </p:blipFill>
        <p:spPr>
          <a:xfrm>
            <a:off x="905164" y="50800"/>
            <a:ext cx="7333672" cy="5041900"/>
          </a:xfrm>
          <a:prstGeom prst="rect">
            <a:avLst/>
          </a:prstGeom>
          <a:noFill/>
        </p:spPr>
      </p:pic>
    </p:spTree>
    <p:extLst>
      <p:ext uri="{BB962C8B-B14F-4D97-AF65-F5344CB8AC3E}">
        <p14:creationId xmlns:p14="http://schemas.microsoft.com/office/powerpoint/2010/main" val="796652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a:xfrm>
            <a:off x="1115616" y="1740753"/>
            <a:ext cx="6048672" cy="830997"/>
          </a:xfrm>
          <a:prstGeom prst="rect">
            <a:avLst/>
          </a:prstGeom>
        </p:spPr>
        <p:txBody>
          <a:bodyPr wrap="square">
            <a:spAutoFit/>
          </a:bodyPr>
          <a:lstStyle/>
          <a:p>
            <a:pPr eaLnBrk="1" hangingPunct="1"/>
            <a:r>
              <a:rPr lang="en-US" kern="0" dirty="0">
                <a:solidFill>
                  <a:srgbClr val="782336"/>
                </a:solidFill>
                <a:latin typeface="Arial Bold" charset="0"/>
              </a:rPr>
              <a:t>How to find and access resources – Academic Search Complete</a:t>
            </a:r>
          </a:p>
        </p:txBody>
      </p:sp>
    </p:spTree>
    <p:extLst>
      <p:ext uri="{BB962C8B-B14F-4D97-AF65-F5344CB8AC3E}">
        <p14:creationId xmlns:p14="http://schemas.microsoft.com/office/powerpoint/2010/main" val="520154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Graphical user interface, text, application, email&#10;&#10;Description automatically generated">
            <a:extLst>
              <a:ext uri="{FF2B5EF4-FFF2-40B4-BE49-F238E27FC236}">
                <a16:creationId xmlns:a16="http://schemas.microsoft.com/office/drawing/2014/main" id="{BBEF3297-FC40-4910-AD0C-8102D8740866}"/>
              </a:ext>
            </a:extLst>
          </p:cNvPr>
          <p:cNvPicPr>
            <a:picLocks noChangeAspect="1"/>
          </p:cNvPicPr>
          <p:nvPr/>
        </p:nvPicPr>
        <p:blipFill>
          <a:blip r:embed="rId2"/>
          <a:stretch>
            <a:fillRect/>
          </a:stretch>
        </p:blipFill>
        <p:spPr>
          <a:xfrm>
            <a:off x="90488" y="879979"/>
            <a:ext cx="8963025" cy="3383542"/>
          </a:xfrm>
          <a:prstGeom prst="rect">
            <a:avLst/>
          </a:prstGeom>
          <a:noFill/>
        </p:spPr>
      </p:pic>
      <p:sp>
        <p:nvSpPr>
          <p:cNvPr id="3" name="Rectangle: Rounded Corners 2">
            <a:extLst>
              <a:ext uri="{FF2B5EF4-FFF2-40B4-BE49-F238E27FC236}">
                <a16:creationId xmlns:a16="http://schemas.microsoft.com/office/drawing/2014/main" id="{4FCE568E-6B1E-47F4-BE53-F999CC3CAEEC}"/>
              </a:ext>
            </a:extLst>
          </p:cNvPr>
          <p:cNvSpPr/>
          <p:nvPr/>
        </p:nvSpPr>
        <p:spPr bwMode="auto">
          <a:xfrm>
            <a:off x="90488" y="1347614"/>
            <a:ext cx="521072" cy="432048"/>
          </a:xfrm>
          <a:prstGeom prst="round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
        <p:nvSpPr>
          <p:cNvPr id="4" name="Rectangle: Rounded Corners 3">
            <a:extLst>
              <a:ext uri="{FF2B5EF4-FFF2-40B4-BE49-F238E27FC236}">
                <a16:creationId xmlns:a16="http://schemas.microsoft.com/office/drawing/2014/main" id="{EEFBE3ED-966E-454E-B2BD-77BB19A716E7}"/>
              </a:ext>
            </a:extLst>
          </p:cNvPr>
          <p:cNvSpPr/>
          <p:nvPr/>
        </p:nvSpPr>
        <p:spPr bwMode="auto">
          <a:xfrm>
            <a:off x="8532440" y="1131590"/>
            <a:ext cx="521072" cy="2232248"/>
          </a:xfrm>
          <a:prstGeom prst="round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pic>
        <p:nvPicPr>
          <p:cNvPr id="5" name="Picture 4">
            <a:extLst>
              <a:ext uri="{FF2B5EF4-FFF2-40B4-BE49-F238E27FC236}">
                <a16:creationId xmlns:a16="http://schemas.microsoft.com/office/drawing/2014/main" id="{7B6E8799-FA3A-43C0-AA29-C14DF743EEFC}"/>
              </a:ext>
            </a:extLst>
          </p:cNvPr>
          <p:cNvPicPr>
            <a:picLocks noChangeAspect="1"/>
          </p:cNvPicPr>
          <p:nvPr/>
        </p:nvPicPr>
        <p:blipFill>
          <a:blip r:embed="rId3"/>
          <a:stretch>
            <a:fillRect/>
          </a:stretch>
        </p:blipFill>
        <p:spPr>
          <a:xfrm>
            <a:off x="4968070" y="28198"/>
            <a:ext cx="1551214" cy="4991824"/>
          </a:xfrm>
          <a:prstGeom prst="rect">
            <a:avLst/>
          </a:prstGeom>
          <a:effectLst>
            <a:outerShdw blurRad="50800" dist="38100" dir="5400000" algn="t" rotWithShape="0">
              <a:prstClr val="black">
                <a:alpha val="40000"/>
              </a:prstClr>
            </a:outerShdw>
          </a:effectLst>
        </p:spPr>
      </p:pic>
      <p:sp>
        <p:nvSpPr>
          <p:cNvPr id="6" name="Arrow: Striped Right 5">
            <a:extLst>
              <a:ext uri="{FF2B5EF4-FFF2-40B4-BE49-F238E27FC236}">
                <a16:creationId xmlns:a16="http://schemas.microsoft.com/office/drawing/2014/main" id="{0A22C388-8FA9-47AF-863D-3858001DE264}"/>
              </a:ext>
            </a:extLst>
          </p:cNvPr>
          <p:cNvSpPr/>
          <p:nvPr/>
        </p:nvSpPr>
        <p:spPr bwMode="auto">
          <a:xfrm rot="10800000">
            <a:off x="6758940" y="1563638"/>
            <a:ext cx="1527772" cy="720080"/>
          </a:xfrm>
          <a:prstGeom prst="striped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1044746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bwMode="auto">
          <a:xfrm>
            <a:off x="685800" y="285750"/>
            <a:ext cx="77724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p>
            <a:pPr>
              <a:lnSpc>
                <a:spcPct val="90000"/>
              </a:lnSpc>
              <a:spcAft>
                <a:spcPts val="600"/>
              </a:spcAft>
            </a:pPr>
            <a:r>
              <a:rPr lang="en-US" sz="3100" kern="0">
                <a:solidFill>
                  <a:srgbClr val="782336"/>
                </a:solidFill>
                <a:latin typeface="Arial Bold"/>
                <a:ea typeface="ＭＳ Ｐゴシック" charset="0"/>
                <a:cs typeface="ＭＳ Ｐゴシック" charset="0"/>
              </a:rPr>
              <a:t>You do have access to many resources! </a:t>
            </a:r>
          </a:p>
        </p:txBody>
      </p:sp>
      <p:pic>
        <p:nvPicPr>
          <p:cNvPr id="3" name="Picture 2">
            <a:extLst>
              <a:ext uri="{FF2B5EF4-FFF2-40B4-BE49-F238E27FC236}">
                <a16:creationId xmlns:a16="http://schemas.microsoft.com/office/drawing/2014/main" id="{1E21B260-E6FB-4E9F-8DFF-58CF01FC053F}"/>
              </a:ext>
            </a:extLst>
          </p:cNvPr>
          <p:cNvPicPr>
            <a:picLocks noChangeAspect="1"/>
          </p:cNvPicPr>
          <p:nvPr/>
        </p:nvPicPr>
        <p:blipFill>
          <a:blip r:embed="rId2"/>
          <a:stretch>
            <a:fillRect/>
          </a:stretch>
        </p:blipFill>
        <p:spPr>
          <a:xfrm>
            <a:off x="3028950" y="1314450"/>
            <a:ext cx="3086100" cy="3086100"/>
          </a:xfrm>
          <a:prstGeom prst="rect">
            <a:avLst/>
          </a:prstGeom>
          <a:noFill/>
        </p:spPr>
      </p:pic>
    </p:spTree>
    <p:extLst>
      <p:ext uri="{BB962C8B-B14F-4D97-AF65-F5344CB8AC3E}">
        <p14:creationId xmlns:p14="http://schemas.microsoft.com/office/powerpoint/2010/main" val="2223252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0A8AC1-60C9-4F30-9670-97423C2EECE6}"/>
              </a:ext>
            </a:extLst>
          </p:cNvPr>
          <p:cNvPicPr>
            <a:picLocks noChangeAspect="1"/>
          </p:cNvPicPr>
          <p:nvPr/>
        </p:nvPicPr>
        <p:blipFill>
          <a:blip r:embed="rId2"/>
          <a:stretch>
            <a:fillRect/>
          </a:stretch>
        </p:blipFill>
        <p:spPr>
          <a:xfrm>
            <a:off x="1763688" y="12194"/>
            <a:ext cx="4295020" cy="5143500"/>
          </a:xfrm>
          <a:prstGeom prst="rect">
            <a:avLst/>
          </a:prstGeom>
        </p:spPr>
      </p:pic>
      <p:pic>
        <p:nvPicPr>
          <p:cNvPr id="3" name="Picture 2">
            <a:extLst>
              <a:ext uri="{FF2B5EF4-FFF2-40B4-BE49-F238E27FC236}">
                <a16:creationId xmlns:a16="http://schemas.microsoft.com/office/drawing/2014/main" id="{F68D0B32-2E58-48B1-BA62-4249940DE59A}"/>
              </a:ext>
            </a:extLst>
          </p:cNvPr>
          <p:cNvPicPr>
            <a:picLocks noChangeAspect="1"/>
          </p:cNvPicPr>
          <p:nvPr/>
        </p:nvPicPr>
        <p:blipFill>
          <a:blip r:embed="rId3"/>
          <a:stretch>
            <a:fillRect/>
          </a:stretch>
        </p:blipFill>
        <p:spPr>
          <a:xfrm>
            <a:off x="5765824" y="771550"/>
            <a:ext cx="3228975" cy="285750"/>
          </a:xfrm>
          <a:prstGeom prst="rect">
            <a:avLst/>
          </a:prstGeom>
        </p:spPr>
      </p:pic>
      <p:pic>
        <p:nvPicPr>
          <p:cNvPr id="4" name="Picture 3">
            <a:extLst>
              <a:ext uri="{FF2B5EF4-FFF2-40B4-BE49-F238E27FC236}">
                <a16:creationId xmlns:a16="http://schemas.microsoft.com/office/drawing/2014/main" id="{3EC59D05-2E7F-4AB3-8BF7-943949F1442F}"/>
              </a:ext>
            </a:extLst>
          </p:cNvPr>
          <p:cNvPicPr>
            <a:picLocks noChangeAspect="1"/>
          </p:cNvPicPr>
          <p:nvPr/>
        </p:nvPicPr>
        <p:blipFill>
          <a:blip r:embed="rId4"/>
          <a:stretch>
            <a:fillRect/>
          </a:stretch>
        </p:blipFill>
        <p:spPr>
          <a:xfrm>
            <a:off x="6732240" y="1779662"/>
            <a:ext cx="1936372" cy="2016224"/>
          </a:xfrm>
          <a:prstGeom prst="rect">
            <a:avLst/>
          </a:prstGeom>
        </p:spPr>
      </p:pic>
    </p:spTree>
    <p:extLst>
      <p:ext uri="{BB962C8B-B14F-4D97-AF65-F5344CB8AC3E}">
        <p14:creationId xmlns:p14="http://schemas.microsoft.com/office/powerpoint/2010/main" val="269549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A08F1-498F-425E-B9F5-A70E553FC609}"/>
              </a:ext>
            </a:extLst>
          </p:cNvPr>
          <p:cNvPicPr>
            <a:picLocks noChangeAspect="1"/>
          </p:cNvPicPr>
          <p:nvPr/>
        </p:nvPicPr>
        <p:blipFill rotWithShape="1">
          <a:blip r:embed="rId2"/>
          <a:srcRect r="2" b="32431"/>
          <a:stretch/>
        </p:blipFill>
        <p:spPr>
          <a:xfrm>
            <a:off x="90488" y="50800"/>
            <a:ext cx="8963025" cy="5041900"/>
          </a:xfrm>
          <a:prstGeom prst="rect">
            <a:avLst/>
          </a:prstGeom>
          <a:noFill/>
        </p:spPr>
      </p:pic>
      <p:pic>
        <p:nvPicPr>
          <p:cNvPr id="4" name="Graphic 3" descr="Gavel">
            <a:extLst>
              <a:ext uri="{FF2B5EF4-FFF2-40B4-BE49-F238E27FC236}">
                <a16:creationId xmlns:a16="http://schemas.microsoft.com/office/drawing/2014/main" id="{DDC51452-25D8-4D84-9C35-616BD77C07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6296" y="483518"/>
            <a:ext cx="914400" cy="914400"/>
          </a:xfrm>
          <a:prstGeom prst="rect">
            <a:avLst/>
          </a:prstGeom>
        </p:spPr>
      </p:pic>
    </p:spTree>
    <p:extLst>
      <p:ext uri="{BB962C8B-B14F-4D97-AF65-F5344CB8AC3E}">
        <p14:creationId xmlns:p14="http://schemas.microsoft.com/office/powerpoint/2010/main" val="2186693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7139-85BA-4CC5-9FFE-4DC55C312E6E}"/>
              </a:ext>
            </a:extLst>
          </p:cNvPr>
          <p:cNvSpPr>
            <a:spLocks noGrp="1"/>
          </p:cNvSpPr>
          <p:nvPr>
            <p:ph type="title"/>
          </p:nvPr>
        </p:nvSpPr>
        <p:spPr/>
        <p:txBody>
          <a:bodyPr/>
          <a:lstStyle/>
          <a:p>
            <a:r>
              <a:rPr lang="fr-CA" dirty="0" err="1"/>
              <a:t>Evaluating</a:t>
            </a:r>
            <a:r>
              <a:rPr lang="fr-CA" dirty="0"/>
              <a:t> </a:t>
            </a:r>
            <a:r>
              <a:rPr lang="fr-CA" dirty="0" err="1"/>
              <a:t>exercise</a:t>
            </a:r>
            <a:endParaRPr lang="en-CA" dirty="0"/>
          </a:p>
        </p:txBody>
      </p:sp>
      <p:sp>
        <p:nvSpPr>
          <p:cNvPr id="3" name="Content Placeholder 2">
            <a:extLst>
              <a:ext uri="{FF2B5EF4-FFF2-40B4-BE49-F238E27FC236}">
                <a16:creationId xmlns:a16="http://schemas.microsoft.com/office/drawing/2014/main" id="{83999FC1-31B6-4A13-82E1-E0CFC521851A}"/>
              </a:ext>
            </a:extLst>
          </p:cNvPr>
          <p:cNvSpPr>
            <a:spLocks noGrp="1"/>
          </p:cNvSpPr>
          <p:nvPr>
            <p:ph idx="1"/>
          </p:nvPr>
        </p:nvSpPr>
        <p:spPr/>
        <p:txBody>
          <a:bodyPr/>
          <a:lstStyle/>
          <a:p>
            <a:r>
              <a:rPr lang="fr-CA" dirty="0"/>
              <a:t>In team of 2 or 3, </a:t>
            </a:r>
            <a:r>
              <a:rPr lang="fr-CA" dirty="0" err="1"/>
              <a:t>discuss</a:t>
            </a:r>
            <a:r>
              <a:rPr lang="fr-CA" dirty="0"/>
              <a:t> the </a:t>
            </a:r>
            <a:r>
              <a:rPr lang="fr-CA" dirty="0" err="1"/>
              <a:t>quality</a:t>
            </a:r>
            <a:r>
              <a:rPr lang="fr-CA" dirty="0"/>
              <a:t> and </a:t>
            </a:r>
            <a:r>
              <a:rPr lang="fr-CA" dirty="0" err="1"/>
              <a:t>potential</a:t>
            </a:r>
            <a:r>
              <a:rPr lang="fr-CA" dirty="0"/>
              <a:t> uses (for an </a:t>
            </a:r>
            <a:r>
              <a:rPr lang="fr-CA" dirty="0" err="1"/>
              <a:t>assignment</a:t>
            </a:r>
            <a:r>
              <a:rPr lang="fr-CA" dirty="0"/>
              <a:t>? for </a:t>
            </a:r>
            <a:r>
              <a:rPr lang="fr-CA" dirty="0" err="1"/>
              <a:t>entertainement</a:t>
            </a:r>
            <a:r>
              <a:rPr lang="fr-CA" dirty="0"/>
              <a:t>? to </a:t>
            </a:r>
            <a:r>
              <a:rPr lang="fr-CA" dirty="0" err="1"/>
              <a:t>develop</a:t>
            </a:r>
            <a:r>
              <a:rPr lang="fr-CA" dirty="0"/>
              <a:t> </a:t>
            </a:r>
            <a:r>
              <a:rPr lang="fr-CA" dirty="0" err="1"/>
              <a:t>your</a:t>
            </a:r>
            <a:r>
              <a:rPr lang="fr-CA" dirty="0"/>
              <a:t> </a:t>
            </a:r>
            <a:r>
              <a:rPr lang="fr-CA" dirty="0" err="1"/>
              <a:t>curiosity</a:t>
            </a:r>
            <a:r>
              <a:rPr lang="fr-CA" dirty="0"/>
              <a:t>?) of the documents </a:t>
            </a:r>
            <a:r>
              <a:rPr lang="fr-CA" dirty="0" err="1"/>
              <a:t>given</a:t>
            </a:r>
            <a:r>
              <a:rPr lang="fr-CA" dirty="0"/>
              <a:t> to </a:t>
            </a:r>
            <a:r>
              <a:rPr lang="fr-CA" dirty="0" err="1"/>
              <a:t>you</a:t>
            </a:r>
            <a:r>
              <a:rPr lang="fr-CA" dirty="0"/>
              <a:t>.</a:t>
            </a:r>
          </a:p>
          <a:p>
            <a:endParaRPr lang="fr-CA" dirty="0"/>
          </a:p>
          <a:p>
            <a:r>
              <a:rPr lang="fr-CA" dirty="0"/>
              <a:t>Share </a:t>
            </a:r>
            <a:r>
              <a:rPr lang="fr-CA" dirty="0" err="1"/>
              <a:t>your</a:t>
            </a:r>
            <a:r>
              <a:rPr lang="fr-CA" dirty="0"/>
              <a:t> notes </a:t>
            </a:r>
            <a:r>
              <a:rPr lang="fr-CA" dirty="0" err="1"/>
              <a:t>with</a:t>
            </a:r>
            <a:r>
              <a:rPr lang="fr-CA" dirty="0"/>
              <a:t> the class. </a:t>
            </a:r>
            <a:endParaRPr lang="en-CA" dirty="0"/>
          </a:p>
        </p:txBody>
      </p:sp>
    </p:spTree>
    <p:extLst>
      <p:ext uri="{BB962C8B-B14F-4D97-AF65-F5344CB8AC3E}">
        <p14:creationId xmlns:p14="http://schemas.microsoft.com/office/powerpoint/2010/main" val="1491595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D336FE-4111-4494-89B6-B51E89BED85C}"/>
              </a:ext>
            </a:extLst>
          </p:cNvPr>
          <p:cNvPicPr>
            <a:picLocks noChangeAspect="1"/>
          </p:cNvPicPr>
          <p:nvPr/>
        </p:nvPicPr>
        <p:blipFill>
          <a:blip r:embed="rId2"/>
          <a:stretch>
            <a:fillRect/>
          </a:stretch>
        </p:blipFill>
        <p:spPr>
          <a:xfrm>
            <a:off x="1959617" y="50800"/>
            <a:ext cx="5224767" cy="5041900"/>
          </a:xfrm>
          <a:prstGeom prst="rect">
            <a:avLst/>
          </a:prstGeom>
          <a:noFill/>
        </p:spPr>
      </p:pic>
      <p:pic>
        <p:nvPicPr>
          <p:cNvPr id="5" name="Graphic 4" descr="Questions">
            <a:extLst>
              <a:ext uri="{FF2B5EF4-FFF2-40B4-BE49-F238E27FC236}">
                <a16:creationId xmlns:a16="http://schemas.microsoft.com/office/drawing/2014/main" id="{C0A2DD0D-DA56-498A-8C46-006D7A7B7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84368" y="1563638"/>
            <a:ext cx="914400" cy="914400"/>
          </a:xfrm>
          <a:prstGeom prst="rect">
            <a:avLst/>
          </a:prstGeom>
        </p:spPr>
      </p:pic>
    </p:spTree>
    <p:extLst>
      <p:ext uri="{BB962C8B-B14F-4D97-AF65-F5344CB8AC3E}">
        <p14:creationId xmlns:p14="http://schemas.microsoft.com/office/powerpoint/2010/main" val="220558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DA20F6-9C3C-43D0-A5CB-FC4BE9886423}"/>
              </a:ext>
            </a:extLst>
          </p:cNvPr>
          <p:cNvPicPr>
            <a:picLocks noChangeAspect="1"/>
          </p:cNvPicPr>
          <p:nvPr/>
        </p:nvPicPr>
        <p:blipFill rotWithShape="1">
          <a:blip r:embed="rId2"/>
          <a:srcRect t="8414" b="29773"/>
          <a:stretch/>
        </p:blipFill>
        <p:spPr>
          <a:xfrm>
            <a:off x="20" y="327025"/>
            <a:ext cx="9143980" cy="5143490"/>
          </a:xfrm>
          <a:prstGeom prst="rect">
            <a:avLst/>
          </a:prstGeom>
          <a:noFill/>
        </p:spPr>
      </p:pic>
      <p:pic>
        <p:nvPicPr>
          <p:cNvPr id="4" name="Picture 3">
            <a:extLst>
              <a:ext uri="{FF2B5EF4-FFF2-40B4-BE49-F238E27FC236}">
                <a16:creationId xmlns:a16="http://schemas.microsoft.com/office/drawing/2014/main" id="{AE529E2D-F047-4871-8CE8-625264614950}"/>
              </a:ext>
            </a:extLst>
          </p:cNvPr>
          <p:cNvPicPr>
            <a:picLocks noChangeAspect="1"/>
          </p:cNvPicPr>
          <p:nvPr/>
        </p:nvPicPr>
        <p:blipFill>
          <a:blip r:embed="rId3"/>
          <a:stretch>
            <a:fillRect/>
          </a:stretch>
        </p:blipFill>
        <p:spPr>
          <a:xfrm>
            <a:off x="1475656" y="195486"/>
            <a:ext cx="1713731" cy="444525"/>
          </a:xfrm>
          <a:prstGeom prst="rect">
            <a:avLst/>
          </a:prstGeom>
          <a:ln>
            <a:solidFill>
              <a:schemeClr val="accent1"/>
            </a:solid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304C3E0-CA6E-44AA-8EAF-61160F478693}"/>
              </a:ext>
            </a:extLst>
          </p:cNvPr>
          <p:cNvPicPr>
            <a:picLocks noChangeAspect="1"/>
          </p:cNvPicPr>
          <p:nvPr/>
        </p:nvPicPr>
        <p:blipFill>
          <a:blip r:embed="rId4"/>
          <a:stretch>
            <a:fillRect/>
          </a:stretch>
        </p:blipFill>
        <p:spPr>
          <a:xfrm>
            <a:off x="827584" y="915566"/>
            <a:ext cx="2219325" cy="4467225"/>
          </a:xfrm>
          <a:prstGeom prst="rect">
            <a:avLst/>
          </a:prstGeom>
        </p:spPr>
      </p:pic>
      <p:pic>
        <p:nvPicPr>
          <p:cNvPr id="6" name="Graphic 5" descr="Help">
            <a:extLst>
              <a:ext uri="{FF2B5EF4-FFF2-40B4-BE49-F238E27FC236}">
                <a16:creationId xmlns:a16="http://schemas.microsoft.com/office/drawing/2014/main" id="{F2B43870-44D8-4F44-82EE-D88215C957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75321" y="4096395"/>
            <a:ext cx="914400" cy="720080"/>
          </a:xfrm>
          <a:prstGeom prst="rect">
            <a:avLst/>
          </a:prstGeom>
        </p:spPr>
      </p:pic>
      <p:pic>
        <p:nvPicPr>
          <p:cNvPr id="8" name="Graphic 7" descr="Compass">
            <a:extLst>
              <a:ext uri="{FF2B5EF4-FFF2-40B4-BE49-F238E27FC236}">
                <a16:creationId xmlns:a16="http://schemas.microsoft.com/office/drawing/2014/main" id="{B675FB6A-08BD-40D3-84F6-9B8D5C44DB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67401" y="2885850"/>
            <a:ext cx="914400" cy="914400"/>
          </a:xfrm>
          <a:prstGeom prst="rect">
            <a:avLst/>
          </a:prstGeom>
        </p:spPr>
      </p:pic>
      <p:pic>
        <p:nvPicPr>
          <p:cNvPr id="10" name="Graphic 9" descr="Unlock">
            <a:extLst>
              <a:ext uri="{FF2B5EF4-FFF2-40B4-BE49-F238E27FC236}">
                <a16:creationId xmlns:a16="http://schemas.microsoft.com/office/drawing/2014/main" id="{2573CB3D-B85B-4104-9A24-9CF732E365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27784" y="1429760"/>
            <a:ext cx="758155" cy="758155"/>
          </a:xfrm>
          <a:prstGeom prst="rect">
            <a:avLst/>
          </a:prstGeom>
        </p:spPr>
      </p:pic>
    </p:spTree>
    <p:extLst>
      <p:ext uri="{BB962C8B-B14F-4D97-AF65-F5344CB8AC3E}">
        <p14:creationId xmlns:p14="http://schemas.microsoft.com/office/powerpoint/2010/main" val="37809180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C9A82-C84E-4F03-A386-285A8F1CE764}"/>
              </a:ext>
            </a:extLst>
          </p:cNvPr>
          <p:cNvSpPr>
            <a:spLocks noGrp="1"/>
          </p:cNvSpPr>
          <p:nvPr>
            <p:ph type="title"/>
          </p:nvPr>
        </p:nvSpPr>
        <p:spPr/>
        <p:txBody>
          <a:bodyPr/>
          <a:lstStyle/>
          <a:p>
            <a:r>
              <a:rPr lang="en-US" dirty="0"/>
              <a:t>Questions? Comments?</a:t>
            </a:r>
            <a:endParaRPr lang="en-CA" dirty="0"/>
          </a:p>
        </p:txBody>
      </p:sp>
      <p:sp>
        <p:nvSpPr>
          <p:cNvPr id="3" name="Content Placeholder 2">
            <a:extLst>
              <a:ext uri="{FF2B5EF4-FFF2-40B4-BE49-F238E27FC236}">
                <a16:creationId xmlns:a16="http://schemas.microsoft.com/office/drawing/2014/main" id="{2A803A96-A60E-4BC0-A5F8-F7BFE00E0165}"/>
              </a:ext>
            </a:extLst>
          </p:cNvPr>
          <p:cNvSpPr>
            <a:spLocks noGrp="1"/>
          </p:cNvSpPr>
          <p:nvPr>
            <p:ph idx="1"/>
          </p:nvPr>
        </p:nvSpPr>
        <p:spPr/>
        <p:txBody>
          <a:bodyPr/>
          <a:lstStyle/>
          <a:p>
            <a:pPr marL="0" indent="0">
              <a:buNone/>
            </a:pPr>
            <a:r>
              <a:rPr lang="fr-CA" dirty="0"/>
              <a:t>Éthel Gamache</a:t>
            </a:r>
          </a:p>
          <a:p>
            <a:pPr marL="0" indent="0">
              <a:buNone/>
            </a:pPr>
            <a:r>
              <a:rPr lang="fr-CA" dirty="0">
                <a:hlinkClick r:id="rId2"/>
              </a:rPr>
              <a:t>ethel.gamache@concordia.ca</a:t>
            </a:r>
            <a:endParaRPr lang="fr-CA" dirty="0"/>
          </a:p>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r>
              <a:rPr lang="fr-CA" sz="1400" dirty="0" err="1"/>
              <a:t>Presentation</a:t>
            </a:r>
            <a:r>
              <a:rPr lang="fr-CA" sz="1400" dirty="0"/>
              <a:t> and </a:t>
            </a:r>
            <a:r>
              <a:rPr lang="fr-CA" sz="1400" dirty="0" err="1"/>
              <a:t>handouts</a:t>
            </a:r>
            <a:r>
              <a:rPr lang="fr-CA" sz="1400" dirty="0"/>
              <a:t> </a:t>
            </a:r>
            <a:r>
              <a:rPr lang="fr-CA" sz="1400" dirty="0" err="1"/>
              <a:t>will</a:t>
            </a:r>
            <a:r>
              <a:rPr lang="fr-CA" sz="1400" dirty="0"/>
              <a:t> </a:t>
            </a:r>
            <a:r>
              <a:rPr lang="fr-CA" sz="1400" dirty="0" err="1"/>
              <a:t>be</a:t>
            </a:r>
            <a:r>
              <a:rPr lang="fr-CA" sz="1400" dirty="0"/>
              <a:t> on the </a:t>
            </a:r>
            <a:r>
              <a:rPr lang="fr-CA" sz="1400" dirty="0" err="1"/>
              <a:t>subject</a:t>
            </a:r>
            <a:r>
              <a:rPr lang="fr-CA" sz="1400" dirty="0"/>
              <a:t> guide,</a:t>
            </a:r>
          </a:p>
          <a:p>
            <a:pPr marL="0" indent="0">
              <a:buNone/>
            </a:pPr>
            <a:r>
              <a:rPr lang="fr-CA" sz="1400" dirty="0"/>
              <a:t>https://www.concordia.ca/library/guides/religion/courseguides.html</a:t>
            </a:r>
          </a:p>
          <a:p>
            <a:pPr marL="0" indent="0">
              <a:buNone/>
            </a:pPr>
            <a:endParaRPr lang="en-CA" dirty="0"/>
          </a:p>
        </p:txBody>
      </p:sp>
      <p:pic>
        <p:nvPicPr>
          <p:cNvPr id="4" name="Picture 3">
            <a:extLst>
              <a:ext uri="{FF2B5EF4-FFF2-40B4-BE49-F238E27FC236}">
                <a16:creationId xmlns:a16="http://schemas.microsoft.com/office/drawing/2014/main" id="{70C1FCA3-B80C-4AA8-AD18-1EDEBF705910}"/>
              </a:ext>
            </a:extLst>
          </p:cNvPr>
          <p:cNvPicPr>
            <a:picLocks noChangeAspect="1"/>
          </p:cNvPicPr>
          <p:nvPr/>
        </p:nvPicPr>
        <p:blipFill>
          <a:blip r:embed="rId3"/>
          <a:stretch>
            <a:fillRect/>
          </a:stretch>
        </p:blipFill>
        <p:spPr>
          <a:xfrm>
            <a:off x="5436096" y="987574"/>
            <a:ext cx="3363838" cy="3363838"/>
          </a:xfrm>
          <a:prstGeom prst="rect">
            <a:avLst/>
          </a:prstGeom>
        </p:spPr>
      </p:pic>
    </p:spTree>
    <p:extLst>
      <p:ext uri="{BB962C8B-B14F-4D97-AF65-F5344CB8AC3E}">
        <p14:creationId xmlns:p14="http://schemas.microsoft.com/office/powerpoint/2010/main" val="32940281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a:xfrm>
            <a:off x="1115616" y="1740753"/>
            <a:ext cx="6048672" cy="830997"/>
          </a:xfrm>
          <a:prstGeom prst="rect">
            <a:avLst/>
          </a:prstGeom>
        </p:spPr>
        <p:txBody>
          <a:bodyPr wrap="square">
            <a:spAutoFit/>
          </a:bodyPr>
          <a:lstStyle/>
          <a:p>
            <a:pPr eaLnBrk="1" hangingPunct="1"/>
            <a:r>
              <a:rPr lang="en-US" kern="0" dirty="0">
                <a:solidFill>
                  <a:srgbClr val="782336"/>
                </a:solidFill>
                <a:latin typeface="Arial Bold" charset="0"/>
              </a:rPr>
              <a:t>How to find and access resources – your Subject guide</a:t>
            </a:r>
          </a:p>
        </p:txBody>
      </p:sp>
    </p:spTree>
    <p:extLst>
      <p:ext uri="{BB962C8B-B14F-4D97-AF65-F5344CB8AC3E}">
        <p14:creationId xmlns:p14="http://schemas.microsoft.com/office/powerpoint/2010/main" val="2285151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66F0A4-25B0-4105-B420-B263E0665690}"/>
              </a:ext>
            </a:extLst>
          </p:cNvPr>
          <p:cNvPicPr>
            <a:picLocks noChangeAspect="1"/>
          </p:cNvPicPr>
          <p:nvPr/>
        </p:nvPicPr>
        <p:blipFill>
          <a:blip r:embed="rId2"/>
          <a:stretch>
            <a:fillRect/>
          </a:stretch>
        </p:blipFill>
        <p:spPr>
          <a:xfrm>
            <a:off x="3203848" y="0"/>
            <a:ext cx="5307263" cy="5041900"/>
          </a:xfrm>
          <a:prstGeom prst="rect">
            <a:avLst/>
          </a:prstGeom>
          <a:noFill/>
        </p:spPr>
      </p:pic>
      <p:pic>
        <p:nvPicPr>
          <p:cNvPr id="5" name="Picture 4">
            <a:extLst>
              <a:ext uri="{FF2B5EF4-FFF2-40B4-BE49-F238E27FC236}">
                <a16:creationId xmlns:a16="http://schemas.microsoft.com/office/drawing/2014/main" id="{1B7E6E78-6F06-478F-ADAA-082018FB2C93}"/>
              </a:ext>
            </a:extLst>
          </p:cNvPr>
          <p:cNvPicPr>
            <a:picLocks noChangeAspect="1"/>
          </p:cNvPicPr>
          <p:nvPr/>
        </p:nvPicPr>
        <p:blipFill>
          <a:blip r:embed="rId3"/>
          <a:stretch>
            <a:fillRect/>
          </a:stretch>
        </p:blipFill>
        <p:spPr>
          <a:xfrm>
            <a:off x="179512" y="1779662"/>
            <a:ext cx="2562225" cy="247650"/>
          </a:xfrm>
          <a:prstGeom prst="rect">
            <a:avLst/>
          </a:prstGeom>
          <a:effectLst>
            <a:outerShdw blurRad="50800" dist="76200" dir="18600000" algn="bl" rotWithShape="0">
              <a:prstClr val="black">
                <a:alpha val="34000"/>
              </a:prstClr>
            </a:outerShdw>
          </a:effectLst>
        </p:spPr>
      </p:pic>
    </p:spTree>
    <p:extLst>
      <p:ext uri="{BB962C8B-B14F-4D97-AF65-F5344CB8AC3E}">
        <p14:creationId xmlns:p14="http://schemas.microsoft.com/office/powerpoint/2010/main" val="379375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2BCB9D-F2FE-419B-905E-D95247DAC918}"/>
              </a:ext>
            </a:extLst>
          </p:cNvPr>
          <p:cNvSpPr/>
          <p:nvPr/>
        </p:nvSpPr>
        <p:spPr>
          <a:xfrm>
            <a:off x="1115616" y="1740753"/>
            <a:ext cx="6048672" cy="830997"/>
          </a:xfrm>
          <a:prstGeom prst="rect">
            <a:avLst/>
          </a:prstGeom>
        </p:spPr>
        <p:txBody>
          <a:bodyPr wrap="square">
            <a:spAutoFit/>
          </a:bodyPr>
          <a:lstStyle/>
          <a:p>
            <a:pPr eaLnBrk="1" hangingPunct="1"/>
            <a:r>
              <a:rPr lang="en-US" kern="0" dirty="0">
                <a:solidFill>
                  <a:srgbClr val="782336"/>
                </a:solidFill>
                <a:latin typeface="Arial Bold" charset="0"/>
              </a:rPr>
              <a:t>How to find and access resources – Using Sofia, the discovery tool</a:t>
            </a:r>
          </a:p>
        </p:txBody>
      </p:sp>
    </p:spTree>
    <p:extLst>
      <p:ext uri="{BB962C8B-B14F-4D97-AF65-F5344CB8AC3E}">
        <p14:creationId xmlns:p14="http://schemas.microsoft.com/office/powerpoint/2010/main" val="4226143251"/>
      </p:ext>
    </p:extLst>
  </p:cSld>
  <p:clrMapOvr>
    <a:masterClrMapping/>
  </p:clrMapOvr>
</p:sld>
</file>

<file path=ppt/theme/theme1.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TotalTime>
  <Words>1293</Words>
  <Application>Microsoft Office PowerPoint</Application>
  <PresentationFormat>On-screen Show (16:9)</PresentationFormat>
  <Paragraphs>111</Paragraphs>
  <Slides>61</Slides>
  <Notes>15</Notes>
  <HiddenSlides>11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61</vt:i4>
      </vt:variant>
    </vt:vector>
  </HeadingPairs>
  <TitlesOfParts>
    <vt:vector size="71" baseType="lpstr">
      <vt:lpstr>Gill Sans</vt:lpstr>
      <vt:lpstr>GillSans Bold</vt:lpstr>
      <vt:lpstr>Arial</vt:lpstr>
      <vt:lpstr>Arial Bold</vt:lpstr>
      <vt:lpstr>Bookman Old Style</vt:lpstr>
      <vt:lpstr>Calibri</vt:lpstr>
      <vt:lpstr>Times</vt:lpstr>
      <vt:lpstr>Wingdings</vt:lpstr>
      <vt:lpstr>T17-32986-LIBR-Powerpoint-Template-16x9-v1</vt:lpstr>
      <vt:lpstr>T17-32986-LIBR-Powerpoint-Template-16x9-v1</vt:lpstr>
      <vt:lpstr>LING 436 Comparative Indo-European Linguistics Library workshop</vt:lpstr>
      <vt:lpstr>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Sofia</vt:lpstr>
      <vt:lpstr>PowerPoint Presentation</vt:lpstr>
      <vt:lpstr>PowerPoint Presentation</vt:lpstr>
      <vt:lpstr>PowerPoint Presentation</vt:lpstr>
      <vt:lpstr>PowerPoint Presentation</vt:lpstr>
      <vt:lpstr>PowerPoint Presentation</vt:lpstr>
      <vt:lpstr>What is the new interlibrary loans (ILL) service?</vt:lpstr>
      <vt:lpstr>Concordia article/chapter scan &amp; deliver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peer-review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are Google Scholar and a database different?</vt:lpstr>
      <vt:lpstr>What is the difference?</vt:lpstr>
      <vt:lpstr>Where should you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Evaluating exercise</vt:lpstr>
      <vt:lpstr>PowerPoint Presentation</vt:lpstr>
      <vt:lpstr>Questions?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 436 Comparative Indo-European Linguistics Library workshop</dc:title>
  <dc:creator>Ethel Gamache</dc:creator>
  <cp:lastModifiedBy>Ethel Gamache</cp:lastModifiedBy>
  <cp:revision>2</cp:revision>
  <dcterms:created xsi:type="dcterms:W3CDTF">2022-09-20T14:55:32Z</dcterms:created>
  <dcterms:modified xsi:type="dcterms:W3CDTF">2022-09-20T20:26:29Z</dcterms:modified>
</cp:coreProperties>
</file>