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 autoCompressPictures="0">
  <p:sldMasterIdLst>
    <p:sldMasterId id="2147483648" r:id="rId1"/>
    <p:sldMasterId id="2147483808" r:id="rId2"/>
    <p:sldMasterId id="2147483668" r:id="rId3"/>
    <p:sldMasterId id="2147483732" r:id="rId4"/>
  </p:sldMasterIdLst>
  <p:notesMasterIdLst>
    <p:notesMasterId r:id="rId19"/>
  </p:notesMasterIdLst>
  <p:sldIdLst>
    <p:sldId id="256" r:id="rId5"/>
    <p:sldId id="261" r:id="rId6"/>
    <p:sldId id="283" r:id="rId7"/>
    <p:sldId id="284" r:id="rId8"/>
    <p:sldId id="285" r:id="rId9"/>
    <p:sldId id="272" r:id="rId10"/>
    <p:sldId id="290" r:id="rId11"/>
    <p:sldId id="292" r:id="rId12"/>
    <p:sldId id="287" r:id="rId13"/>
    <p:sldId id="288" r:id="rId14"/>
    <p:sldId id="273" r:id="rId15"/>
    <p:sldId id="291" r:id="rId16"/>
    <p:sldId id="289" r:id="rId17"/>
    <p:sldId id="260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1FF3B3-3070-439C-AEBC-80B34BE32E1F}" v="1" dt="2023-01-27T15:35:41.032"/>
    <p1510:client id="{541395D1-0E64-4E0F-B55E-C6EA788A183B}" v="13" dt="2023-01-27T04:53:38.232"/>
    <p1510:client id="{FB77C101-70EA-48D9-8FA3-59D83EEB18B3}" v="1" dt="2023-01-27T03:15:04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3" d="100"/>
          <a:sy n="123" d="100"/>
        </p:scale>
        <p:origin x="12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5C6C6489-57BF-4875-9526-B5A61C9B73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CDE01D9-3ECC-4688-89DE-2CE656EDE14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A6F7766D-D749-4CEF-85D8-7AAE5696E2F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CEAAC092-B18E-41DE-8549-D70739DD2AC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174" name="Rectangle 6">
            <a:extLst>
              <a:ext uri="{FF2B5EF4-FFF2-40B4-BE49-F238E27FC236}">
                <a16:creationId xmlns:a16="http://schemas.microsoft.com/office/drawing/2014/main" id="{82DEB32C-D124-439C-8F9E-4A31D97EDB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5" name="Rectangle 7">
            <a:extLst>
              <a:ext uri="{FF2B5EF4-FFF2-40B4-BE49-F238E27FC236}">
                <a16:creationId xmlns:a16="http://schemas.microsoft.com/office/drawing/2014/main" id="{13DC8938-CA58-4DD7-9A40-3D79A71EA2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800A5E5B-EBA9-48D4-BC75-E4487792F2E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-3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E258B802-1C2C-4FCA-9889-95263D7BD0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F943E147-07EA-4710-8AB2-C4B11A398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704217D0-F75C-466E-8F38-531A58EB18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A51451C-5C36-41C9-8B91-FEA96563A3DE}" type="slidenum">
              <a:rPr lang="en-US" altLang="en-US" sz="1200">
                <a:latin typeface="Arial" panose="020B0604020202020204" pitchFamily="34" charset="0"/>
              </a:rPr>
              <a:pPr/>
              <a:t>2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B3E809-4596-4215-B29C-9CAF5544AFFA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26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C5706D3-27D8-4F63-BC4E-B81803F5EF2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3745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2133600"/>
            <a:ext cx="5257800" cy="1295400"/>
          </a:xfr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886200"/>
            <a:ext cx="5257800" cy="2133600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20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341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76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Sec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133600"/>
          </a:xfrm>
        </p:spPr>
        <p:txBody>
          <a:bodyPr/>
          <a:lstStyle>
            <a:lvl1pPr>
              <a:defRPr>
                <a:solidFill>
                  <a:srgbClr val="800000"/>
                </a:solidFill>
              </a:defRPr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475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7033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48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7424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4EA90587-EDAB-401A-B383-E45B786C7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85D836-B125-45B8-AF5C-EE30EF3C6E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13" r:id="rId2"/>
    <p:sldLayoutId id="2147483812" r:id="rId3"/>
    <p:sldLayoutId id="2147483810" r:id="rId4"/>
    <p:sldLayoutId id="2147483811" r:id="rId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FCA7922-CADE-41C9-A3B3-8194D80A39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6993262-04E2-40F1-A14A-B64F6326F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400">
          <a:solidFill>
            <a:schemeClr val="tx1"/>
          </a:solidFill>
          <a:latin typeface="Arial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/>
          <a:ea typeface="ＭＳ Ｐゴシック" charset="0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Arial Bold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782336"/>
          </a:solidFill>
          <a:latin typeface="GillSans Bold" pitchFamily="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200">
          <a:solidFill>
            <a:schemeClr val="tx1"/>
          </a:solidFill>
          <a:latin typeface="Arial"/>
          <a:ea typeface="ＭＳ Ｐゴシック" pitchFamily="-3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Arial"/>
          <a:ea typeface="ＭＳ Ｐゴシック" pitchFamily="-3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3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-chicagomanualofstyle-org.lib-ezproxy.concordia.ca/16/contents.html" TargetMode="External"/><Relationship Id="rId2" Type="http://schemas.openxmlformats.org/officeDocument/2006/relationships/hyperlink" Target="https://mlahandbookplus-org.lib-ezproxy.concordia.ca/books/book/5/MLA-Handboo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ncordia.ca/library/guides/sexuality.html" TargetMode="External"/><Relationship Id="rId2" Type="http://schemas.openxmlformats.org/officeDocument/2006/relationships/hyperlink" Target="https://library.concordia.ca/help/index.php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library.concordia.ca/help/questions/" TargetMode="External"/><Relationship Id="rId4" Type="http://schemas.openxmlformats.org/officeDocument/2006/relationships/hyperlink" Target="https://library.concordia.ca/help/citing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oncordiauniversity.on.worldcat.org/advancedsearch?databaseList=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ncordiauniversity.on.worldcat.org/oclc/855308507" TargetMode="External"/><Relationship Id="rId5" Type="http://schemas.openxmlformats.org/officeDocument/2006/relationships/hyperlink" Target="https://concordiauniversity.on.worldcat.org/oclc/54531048" TargetMode="External"/><Relationship Id="rId4" Type="http://schemas.openxmlformats.org/officeDocument/2006/relationships/hyperlink" Target="https://concordiauniversity.on.worldcat.org/oclc/960464876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Rz3TxjUBRE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eb-s-ebscohost-com.lib-ezproxy.concordia.ca/ehost/search/advanced?vid=0&amp;sid=34c60e94-4d3e-41d4-aed7-c179111f39d6%40redis" TargetMode="External"/><Relationship Id="rId2" Type="http://schemas.openxmlformats.org/officeDocument/2006/relationships/hyperlink" Target="https://web-s-ebscohost-com.lib-ezproxy.concordia.ca/ehost/search/advanced?vid=0&amp;sid=8d49c9cd-a713-486d-8ba9-b34384b7d1bb%40re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-s-ebscohost-com.lib-ezproxy.concordia.ca/ehost/search/advanced?vid=0&amp;sid=aed17908-d789-4c6d-8680-84f79e0c925f%40redi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sycnet-apa-org.lib-ezproxy.concordia.ca/search/advanced" TargetMode="External"/><Relationship Id="rId2" Type="http://schemas.openxmlformats.org/officeDocument/2006/relationships/hyperlink" Target="https://web-s-ebscohost-com.lib-ezproxy.concordia.ca/ehost/search/advanced?vid=0&amp;sid=764499f9-3c6c-40b6-85b4-f5c23fd2516a%40red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eb-p-ebscohost-com.lib-ezproxy.concordia.ca/ehost/search/advanced?vid=0&amp;sid=a4fa6d87-0a1e-495f-9549-126c98f4cc52%40redi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5">
            <a:extLst>
              <a:ext uri="{FF2B5EF4-FFF2-40B4-BE49-F238E27FC236}">
                <a16:creationId xmlns:a16="http://schemas.microsoft.com/office/drawing/2014/main" id="{BA0D5070-FA2F-42DF-9D6A-F0FDB07832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0825" y="1557338"/>
            <a:ext cx="8785225" cy="2016125"/>
          </a:xfrm>
        </p:spPr>
        <p:txBody>
          <a:bodyPr/>
          <a:lstStyle/>
          <a:p>
            <a:pPr algn="r" eaLnBrk="1" hangingPunct="1"/>
            <a:r>
              <a:rPr lang="en-CA" altLang="en-US" sz="3600">
                <a:latin typeface="Arial Bold" panose="020B0704020202020204" pitchFamily="34" charset="0"/>
                <a:ea typeface="ＭＳ Ｐゴシック" panose="020B0600070205080204" pitchFamily="34" charset="-128"/>
              </a:rPr>
              <a:t>Library Orientation for SSDB 275:</a:t>
            </a:r>
            <a:br>
              <a:rPr lang="en-CA" altLang="en-US" sz="3600">
                <a:latin typeface="Arial Bold" panose="020B0704020202020204" pitchFamily="34" charset="0"/>
                <a:ea typeface="ＭＳ Ｐゴシック" panose="020B0600070205080204" pitchFamily="34" charset="-128"/>
              </a:rPr>
            </a:br>
            <a:r>
              <a:rPr lang="en-CA" altLang="en-US" sz="3600">
                <a:latin typeface="Arial Bold" panose="020B0704020202020204" pitchFamily="34" charset="0"/>
                <a:ea typeface="ＭＳ Ｐゴシック" panose="020B0600070205080204" pitchFamily="34" charset="-128"/>
              </a:rPr>
              <a:t>Introduction to Sexuality Research</a:t>
            </a:r>
            <a:endParaRPr lang="en-US" altLang="en-US" sz="3600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147" name="Subtitle 16">
            <a:extLst>
              <a:ext uri="{FF2B5EF4-FFF2-40B4-BE49-F238E27FC236}">
                <a16:creationId xmlns:a16="http://schemas.microsoft.com/office/drawing/2014/main" id="{2AAA9C5B-6ECA-4F4D-AEA9-471A14C462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00113" y="4076700"/>
            <a:ext cx="7981950" cy="2133600"/>
          </a:xfrm>
        </p:spPr>
        <p:txBody>
          <a:bodyPr/>
          <a:lstStyle/>
          <a:p>
            <a:pPr algn="r" eaLnBrk="1" hangingPunct="1"/>
            <a:r>
              <a:rPr lang="en-US" altLang="en-US" b="1">
                <a:ea typeface="ＭＳ Ｐゴシック"/>
                <a:cs typeface="Arial"/>
              </a:rPr>
              <a:t>Friday, January 27, 2023</a:t>
            </a:r>
          </a:p>
          <a:p>
            <a:pPr algn="r" eaLnBrk="1" hangingPunct="1"/>
            <a:endParaRPr lang="en-US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r"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Vince Graziano</a:t>
            </a:r>
          </a:p>
          <a:p>
            <a:pPr algn="r"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Sexuality Studies Librarian</a:t>
            </a:r>
          </a:p>
          <a:p>
            <a:pPr algn="r" eaLnBrk="1" hangingPunct="1"/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vince.graziano@concordia.ca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1BFA40-0A68-43E3-A505-A1DDFB29BD9F}"/>
              </a:ext>
            </a:extLst>
          </p:cNvPr>
          <p:cNvSpPr txBox="1"/>
          <p:nvPr/>
        </p:nvSpPr>
        <p:spPr>
          <a:xfrm>
            <a:off x="3995738" y="836613"/>
            <a:ext cx="14398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400" b="1">
                <a:latin typeface="+mj-lt"/>
                <a:ea typeface="ＭＳ Ｐゴシック" charset="-128"/>
              </a:rPr>
              <a:t>LIBRARY</a:t>
            </a:r>
            <a:endParaRPr lang="en-CA" sz="1400" b="1">
              <a:latin typeface="+mj-lt"/>
              <a:ea typeface="ＭＳ Ｐゴシック" charset="-12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B8CAE180-C1C8-4556-8DA4-7EB3A44CC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To Find the Full Text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C7C7EB4-1FF5-4621-98A0-DE5726210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268760"/>
            <a:ext cx="7920880" cy="5400600"/>
          </a:xfrm>
        </p:spPr>
        <p:txBody>
          <a:bodyPr/>
          <a:lstStyle/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Use the                         to go to the journal site</a:t>
            </a:r>
          </a:p>
          <a:p>
            <a:pPr marL="342900" indent="-342900">
              <a:spcBef>
                <a:spcPts val="450"/>
              </a:spcBef>
              <a:buAutoNum type="arabicPeriod"/>
            </a:pPr>
            <a:r>
              <a:rPr lang="en-CA" altLang="en-US" sz="2000" b="1">
                <a:latin typeface="Arial" panose="020B0604020202020204" pitchFamily="34" charset="0"/>
                <a:ea typeface="ＭＳ Ｐゴシック" panose="020B0600070205080204" pitchFamily="34" charset="-128"/>
                <a:sym typeface="Wingdings" panose="05000000000000000000" pitchFamily="2" charset="2"/>
              </a:rPr>
              <a:t>Use the                                    to go directly to PDF</a:t>
            </a:r>
            <a:endParaRPr lang="en-CA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>
              <a:spcBef>
                <a:spcPts val="450"/>
              </a:spcBef>
              <a:buNone/>
            </a:pPr>
            <a:r>
              <a:rPr lang="en-CA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3.  Search Sofia</a:t>
            </a:r>
          </a:p>
          <a:p>
            <a:pPr lvl="1">
              <a:spcBef>
                <a:spcPts val="450"/>
              </a:spcBef>
            </a:pPr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journal</a:t>
            </a:r>
          </a:p>
          <a:p>
            <a:pPr lvl="1">
              <a:spcBef>
                <a:spcPts val="450"/>
              </a:spcBef>
            </a:pPr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Perform a title search for the article</a:t>
            </a:r>
          </a:p>
          <a:p>
            <a:pPr marL="0" indent="0" eaLnBrk="1" hangingPunct="1">
              <a:buNone/>
            </a:pPr>
            <a:r>
              <a:rPr lang="en-CA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4.   Article/Chapter Scan &amp; Deliver</a:t>
            </a:r>
          </a:p>
          <a:p>
            <a:pPr lvl="1" eaLnBrk="1" hangingPunct="1"/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In Sofia, click on the title of the book to see the Access Options</a:t>
            </a:r>
          </a:p>
          <a:p>
            <a:pPr lvl="1" eaLnBrk="1" hangingPunct="1"/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Look for: </a:t>
            </a:r>
          </a:p>
          <a:p>
            <a:pPr lvl="1" eaLnBrk="1" hangingPunct="1"/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Compliance with Canadian Copyright Act</a:t>
            </a:r>
          </a:p>
          <a:p>
            <a:pPr marL="0" indent="0" eaLnBrk="1" hangingPunct="1">
              <a:buNone/>
            </a:pPr>
            <a:r>
              <a:rPr lang="en-CA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5.  Request an Interlibrary Loan</a:t>
            </a:r>
          </a:p>
          <a:p>
            <a:pPr lvl="1">
              <a:spcBef>
                <a:spcPts val="450"/>
              </a:spcBef>
            </a:pP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                                in Sofia </a:t>
            </a:r>
          </a:p>
          <a:p>
            <a:pPr lvl="2">
              <a:spcBef>
                <a:spcPts val="450"/>
              </a:spcBef>
            </a:pPr>
            <a:r>
              <a:rPr lang="en-US" altLang="en-US" sz="1600">
                <a:latin typeface="Arial" panose="020B0604020202020204" pitchFamily="34" charset="0"/>
                <a:ea typeface="ＭＳ Ｐゴシック" panose="020B0600070205080204" pitchFamily="34" charset="-128"/>
              </a:rPr>
              <a:t>This option appears only if we change the search to other QC libraries or libraries worldwide</a:t>
            </a:r>
          </a:p>
          <a:p>
            <a:pPr lvl="1">
              <a:spcBef>
                <a:spcPts val="324"/>
              </a:spcBef>
            </a:pPr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Allow 1 to 2 weeks for delivery of printed books</a:t>
            </a:r>
          </a:p>
          <a:p>
            <a:pPr lvl="1">
              <a:spcBef>
                <a:spcPts val="324"/>
              </a:spcBef>
            </a:pPr>
            <a:r>
              <a:rPr lang="en-CA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Allow 2 to 4 days for delivery of articles and chapters by email</a:t>
            </a:r>
          </a:p>
        </p:txBody>
      </p:sp>
      <p:pic>
        <p:nvPicPr>
          <p:cNvPr id="23556" name="Picture 2" descr="Find it @ Concordia">
            <a:extLst>
              <a:ext uri="{FF2B5EF4-FFF2-40B4-BE49-F238E27FC236}">
                <a16:creationId xmlns:a16="http://schemas.microsoft.com/office/drawing/2014/main" id="{4899EBCD-BBFB-4BE4-84E8-14923F287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586" y="1414448"/>
            <a:ext cx="1350150" cy="219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1" descr="Request via Interlibrary Loan">
            <a:extLst>
              <a:ext uri="{FF2B5EF4-FFF2-40B4-BE49-F238E27FC236}">
                <a16:creationId xmlns:a16="http://schemas.microsoft.com/office/drawing/2014/main" id="{9E28D61F-3500-4F7E-9B15-408CE456D8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858" y="4772853"/>
            <a:ext cx="2033890" cy="40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Full Text via LibKey @ Concordi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747" y="1689616"/>
            <a:ext cx="2382253" cy="344941"/>
          </a:xfrm>
          <a:prstGeom prst="rect">
            <a:avLst/>
          </a:prstGeom>
        </p:spPr>
      </p:pic>
      <p:pic>
        <p:nvPicPr>
          <p:cNvPr id="3" name="Picture 2" descr="Chapter Scan">
            <a:extLst>
              <a:ext uri="{FF2B5EF4-FFF2-40B4-BE49-F238E27FC236}">
                <a16:creationId xmlns:a16="http://schemas.microsoft.com/office/drawing/2014/main" id="{A6BD185D-BED2-466F-8FCA-A95B75436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9803" y="3798568"/>
            <a:ext cx="1867222" cy="26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26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659C46F3-EF65-4B69-974F-D1E6AFDF7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Outline of a Social Science Article</a:t>
            </a:r>
            <a:endParaRPr lang="en-CA" altLang="en-US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F241645B-72E1-46B2-AED2-1185CBC4DB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0" y="1125538"/>
            <a:ext cx="7772400" cy="5472112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Many variations to this outline</a:t>
            </a:r>
          </a:p>
          <a:p>
            <a:pPr marL="0" indent="0" algn="ctr">
              <a:buNone/>
            </a:pPr>
            <a:r>
              <a:rPr lang="en-US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Select an article in a social science journal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Abstract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Summary, sometimes with major findings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Introduction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Statement of purpose and/or research questions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Look for words: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purpose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|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aim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|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explore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|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goal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 | </a:t>
            </a:r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how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Literature review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Methodology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Results or findings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Discussion</a:t>
            </a:r>
          </a:p>
          <a:p>
            <a:pPr lvl="1"/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Significance of results and analysis of research data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Conclusion</a:t>
            </a:r>
          </a:p>
          <a:p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List of references</a:t>
            </a:r>
            <a:endParaRPr lang="en-CA" altLang="en-US" sz="20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8EB03-84B2-4454-8107-D0645B626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Citation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5275F-4098-4F95-AE5E-E86FF5A0B9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163" y="1124744"/>
            <a:ext cx="7772400" cy="5832648"/>
          </a:xfrm>
        </p:spPr>
        <p:txBody>
          <a:bodyPr/>
          <a:lstStyle/>
          <a:p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MLA Handbook</a:t>
            </a: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New full-text electronic version of the MLA Handbook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Use the appendices:</a:t>
            </a:r>
          </a:p>
          <a:p>
            <a:pPr lvl="2"/>
            <a:r>
              <a:rPr lang="en-US" altLang="en-US" sz="1800" b="1">
                <a:latin typeface="Arial" panose="020B0604020202020204" pitchFamily="34" charset="0"/>
                <a:ea typeface="ＭＳ Ｐゴシック" panose="020B0600070205080204" pitchFamily="34" charset="-128"/>
              </a:rPr>
              <a:t>Appendix 2: Citation Examples </a:t>
            </a:r>
            <a:r>
              <a:rPr lang="en-US" altLang="en-US" sz="1800">
                <a:latin typeface="Arial" panose="020B0604020202020204" pitchFamily="34" charset="0"/>
                <a:ea typeface="ＭＳ Ｐゴシック" panose="020B0600070205080204" pitchFamily="34" charset="-128"/>
              </a:rPr>
              <a:t>is a long list of citations for different publication types</a:t>
            </a:r>
          </a:p>
          <a:p>
            <a:pPr lvl="2"/>
            <a:r>
              <a:rPr lang="en-CA" sz="1800"/>
              <a:t>Appendix 1: Abbreviations</a:t>
            </a:r>
          </a:p>
          <a:p>
            <a:pPr lvl="2"/>
            <a:r>
              <a:rPr lang="en-CA" sz="1800"/>
              <a:t>Appendix 3: Guide to English Grammar</a:t>
            </a:r>
          </a:p>
          <a:p>
            <a:pPr lvl="2"/>
            <a:r>
              <a:rPr lang="en-CA" sz="1800"/>
              <a:t>Appendix 4: Sample Papers in MLA Style</a:t>
            </a:r>
          </a:p>
          <a:p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Chicago Manual of Style</a:t>
            </a:r>
            <a:endParaRPr lang="en-C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sz="2000"/>
              <a:t>Full-text electronic version of the Chicago Manual</a:t>
            </a:r>
          </a:p>
          <a:p>
            <a:pPr lvl="1"/>
            <a:r>
              <a:rPr lang="en-CA" sz="2000"/>
              <a:t>Part Two: Style and Usage</a:t>
            </a:r>
          </a:p>
          <a:p>
            <a:pPr lvl="1"/>
            <a:r>
              <a:rPr lang="en-CA" sz="2000"/>
              <a:t>Part Three: Documentation</a:t>
            </a:r>
          </a:p>
          <a:p>
            <a:pPr lvl="2"/>
            <a:r>
              <a:rPr lang="en-CA" sz="1800"/>
              <a:t>Documentation I: Notes &amp; Bibliography</a:t>
            </a:r>
          </a:p>
          <a:p>
            <a:pPr lvl="2"/>
            <a:r>
              <a:rPr lang="en-CA" sz="1800"/>
              <a:t>Documentation II: Author-Date References</a:t>
            </a:r>
          </a:p>
        </p:txBody>
      </p:sp>
    </p:spTree>
    <p:extLst>
      <p:ext uri="{BB962C8B-B14F-4D97-AF65-F5344CB8AC3E}">
        <p14:creationId xmlns:p14="http://schemas.microsoft.com/office/powerpoint/2010/main" val="10525769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Help is Available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268760"/>
            <a:ext cx="7772400" cy="5770563"/>
          </a:xfrm>
        </p:spPr>
        <p:txBody>
          <a:bodyPr/>
          <a:lstStyle/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Library website: help &amp; how-to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Sexuality Studies Subject Guide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Citation Style Guides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dirty="0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Ask Us</a:t>
            </a:r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Bef>
                <a:spcPts val="600"/>
              </a:spcBef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E-mail form</a:t>
            </a:r>
          </a:p>
          <a:p>
            <a:pPr lvl="1">
              <a:spcBef>
                <a:spcPts val="600"/>
              </a:spcBef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Chat with our staff</a:t>
            </a:r>
          </a:p>
          <a:p>
            <a:pPr lvl="1">
              <a:spcBef>
                <a:spcPts val="600"/>
              </a:spcBef>
            </a:pPr>
            <a:r>
              <a:rPr lang="en-CA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Us Desks</a:t>
            </a:r>
          </a:p>
          <a:p>
            <a:pPr lvl="2">
              <a:spcBef>
                <a:spcPts val="600"/>
              </a:spcBef>
            </a:pPr>
            <a:r>
              <a:rPr lang="en-CA" altLang="en-US" sz="18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Entrance to Webster Library</a:t>
            </a:r>
          </a:p>
          <a:p>
            <a:pPr>
              <a:spcBef>
                <a:spcPts val="600"/>
              </a:spcBef>
            </a:pPr>
            <a:r>
              <a:rPr lang="en-CA" altLang="en-US" b="1" dirty="0">
                <a:latin typeface="Arial" panose="020B0604020202020204" pitchFamily="34" charset="0"/>
                <a:ea typeface="ＭＳ Ｐゴシック" panose="020B0600070205080204" pitchFamily="34" charset="-128"/>
              </a:rPr>
              <a:t>Ask Vince: 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Pease use email only: vince.graziano@concordia.ca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When sending an email, please state the course (SSDB 275)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Office hours: by appointment, in-person or on ZOOM</a:t>
            </a:r>
          </a:p>
          <a:p>
            <a:pPr lvl="1">
              <a:spcBef>
                <a:spcPts val="600"/>
              </a:spcBef>
            </a:pPr>
            <a:r>
              <a:rPr lang="en-US" altLang="en-US" sz="2000" dirty="0">
                <a:latin typeface="Arial" panose="020B0604020202020204" pitchFamily="34" charset="0"/>
                <a:ea typeface="ＭＳ Ｐゴシック" panose="020B0600070205080204" pitchFamily="34" charset="-128"/>
              </a:rPr>
              <a:t>Many questions can be answered by email</a:t>
            </a:r>
          </a:p>
          <a:p>
            <a:endParaRPr lang="en-CA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8178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9">
            <a:extLst>
              <a:ext uri="{FF2B5EF4-FFF2-40B4-BE49-F238E27FC236}">
                <a16:creationId xmlns:a16="http://schemas.microsoft.com/office/drawing/2014/main" id="{B205BFE4-A408-4DCF-BA53-FEE1F9BDF8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Workshop Outline</a:t>
            </a:r>
            <a:endParaRPr lang="en-US" altLang="en-US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10">
            <a:extLst>
              <a:ext uri="{FF2B5EF4-FFF2-40B4-BE49-F238E27FC236}">
                <a16:creationId xmlns:a16="http://schemas.microsoft.com/office/drawing/2014/main" id="{AA9EAE6F-952B-47ED-8E7F-96F873322F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6875" y="1338943"/>
            <a:ext cx="8747125" cy="561657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Finding books and articles in Sofia Discovery Tool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Sofia Advanced Search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2">
              <a:spcAft>
                <a:spcPts val="600"/>
              </a:spcAft>
            </a:pP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Guided search with fields: examples: Title, Author, Subject</a:t>
            </a:r>
            <a:endParaRPr lang="en-US" altLang="en-US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Finding articles in databases</a:t>
            </a:r>
          </a:p>
          <a:p>
            <a:pPr lvl="1">
              <a:spcAft>
                <a:spcPts val="600"/>
              </a:spcAft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LGBTQ+ Source</a:t>
            </a:r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  <a:hlinkClick r:id="rId5"/>
              </a:rPr>
              <a:t>Gender Studies Database</a:t>
            </a:r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>
              <a:spcAft>
                <a:spcPts val="600"/>
              </a:spcAft>
            </a:pP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  <a:hlinkClick r:id="rId6"/>
              </a:rPr>
              <a:t>Academic Search Complete</a:t>
            </a:r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Aft>
                <a:spcPts val="600"/>
              </a:spcAft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Outline of a social science research article</a:t>
            </a:r>
          </a:p>
          <a:p>
            <a:pPr>
              <a:spcAft>
                <a:spcPts val="600"/>
              </a:spcAft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Example of an article for Methodology Analysis</a:t>
            </a:r>
          </a:p>
          <a:p>
            <a:pPr>
              <a:spcAft>
                <a:spcPts val="600"/>
              </a:spcAft>
            </a:pPr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MLA Handbook and Chicago Manual of Style</a:t>
            </a:r>
          </a:p>
          <a:p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endParaRPr lang="en-US" altLang="en-US" sz="24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29183393-A306-4F29-BEC3-12FA54388D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Books and articles in Sofia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584CD340-423F-4BFE-A186-ADCC13D0D4D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584" y="1052736"/>
            <a:ext cx="8064896" cy="5616624"/>
          </a:xfrm>
        </p:spPr>
        <p:txBody>
          <a:bodyPr/>
          <a:lstStyle/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Sofia Discovery Tool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is used in all Quebec University Libraries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Can be a starting point for library research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Ability to search local library (default), QC university libraries, and libraries worldwide</a:t>
            </a:r>
          </a:p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Catalogue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electronic and physical books, videos etc available at Concordia Library</a:t>
            </a:r>
          </a:p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Discovery service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includes all full-text articles to which Concordia has access</a:t>
            </a:r>
          </a:p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Operators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: </a:t>
            </a:r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and </a:t>
            </a:r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must be in uppercase.</a:t>
            </a:r>
          </a:p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Interlibrary Loan 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Article/Chapter Scan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built in</a:t>
            </a:r>
          </a:p>
          <a:p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Does </a:t>
            </a:r>
            <a:r>
              <a:rPr lang="en-CA" altLang="en-US" sz="2200" b="1" u="sng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 replace databases</a:t>
            </a:r>
          </a:p>
          <a:p>
            <a:r>
              <a:rPr lang="en-CA" altLang="en-US" sz="2200" b="1">
                <a:latin typeface="Arial" panose="020B0604020202020204" pitchFamily="34" charset="0"/>
                <a:ea typeface="ＭＳ Ｐゴシック" panose="020B0600070205080204" pitchFamily="34" charset="-128"/>
              </a:rPr>
              <a:t>Introductory Video</a:t>
            </a:r>
            <a:r>
              <a:rPr lang="en-CA" altLang="en-US" sz="22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  <a:endParaRPr lang="en-CA" altLang="en-US" sz="22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Searching Sofia</a:t>
            </a:r>
            <a:endParaRPr lang="en-CA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260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Journals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685800" y="1146174"/>
            <a:ext cx="7772400" cy="5739209"/>
          </a:xfrm>
        </p:spPr>
        <p:txBody>
          <a:bodyPr/>
          <a:lstStyle/>
          <a:p>
            <a:r>
              <a:rPr lang="en-CA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Collections</a:t>
            </a: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(Recent issues)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JSTOR (Older issues)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Journals (recent and archive)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Wiley-Blackwell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Sage Journals 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Academic Search Complete (EBSCO)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ProQuest Central</a:t>
            </a:r>
            <a:endParaRPr lang="en-CA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Periodicals Archive Online (1802-2000)</a:t>
            </a:r>
            <a:endParaRPr lang="en-CA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journal collections </a:t>
            </a:r>
          </a:p>
        </p:txBody>
      </p:sp>
      <p:pic>
        <p:nvPicPr>
          <p:cNvPr id="11268" name="Picture 2" descr="Project M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158875"/>
            <a:ext cx="20669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3" descr="JS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127375"/>
            <a:ext cx="665163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4" descr="Taylor &amp; Franc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3130550"/>
            <a:ext cx="6651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 descr="Oxford University P:res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4292600"/>
            <a:ext cx="1847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1" descr="ProQuest Central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38" y="5086350"/>
            <a:ext cx="2295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" descr="Sage Journals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2365375"/>
            <a:ext cx="23812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ambridge Journals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52120" y="5883407"/>
            <a:ext cx="2376264" cy="46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89161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FD11AD1A-431C-4FCB-8E55-789D287A68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71513"/>
          </a:xfrm>
        </p:spPr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Electronic Books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3631ABD-A036-4A3A-8C27-1EC15024A8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5312" y="1052513"/>
            <a:ext cx="8278688" cy="5112791"/>
          </a:xfrm>
        </p:spPr>
        <p:txBody>
          <a:bodyPr/>
          <a:lstStyle/>
          <a:p>
            <a:r>
              <a:rPr lang="en-CA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Collections</a:t>
            </a:r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Oxford Scholarship Online (recent and ongoing)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Cambridge University Press e-books </a:t>
            </a:r>
          </a:p>
          <a:p>
            <a:pPr lvl="2"/>
            <a:r>
              <a:rPr lang="en-CA" altLang="en-US" sz="1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Package:1995-2007, with individual book additions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Project MUSE E-books (university presses)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Springer E-book Collection</a:t>
            </a:r>
          </a:p>
          <a:p>
            <a:pPr lvl="2"/>
            <a:r>
              <a:rPr lang="en-US" altLang="en-US" sz="18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Includes Palgrave Macmillan (2010-)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Taylor &amp; Francis (Routledge)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ACLS Humanities E-book</a:t>
            </a:r>
            <a:endParaRPr lang="en-CA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Canada Commons</a:t>
            </a: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Ebook Central (ProQuest)</a:t>
            </a:r>
          </a:p>
          <a:p>
            <a:pPr lvl="1"/>
            <a:r>
              <a:rPr lang="en-US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EBSCO E-books</a:t>
            </a:r>
            <a:endParaRPr lang="en-CA" altLang="en-US" sz="20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Many other electronic books </a:t>
            </a:r>
          </a:p>
        </p:txBody>
      </p:sp>
      <p:pic>
        <p:nvPicPr>
          <p:cNvPr id="11270" name="Picture 8" descr="EBSCOhost">
            <a:extLst>
              <a:ext uri="{FF2B5EF4-FFF2-40B4-BE49-F238E27FC236}">
                <a16:creationId xmlns:a16="http://schemas.microsoft.com/office/drawing/2014/main" id="{D22F3DE6-892D-405C-A10E-13EB6E5FD9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022" y="3959688"/>
            <a:ext cx="78105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roQuest Ebook Central">
            <a:extLst>
              <a:ext uri="{FF2B5EF4-FFF2-40B4-BE49-F238E27FC236}">
                <a16:creationId xmlns:a16="http://schemas.microsoft.com/office/drawing/2014/main" id="{BA3DFB08-B5E6-4BDA-A84C-6D3D4044F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4647" y="2708920"/>
            <a:ext cx="1495425" cy="428625"/>
          </a:xfrm>
          <a:prstGeom prst="rect">
            <a:avLst/>
          </a:prstGeom>
        </p:spPr>
      </p:pic>
      <p:pic>
        <p:nvPicPr>
          <p:cNvPr id="7" name="Picture 6" descr="SpringerLink">
            <a:extLst>
              <a:ext uri="{FF2B5EF4-FFF2-40B4-BE49-F238E27FC236}">
                <a16:creationId xmlns:a16="http://schemas.microsoft.com/office/drawing/2014/main" id="{D871FC3D-3251-4FAC-B647-90A0448AC9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0401" y="3804604"/>
            <a:ext cx="1571625" cy="438150"/>
          </a:xfrm>
          <a:prstGeom prst="rect">
            <a:avLst/>
          </a:prstGeom>
        </p:spPr>
      </p:pic>
      <p:pic>
        <p:nvPicPr>
          <p:cNvPr id="8" name="Picture 7" descr="ACLS Humanities Ebooks">
            <a:extLst>
              <a:ext uri="{FF2B5EF4-FFF2-40B4-BE49-F238E27FC236}">
                <a16:creationId xmlns:a16="http://schemas.microsoft.com/office/drawing/2014/main" id="{08BC31C2-EECC-4007-A88A-6BE1FAE7A7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4619" y="4865785"/>
            <a:ext cx="2820055" cy="65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581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0548D62-C584-441B-B9EC-1D07AC211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Article Databases</a:t>
            </a:r>
            <a:endParaRPr lang="en-CA" altLang="en-US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DF77F9A-C705-412F-BFE8-75161EAD4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8" y="1196975"/>
            <a:ext cx="8224837" cy="5256213"/>
          </a:xfrm>
        </p:spPr>
        <p:txBody>
          <a:bodyPr/>
          <a:lstStyle/>
          <a:p>
            <a:r>
              <a:rPr lang="en-US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NOTE: 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EBSCO databases can be searched combined</a:t>
            </a:r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  <a:hlinkClick r:id="rId2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LGBTQ+ Source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(EBSCO)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Small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database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Contains references to 76 active scholarly journals and 125 LGBTQ+ popular periodicals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Includes full text of </a:t>
            </a:r>
            <a:r>
              <a:rPr lang="en-US" altLang="en-US" sz="2000" i="1" err="1">
                <a:latin typeface="Arial" panose="020B0604020202020204" pitchFamily="34" charset="0"/>
                <a:ea typeface="ＭＳ Ｐゴシック" panose="020B0600070205080204" pitchFamily="34" charset="-128"/>
              </a:rPr>
              <a:t>Xtra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and the </a:t>
            </a:r>
            <a:r>
              <a:rPr lang="en-US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Body Politic 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(1971-1987)</a:t>
            </a:r>
            <a:endParaRPr lang="en-US" altLang="en-US" sz="2000" i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Gender Studies Database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(EBSCO)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Combines </a:t>
            </a:r>
            <a:r>
              <a:rPr lang="en-CA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Women's Studies International </a:t>
            </a:r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and </a:t>
            </a:r>
            <a:r>
              <a:rPr lang="en-CA" altLang="en-US" sz="2000" i="1">
                <a:latin typeface="Arial" panose="020B0604020202020204" pitchFamily="34" charset="0"/>
                <a:ea typeface="ＭＳ Ｐゴシック" panose="020B0600070205080204" pitchFamily="34" charset="-128"/>
              </a:rPr>
              <a:t>Men's Studies</a:t>
            </a:r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databases with coverage of sexual diversity issues</a:t>
            </a:r>
            <a:endParaRPr lang="en-US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Academic Search Complete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(EBSCO)</a:t>
            </a:r>
          </a:p>
          <a:p>
            <a:pPr lvl="1"/>
            <a:r>
              <a:rPr lang="en-US" altLang="en-US" sz="2000" b="1">
                <a:latin typeface="Arial" panose="020B0604020202020204" pitchFamily="34" charset="0"/>
                <a:ea typeface="ＭＳ Ｐゴシック" panose="020B0600070205080204" pitchFamily="34" charset="-128"/>
              </a:rPr>
              <a:t>Huge</a:t>
            </a:r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 database</a:t>
            </a:r>
            <a:endParaRPr lang="en-CA" altLang="en-US" sz="20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More than 8,800 full-text peer-reviewed journals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Offers abstracts for another 9,200 journals</a:t>
            </a: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More than 600 active full-text popular periodicals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30548D62-C584-441B-B9EC-1D07AC211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Article Databases (cont’d)</a:t>
            </a:r>
            <a:endParaRPr lang="en-CA" altLang="en-US">
              <a:latin typeface="Arial Bold" panose="020B07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1DF77F9A-C705-412F-BFE8-75161EAD4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68338" y="1196975"/>
            <a:ext cx="8224837" cy="5256213"/>
          </a:xfrm>
        </p:spPr>
        <p:txBody>
          <a:bodyPr/>
          <a:lstStyle/>
          <a:p>
            <a:r>
              <a:rPr lang="en-CA" altLang="en-US" b="1">
                <a:latin typeface="Arial" panose="020B0604020202020204" pitchFamily="34" charset="0"/>
                <a:ea typeface="ＭＳ Ｐゴシック" panose="020B0600070205080204" pitchFamily="34" charset="-128"/>
              </a:rPr>
              <a:t>NOTE: </a:t>
            </a:r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EBSCO databases can be searched combined</a:t>
            </a:r>
            <a:endParaRPr lang="en-CA" altLang="en-US">
              <a:latin typeface="Arial" panose="020B0604020202020204" pitchFamily="34" charset="0"/>
              <a:ea typeface="ＭＳ Ｐゴシック" panose="020B0600070205080204" pitchFamily="34" charset="-128"/>
              <a:hlinkClick r:id="rId2"/>
            </a:endParaRPr>
          </a:p>
          <a:p>
            <a:r>
              <a:rPr lang="en-US" altLang="en-US" err="1">
                <a:latin typeface="Arial" panose="020B0604020202020204" pitchFamily="34" charset="0"/>
                <a:ea typeface="ＭＳ Ｐゴシック" panose="020B0600070205080204" pitchFamily="34" charset="-128"/>
                <a:hlinkClick r:id="rId2"/>
              </a:rPr>
              <a:t>SocINDEX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(EBSCO)</a:t>
            </a:r>
          </a:p>
          <a:p>
            <a:pPr lvl="1"/>
            <a:r>
              <a:rPr lang="en-CA" sz="2000"/>
              <a:t>This sociology research database features 2,035,000 records and </a:t>
            </a:r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contains informative abstracts for more than 1,190 "core" coverage journals dating as far back as 1895. </a:t>
            </a:r>
          </a:p>
          <a:p>
            <a:r>
              <a:rPr lang="en-CA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APA </a:t>
            </a:r>
            <a:r>
              <a:rPr lang="en-CA" altLang="en-US" err="1">
                <a:latin typeface="Arial" panose="020B0604020202020204" pitchFamily="34" charset="0"/>
                <a:ea typeface="ＭＳ Ｐゴシック" panose="020B0600070205080204" pitchFamily="34" charset="-128"/>
                <a:hlinkClick r:id="rId3"/>
              </a:rPr>
              <a:t>PsycNET</a:t>
            </a:r>
            <a:endParaRPr lang="en-C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CA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This American Psychological Association (APA) database contains more than 2 million citations and summaries of scholarly journal articles, book chapters, books, technical reports and dissertations, all in psychology and related disciplines, dating as far back as the 1800s.</a:t>
            </a:r>
          </a:p>
          <a:p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  <a:hlinkClick r:id="rId4"/>
              </a:rPr>
              <a:t>ERIC</a:t>
            </a:r>
            <a:r>
              <a:rPr lang="en-US" altLang="en-US">
                <a:latin typeface="Arial" panose="020B0604020202020204" pitchFamily="34" charset="0"/>
                <a:ea typeface="ＭＳ Ｐゴシック" panose="020B0600070205080204" pitchFamily="34" charset="-128"/>
              </a:rPr>
              <a:t> (EBSCO)</a:t>
            </a:r>
          </a:p>
          <a:p>
            <a:pPr lvl="1"/>
            <a:r>
              <a:rPr lang="en-US" altLang="en-US" sz="2000">
                <a:latin typeface="Arial" panose="020B0604020202020204" pitchFamily="34" charset="0"/>
                <a:ea typeface="ＭＳ Ｐゴシック" panose="020B0600070205080204" pitchFamily="34" charset="-128"/>
              </a:rPr>
              <a:t>Indexes journal articles and documents in education and related disciplines</a:t>
            </a:r>
          </a:p>
        </p:txBody>
      </p:sp>
    </p:spTree>
    <p:extLst>
      <p:ext uri="{BB962C8B-B14F-4D97-AF65-F5344CB8AC3E}">
        <p14:creationId xmlns:p14="http://schemas.microsoft.com/office/powerpoint/2010/main" val="1887127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 noChangeArrowheads="1"/>
          </p:cNvSpPr>
          <p:nvPr>
            <p:ph type="title"/>
          </p:nvPr>
        </p:nvSpPr>
        <p:spPr>
          <a:xfrm>
            <a:off x="539552" y="381000"/>
            <a:ext cx="8604448" cy="1143000"/>
          </a:xfrm>
        </p:spPr>
        <p:txBody>
          <a:bodyPr/>
          <a:lstStyle/>
          <a:p>
            <a:r>
              <a:rPr lang="en-CA" altLang="en-US" sz="3300">
                <a:latin typeface="Arial Bold" panose="020B0704020202020204" pitchFamily="34" charset="0"/>
                <a:ea typeface="ＭＳ Ｐゴシック" panose="020B0600070205080204" pitchFamily="34" charset="-128"/>
              </a:rPr>
              <a:t>Boolean Operators &amp; search capabilities</a:t>
            </a:r>
          </a:p>
        </p:txBody>
      </p:sp>
      <p:sp>
        <p:nvSpPr>
          <p:cNvPr id="3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539552" y="1124744"/>
            <a:ext cx="7920880" cy="5688632"/>
          </a:xfrm>
        </p:spPr>
        <p:txBody>
          <a:bodyPr/>
          <a:lstStyle/>
          <a:p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Boolean searching is based on an algebraic system of logic created by George Boole, a British 19</a:t>
            </a:r>
            <a:r>
              <a:rPr lang="en-US" altLang="en-US" sz="1700" baseline="30000">
                <a:latin typeface="Arial" panose="020B0604020202020204" pitchFamily="34" charset="0"/>
                <a:ea typeface="ＭＳ Ｐゴシック" panose="020B0600070205080204" pitchFamily="34" charset="-128"/>
              </a:rPr>
              <a:t>th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c. mathematician &amp; philosopher</a:t>
            </a:r>
          </a:p>
          <a:p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AKA logical operators or search operators</a:t>
            </a:r>
          </a:p>
          <a:p>
            <a:pPr marL="0" indent="0">
              <a:buNone/>
            </a:pPr>
            <a:endParaRPr lang="en-US" altLang="en-U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</a:pP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Boolean Operators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AND		</a:t>
            </a:r>
            <a:r>
              <a:rPr lang="en-US" altLang="en-US" sz="1700" i="1">
                <a:latin typeface="Arial" panose="020B0604020202020204" pitchFamily="34" charset="0"/>
                <a:ea typeface="ＭＳ Ｐゴシック" panose="020B0600070205080204" pitchFamily="34" charset="-128"/>
              </a:rPr>
              <a:t>	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sexuality 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methodology</a:t>
            </a:r>
          </a:p>
          <a:p>
            <a:pPr lvl="1"/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OR			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homosexual </a:t>
            </a:r>
            <a:r>
              <a:rPr lang="en-US" altLang="en-US" sz="17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queer</a:t>
            </a:r>
            <a:endParaRPr lang="en-US" altLang="en-US" sz="17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NOT			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history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NOT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literature</a:t>
            </a:r>
          </a:p>
          <a:p>
            <a:endParaRPr lang="en-US" altLang="en-US" sz="1700">
              <a:solidFill>
                <a:schemeClr val="tx2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spcBef>
                <a:spcPts val="100"/>
              </a:spcBef>
            </a:pPr>
            <a:r>
              <a:rPr lang="en-US" altLang="en-US" sz="17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Search capabilities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“ ” 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for phrases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		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“</a:t>
            </a:r>
            <a:r>
              <a:rPr lang="en-US" altLang="en-US" sz="1700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United States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”</a:t>
            </a:r>
          </a:p>
          <a:p>
            <a:pPr lvl="1"/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for truncation		</a:t>
            </a:r>
            <a:r>
              <a:rPr lang="en-US" altLang="en-US" sz="1700" err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feminis</a:t>
            </a:r>
            <a:r>
              <a:rPr lang="en-US" altLang="en-US" sz="1700" b="1">
                <a:solidFill>
                  <a:schemeClr val="tx2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*</a:t>
            </a:r>
            <a:endParaRPr lang="en-US" altLang="en-US" sz="17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lvl="1"/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Nesting ()			(</a:t>
            </a:r>
            <a:r>
              <a:rPr lang="en-US" altLang="en-US" sz="1700" err="1">
                <a:latin typeface="Arial" panose="020B0604020202020204" pitchFamily="34" charset="0"/>
                <a:ea typeface="ＭＳ Ｐゴシック" panose="020B0600070205080204" pitchFamily="34" charset="-128"/>
              </a:rPr>
              <a:t>homosex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queer*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OR 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lesbian) 					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AND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(</a:t>
            </a:r>
            <a:r>
              <a:rPr lang="en-US" altLang="en-US" sz="1700" err="1">
                <a:latin typeface="Arial" panose="020B0604020202020204" pitchFamily="34" charset="0"/>
                <a:ea typeface="ＭＳ Ｐゴシック" panose="020B0600070205080204" pitchFamily="34" charset="-128"/>
              </a:rPr>
              <a:t>feminis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* </a:t>
            </a: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OR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women)</a:t>
            </a:r>
          </a:p>
          <a:p>
            <a:pPr marL="0" indent="0">
              <a:buNone/>
            </a:pPr>
            <a:endParaRPr lang="en-US" altLang="en-US" sz="170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0" indent="0" algn="ctr">
              <a:spcBef>
                <a:spcPts val="100"/>
              </a:spcBef>
              <a:buNone/>
            </a:pP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: multiple search boxes are also a form of nesting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1700" b="1">
                <a:latin typeface="Arial" panose="020B0604020202020204" pitchFamily="34" charset="0"/>
                <a:ea typeface="ＭＳ Ｐゴシック" panose="020B0600070205080204" pitchFamily="34" charset="-128"/>
              </a:rPr>
              <a:t>Note</a:t>
            </a: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: Databases do not require the operators to be in uppercase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en-US" altLang="en-US" sz="1700">
                <a:latin typeface="Arial" panose="020B0604020202020204" pitchFamily="34" charset="0"/>
                <a:ea typeface="ＭＳ Ｐゴシック" panose="020B0600070205080204" pitchFamily="34" charset="-128"/>
              </a:rPr>
              <a:t>     </a:t>
            </a:r>
            <a:r>
              <a:rPr lang="en-US" altLang="en-US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EXCEPTION</a:t>
            </a: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: UPPERCASE operators </a:t>
            </a:r>
            <a:r>
              <a:rPr lang="en-US" altLang="en-US" sz="1500" b="1">
                <a:latin typeface="Arial" panose="020B0604020202020204" pitchFamily="34" charset="0"/>
                <a:ea typeface="ＭＳ Ｐゴシック" panose="020B0600070205080204" pitchFamily="34" charset="-128"/>
              </a:rPr>
              <a:t>MUST</a:t>
            </a:r>
            <a:r>
              <a:rPr lang="en-US" altLang="en-US" sz="1500">
                <a:latin typeface="Arial" panose="020B0604020202020204" pitchFamily="34" charset="0"/>
                <a:ea typeface="ＭＳ Ｐゴシック" panose="020B0600070205080204" pitchFamily="34" charset="-128"/>
              </a:rPr>
              <a:t> be used in Sofia</a:t>
            </a:r>
          </a:p>
        </p:txBody>
      </p:sp>
    </p:spTree>
    <p:extLst>
      <p:ext uri="{BB962C8B-B14F-4D97-AF65-F5344CB8AC3E}">
        <p14:creationId xmlns:p14="http://schemas.microsoft.com/office/powerpoint/2010/main" val="399433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>
                <a:latin typeface="Arial Bold" panose="020B0704020202020204" pitchFamily="34" charset="0"/>
                <a:ea typeface="ＭＳ Ｐゴシック" panose="020B0600070205080204" pitchFamily="34" charset="-128"/>
              </a:rPr>
              <a:t>Subject Searching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95536" y="1196752"/>
            <a:ext cx="8424936" cy="5184477"/>
          </a:xfrm>
        </p:spPr>
        <p:txBody>
          <a:bodyPr/>
          <a:lstStyle/>
          <a:p>
            <a:r>
              <a:rPr lang="en-US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Subject searching is more accurate &amp; specific</a:t>
            </a:r>
            <a:endParaRPr lang="en-CA" altLang="en-US" sz="2800" b="1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CA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Thesaurus or Index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List of subject terms used in a database</a:t>
            </a:r>
          </a:p>
          <a:p>
            <a:r>
              <a:rPr lang="en-CA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Subject Headings in Sofia for books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Created by the Library of Congress</a:t>
            </a:r>
          </a:p>
          <a:p>
            <a:r>
              <a:rPr lang="en-CA" altLang="en-US" sz="2800" b="1">
                <a:latin typeface="Arial" panose="020B0604020202020204" pitchFamily="34" charset="0"/>
                <a:ea typeface="ＭＳ Ｐゴシック" panose="020B0600070205080204" pitchFamily="34" charset="-128"/>
              </a:rPr>
              <a:t>Subjects include: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Methodologies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People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Places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Events</a:t>
            </a:r>
          </a:p>
          <a:p>
            <a:pPr lvl="1"/>
            <a:r>
              <a:rPr lang="en-CA" altLang="en-US" sz="2400">
                <a:latin typeface="Arial" panose="020B0604020202020204" pitchFamily="34" charset="0"/>
                <a:ea typeface="ＭＳ Ｐゴシック" panose="020B0600070205080204" pitchFamily="34" charset="-128"/>
              </a:rPr>
              <a:t>Topical subject headings</a:t>
            </a:r>
          </a:p>
          <a:p>
            <a:endParaRPr lang="en-CA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996264"/>
      </p:ext>
    </p:extLst>
  </p:cSld>
  <p:clrMapOvr>
    <a:masterClrMapping/>
  </p:clrMapOvr>
</p:sld>
</file>

<file path=ppt/theme/theme1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CS-Concordia-Powerpoint-2011">
  <a:themeElements>
    <a:clrScheme name="Concordia-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Theme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17-32986-LIBR-Powerpoint-Template-16x9-v1">
  <a:themeElements>
    <a:clrScheme name="CONCORDIA UNIVERSITY">
      <a:dk1>
        <a:srgbClr val="000000"/>
      </a:dk1>
      <a:lt1>
        <a:srgbClr val="FFFFFF"/>
      </a:lt1>
      <a:dk2>
        <a:srgbClr val="000000"/>
      </a:dk2>
      <a:lt2>
        <a:srgbClr val="BCBCBC"/>
      </a:lt2>
      <a:accent1>
        <a:srgbClr val="801329"/>
      </a:accent1>
      <a:accent2>
        <a:srgbClr val="E83F21"/>
      </a:accent2>
      <a:accent3>
        <a:srgbClr val="00776F"/>
      </a:accent3>
      <a:accent4>
        <a:srgbClr val="E90065"/>
      </a:accent4>
      <a:accent5>
        <a:srgbClr val="1598D6"/>
      </a:accent5>
      <a:accent6>
        <a:srgbClr val="7BC224"/>
      </a:accent6>
      <a:hlink>
        <a:srgbClr val="801329"/>
      </a:hlink>
      <a:folHlink>
        <a:srgbClr val="0E317B"/>
      </a:folHlink>
    </a:clrScheme>
    <a:fontScheme name="Concordia-PPT">
      <a:majorFont>
        <a:latin typeface="GillSans Bold"/>
        <a:ea typeface=""/>
        <a:cs typeface=""/>
      </a:majorFont>
      <a:minorFont>
        <a:latin typeface="Gill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32" charset="0"/>
          </a:defRPr>
        </a:defPPr>
      </a:lstStyle>
    </a:lnDef>
  </a:objectDefaults>
  <a:extraClrSchemeLst>
    <a:extraClrScheme>
      <a:clrScheme name="Concordia-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cordia-PP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cordia-PP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Concordia-Powerpoint-2010-Template-B.potx</Template>
  <TotalTime>0</TotalTime>
  <Words>1014</Words>
  <Application>Microsoft Office PowerPoint</Application>
  <PresentationFormat>On-screen Show (4:3)</PresentationFormat>
  <Paragraphs>168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Arial Bold</vt:lpstr>
      <vt:lpstr>GillSans Bold</vt:lpstr>
      <vt:lpstr>Times</vt:lpstr>
      <vt:lpstr>Wingdings</vt:lpstr>
      <vt:lpstr>UCS-Concordia-Powerpoint-2011</vt:lpstr>
      <vt:lpstr>UCS-Concordia-Powerpoint-2011</vt:lpstr>
      <vt:lpstr>Default Theme</vt:lpstr>
      <vt:lpstr>T17-32986-LIBR-Powerpoint-Template-16x9-v1</vt:lpstr>
      <vt:lpstr>Library Orientation for SSDB 275: Introduction to Sexuality Research</vt:lpstr>
      <vt:lpstr>Workshop Outline</vt:lpstr>
      <vt:lpstr>Books and articles in Sofia</vt:lpstr>
      <vt:lpstr>Electronic Journals</vt:lpstr>
      <vt:lpstr>Electronic Books</vt:lpstr>
      <vt:lpstr>Article Databases</vt:lpstr>
      <vt:lpstr>Article Databases (cont’d)</vt:lpstr>
      <vt:lpstr>Boolean Operators &amp; search capabilities</vt:lpstr>
      <vt:lpstr>Subject Searching</vt:lpstr>
      <vt:lpstr>To Find the Full Text</vt:lpstr>
      <vt:lpstr>Outline of a Social Science Article</vt:lpstr>
      <vt:lpstr>Citation Styles</vt:lpstr>
      <vt:lpstr>Help is Available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1</cp:revision>
  <dcterms:created xsi:type="dcterms:W3CDTF">2023-01-27T04:53:38Z</dcterms:created>
  <dcterms:modified xsi:type="dcterms:W3CDTF">2023-01-27T15:35:41Z</dcterms:modified>
</cp:coreProperties>
</file>