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792" r:id="rId2"/>
    <p:sldMasterId id="2147483811" r:id="rId3"/>
    <p:sldMasterId id="2147483668" r:id="rId4"/>
  </p:sldMasterIdLst>
  <p:notesMasterIdLst>
    <p:notesMasterId r:id="rId22"/>
  </p:notesMasterIdLst>
  <p:sldIdLst>
    <p:sldId id="256" r:id="rId5"/>
    <p:sldId id="295" r:id="rId6"/>
    <p:sldId id="282" r:id="rId7"/>
    <p:sldId id="290" r:id="rId8"/>
    <p:sldId id="283" r:id="rId9"/>
    <p:sldId id="291" r:id="rId10"/>
    <p:sldId id="272" r:id="rId11"/>
    <p:sldId id="270" r:id="rId12"/>
    <p:sldId id="296" r:id="rId13"/>
    <p:sldId id="292" r:id="rId14"/>
    <p:sldId id="287" r:id="rId15"/>
    <p:sldId id="289" r:id="rId16"/>
    <p:sldId id="273" r:id="rId17"/>
    <p:sldId id="264" r:id="rId18"/>
    <p:sldId id="293" r:id="rId19"/>
    <p:sldId id="294" r:id="rId20"/>
    <p:sldId id="26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CB5782-37A7-40A7-9AB5-45AA5A058D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5706D3-27D8-4F63-BC4E-B81803F5EF2E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53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133600"/>
            <a:ext cx="5257800" cy="1295400"/>
          </a:xfrm>
        </p:spPr>
        <p:txBody>
          <a:bodyPr anchor="ctr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5257800" cy="2133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499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8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94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w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133600"/>
          </a:xfrm>
        </p:spPr>
        <p:txBody>
          <a:bodyPr/>
          <a:lstStyle>
            <a:lvl1pPr>
              <a:defRPr>
                <a:solidFill>
                  <a:srgbClr val="800000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83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3383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113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742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7" r:id="rId2"/>
    <p:sldLayoutId id="2147483796" r:id="rId3"/>
    <p:sldLayoutId id="2147483794" r:id="rId4"/>
    <p:sldLayoutId id="2147483795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/>
          <a:ea typeface="ＭＳ Ｐゴシック" pitchFamily="-3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4BC310-62D2-4EE5-8336-3B8547DAC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4ECDC2-3641-4C81-98D1-94B3B764B2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/>
          <a:ea typeface="ＭＳ Ｐゴシック" pitchFamily="-3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67D908-5C11-4D40-AA0F-B9CB7F1F9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8447F0C-2757-4061-BBB9-767138EA3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/>
          <a:ea typeface="ＭＳ Ｐゴシック" pitchFamily="-3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4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200">
          <a:solidFill>
            <a:schemeClr val="tx1"/>
          </a:solidFill>
          <a:latin typeface="Arial"/>
          <a:ea typeface="ＭＳ Ｐゴシック" pitchFamily="-3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cordia.ca/library/guides/sexuality.html" TargetMode="External"/><Relationship Id="rId2" Type="http://schemas.openxmlformats.org/officeDocument/2006/relationships/hyperlink" Target="https://library.concordia.ca/help/index.php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ibrary.concordia.ca/help/questions/" TargetMode="External"/><Relationship Id="rId4" Type="http://schemas.openxmlformats.org/officeDocument/2006/relationships/hyperlink" Target="https://library.concordia.ca/help/citing/index.php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cordiauniversity-on-worldcat-org.lib-ezproxy.concordia.ca/oclc/108847112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Rz3TxjUBRE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ordiauniversity.on.worldcat.org/oclc/54531048" TargetMode="External"/><Relationship Id="rId2" Type="http://schemas.openxmlformats.org/officeDocument/2006/relationships/hyperlink" Target="https://concordiauniversity.on.worldcat.org/oclc/96046487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ncordiauniversity.on.worldcat.org/oclc/85530850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ncordiauniversity-on-worldcat-org.lib-ezproxy.concordia.ca/oclc/31252852" TargetMode="External"/><Relationship Id="rId2" Type="http://schemas.openxmlformats.org/officeDocument/2006/relationships/hyperlink" Target="https://concordiauniversity.on.worldcat.org/oclc/641904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ncordiauniversity.on.worldcat.org/oclc/49806533" TargetMode="External"/><Relationship Id="rId4" Type="http://schemas.openxmlformats.org/officeDocument/2006/relationships/hyperlink" Target="https://concordiauniversity.on.worldcat.org/oclc/99548810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oncordiauniversity.on.worldcat.org/v2/oclc/94413560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5"/>
          <p:cNvSpPr>
            <a:spLocks noGrp="1" noChangeArrowheads="1"/>
          </p:cNvSpPr>
          <p:nvPr>
            <p:ph type="ctrTitle"/>
          </p:nvPr>
        </p:nvSpPr>
        <p:spPr>
          <a:xfrm>
            <a:off x="250825" y="1557338"/>
            <a:ext cx="8785225" cy="2016125"/>
          </a:xfrm>
        </p:spPr>
        <p:txBody>
          <a:bodyPr/>
          <a:lstStyle/>
          <a:p>
            <a:pPr algn="r" eaLnBrk="1" hangingPunct="1"/>
            <a:r>
              <a:rPr lang="en-CA" altLang="en-US" sz="3600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Library Orientation for SSDB 220:</a:t>
            </a:r>
            <a:br>
              <a:rPr lang="en-CA" altLang="en-US" sz="3600" dirty="0">
                <a:latin typeface="Arial Bold" panose="020B0704020202020204" pitchFamily="34" charset="0"/>
                <a:ea typeface="ＭＳ Ｐゴシック" panose="020B0600070205080204" pitchFamily="34" charset="-128"/>
              </a:rPr>
            </a:br>
            <a:r>
              <a:rPr lang="en-CA" altLang="en-US" sz="3600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Introduction to Theories of Sexuality</a:t>
            </a:r>
            <a:endParaRPr lang="en-US" altLang="en-US" sz="3600" dirty="0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47" name="Subtitle 16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076700"/>
            <a:ext cx="7981950" cy="2133600"/>
          </a:xfrm>
        </p:spPr>
        <p:txBody>
          <a:bodyPr/>
          <a:lstStyle/>
          <a:p>
            <a:pPr algn="r" eaLnBrk="1" hangingPunct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Wednesday, October 12, 2022</a:t>
            </a:r>
          </a:p>
          <a:p>
            <a:pPr algn="r" eaLnBrk="1" hangingPunct="1"/>
            <a:endParaRPr lang="en-US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r" eaLnBrk="1" hangingPunct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 Graziano</a:t>
            </a:r>
          </a:p>
          <a:p>
            <a:pPr algn="r" eaLnBrk="1" hangingPunct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Sexuality Studies Librarian</a:t>
            </a:r>
          </a:p>
          <a:p>
            <a:pPr algn="r" eaLnBrk="1" hangingPunct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vince.graziano@concordia.ca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95738" y="836613"/>
            <a:ext cx="14398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j-lt"/>
                <a:ea typeface="ＭＳ Ｐゴシック" charset="-128"/>
              </a:rPr>
              <a:t>LIBRARY</a:t>
            </a:r>
            <a:endParaRPr lang="en-CA" sz="1400" b="1" dirty="0">
              <a:latin typeface="+mj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1E99CB5-87C1-4E9E-BF1E-D025AB0517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3300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Search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9A9E4-BCC1-4C8B-83E9-4C6AEB6558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340768"/>
            <a:ext cx="7772400" cy="5136232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			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sexuality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theory</a:t>
            </a: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				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homosexual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queer</a:t>
            </a:r>
            <a:endParaRPr lang="en-US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			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theatre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film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 ”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for phrases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feminist theory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*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truncation		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sex*</a:t>
            </a:r>
            <a:endParaRPr lang="en-US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Nesting ()			(</a:t>
            </a:r>
            <a:r>
              <a:rPr lang="en-US" altLang="en-US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homosex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*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queer*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) 					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feminis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*</a:t>
            </a:r>
          </a:p>
          <a:p>
            <a:pPr marL="0" indent="0">
              <a:spcBef>
                <a:spcPts val="450"/>
              </a:spcBef>
              <a:buNone/>
            </a:pPr>
            <a:endParaRPr lang="en-US" altLang="en-US" sz="15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ts val="450"/>
              </a:spcBef>
              <a:buNone/>
            </a:pPr>
            <a:endParaRPr lang="en-US" altLang="en-US" sz="20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ts val="450"/>
              </a:spcBef>
              <a:buNone/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Note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 multiple search boxes are also a form of nesting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Note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 Databases do not require the operators to be in uppercase.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EXCEPTION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 UPPERCASE operators </a:t>
            </a:r>
            <a:r>
              <a:rPr lang="en-US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MUST</a:t>
            </a: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be used in Sofia</a:t>
            </a:r>
          </a:p>
          <a:p>
            <a:pPr marL="0" indent="0">
              <a:buNone/>
            </a:pPr>
            <a:endParaRPr lang="en-US" altLang="en-US" sz="21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CA" altLang="en-US" sz="21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6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Sofia for Articles</a:t>
            </a:r>
          </a:p>
        </p:txBody>
      </p:sp>
      <p:pic>
        <p:nvPicPr>
          <p:cNvPr id="15363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84275"/>
            <a:ext cx="8858250" cy="2686050"/>
          </a:xfrm>
        </p:spPr>
      </p:pic>
      <p:sp>
        <p:nvSpPr>
          <p:cNvPr id="6" name="TextBox 5"/>
          <p:cNvSpPr txBox="1"/>
          <p:nvPr/>
        </p:nvSpPr>
        <p:spPr>
          <a:xfrm>
            <a:off x="395288" y="3571875"/>
            <a:ext cx="5545137" cy="2200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</a:rPr>
              <a:t>Use the facets on the left side to refine your search</a:t>
            </a:r>
            <a:r>
              <a:rPr lang="en-US" sz="1600" dirty="0">
                <a:latin typeface="+mn-lt"/>
              </a:rPr>
              <a:t>:</a:t>
            </a:r>
          </a:p>
          <a:p>
            <a:pPr>
              <a:defRPr/>
            </a:pPr>
            <a:endParaRPr lang="en-US" sz="1600" dirty="0">
              <a:latin typeface="+mn-lt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Select Format: ARTICLE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Select Content Type: PEER REVIEWED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Select Publication Year: Last X years or Year Range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Select Language: English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</a:rPr>
              <a:t>Analyze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2400">
                <a:latin typeface="Arial Bold" panose="020B0704020202020204" pitchFamily="34" charset="0"/>
                <a:ea typeface="ＭＳ Ｐゴシック" panose="020B0600070205080204" pitchFamily="34" charset="-128"/>
              </a:rPr>
              <a:t>Article Search in </a:t>
            </a:r>
            <a:r>
              <a:rPr lang="en-CA" altLang="en-US" sz="2400" i="1">
                <a:latin typeface="Arial Bold" panose="020B0704020202020204" pitchFamily="34" charset="0"/>
                <a:ea typeface="ＭＳ Ｐゴシック" panose="020B0600070205080204" pitchFamily="34" charset="-128"/>
              </a:rPr>
              <a:t>LGBTQ+ Source</a:t>
            </a:r>
            <a:r>
              <a:rPr lang="en-CA" altLang="en-US" sz="2400">
                <a:latin typeface="Arial Bold" panose="020B07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CA" altLang="en-US" sz="2400" i="1">
                <a:latin typeface="Arial Bold" panose="020B0704020202020204" pitchFamily="34" charset="0"/>
                <a:ea typeface="ＭＳ Ｐゴシック" panose="020B0600070205080204" pitchFamily="34" charset="-128"/>
              </a:rPr>
              <a:t>Academic Search Complete</a:t>
            </a:r>
            <a:r>
              <a:rPr lang="en-CA" altLang="en-US" sz="2400">
                <a:latin typeface="Arial Bold" panose="020B0704020202020204" pitchFamily="34" charset="0"/>
                <a:ea typeface="ＭＳ Ｐゴシック" panose="020B0600070205080204" pitchFamily="34" charset="-128"/>
              </a:rPr>
              <a:t>, and </a:t>
            </a:r>
            <a:r>
              <a:rPr lang="en-CA" altLang="en-US" sz="2400" i="1">
                <a:latin typeface="Arial Bold" panose="020B0704020202020204" pitchFamily="34" charset="0"/>
                <a:ea typeface="ＭＳ Ｐゴシック" panose="020B0600070205080204" pitchFamily="34" charset="-128"/>
              </a:rPr>
              <a:t>Gender Studies Database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313" y="3716338"/>
            <a:ext cx="7775575" cy="2892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800" dirty="0">
              <a:latin typeface="+mn-lt"/>
            </a:endParaRPr>
          </a:p>
          <a:p>
            <a:pPr>
              <a:defRPr/>
            </a:pPr>
            <a:r>
              <a:rPr lang="en-US" sz="1800" b="1" dirty="0">
                <a:latin typeface="+mn-lt"/>
              </a:rPr>
              <a:t>Use the facets on the left side to refine your search</a:t>
            </a:r>
            <a:r>
              <a:rPr lang="en-US" sz="1800" dirty="0">
                <a:latin typeface="+mn-lt"/>
              </a:rPr>
              <a:t>:</a:t>
            </a:r>
          </a:p>
          <a:p>
            <a:pPr>
              <a:defRPr/>
            </a:pPr>
            <a:endParaRPr lang="en-US" sz="1800" dirty="0">
              <a:latin typeface="+mn-lt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+mn-lt"/>
              </a:rPr>
              <a:t>Scholarly (peer-reviewed) journals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+mn-lt"/>
              </a:rPr>
              <a:t>Date range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+mn-lt"/>
              </a:rPr>
              <a:t>Language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+mn-lt"/>
              </a:rPr>
              <a:t>Analyze results</a:t>
            </a:r>
          </a:p>
          <a:p>
            <a:pPr>
              <a:defRPr/>
            </a:pPr>
            <a:endParaRPr lang="en-US" sz="1800" dirty="0">
              <a:latin typeface="+mn-lt"/>
            </a:endParaRPr>
          </a:p>
          <a:p>
            <a:pPr>
              <a:defRPr/>
            </a:pPr>
            <a:endParaRPr lang="en-CA" sz="1800" dirty="0">
              <a:latin typeface="+mn-lt"/>
            </a:endParaRPr>
          </a:p>
        </p:txBody>
      </p:sp>
      <p:pic>
        <p:nvPicPr>
          <p:cNvPr id="16388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489075"/>
            <a:ext cx="8496300" cy="22621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Evaluating Scholarly Sources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741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85800" y="1125538"/>
            <a:ext cx="8350250" cy="5068887"/>
          </a:xfrm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Who is the author/creator?</a:t>
            </a:r>
            <a:endParaRPr lang="en-CA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are the credentials of the author/creator?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is the author/creator’s organizational affiliation?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Who is the publisher?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Is it a university press?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Is the source peer-reviewed?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Are there references or bibliographies?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Are there in-text citations, footnotes, endnotes?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organization is responsible for the source?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Governmental organization? Learned society?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If you cannot find information regarding the authority of the author or publisher, you should not use the source. 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Subject Searching</a:t>
            </a:r>
          </a:p>
        </p:txBody>
      </p:sp>
      <p:sp>
        <p:nvSpPr>
          <p:cNvPr id="1843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85800" y="1196752"/>
            <a:ext cx="7772400" cy="5328592"/>
          </a:xfrm>
        </p:spPr>
        <p:txBody>
          <a:bodyPr/>
          <a:lstStyle/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Subject searching is more precise</a:t>
            </a:r>
          </a:p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Thesaurus or Indexes</a:t>
            </a: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List of terms used in a database</a:t>
            </a:r>
          </a:p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Subject Headings in Sofia for books</a:t>
            </a: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Created by the Library of Congress</a:t>
            </a:r>
          </a:p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Subjects include:</a:t>
            </a: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People</a:t>
            </a:r>
          </a:p>
          <a:p>
            <a:pPr lvl="1"/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Theories</a:t>
            </a:r>
          </a:p>
          <a:p>
            <a:pPr lvl="1"/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Places</a:t>
            </a:r>
          </a:p>
          <a:p>
            <a:pPr lvl="1"/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Events</a:t>
            </a:r>
            <a:endParaRPr lang="en-CA" altLang="en-US" sz="2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Topical subject headings</a:t>
            </a:r>
          </a:p>
          <a:p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8CAE180-C1C8-4556-8DA4-7EB3A44C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To Find the Full Text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6C7C7EB4-1FF5-4621-98A0-DE5726210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68760"/>
            <a:ext cx="7920880" cy="5400600"/>
          </a:xfrm>
        </p:spPr>
        <p:txBody>
          <a:bodyPr/>
          <a:lstStyle/>
          <a:p>
            <a:pPr marL="342900" indent="-342900">
              <a:spcBef>
                <a:spcPts val="450"/>
              </a:spcBef>
              <a:buAutoNum type="arabicPeriod"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Use the                         to go to the journal site</a:t>
            </a:r>
          </a:p>
          <a:p>
            <a:pPr marL="342900" indent="-342900">
              <a:spcBef>
                <a:spcPts val="450"/>
              </a:spcBef>
              <a:buAutoNum type="arabicPeriod"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Use the                                    to go directly to PDF</a:t>
            </a:r>
            <a:endParaRPr lang="en-CA" altLang="en-US" sz="20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ts val="450"/>
              </a:spcBef>
              <a:buNone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3.  Search Sofia</a:t>
            </a:r>
          </a:p>
          <a:p>
            <a:pPr lvl="1">
              <a:spcBef>
                <a:spcPts val="45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Perform a title search for the journal</a:t>
            </a:r>
          </a:p>
          <a:p>
            <a:pPr lvl="1">
              <a:spcBef>
                <a:spcPts val="450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Perform a title search for the article</a:t>
            </a:r>
          </a:p>
          <a:p>
            <a:pPr marL="0" indent="0" eaLnBrk="1" hangingPunct="1">
              <a:buNone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4.   Article/Chapter Scan &amp; Deliver</a:t>
            </a:r>
          </a:p>
          <a:p>
            <a:pPr lvl="1" eaLnBrk="1" hangingPunct="1"/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 Sofia, click on the title of the book to see the Access Options</a:t>
            </a:r>
          </a:p>
          <a:p>
            <a:pPr lvl="1" eaLnBrk="1" hangingPunct="1"/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Look for: </a:t>
            </a:r>
          </a:p>
          <a:p>
            <a:pPr lvl="1" eaLnBrk="1" hangingPunct="1"/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Compliance with Canadian Copyright Act</a:t>
            </a:r>
          </a:p>
          <a:p>
            <a:pPr marL="0" indent="0" eaLnBrk="1" hangingPunct="1">
              <a:buNone/>
            </a:pPr>
            <a:r>
              <a:rPr lang="en-CA" altLang="en-US" sz="20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5.  Request an Interlibrary Loan (COLOMBO)</a:t>
            </a:r>
          </a:p>
          <a:p>
            <a:pPr lvl="1">
              <a:spcBef>
                <a:spcPts val="450"/>
              </a:spcBef>
            </a:pPr>
            <a:r>
              <a:rPr lang="en-US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                  in Sofia </a:t>
            </a:r>
          </a:p>
          <a:p>
            <a:pPr lvl="2">
              <a:spcBef>
                <a:spcPts val="450"/>
              </a:spcBef>
            </a:pPr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option appears only if we change the search to other QC libraries or libraries worldwide</a:t>
            </a:r>
          </a:p>
          <a:p>
            <a:pPr lvl="1">
              <a:spcBef>
                <a:spcPts val="324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Allow 1 to 2 weeks for delivery of printed books</a:t>
            </a:r>
          </a:p>
          <a:p>
            <a:pPr lvl="1">
              <a:spcBef>
                <a:spcPts val="324"/>
              </a:spcBef>
            </a:pPr>
            <a:r>
              <a:rPr lang="en-CA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Allow 2 to 4 days for delivery of articles and chapters by email</a:t>
            </a:r>
          </a:p>
        </p:txBody>
      </p:sp>
      <p:pic>
        <p:nvPicPr>
          <p:cNvPr id="23556" name="Picture 2">
            <a:extLst>
              <a:ext uri="{FF2B5EF4-FFF2-40B4-BE49-F238E27FC236}">
                <a16:creationId xmlns:a16="http://schemas.microsoft.com/office/drawing/2014/main" id="{4899EBCD-BBFB-4BE4-84E8-14923F287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586" y="1414448"/>
            <a:ext cx="1350150" cy="219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7" name="Picture 1">
            <a:extLst>
              <a:ext uri="{FF2B5EF4-FFF2-40B4-BE49-F238E27FC236}">
                <a16:creationId xmlns:a16="http://schemas.microsoft.com/office/drawing/2014/main" id="{9E28D61F-3500-4F7E-9B15-408CE456D8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58" y="4772853"/>
            <a:ext cx="2033890" cy="406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9747" y="1689616"/>
            <a:ext cx="2382253" cy="3449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BD185D-BED2-466F-8FCA-A95B754369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27784" y="3829934"/>
            <a:ext cx="1867222" cy="26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72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1C398100-67ED-48D0-8A85-C976386B29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Help is Available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B38DC937-06AD-4426-966C-1297B74C55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268760"/>
            <a:ext cx="7848872" cy="5208240"/>
          </a:xfrm>
        </p:spPr>
        <p:txBody>
          <a:bodyPr/>
          <a:lstStyle/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Library website: help &amp; how-to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Sexuality studies subject guide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Citation style guides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5"/>
              </a:rPr>
              <a:t>Ask Us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Webster Ask Us Desk </a:t>
            </a:r>
          </a:p>
          <a:p>
            <a:pPr lvl="2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Entrance to Webster Library (SGW)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E-mail form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Chat </a:t>
            </a: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Ask Vince: 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vince.graziano@concordia.ca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Office hours: by appointment on ZOOM or in person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Many questions can be answered by email</a:t>
            </a:r>
          </a:p>
          <a:p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324381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01C435F-790A-44BA-9892-C8DCC8A8A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Outline</a:t>
            </a:r>
            <a:endParaRPr lang="en-CA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A0E2B63-DDD5-4C63-85BE-80B043FCD7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196752"/>
            <a:ext cx="7704856" cy="5040560"/>
          </a:xfrm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Background information</a:t>
            </a:r>
          </a:p>
          <a:p>
            <a:pPr lvl="1"/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Sage Research Methods Online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Sofia for books and articles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Finding articles through databases</a:t>
            </a:r>
          </a:p>
          <a:p>
            <a:pPr lvl="1"/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LGBTQ+ Source</a:t>
            </a:r>
          </a:p>
          <a:p>
            <a:pPr lvl="1"/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Gender studies Database</a:t>
            </a:r>
          </a:p>
          <a:p>
            <a:pPr lvl="1"/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Academic Search Complete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Evaluating scholarly sources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Primary Source</a:t>
            </a:r>
          </a:p>
          <a:p>
            <a:pPr lvl="1"/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Archives of Sexuality and Gender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Help is Available</a:t>
            </a:r>
          </a:p>
        </p:txBody>
      </p:sp>
    </p:spTree>
    <p:extLst>
      <p:ext uri="{BB962C8B-B14F-4D97-AF65-F5344CB8AC3E}">
        <p14:creationId xmlns:p14="http://schemas.microsoft.com/office/powerpoint/2010/main" val="35201751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Background Information</a:t>
            </a:r>
          </a:p>
        </p:txBody>
      </p:sp>
      <p:sp>
        <p:nvSpPr>
          <p:cNvPr id="819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Sage Research Methods</a:t>
            </a:r>
            <a:endParaRPr lang="en-US" altLang="en-US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Platform providing access to full-text content related to research methodology in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ebooks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journals and reference works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Reference works include encyclopedias and dictionaries</a:t>
            </a:r>
          </a:p>
          <a:p>
            <a:pPr lvl="1"/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Ebooks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include individual chapters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Ability to limit by discipline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9183393-A306-4F29-BEC3-12FA54388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Books and articles in Sofia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584CD340-423F-4BFE-A186-ADCC13D0D4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196752"/>
            <a:ext cx="8136904" cy="5544616"/>
          </a:xfrm>
        </p:spPr>
        <p:txBody>
          <a:bodyPr/>
          <a:lstStyle/>
          <a:p>
            <a:r>
              <a:rPr lang="en-CA" altLang="en-US" sz="2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Sofia Discovery Tool</a:t>
            </a:r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is used in all Quebec University Libraries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Can be a starting point for library research</a:t>
            </a: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Ability to search local library (default), QC libraries, and libraries worldwide</a:t>
            </a:r>
          </a:p>
          <a:p>
            <a:r>
              <a:rPr lang="en-CA" altLang="en-US" sz="2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Catalogue</a:t>
            </a:r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includes all electronic and physical books, videos etc available at Concordia Library</a:t>
            </a:r>
          </a:p>
          <a:p>
            <a:r>
              <a:rPr lang="en-CA" altLang="en-US" sz="2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Discovery service</a:t>
            </a:r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includes all full-text articles to which Concordia has access</a:t>
            </a:r>
          </a:p>
          <a:p>
            <a:r>
              <a:rPr lang="en-CA" altLang="en-US" sz="2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Interlibrary Loan </a:t>
            </a:r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 </a:t>
            </a:r>
            <a:r>
              <a:rPr lang="en-CA" altLang="en-US" sz="2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Article/Chapter Scan</a:t>
            </a:r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built in</a:t>
            </a:r>
          </a:p>
          <a:p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Does </a:t>
            </a:r>
            <a:r>
              <a:rPr lang="en-CA" altLang="en-US" sz="2200" b="1" u="sng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replace databases</a:t>
            </a:r>
          </a:p>
          <a:p>
            <a:r>
              <a:rPr lang="en-CA" altLang="en-US" sz="22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Introductory Video</a:t>
            </a:r>
            <a:r>
              <a:rPr lang="en-CA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  <a:endParaRPr lang="en-CA" altLang="en-US" sz="22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000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Searching Sofia</a:t>
            </a:r>
            <a:endParaRPr lang="en-CA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12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71513"/>
          </a:xfrm>
        </p:spPr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Electronic Journals</a:t>
            </a:r>
          </a:p>
        </p:txBody>
      </p:sp>
      <p:sp>
        <p:nvSpPr>
          <p:cNvPr id="1024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85800" y="1146175"/>
            <a:ext cx="7772400" cy="4967288"/>
          </a:xfrm>
        </p:spPr>
        <p:txBody>
          <a:bodyPr/>
          <a:lstStyle/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Collections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Project MUSE (Recent issues)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JSTOR (Older issues)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Oxford Journals (recent and archive)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Wiley-Blackwell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Sage Journals 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Taylor &amp; Francis (Routledge)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Academic Search Complete (EBSCO)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ProQuest Central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British Periodicals I and II (1681-1939)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American Periodicals (1741-1940)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Periodicals Archive Online (1802-2000)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Many other electronic journal collections 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58875"/>
            <a:ext cx="2066925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127375"/>
            <a:ext cx="665163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3130550"/>
            <a:ext cx="665163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4292600"/>
            <a:ext cx="184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38" y="5086350"/>
            <a:ext cx="2295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Rectangle 1"/>
          <p:cNvSpPr>
            <a:spLocks noChangeArrowheads="1"/>
          </p:cNvSpPr>
          <p:nvPr/>
        </p:nvSpPr>
        <p:spPr bwMode="auto">
          <a:xfrm>
            <a:off x="6345238" y="56515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>
              <a:latin typeface="Times" panose="02020603050405020304" pitchFamily="18" charset="0"/>
            </a:endParaRPr>
          </a:p>
        </p:txBody>
      </p:sp>
      <p:pic>
        <p:nvPicPr>
          <p:cNvPr id="10250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050" y="2365375"/>
            <a:ext cx="23812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AFD9B54-943C-400C-8C42-F7E774C20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936" y="480952"/>
            <a:ext cx="5829300" cy="503635"/>
          </a:xfrm>
        </p:spPr>
        <p:txBody>
          <a:bodyPr/>
          <a:lstStyle/>
          <a:p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Electronic Books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C105879-449A-4C4C-8780-FF625A2AD7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6897" y="1196752"/>
            <a:ext cx="7815543" cy="5400600"/>
          </a:xfrm>
        </p:spPr>
        <p:txBody>
          <a:bodyPr/>
          <a:lstStyle/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Collections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lvl="1"/>
            <a:r>
              <a:rPr lang="en-CA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Oxford Scholarship Online </a:t>
            </a:r>
          </a:p>
          <a:p>
            <a:pPr lvl="1"/>
            <a:r>
              <a:rPr lang="en-CA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Cambridge Books Online </a:t>
            </a:r>
          </a:p>
          <a:p>
            <a:pPr lvl="1"/>
            <a:r>
              <a:rPr lang="en-CA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Project MUSE E-books (university presses)</a:t>
            </a:r>
          </a:p>
          <a:p>
            <a:pPr lvl="1"/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SpringerLink</a:t>
            </a:r>
          </a:p>
          <a:p>
            <a:pPr lvl="2"/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Springer </a:t>
            </a:r>
            <a:r>
              <a:rPr lang="en-US" altLang="en-US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Ebooks</a:t>
            </a:r>
            <a:endParaRPr lang="en-US" altLang="en-US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/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Palgrave Macmillan </a:t>
            </a:r>
            <a:r>
              <a:rPr lang="en-US" altLang="en-US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Ebooks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(2010- )</a:t>
            </a:r>
          </a:p>
          <a:p>
            <a:pPr lvl="1"/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ACLS Humanities E-books</a:t>
            </a:r>
            <a:endParaRPr lang="en-CA" altLang="en-US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Canada Commons</a:t>
            </a:r>
          </a:p>
          <a:p>
            <a:pPr lvl="1"/>
            <a:r>
              <a:rPr lang="en-CA" altLang="en-US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Ebook</a:t>
            </a:r>
            <a:r>
              <a:rPr lang="en-CA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Central (ProQuest)</a:t>
            </a:r>
          </a:p>
          <a:p>
            <a:pPr lvl="1"/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EBSCO E-books</a:t>
            </a:r>
          </a:p>
          <a:p>
            <a:pPr lvl="1"/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Taylor &amp; Francis</a:t>
            </a:r>
            <a:endParaRPr lang="en-CA" altLang="en-US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Many other electronic books </a:t>
            </a:r>
          </a:p>
        </p:txBody>
      </p:sp>
      <p:pic>
        <p:nvPicPr>
          <p:cNvPr id="11268" name="Picture 8">
            <a:extLst>
              <a:ext uri="{FF2B5EF4-FFF2-40B4-BE49-F238E27FC236}">
                <a16:creationId xmlns:a16="http://schemas.microsoft.com/office/drawing/2014/main" id="{5223E14B-5F8E-4B3A-9A34-0904A803E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30" y="4457239"/>
            <a:ext cx="5857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3">
            <a:extLst>
              <a:ext uri="{FF2B5EF4-FFF2-40B4-BE49-F238E27FC236}">
                <a16:creationId xmlns:a16="http://schemas.microsoft.com/office/drawing/2014/main" id="{B8B58081-F3ED-43E2-9C91-936E0231E8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00672"/>
            <a:ext cx="1485900" cy="407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">
            <a:extLst>
              <a:ext uri="{FF2B5EF4-FFF2-40B4-BE49-F238E27FC236}">
                <a16:creationId xmlns:a16="http://schemas.microsoft.com/office/drawing/2014/main" id="{6A4FC212-7242-43D8-A73F-E6DD0B8B5D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246834"/>
            <a:ext cx="1471613" cy="36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477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Article Databases</a:t>
            </a:r>
            <a:endParaRPr lang="en-CA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1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68338" y="1196975"/>
            <a:ext cx="8224837" cy="5256213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LGBTQ+ Source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Small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database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Contains references to 76 active scholarly journals and 125 LGBTQ+ popular periodicals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Includes full text of </a:t>
            </a:r>
            <a:r>
              <a:rPr lang="en-US" altLang="en-US" i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Xtra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and the </a:t>
            </a:r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Body Politic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(1971-1987)</a:t>
            </a:r>
            <a:endParaRPr lang="en-US" altLang="en-US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Gender Studies Database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Combines Women's Studies International and Men's Studies databases with coverage of sexual diversity issues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Academic Search Complete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Huge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database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More than 5,700 active full-text peer-reviewed journals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More than 600 active full-text popular periodicals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More Databases</a:t>
            </a:r>
          </a:p>
        </p:txBody>
      </p:sp>
      <p:sp>
        <p:nvSpPr>
          <p:cNvPr id="1331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685800" y="1196975"/>
            <a:ext cx="7772400" cy="5400675"/>
          </a:xfrm>
        </p:spPr>
        <p:txBody>
          <a:bodyPr/>
          <a:lstStyle/>
          <a:p>
            <a:r>
              <a:rPr lang="en-US" altLang="en-US" i="1" dirty="0" err="1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SocIndex</a:t>
            </a:r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 with Full Text</a:t>
            </a:r>
            <a:endParaRPr lang="en-US" altLang="en-US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Focuses on sociological and social science material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APA PsycINFO</a:t>
            </a:r>
            <a:endParaRPr lang="en-US" altLang="en-US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American Psychological Association (APA)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Citations and summaries of scholarly journal articles, book chapters, books, technical reports and dissertations, all in psychology and related disciplines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ERIC</a:t>
            </a:r>
            <a:endParaRPr lang="en-US" altLang="en-US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Indexes journal articles and documents in education and related disciplines</a:t>
            </a:r>
          </a:p>
          <a:p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  <a:hlinkClick r:id="rId5"/>
              </a:rPr>
              <a:t>PubMed</a:t>
            </a:r>
            <a:endParaRPr lang="en-US" altLang="en-US" i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Citations and abstracts covering health issues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89384-6D8A-48B4-9134-95DAEB057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Archives of Sexuality and Gender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B10E0-ED71-4468-A555-8B9E2CBCB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79058"/>
            <a:ext cx="7772400" cy="529794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dirty="0"/>
              <a:t>The </a:t>
            </a:r>
            <a:r>
              <a:rPr lang="en-US" sz="2200" b="1" dirty="0">
                <a:hlinkClick r:id="rId2"/>
              </a:rPr>
              <a:t>Archive of Sexuality and Gender </a:t>
            </a:r>
            <a:endParaRPr lang="en-US" sz="2200" b="1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Consists of primary sources in the history of LGBTQ+ and sexuality issues.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It is international in scope, and it covers the LGBTQ+ movement from 1940.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Some documents in the history of sexuality go as far back as the 16</a:t>
            </a:r>
            <a:r>
              <a:rPr lang="en-US" sz="2000" baseline="30000" dirty="0"/>
              <a:t>th</a:t>
            </a:r>
            <a:r>
              <a:rPr lang="en-US" sz="2000" dirty="0"/>
              <a:t> century.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The Archive consists of 4 collections</a:t>
            </a:r>
            <a:r>
              <a:rPr lang="en-US" sz="2200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/>
              <a:t>LGBTQ history and culture since 1940, Part I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/>
              <a:t>LGBTQ history and culture since 1940, Part II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/>
              <a:t>Sex and sexuality, sixteenth to twentieth century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sz="2000" dirty="0"/>
              <a:t>International perspectives on LGBTQ activism and culture 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5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S-Concordia-Powerpoint-2011">
  <a:themeElements>
    <a:clrScheme name="Concordia-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ordia-PPT">
      <a:majorFont>
        <a:latin typeface="GillSans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Concordia-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CS-Concordia-Powerpoint-2011">
  <a:themeElements>
    <a:clrScheme name="Concordia-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ordia-PPT">
      <a:majorFont>
        <a:latin typeface="GillSans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Concordia-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CS-Concordia-Powerpoint-2011">
  <a:themeElements>
    <a:clrScheme name="Concordia-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ordia-PPT">
      <a:majorFont>
        <a:latin typeface="GillSans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Concordia-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Theme">
  <a:themeElements>
    <a:clrScheme name="CONCORDIA UNIVERSITY">
      <a:dk1>
        <a:srgbClr val="000000"/>
      </a:dk1>
      <a:lt1>
        <a:srgbClr val="FFFFFF"/>
      </a:lt1>
      <a:dk2>
        <a:srgbClr val="000000"/>
      </a:dk2>
      <a:lt2>
        <a:srgbClr val="BCBCBC"/>
      </a:lt2>
      <a:accent1>
        <a:srgbClr val="801329"/>
      </a:accent1>
      <a:accent2>
        <a:srgbClr val="E83F21"/>
      </a:accent2>
      <a:accent3>
        <a:srgbClr val="00776F"/>
      </a:accent3>
      <a:accent4>
        <a:srgbClr val="E90065"/>
      </a:accent4>
      <a:accent5>
        <a:srgbClr val="1598D6"/>
      </a:accent5>
      <a:accent6>
        <a:srgbClr val="7BC224"/>
      </a:accent6>
      <a:hlink>
        <a:srgbClr val="801329"/>
      </a:hlink>
      <a:folHlink>
        <a:srgbClr val="0E317B"/>
      </a:folHlink>
    </a:clrScheme>
    <a:fontScheme name="Concordia-PPT">
      <a:majorFont>
        <a:latin typeface="GillSans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Concordia-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Concordia-Powerpoint-2010-Template-B.potx</Template>
  <TotalTime>31915</TotalTime>
  <Words>987</Words>
  <Application>Microsoft Office PowerPoint</Application>
  <PresentationFormat>On-screen Show (4:3)</PresentationFormat>
  <Paragraphs>175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ＭＳ Ｐゴシック</vt:lpstr>
      <vt:lpstr>Arial</vt:lpstr>
      <vt:lpstr>Arial Bold</vt:lpstr>
      <vt:lpstr>Gill Sans</vt:lpstr>
      <vt:lpstr>GillSans Bold</vt:lpstr>
      <vt:lpstr>Times</vt:lpstr>
      <vt:lpstr>Wingdings</vt:lpstr>
      <vt:lpstr>UCS-Concordia-Powerpoint-2011</vt:lpstr>
      <vt:lpstr>UCS-Concordia-Powerpoint-2011</vt:lpstr>
      <vt:lpstr>UCS-Concordia-Powerpoint-2011</vt:lpstr>
      <vt:lpstr>Default Theme</vt:lpstr>
      <vt:lpstr>Library Orientation for SSDB 220: Introduction to Theories of Sexuality</vt:lpstr>
      <vt:lpstr>Outline</vt:lpstr>
      <vt:lpstr>Background Information</vt:lpstr>
      <vt:lpstr>Books and articles in Sofia</vt:lpstr>
      <vt:lpstr>Electronic Journals</vt:lpstr>
      <vt:lpstr>Electronic Books</vt:lpstr>
      <vt:lpstr>Article Databases</vt:lpstr>
      <vt:lpstr>More Databases</vt:lpstr>
      <vt:lpstr>Archives of Sexuality and Gender</vt:lpstr>
      <vt:lpstr>Search Operators</vt:lpstr>
      <vt:lpstr>Sofia for Articles</vt:lpstr>
      <vt:lpstr>Article Search in LGBTQ+ Source, Academic Search Complete, and Gender Studies Database</vt:lpstr>
      <vt:lpstr>Evaluating Scholarly Sources</vt:lpstr>
      <vt:lpstr>Subject Searching</vt:lpstr>
      <vt:lpstr>To Find the Full Text</vt:lpstr>
      <vt:lpstr>Help is Available</vt:lpstr>
      <vt:lpstr>PowerPoint Presentation</vt:lpstr>
    </vt:vector>
  </TitlesOfParts>
  <Company>Marketing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Alleyne</dc:creator>
  <cp:lastModifiedBy>Vince Graziano</cp:lastModifiedBy>
  <cp:revision>111</cp:revision>
  <dcterms:created xsi:type="dcterms:W3CDTF">2011-06-22T22:00:22Z</dcterms:created>
  <dcterms:modified xsi:type="dcterms:W3CDTF">2022-10-12T14:25:14Z</dcterms:modified>
</cp:coreProperties>
</file>