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0" r:id="rId5"/>
    <p:sldId id="257" r:id="rId6"/>
    <p:sldId id="297" r:id="rId7"/>
    <p:sldId id="272" r:id="rId8"/>
    <p:sldId id="262" r:id="rId9"/>
    <p:sldId id="273" r:id="rId10"/>
    <p:sldId id="263" r:id="rId11"/>
    <p:sldId id="548" r:id="rId12"/>
    <p:sldId id="549" r:id="rId13"/>
    <p:sldId id="550" r:id="rId14"/>
    <p:sldId id="551" r:id="rId15"/>
    <p:sldId id="552" r:id="rId16"/>
    <p:sldId id="536" r:id="rId17"/>
    <p:sldId id="535" r:id="rId18"/>
    <p:sldId id="554" r:id="rId19"/>
    <p:sldId id="538" r:id="rId20"/>
    <p:sldId id="540" r:id="rId21"/>
    <p:sldId id="537" r:id="rId22"/>
    <p:sldId id="547" r:id="rId23"/>
    <p:sldId id="415" r:id="rId24"/>
    <p:sldId id="553"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4660"/>
  </p:normalViewPr>
  <p:slideViewPr>
    <p:cSldViewPr snapToGrid="0">
      <p:cViewPr varScale="1">
        <p:scale>
          <a:sx n="60" d="100"/>
          <a:sy n="60" d="100"/>
        </p:scale>
        <p:origin x="90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74854-23DE-4784-8196-5149FE03C27F}" type="datetimeFigureOut">
              <a:rPr lang="en-CA" smtClean="0"/>
              <a:t>2024-09-10</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CFBFD-2EC1-4659-949E-1C4E643D2AEE}" type="slidenum">
              <a:rPr lang="en-CA" smtClean="0"/>
              <a:t>‹#›</a:t>
            </a:fld>
            <a:endParaRPr lang="en-CA" dirty="0"/>
          </a:p>
        </p:txBody>
      </p:sp>
    </p:spTree>
    <p:extLst>
      <p:ext uri="{BB962C8B-B14F-4D97-AF65-F5344CB8AC3E}">
        <p14:creationId xmlns:p14="http://schemas.microsoft.com/office/powerpoint/2010/main" val="3265305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43ACF8-3F51-854F-91E9-AD86E324A5D8}" type="slidenum">
              <a:rPr lang="en-US" smtClean="0"/>
              <a:pPr>
                <a:defRPr/>
              </a:pPr>
              <a:t>2</a:t>
            </a:fld>
            <a:endParaRPr lang="en-US" dirty="0"/>
          </a:p>
        </p:txBody>
      </p:sp>
    </p:spTree>
    <p:extLst>
      <p:ext uri="{BB962C8B-B14F-4D97-AF65-F5344CB8AC3E}">
        <p14:creationId xmlns:p14="http://schemas.microsoft.com/office/powerpoint/2010/main" val="227000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09C130C-1663-40D3-907C-63CF7B381C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2C7BBB63-3FAE-4235-A28C-2A78CD43B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sz="1200" b="0" i="0" u="none" strike="noStrike" cap="none" dirty="0">
                <a:solidFill>
                  <a:schemeClr val="dk1"/>
                </a:solidFill>
                <a:effectLst/>
                <a:latin typeface="Calibri"/>
                <a:ea typeface="Calibri"/>
                <a:cs typeface="Calibri"/>
                <a:sym typeface="Calibri"/>
              </a:rPr>
              <a:t>You can also access these guides from the main library homepage by clicking on the help and how to menu and then select subject and course guides. These are great place to start for finding databases and other information for your discipline. </a:t>
            </a:r>
          </a:p>
        </p:txBody>
      </p:sp>
      <p:sp>
        <p:nvSpPr>
          <p:cNvPr id="59396" name="Slide Number Placeholder 3">
            <a:extLst>
              <a:ext uri="{FF2B5EF4-FFF2-40B4-BE49-F238E27FC236}">
                <a16:creationId xmlns:a16="http://schemas.microsoft.com/office/drawing/2014/main" id="{D55CD003-FD99-4B1B-A806-32105FC44F7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863D515-F4C3-4157-A5FF-1C6E4A484B1A}" type="slidenum">
              <a:rPr lang="en-US" altLang="en-US"/>
              <a:pPr/>
              <a:t>19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CA" sz="1200" b="0" i="0" u="none" strike="noStrike" cap="none" dirty="0">
                <a:solidFill>
                  <a:schemeClr val="dk1"/>
                </a:solidFill>
                <a:effectLst/>
                <a:latin typeface="Calibri"/>
                <a:ea typeface="Calibri"/>
                <a:cs typeface="Calibri"/>
                <a:sym typeface="Calibri"/>
              </a:rPr>
              <a:t>The subject and course guides are some of the most helpful guides. They are created and maintained by the library’s subject librarians – librarians who are experts at supporting research in your field. The guides contain recommended resources for each subject, including the best databases to use, background sources like encyclopedias and handbooks, how-to guides for finding trickier resources like primary sources, lists of useful websites and online tools. The guides also have links you can use to contact your subject librarians if you have any questions or need help working on a project.</a:t>
            </a:r>
          </a:p>
          <a:p>
            <a:endParaRPr lang="en-CA"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smtClean="0">
                <a:solidFill>
                  <a:schemeClr val="dk1"/>
                </a:solidFill>
                <a:latin typeface="Calibri"/>
                <a:ea typeface="Calibri"/>
                <a:cs typeface="Calibri"/>
                <a:sym typeface="Calibri"/>
              </a:rPr>
              <a:t>20</a:t>
            </a:fld>
            <a:endParaRPr lang="en-CA"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408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A5D73-93BF-A756-C531-D631F23962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A05AF69-22C1-0C35-D3E9-2371697F5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0658319-53B7-380B-2823-AA47261A9C71}"/>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0B7416FD-18A8-1BE6-5AB3-EAC7EA585A8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5893884C-3031-29DB-B86B-AEEDC4F3AA11}"/>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61463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E894-F062-ADA6-DA81-3CC0C46C561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154269A-1AB8-302C-6797-4E3329995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5E0DD8E-FDBC-0EEE-5908-1F97BE186143}"/>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80D920CC-1779-EB26-036E-68572D7DB372}"/>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E2F68CE5-15CE-9D9C-0799-B738F26CE501}"/>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54819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20C4B3-4C53-0A05-37DD-4A64B16AF3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2A2FB85-D189-38F4-7C6C-A46C0A86E1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544AD6F-8CA0-3432-F5F7-FD15E4D49C2C}"/>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981CD901-1050-B8B4-83A0-BD85B66F6D31}"/>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1939FD9-85F2-1280-E8E8-DB4EBFFCE1A2}"/>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64976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52064-7720-774B-C028-39C995C9FC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904291B-6595-7255-0970-A3DCB90E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323E73C-BB49-9C94-4C08-3CAEAC4C0E4D}"/>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3E210C20-FFBD-5387-7523-3C554A963A0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BB1F78A-0908-AF69-F3C8-05269CAEADC9}"/>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727033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617A-99FD-DB09-8CE5-8A9A7CDB02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563C8D7-5CA0-4D50-8C21-7DF059DD0F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BA2062-AFFD-26AE-ACC0-8F0A77F03E5D}"/>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09DD349A-C8A9-023B-8F0C-C209F41F90FE}"/>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15DAE42B-0021-C8EB-4078-69E1DEBE4906}"/>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1146401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D80E-F8A4-A3D3-A327-88C6BEA5D85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8E922E4-8D6C-A82F-220A-C5556AC960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AE4C4236-62CF-5FA9-6C4D-9C27783F14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AC216B4-DC90-237D-A56F-5D2A56AD28D5}"/>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6" name="Footer Placeholder 5">
            <a:extLst>
              <a:ext uri="{FF2B5EF4-FFF2-40B4-BE49-F238E27FC236}">
                <a16:creationId xmlns:a16="http://schemas.microsoft.com/office/drawing/2014/main" id="{2CDF359A-7254-3081-2F07-1769B0956193}"/>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C938B670-3A95-E3CF-E33F-43A167616E30}"/>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320715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80C11-50E6-2FD6-8B9D-0D813AA10DB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DC8E02D-38EB-9919-F2C5-5B49A3B843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07535C-EBFF-287E-35A5-FA77C94C0F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ED47A6F-09B3-C1A0-553A-4779AFF0F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F3E7A2-C28D-11FA-2719-69AFBF9241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75E7A01-9A6C-F192-0FD6-389AF97AF9ED}"/>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8" name="Footer Placeholder 7">
            <a:extLst>
              <a:ext uri="{FF2B5EF4-FFF2-40B4-BE49-F238E27FC236}">
                <a16:creationId xmlns:a16="http://schemas.microsoft.com/office/drawing/2014/main" id="{E0731501-C125-41DF-CF87-588879A5CC9C}"/>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915114AA-FCCC-59B3-B265-4E99FFA67812}"/>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19806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4B6D2-6163-3656-A4DF-10379EC13A2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2CC863A-BD42-5EEF-6827-CA268BF04AAF}"/>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4" name="Footer Placeholder 3">
            <a:extLst>
              <a:ext uri="{FF2B5EF4-FFF2-40B4-BE49-F238E27FC236}">
                <a16:creationId xmlns:a16="http://schemas.microsoft.com/office/drawing/2014/main" id="{8660E3BC-7DE8-0032-1AF3-48FAF5DEBD8A}"/>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FD762DDF-5044-7280-4AAB-4F1F1727941C}"/>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92101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20FCD-0BA0-4F93-28AF-7D69A216BC26}"/>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3" name="Footer Placeholder 2">
            <a:extLst>
              <a:ext uri="{FF2B5EF4-FFF2-40B4-BE49-F238E27FC236}">
                <a16:creationId xmlns:a16="http://schemas.microsoft.com/office/drawing/2014/main" id="{FA70055F-8DB6-C468-A598-07F1EB49393A}"/>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9B1A15AA-78EA-B885-E9C0-2F60E19E0DB6}"/>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8774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AE40-7AC2-0F0E-9E14-BE09D4A06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6212F6F-2990-D3B9-279C-AFE7DC3C5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2FC36F7-1237-EBBF-A10C-EC55C7DBD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8E15F0-8714-A666-A93C-CE9B846BEC23}"/>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6" name="Footer Placeholder 5">
            <a:extLst>
              <a:ext uri="{FF2B5EF4-FFF2-40B4-BE49-F238E27FC236}">
                <a16:creationId xmlns:a16="http://schemas.microsoft.com/office/drawing/2014/main" id="{A08B4F15-D42D-3A13-5F7C-2AFF9391512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14321F1-D836-F4C5-906B-084E037C930B}"/>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7384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A09D-EDE7-5321-FE0A-0DFED92AC5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AC67B6E-07BE-8451-A672-6C42AD04C9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190EDB59-382C-71BE-D959-67CC9A180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734A3-618C-8263-BA12-6EE01E29E1FD}"/>
              </a:ext>
            </a:extLst>
          </p:cNvPr>
          <p:cNvSpPr>
            <a:spLocks noGrp="1"/>
          </p:cNvSpPr>
          <p:nvPr>
            <p:ph type="dt" sz="half" idx="10"/>
          </p:nvPr>
        </p:nvSpPr>
        <p:spPr/>
        <p:txBody>
          <a:bodyPr/>
          <a:lstStyle/>
          <a:p>
            <a:fld id="{A1865954-550D-4D7F-ADE7-B5C3E9518CD7}" type="datetimeFigureOut">
              <a:rPr lang="en-CA" smtClean="0"/>
              <a:t>2024-09-10</a:t>
            </a:fld>
            <a:endParaRPr lang="en-CA" dirty="0"/>
          </a:p>
        </p:txBody>
      </p:sp>
      <p:sp>
        <p:nvSpPr>
          <p:cNvPr id="6" name="Footer Placeholder 5">
            <a:extLst>
              <a:ext uri="{FF2B5EF4-FFF2-40B4-BE49-F238E27FC236}">
                <a16:creationId xmlns:a16="http://schemas.microsoft.com/office/drawing/2014/main" id="{6F3C5E1E-1137-A3CA-F6DD-70B9BC50D74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33C5E46-0DD9-1BA4-DB04-9F7A4F55985C}"/>
              </a:ext>
            </a:extLst>
          </p:cNvPr>
          <p:cNvSpPr>
            <a:spLocks noGrp="1"/>
          </p:cNvSpPr>
          <p:nvPr>
            <p:ph type="sldNum" sz="quarter" idx="12"/>
          </p:nvPr>
        </p:nvSpPr>
        <p:spPr/>
        <p:txBody>
          <a:bodyPr/>
          <a:lstStyle/>
          <a:p>
            <a:fld id="{2D535197-A32F-41C3-BADA-DF706015A555}" type="slidenum">
              <a:rPr lang="en-CA" smtClean="0"/>
              <a:t>‹#›</a:t>
            </a:fld>
            <a:endParaRPr lang="en-CA" dirty="0"/>
          </a:p>
        </p:txBody>
      </p:sp>
    </p:spTree>
    <p:extLst>
      <p:ext uri="{BB962C8B-B14F-4D97-AF65-F5344CB8AC3E}">
        <p14:creationId xmlns:p14="http://schemas.microsoft.com/office/powerpoint/2010/main" val="2384370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C2899-8A32-9270-BBDF-66954D017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BB8526D-554C-756C-E6CA-1D9BC5335A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1A8813B-F9C7-EB5D-2723-F214DA634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865954-550D-4D7F-ADE7-B5C3E9518CD7}" type="datetimeFigureOut">
              <a:rPr lang="en-CA" smtClean="0"/>
              <a:t>2024-09-10</a:t>
            </a:fld>
            <a:endParaRPr lang="en-CA" dirty="0"/>
          </a:p>
        </p:txBody>
      </p:sp>
      <p:sp>
        <p:nvSpPr>
          <p:cNvPr id="5" name="Footer Placeholder 4">
            <a:extLst>
              <a:ext uri="{FF2B5EF4-FFF2-40B4-BE49-F238E27FC236}">
                <a16:creationId xmlns:a16="http://schemas.microsoft.com/office/drawing/2014/main" id="{9B4E5D69-9249-C756-D53D-9156B148DA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dirty="0"/>
          </a:p>
        </p:txBody>
      </p:sp>
      <p:sp>
        <p:nvSpPr>
          <p:cNvPr id="6" name="Slide Number Placeholder 5">
            <a:extLst>
              <a:ext uri="{FF2B5EF4-FFF2-40B4-BE49-F238E27FC236}">
                <a16:creationId xmlns:a16="http://schemas.microsoft.com/office/drawing/2014/main" id="{C410C624-B7F8-B7BF-A228-9450776BD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535197-A32F-41C3-BADA-DF706015A555}" type="slidenum">
              <a:rPr lang="en-CA" smtClean="0"/>
              <a:t>‹#›</a:t>
            </a:fld>
            <a:endParaRPr lang="en-CA" dirty="0"/>
          </a:p>
        </p:txBody>
      </p:sp>
    </p:spTree>
    <p:extLst>
      <p:ext uri="{BB962C8B-B14F-4D97-AF65-F5344CB8AC3E}">
        <p14:creationId xmlns:p14="http://schemas.microsoft.com/office/powerpoint/2010/main" val="1411956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oncordiauniversity.on.worldcat.org/search?queryString=%22community%20organizing%22%20AND%20youth%20AND%20Canada&amp;databaseLis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concordia.ca/library/guides/scpa.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library.concordia.ca/locations/study-spaces.php?guid=graduate" TargetMode="External"/><Relationship Id="rId4" Type="http://schemas.openxmlformats.org/officeDocument/2006/relationships/hyperlink" Target="http://library.concordia.ca/find/special-collec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technology/borrow/" TargetMode="External"/><Relationship Id="rId2" Type="http://schemas.openxmlformats.org/officeDocument/2006/relationships/hyperlink" Target="https://library.concordia.ca/help/circulation/borrowing.php"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library.concordia.ca/technology/reproduction/kic-scanners.php" TargetMode="External"/><Relationship Id="rId4" Type="http://schemas.openxmlformats.org/officeDocument/2006/relationships/hyperlink" Target="https://adsys2.concordia.ca/dprintpay/"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ibrary.concordia.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FC422-9F20-4A79-820B-52983ACAE9E3}"/>
              </a:ext>
            </a:extLst>
          </p:cNvPr>
          <p:cNvSpPr>
            <a:spLocks noGrp="1"/>
          </p:cNvSpPr>
          <p:nvPr>
            <p:ph type="ctrTitle"/>
          </p:nvPr>
        </p:nvSpPr>
        <p:spPr>
          <a:xfrm>
            <a:off x="451729" y="1822149"/>
            <a:ext cx="5176308" cy="2658490"/>
          </a:xfrm>
        </p:spPr>
        <p:txBody>
          <a:bodyPr>
            <a:noAutofit/>
          </a:bodyPr>
          <a:lstStyle/>
          <a:p>
            <a:pPr algn="l"/>
            <a:r>
              <a:rPr lang="en-US" sz="4800" dirty="0"/>
              <a:t>School of Community and Public Affairs Library Orientation</a:t>
            </a:r>
            <a:br>
              <a:rPr lang="en-US" sz="5400" dirty="0"/>
            </a:br>
            <a:endParaRPr lang="en-CA" sz="5400" dirty="0"/>
          </a:p>
        </p:txBody>
      </p:sp>
      <p:sp>
        <p:nvSpPr>
          <p:cNvPr id="3" name="Subtitle 2">
            <a:extLst>
              <a:ext uri="{FF2B5EF4-FFF2-40B4-BE49-F238E27FC236}">
                <a16:creationId xmlns:a16="http://schemas.microsoft.com/office/drawing/2014/main" id="{A1FB841E-231C-450F-864E-D5F0672A25AB}"/>
              </a:ext>
            </a:extLst>
          </p:cNvPr>
          <p:cNvSpPr>
            <a:spLocks noGrp="1"/>
          </p:cNvSpPr>
          <p:nvPr>
            <p:ph type="subTitle" idx="1"/>
          </p:nvPr>
        </p:nvSpPr>
        <p:spPr>
          <a:xfrm>
            <a:off x="786478" y="4276578"/>
            <a:ext cx="4729479" cy="1776600"/>
          </a:xfrm>
        </p:spPr>
        <p:txBody>
          <a:bodyPr>
            <a:normAutofit fontScale="77500" lnSpcReduction="20000"/>
          </a:bodyPr>
          <a:lstStyle/>
          <a:p>
            <a:pPr algn="l"/>
            <a:r>
              <a:rPr lang="en-US" sz="2800" dirty="0"/>
              <a:t>Michelle Lake</a:t>
            </a:r>
          </a:p>
          <a:p>
            <a:pPr algn="l"/>
            <a:r>
              <a:rPr lang="en-US" sz="2800" dirty="0"/>
              <a:t>Subject Librarian for The School of Community and Public Affairs, First Peoples Studies, Poli Sci and Government information</a:t>
            </a:r>
          </a:p>
          <a:p>
            <a:pPr algn="l"/>
            <a:r>
              <a:rPr lang="en-US" sz="2800" dirty="0" err="1"/>
              <a:t>Michelle.Lake@Concordia</a:t>
            </a:r>
            <a:endParaRPr lang="en-CA" sz="2800" dirty="0"/>
          </a:p>
        </p:txBody>
      </p:sp>
      <p:pic>
        <p:nvPicPr>
          <p:cNvPr id="4" name="Picture 3">
            <a:extLst>
              <a:ext uri="{FF2B5EF4-FFF2-40B4-BE49-F238E27FC236}">
                <a16:creationId xmlns:a16="http://schemas.microsoft.com/office/drawing/2014/main" id="{0C348FC1-8CF3-7B1E-7541-04F4274EF8AE}"/>
              </a:ext>
            </a:extLst>
          </p:cNvPr>
          <p:cNvPicPr>
            <a:picLocks noChangeAspect="1"/>
          </p:cNvPicPr>
          <p:nvPr/>
        </p:nvPicPr>
        <p:blipFill rotWithShape="1">
          <a:blip r:embed="rId2"/>
          <a:srcRect l="26486" r="917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9575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61C4-2583-D1D8-502F-8CA48D5A685B}"/>
              </a:ext>
            </a:extLst>
          </p:cNvPr>
          <p:cNvSpPr>
            <a:spLocks noGrp="1"/>
          </p:cNvSpPr>
          <p:nvPr>
            <p:ph type="title"/>
          </p:nvPr>
        </p:nvSpPr>
        <p:spPr/>
        <p:txBody>
          <a:bodyPr/>
          <a:lstStyle/>
          <a:p>
            <a:r>
              <a:rPr lang="en-US" dirty="0"/>
              <a:t>Sofia Search for books – by keyword</a:t>
            </a:r>
            <a:endParaRPr lang="en-CA" dirty="0"/>
          </a:p>
        </p:txBody>
      </p:sp>
      <p:pic>
        <p:nvPicPr>
          <p:cNvPr id="5" name="Content Placeholder 4">
            <a:hlinkClick r:id="rId2"/>
            <a:extLst>
              <a:ext uri="{FF2B5EF4-FFF2-40B4-BE49-F238E27FC236}">
                <a16:creationId xmlns:a16="http://schemas.microsoft.com/office/drawing/2014/main" id="{03DC6216-042A-1A1F-19E5-3D4344F6C09F}"/>
              </a:ext>
            </a:extLst>
          </p:cNvPr>
          <p:cNvPicPr>
            <a:picLocks noGrp="1" noChangeAspect="1"/>
          </p:cNvPicPr>
          <p:nvPr>
            <p:ph idx="1"/>
          </p:nvPr>
        </p:nvPicPr>
        <p:blipFill>
          <a:blip r:embed="rId3"/>
          <a:stretch>
            <a:fillRect/>
          </a:stretch>
        </p:blipFill>
        <p:spPr>
          <a:xfrm>
            <a:off x="838200" y="2484204"/>
            <a:ext cx="10515600" cy="3034179"/>
          </a:xfrm>
        </p:spPr>
      </p:pic>
    </p:spTree>
    <p:extLst>
      <p:ext uri="{BB962C8B-B14F-4D97-AF65-F5344CB8AC3E}">
        <p14:creationId xmlns:p14="http://schemas.microsoft.com/office/powerpoint/2010/main" val="2548200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1574E9-1B46-F3E8-164C-2EEC9BBB7406}"/>
              </a:ext>
            </a:extLst>
          </p:cNvPr>
          <p:cNvPicPr>
            <a:picLocks noChangeAspect="1"/>
          </p:cNvPicPr>
          <p:nvPr/>
        </p:nvPicPr>
        <p:blipFill>
          <a:blip r:embed="rId2"/>
          <a:stretch>
            <a:fillRect/>
          </a:stretch>
        </p:blipFill>
        <p:spPr>
          <a:xfrm>
            <a:off x="1673197" y="0"/>
            <a:ext cx="8845606" cy="6858000"/>
          </a:xfrm>
          <a:prstGeom prst="rect">
            <a:avLst/>
          </a:prstGeom>
        </p:spPr>
      </p:pic>
      <p:sp>
        <p:nvSpPr>
          <p:cNvPr id="6" name="Callout: Right Arrow 5">
            <a:extLst>
              <a:ext uri="{FF2B5EF4-FFF2-40B4-BE49-F238E27FC236}">
                <a16:creationId xmlns:a16="http://schemas.microsoft.com/office/drawing/2014/main" id="{ECCBDDDD-7BF2-59C7-BE17-E705FF2F6C1D}"/>
              </a:ext>
            </a:extLst>
          </p:cNvPr>
          <p:cNvSpPr/>
          <p:nvPr/>
        </p:nvSpPr>
        <p:spPr>
          <a:xfrm>
            <a:off x="117695" y="3548958"/>
            <a:ext cx="1978960" cy="1960533"/>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options from this menu to narrow down results</a:t>
            </a:r>
            <a:endParaRPr lang="en-CA" dirty="0"/>
          </a:p>
        </p:txBody>
      </p:sp>
    </p:spTree>
    <p:extLst>
      <p:ext uri="{BB962C8B-B14F-4D97-AF65-F5344CB8AC3E}">
        <p14:creationId xmlns:p14="http://schemas.microsoft.com/office/powerpoint/2010/main" val="3296766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431A93-FF48-832A-0D71-C576EB6C6EC5}"/>
              </a:ext>
            </a:extLst>
          </p:cNvPr>
          <p:cNvPicPr>
            <a:picLocks noChangeAspect="1"/>
          </p:cNvPicPr>
          <p:nvPr/>
        </p:nvPicPr>
        <p:blipFill>
          <a:blip r:embed="rId2"/>
          <a:stretch>
            <a:fillRect/>
          </a:stretch>
        </p:blipFill>
        <p:spPr>
          <a:xfrm>
            <a:off x="970406" y="0"/>
            <a:ext cx="10251188" cy="6858000"/>
          </a:xfrm>
          <a:prstGeom prst="rect">
            <a:avLst/>
          </a:prstGeom>
        </p:spPr>
      </p:pic>
      <p:sp>
        <p:nvSpPr>
          <p:cNvPr id="6" name="Callout: Left Arrow 5">
            <a:extLst>
              <a:ext uri="{FF2B5EF4-FFF2-40B4-BE49-F238E27FC236}">
                <a16:creationId xmlns:a16="http://schemas.microsoft.com/office/drawing/2014/main" id="{CD76C292-C126-F555-1F4C-7B49F299EFD9}"/>
              </a:ext>
            </a:extLst>
          </p:cNvPr>
          <p:cNvSpPr/>
          <p:nvPr/>
        </p:nvSpPr>
        <p:spPr>
          <a:xfrm>
            <a:off x="5024581" y="6059055"/>
            <a:ext cx="3938349" cy="683490"/>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Use the subjects to find other similar resources</a:t>
            </a:r>
            <a:endParaRPr lang="en-CA" dirty="0"/>
          </a:p>
        </p:txBody>
      </p:sp>
    </p:spTree>
    <p:extLst>
      <p:ext uri="{BB962C8B-B14F-4D97-AF65-F5344CB8AC3E}">
        <p14:creationId xmlns:p14="http://schemas.microsoft.com/office/powerpoint/2010/main" val="54407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C8E35-3F77-4470-8B02-25FCB1B3ACB6}"/>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2300" dirty="0"/>
              <a:t>Winter, J. Environmental Policy Transformations and Canada at 150. In: Tuohy, C.H., Borwein, Loewen, P.L., &amp; Potter A. (eds) Policy transformation in Canada: is the past prologue?. University of Toronto Press, 2019.</a:t>
            </a:r>
          </a:p>
        </p:txBody>
      </p:sp>
      <p:pic>
        <p:nvPicPr>
          <p:cNvPr id="4" name="Content Placeholder 3">
            <a:extLst>
              <a:ext uri="{FF2B5EF4-FFF2-40B4-BE49-F238E27FC236}">
                <a16:creationId xmlns:a16="http://schemas.microsoft.com/office/drawing/2014/main" id="{270ABA80-8420-40BC-B664-7BCDB087565D}"/>
              </a:ext>
            </a:extLst>
          </p:cNvPr>
          <p:cNvPicPr>
            <a:picLocks noGrp="1" noChangeAspect="1"/>
          </p:cNvPicPr>
          <p:nvPr>
            <p:ph idx="1"/>
          </p:nvPr>
        </p:nvPicPr>
        <p:blipFill>
          <a:blip r:embed="rId2"/>
          <a:stretch>
            <a:fillRect/>
          </a:stretch>
        </p:blipFill>
        <p:spPr>
          <a:xfrm>
            <a:off x="4617806" y="300732"/>
            <a:ext cx="7336783" cy="4255332"/>
          </a:xfrm>
          <a:prstGeom prst="rect">
            <a:avLst/>
          </a:prstGeom>
        </p:spPr>
      </p:pic>
      <p:sp>
        <p:nvSpPr>
          <p:cNvPr id="5" name="Callout: Up Arrow 4">
            <a:extLst>
              <a:ext uri="{FF2B5EF4-FFF2-40B4-BE49-F238E27FC236}">
                <a16:creationId xmlns:a16="http://schemas.microsoft.com/office/drawing/2014/main" id="{B3A4A2DA-8158-4A1A-8C73-A2FAFF2C0089}"/>
              </a:ext>
            </a:extLst>
          </p:cNvPr>
          <p:cNvSpPr/>
          <p:nvPr/>
        </p:nvSpPr>
        <p:spPr>
          <a:xfrm>
            <a:off x="5537699" y="3961850"/>
            <a:ext cx="4164037" cy="1830523"/>
          </a:xfrm>
          <a:prstGeom prst="upArrow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a:t>Always search for the title of the book, to see if we have access it to it in Sofia.</a:t>
            </a:r>
            <a:endParaRPr lang="en-CA" dirty="0"/>
          </a:p>
        </p:txBody>
      </p:sp>
      <p:sp>
        <p:nvSpPr>
          <p:cNvPr id="3" name="TextBox 2">
            <a:extLst>
              <a:ext uri="{FF2B5EF4-FFF2-40B4-BE49-F238E27FC236}">
                <a16:creationId xmlns:a16="http://schemas.microsoft.com/office/drawing/2014/main" id="{CE4D923F-EA19-DEF0-0795-85F98A6F7A64}"/>
              </a:ext>
            </a:extLst>
          </p:cNvPr>
          <p:cNvSpPr txBox="1"/>
          <p:nvPr/>
        </p:nvSpPr>
        <p:spPr>
          <a:xfrm>
            <a:off x="226337" y="642796"/>
            <a:ext cx="4128380" cy="584775"/>
          </a:xfrm>
          <a:prstGeom prst="rect">
            <a:avLst/>
          </a:prstGeom>
          <a:noFill/>
        </p:spPr>
        <p:txBody>
          <a:bodyPr wrap="square" rtlCol="0">
            <a:spAutoFit/>
          </a:bodyPr>
          <a:lstStyle/>
          <a:p>
            <a:pPr algn="ctr"/>
            <a:r>
              <a:rPr lang="en-US" sz="3200" dirty="0"/>
              <a:t>Book chapters</a:t>
            </a:r>
            <a:endParaRPr lang="en-CA" sz="3200" dirty="0"/>
          </a:p>
        </p:txBody>
      </p:sp>
    </p:spTree>
    <p:extLst>
      <p:ext uri="{BB962C8B-B14F-4D97-AF65-F5344CB8AC3E}">
        <p14:creationId xmlns:p14="http://schemas.microsoft.com/office/powerpoint/2010/main" val="287319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 application&#10;&#10;Description automatically generated">
            <a:extLst>
              <a:ext uri="{FF2B5EF4-FFF2-40B4-BE49-F238E27FC236}">
                <a16:creationId xmlns:a16="http://schemas.microsoft.com/office/drawing/2014/main" id="{243C740D-3665-47FB-B5C0-7D5D79E462B0}"/>
              </a:ext>
            </a:extLst>
          </p:cNvPr>
          <p:cNvPicPr>
            <a:picLocks noChangeAspect="1"/>
          </p:cNvPicPr>
          <p:nvPr/>
        </p:nvPicPr>
        <p:blipFill rotWithShape="1">
          <a:blip r:embed="rId2"/>
          <a:srcRect r="-1" b="2487"/>
          <a:stretch/>
        </p:blipFill>
        <p:spPr>
          <a:xfrm>
            <a:off x="352751" y="302429"/>
            <a:ext cx="11550506" cy="6053920"/>
          </a:xfrm>
          <a:prstGeom prst="rect">
            <a:avLst/>
          </a:prstGeom>
        </p:spPr>
      </p:pic>
      <p:sp>
        <p:nvSpPr>
          <p:cNvPr id="3" name="Rectangle: Rounded Corners 2">
            <a:extLst>
              <a:ext uri="{FF2B5EF4-FFF2-40B4-BE49-F238E27FC236}">
                <a16:creationId xmlns:a16="http://schemas.microsoft.com/office/drawing/2014/main" id="{F19427B2-7888-4655-9C29-8AAB417D08AF}"/>
              </a:ext>
            </a:extLst>
          </p:cNvPr>
          <p:cNvSpPr/>
          <p:nvPr/>
        </p:nvSpPr>
        <p:spPr>
          <a:xfrm>
            <a:off x="5345723" y="4837044"/>
            <a:ext cx="3038622" cy="185530"/>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Arrow: Up 3">
            <a:extLst>
              <a:ext uri="{FF2B5EF4-FFF2-40B4-BE49-F238E27FC236}">
                <a16:creationId xmlns:a16="http://schemas.microsoft.com/office/drawing/2014/main" id="{6C76DD8D-7843-4EA6-A8C1-5222A595C654}"/>
              </a:ext>
            </a:extLst>
          </p:cNvPr>
          <p:cNvSpPr/>
          <p:nvPr/>
        </p:nvSpPr>
        <p:spPr>
          <a:xfrm>
            <a:off x="10084903" y="1204981"/>
            <a:ext cx="622853" cy="5830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552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6B1D32A-31C4-CAB8-9BD0-DD7054A32B23}"/>
              </a:ext>
            </a:extLst>
          </p:cNvPr>
          <p:cNvSpPr>
            <a:spLocks noGrp="1"/>
          </p:cNvSpPr>
          <p:nvPr>
            <p:ph type="title"/>
          </p:nvPr>
        </p:nvSpPr>
        <p:spPr>
          <a:xfrm>
            <a:off x="836679" y="723898"/>
            <a:ext cx="6002110" cy="1495425"/>
          </a:xfrm>
        </p:spPr>
        <p:txBody>
          <a:bodyPr>
            <a:normAutofit/>
          </a:bodyPr>
          <a:lstStyle/>
          <a:p>
            <a:r>
              <a:rPr lang="en-US" sz="4000" dirty="0"/>
              <a:t>Where to find print books in the library</a:t>
            </a:r>
            <a:endParaRPr lang="en-CA" sz="4000" dirty="0"/>
          </a:p>
        </p:txBody>
      </p:sp>
      <p:sp>
        <p:nvSpPr>
          <p:cNvPr id="3" name="Content Placeholder 2">
            <a:extLst>
              <a:ext uri="{FF2B5EF4-FFF2-40B4-BE49-F238E27FC236}">
                <a16:creationId xmlns:a16="http://schemas.microsoft.com/office/drawing/2014/main" id="{D12FC4BB-1CE1-0695-789B-0EA3FD34FB58}"/>
              </a:ext>
            </a:extLst>
          </p:cNvPr>
          <p:cNvSpPr>
            <a:spLocks noGrp="1"/>
          </p:cNvSpPr>
          <p:nvPr>
            <p:ph idx="1"/>
          </p:nvPr>
        </p:nvSpPr>
        <p:spPr>
          <a:xfrm>
            <a:off x="836680" y="2405067"/>
            <a:ext cx="6002110" cy="3729034"/>
          </a:xfrm>
        </p:spPr>
        <p:txBody>
          <a:bodyPr>
            <a:normAutofit fontScale="92500" lnSpcReduction="10000"/>
          </a:bodyPr>
          <a:lstStyle/>
          <a:p>
            <a:r>
              <a:rPr lang="en-US" sz="2000" dirty="0"/>
              <a:t>Political Science, political institutions, public administration, and government </a:t>
            </a:r>
            <a:r>
              <a:rPr lang="en-US" sz="2000" b="1" dirty="0"/>
              <a:t>J-JZ – 4</a:t>
            </a:r>
            <a:r>
              <a:rPr lang="en-US" sz="2000" b="1" baseline="30000" dirty="0"/>
              <a:t>th</a:t>
            </a:r>
            <a:r>
              <a:rPr lang="en-US" sz="2000" b="1" dirty="0"/>
              <a:t> floor of Webster Library </a:t>
            </a:r>
          </a:p>
          <a:p>
            <a:pPr marL="0" indent="0">
              <a:buNone/>
            </a:pPr>
            <a:endParaRPr lang="en-US" sz="2000" b="1" dirty="0"/>
          </a:p>
          <a:p>
            <a:r>
              <a:rPr lang="en-US" sz="2000" dirty="0"/>
              <a:t>Social Sciences, economics, statistics, labour, sociology, social history, social problems, families, women, public finance, communities, social and public welfare, social work </a:t>
            </a:r>
            <a:r>
              <a:rPr lang="en-US" sz="2000" b="1" dirty="0"/>
              <a:t>H-HX – 4</a:t>
            </a:r>
            <a:r>
              <a:rPr lang="en-US" sz="2000" b="1" baseline="30000" dirty="0"/>
              <a:t>th</a:t>
            </a:r>
            <a:r>
              <a:rPr lang="en-US" sz="2000" b="1" dirty="0"/>
              <a:t> floor of Webster Library</a:t>
            </a:r>
          </a:p>
          <a:p>
            <a:pPr marL="0" indent="0">
              <a:buNone/>
            </a:pPr>
            <a:endParaRPr lang="en-US" sz="2000" dirty="0"/>
          </a:p>
          <a:p>
            <a:r>
              <a:rPr lang="en-US" sz="2000" dirty="0"/>
              <a:t>History of North America (US &amp; Canada), Indigenous Peoples in North America </a:t>
            </a:r>
            <a:r>
              <a:rPr lang="en-US" sz="2000" b="1" dirty="0"/>
              <a:t>E, FC – 3</a:t>
            </a:r>
            <a:r>
              <a:rPr lang="en-US" sz="2000" b="1" baseline="30000" dirty="0"/>
              <a:t>rd</a:t>
            </a:r>
            <a:r>
              <a:rPr lang="en-US" sz="2000" b="1" dirty="0"/>
              <a:t> floor of Webster Library </a:t>
            </a:r>
            <a:endParaRPr lang="en-CA" sz="2000" b="1" dirty="0"/>
          </a:p>
        </p:txBody>
      </p:sp>
      <p:pic>
        <p:nvPicPr>
          <p:cNvPr id="6" name="Picture 5">
            <a:extLst>
              <a:ext uri="{FF2B5EF4-FFF2-40B4-BE49-F238E27FC236}">
                <a16:creationId xmlns:a16="http://schemas.microsoft.com/office/drawing/2014/main" id="{E9178670-9D4F-8CE8-5126-A9B50ED5D861}"/>
              </a:ext>
            </a:extLst>
          </p:cNvPr>
          <p:cNvPicPr>
            <a:picLocks noChangeAspect="1"/>
          </p:cNvPicPr>
          <p:nvPr/>
        </p:nvPicPr>
        <p:blipFill>
          <a:blip r:embed="rId2"/>
          <a:stretch>
            <a:fillRect/>
          </a:stretch>
        </p:blipFill>
        <p:spPr>
          <a:xfrm>
            <a:off x="6744225" y="923494"/>
            <a:ext cx="5337543" cy="5502563"/>
          </a:xfrm>
          <a:prstGeom prst="rect">
            <a:avLst/>
          </a:prstGeom>
        </p:spPr>
      </p:pic>
      <p:sp>
        <p:nvSpPr>
          <p:cNvPr id="7" name="Callout: Down Arrow 6">
            <a:extLst>
              <a:ext uri="{FF2B5EF4-FFF2-40B4-BE49-F238E27FC236}">
                <a16:creationId xmlns:a16="http://schemas.microsoft.com/office/drawing/2014/main" id="{185E575D-272B-782B-CF6A-0C198FA0C9C4}"/>
              </a:ext>
            </a:extLst>
          </p:cNvPr>
          <p:cNvSpPr/>
          <p:nvPr/>
        </p:nvSpPr>
        <p:spPr>
          <a:xfrm>
            <a:off x="9873673" y="1471610"/>
            <a:ext cx="1126836" cy="747713"/>
          </a:xfrm>
          <a:prstGeom prst="downArrow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H-HX</a:t>
            </a:r>
            <a:endParaRPr lang="en-CA" dirty="0"/>
          </a:p>
        </p:txBody>
      </p:sp>
      <p:sp>
        <p:nvSpPr>
          <p:cNvPr id="8" name="Callout: Right Arrow 7">
            <a:extLst>
              <a:ext uri="{FF2B5EF4-FFF2-40B4-BE49-F238E27FC236}">
                <a16:creationId xmlns:a16="http://schemas.microsoft.com/office/drawing/2014/main" id="{3B8CA0CB-3D70-447A-6BBB-7B441AACAF65}"/>
              </a:ext>
            </a:extLst>
          </p:cNvPr>
          <p:cNvSpPr/>
          <p:nvPr/>
        </p:nvSpPr>
        <p:spPr>
          <a:xfrm>
            <a:off x="6637042" y="1499469"/>
            <a:ext cx="897035" cy="947309"/>
          </a:xfrm>
          <a:prstGeom prst="rightArrowCallou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J-JZ</a:t>
            </a:r>
            <a:endParaRPr lang="en-CA" dirty="0"/>
          </a:p>
        </p:txBody>
      </p:sp>
    </p:spTree>
    <p:extLst>
      <p:ext uri="{BB962C8B-B14F-4D97-AF65-F5344CB8AC3E}">
        <p14:creationId xmlns:p14="http://schemas.microsoft.com/office/powerpoint/2010/main" val="3190671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B96C7-46DD-4D68-BF77-912A6579D13F}"/>
              </a:ext>
            </a:extLst>
          </p:cNvPr>
          <p:cNvSpPr>
            <a:spLocks noGrp="1"/>
          </p:cNvSpPr>
          <p:nvPr>
            <p:ph type="title"/>
          </p:nvPr>
        </p:nvSpPr>
        <p:spPr/>
        <p:txBody>
          <a:bodyPr>
            <a:noAutofit/>
          </a:bodyPr>
          <a:lstStyle/>
          <a:p>
            <a:r>
              <a:rPr lang="en-US" sz="3600" dirty="0"/>
              <a:t>Dale, A., &amp; Lenore, N. (2009). Large footprints in a small world: toward a macroeconomics of scale. Sustainability: Science, Practice, &amp; Policy, 5(1), 9-19.</a:t>
            </a:r>
            <a:endParaRPr lang="en-CA" sz="3600" dirty="0"/>
          </a:p>
        </p:txBody>
      </p:sp>
      <p:pic>
        <p:nvPicPr>
          <p:cNvPr id="4" name="Content Placeholder 3">
            <a:extLst>
              <a:ext uri="{FF2B5EF4-FFF2-40B4-BE49-F238E27FC236}">
                <a16:creationId xmlns:a16="http://schemas.microsoft.com/office/drawing/2014/main" id="{93EDCE15-5838-42BF-A93C-90EDCC2F31B7}"/>
              </a:ext>
            </a:extLst>
          </p:cNvPr>
          <p:cNvPicPr>
            <a:picLocks noGrp="1" noChangeAspect="1"/>
          </p:cNvPicPr>
          <p:nvPr>
            <p:ph idx="1"/>
          </p:nvPr>
        </p:nvPicPr>
        <p:blipFill>
          <a:blip r:embed="rId2"/>
          <a:stretch>
            <a:fillRect/>
          </a:stretch>
        </p:blipFill>
        <p:spPr>
          <a:xfrm>
            <a:off x="1837869" y="2309276"/>
            <a:ext cx="8516262" cy="3694112"/>
          </a:xfrm>
          <a:prstGeom prst="rect">
            <a:avLst/>
          </a:prstGeom>
        </p:spPr>
      </p:pic>
      <p:sp>
        <p:nvSpPr>
          <p:cNvPr id="5" name="Callout: Up Arrow 4">
            <a:extLst>
              <a:ext uri="{FF2B5EF4-FFF2-40B4-BE49-F238E27FC236}">
                <a16:creationId xmlns:a16="http://schemas.microsoft.com/office/drawing/2014/main" id="{D4449F2F-F7B5-42E7-9C31-4E917B6C4B8C}"/>
              </a:ext>
            </a:extLst>
          </p:cNvPr>
          <p:cNvSpPr/>
          <p:nvPr/>
        </p:nvSpPr>
        <p:spPr>
          <a:xfrm>
            <a:off x="3006000" y="5100306"/>
            <a:ext cx="3530991" cy="1484142"/>
          </a:xfrm>
          <a:prstGeom prst="upArrow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Always search for the article title in to find access to it through Sofia.</a:t>
            </a:r>
            <a:endParaRPr lang="en-CA" dirty="0"/>
          </a:p>
        </p:txBody>
      </p:sp>
    </p:spTree>
    <p:extLst>
      <p:ext uri="{BB962C8B-B14F-4D97-AF65-F5344CB8AC3E}">
        <p14:creationId xmlns:p14="http://schemas.microsoft.com/office/powerpoint/2010/main" val="2746360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067520-0499-4AE8-A214-92B1FB0DFDB5}"/>
              </a:ext>
            </a:extLst>
          </p:cNvPr>
          <p:cNvPicPr>
            <a:picLocks noChangeAspect="1"/>
          </p:cNvPicPr>
          <p:nvPr/>
        </p:nvPicPr>
        <p:blipFill>
          <a:blip r:embed="rId2"/>
          <a:stretch>
            <a:fillRect/>
          </a:stretch>
        </p:blipFill>
        <p:spPr>
          <a:xfrm>
            <a:off x="404812" y="198369"/>
            <a:ext cx="8334375" cy="3943350"/>
          </a:xfrm>
          <a:prstGeom prst="rect">
            <a:avLst/>
          </a:prstGeom>
        </p:spPr>
      </p:pic>
      <p:pic>
        <p:nvPicPr>
          <p:cNvPr id="3" name="Picture 2">
            <a:extLst>
              <a:ext uri="{FF2B5EF4-FFF2-40B4-BE49-F238E27FC236}">
                <a16:creationId xmlns:a16="http://schemas.microsoft.com/office/drawing/2014/main" id="{8BBD4F93-2205-4381-A598-379B6B227C46}"/>
              </a:ext>
            </a:extLst>
          </p:cNvPr>
          <p:cNvPicPr>
            <a:picLocks noChangeAspect="1"/>
          </p:cNvPicPr>
          <p:nvPr/>
        </p:nvPicPr>
        <p:blipFill>
          <a:blip r:embed="rId3"/>
          <a:stretch>
            <a:fillRect/>
          </a:stretch>
        </p:blipFill>
        <p:spPr>
          <a:xfrm>
            <a:off x="2882945" y="3112812"/>
            <a:ext cx="9067800" cy="3648075"/>
          </a:xfrm>
          <a:prstGeom prst="rect">
            <a:avLst/>
          </a:prstGeom>
          <a:ln>
            <a:noFill/>
          </a:ln>
          <a:effectLst>
            <a:outerShdw blurRad="292100" dist="139700" dir="2700000" algn="tl" rotWithShape="0">
              <a:srgbClr val="333333">
                <a:alpha val="65000"/>
              </a:srgbClr>
            </a:outerShdw>
          </a:effectLst>
        </p:spPr>
      </p:pic>
      <p:sp>
        <p:nvSpPr>
          <p:cNvPr id="5" name="Arrow: Up 4">
            <a:extLst>
              <a:ext uri="{FF2B5EF4-FFF2-40B4-BE49-F238E27FC236}">
                <a16:creationId xmlns:a16="http://schemas.microsoft.com/office/drawing/2014/main" id="{A1702821-DD3B-47D0-8F98-D6DD15098461}"/>
              </a:ext>
            </a:extLst>
          </p:cNvPr>
          <p:cNvSpPr/>
          <p:nvPr/>
        </p:nvSpPr>
        <p:spPr>
          <a:xfrm>
            <a:off x="1055077" y="3253823"/>
            <a:ext cx="506437" cy="887896"/>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Up 5">
            <a:extLst>
              <a:ext uri="{FF2B5EF4-FFF2-40B4-BE49-F238E27FC236}">
                <a16:creationId xmlns:a16="http://schemas.microsoft.com/office/drawing/2014/main" id="{FB570318-5233-472D-82D4-5848F82E9FC5}"/>
              </a:ext>
            </a:extLst>
          </p:cNvPr>
          <p:cNvSpPr/>
          <p:nvPr/>
        </p:nvSpPr>
        <p:spPr>
          <a:xfrm>
            <a:off x="3300987" y="3836919"/>
            <a:ext cx="489133" cy="609600"/>
          </a:xfrm>
          <a:prstGeom prst="up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32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9DE84-E9A2-4C97-9D59-EA4ED808AC90}"/>
              </a:ext>
            </a:extLst>
          </p:cNvPr>
          <p:cNvPicPr>
            <a:picLocks noChangeAspect="1"/>
          </p:cNvPicPr>
          <p:nvPr/>
        </p:nvPicPr>
        <p:blipFill>
          <a:blip r:embed="rId2"/>
          <a:stretch>
            <a:fillRect/>
          </a:stretch>
        </p:blipFill>
        <p:spPr>
          <a:xfrm>
            <a:off x="0" y="693499"/>
            <a:ext cx="12192000" cy="5471001"/>
          </a:xfrm>
          <a:prstGeom prst="rect">
            <a:avLst/>
          </a:prstGeom>
        </p:spPr>
      </p:pic>
      <p:sp>
        <p:nvSpPr>
          <p:cNvPr id="3" name="Arrow: Left 2">
            <a:extLst>
              <a:ext uri="{FF2B5EF4-FFF2-40B4-BE49-F238E27FC236}">
                <a16:creationId xmlns:a16="http://schemas.microsoft.com/office/drawing/2014/main" id="{F010135C-5B2D-4D63-BDCA-22D08DD253D4}"/>
              </a:ext>
            </a:extLst>
          </p:cNvPr>
          <p:cNvSpPr/>
          <p:nvPr/>
        </p:nvSpPr>
        <p:spPr>
          <a:xfrm>
            <a:off x="1108698" y="3587262"/>
            <a:ext cx="978408" cy="484632"/>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6890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B17802-5217-789B-BBF0-FF98BC01E84B}"/>
              </a:ext>
            </a:extLst>
          </p:cNvPr>
          <p:cNvPicPr>
            <a:picLocks noChangeAspect="1"/>
          </p:cNvPicPr>
          <p:nvPr/>
        </p:nvPicPr>
        <p:blipFill>
          <a:blip r:embed="rId4"/>
          <a:stretch>
            <a:fillRect/>
          </a:stretch>
        </p:blipFill>
        <p:spPr>
          <a:xfrm>
            <a:off x="1201965" y="939904"/>
            <a:ext cx="9842133" cy="4978193"/>
          </a:xfrm>
          <a:prstGeom prst="rect">
            <a:avLst/>
          </a:prstGeom>
        </p:spPr>
      </p:pic>
      <p:sp>
        <p:nvSpPr>
          <p:cNvPr id="3" name="Rectangle 2">
            <a:extLst>
              <a:ext uri="{FF2B5EF4-FFF2-40B4-BE49-F238E27FC236}">
                <a16:creationId xmlns:a16="http://schemas.microsoft.com/office/drawing/2014/main" id="{1299F5E7-3393-A43B-18E9-9C2DF841178C}"/>
              </a:ext>
              <a:ext uri="{C183D7F6-B498-43B3-948B-1728B52AA6E4}">
                <adec:decorative xmlns:adec="http://schemas.microsoft.com/office/drawing/2017/decorative" val="1"/>
              </a:ext>
            </a:extLst>
          </p:cNvPr>
          <p:cNvSpPr/>
          <p:nvPr/>
        </p:nvSpPr>
        <p:spPr>
          <a:xfrm>
            <a:off x="1201966" y="939903"/>
            <a:ext cx="9842132" cy="4978193"/>
          </a:xfrm>
          <a:prstGeom prst="rect">
            <a:avLst/>
          </a:prstGeom>
          <a:solidFill>
            <a:schemeClr val="bg1">
              <a:lumMod val="1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
        <p:nvSpPr>
          <p:cNvPr id="58370" name="Slide Number Placeholder 1">
            <a:extLst>
              <a:ext uri="{FF2B5EF4-FFF2-40B4-BE49-F238E27FC236}">
                <a16:creationId xmlns:a16="http://schemas.microsoft.com/office/drawing/2014/main" id="{18B35FAF-77EF-4DED-A9F1-0081C1F39A42}"/>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19</a:t>
            </a:fld>
            <a:endParaRPr lang="en-US" altLang="en-US" sz="1200" dirty="0">
              <a:solidFill>
                <a:srgbClr val="898989"/>
              </a:solidFill>
            </a:endParaRPr>
          </a:p>
        </p:txBody>
      </p:sp>
      <p:pic>
        <p:nvPicPr>
          <p:cNvPr id="6" name="Picture 5">
            <a:extLst>
              <a:ext uri="{FF2B5EF4-FFF2-40B4-BE49-F238E27FC236}">
                <a16:creationId xmlns:a16="http://schemas.microsoft.com/office/drawing/2014/main" id="{3F11FC34-5510-C546-ECC3-77768A9E054B}"/>
              </a:ext>
            </a:extLst>
          </p:cNvPr>
          <p:cNvPicPr>
            <a:picLocks noChangeAspect="1"/>
          </p:cNvPicPr>
          <p:nvPr/>
        </p:nvPicPr>
        <p:blipFill rotWithShape="1">
          <a:blip r:embed="rId5"/>
          <a:srcRect l="768"/>
          <a:stretch/>
        </p:blipFill>
        <p:spPr>
          <a:xfrm>
            <a:off x="2101147" y="1622569"/>
            <a:ext cx="2486945" cy="5106349"/>
          </a:xfrm>
          <a:prstGeom prst="rect">
            <a:avLst/>
          </a:prstGeom>
          <a:ln>
            <a:noFill/>
          </a:ln>
          <a:effectLst>
            <a:outerShdw blurRad="292100" dist="139700" dir="2700000" algn="tl" rotWithShape="0">
              <a:srgbClr val="333333">
                <a:alpha val="65000"/>
              </a:srgbClr>
            </a:outerShdw>
          </a:effectLst>
        </p:spPr>
      </p:pic>
      <p:pic>
        <p:nvPicPr>
          <p:cNvPr id="9" name="Graphic 8" descr="Arrow pointing to &quot;Subject &amp; course guides&quot; tab">
            <a:extLst>
              <a:ext uri="{FF2B5EF4-FFF2-40B4-BE49-F238E27FC236}">
                <a16:creationId xmlns:a16="http://schemas.microsoft.com/office/drawing/2014/main" id="{0E9CC026-D614-40FC-B7FF-B32C59C55D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3690899" y="1883240"/>
            <a:ext cx="1325251" cy="1325251"/>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414EC818-482C-456C-A67F-5BC59F016703}"/>
              </a:ext>
              <a:ext uri="{C183D7F6-B498-43B3-948B-1728B52AA6E4}">
                <adec:decorative xmlns:adec="http://schemas.microsoft.com/office/drawing/2017/decorative" val="1"/>
              </a:ext>
            </a:extLst>
          </p:cNvPr>
          <p:cNvSpPr/>
          <p:nvPr/>
        </p:nvSpPr>
        <p:spPr>
          <a:xfrm>
            <a:off x="2101146" y="1622568"/>
            <a:ext cx="2473283" cy="580965"/>
          </a:xfrm>
          <a:prstGeom prst="rect">
            <a:avLst/>
          </a:prstGeom>
          <a:noFill/>
          <a:ln w="76200">
            <a:solidFill>
              <a:srgbClr val="8CC63E"/>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13518">
        <p:fade/>
      </p:transition>
    </mc:Choice>
    <mc:Fallback xmlns="">
      <p:transition spd="med" advTm="1351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9"/>
          <p:cNvSpPr>
            <a:spLocks noGrp="1"/>
          </p:cNvSpPr>
          <p:nvPr>
            <p:ph type="title"/>
          </p:nvPr>
        </p:nvSpPr>
        <p:spPr>
          <a:xfrm>
            <a:off x="567824" y="141605"/>
            <a:ext cx="5251316" cy="833755"/>
          </a:xfrm>
        </p:spPr>
        <p:txBody>
          <a:bodyPr>
            <a:normAutofit/>
          </a:bodyPr>
          <a:lstStyle/>
          <a:p>
            <a:pPr eaLnBrk="1" hangingPunct="1"/>
            <a:r>
              <a:rPr lang="en-US" dirty="0"/>
              <a:t>Your Subject Librarian</a:t>
            </a:r>
            <a:endParaRPr lang="en-US" dirty="0">
              <a:latin typeface="Arial Bold" charset="0"/>
            </a:endParaRPr>
          </a:p>
        </p:txBody>
      </p:sp>
      <p:sp>
        <p:nvSpPr>
          <p:cNvPr id="7" name="Content Placeholder 6"/>
          <p:cNvSpPr>
            <a:spLocks noGrp="1"/>
          </p:cNvSpPr>
          <p:nvPr>
            <p:ph idx="1"/>
          </p:nvPr>
        </p:nvSpPr>
        <p:spPr>
          <a:xfrm>
            <a:off x="274320" y="1198880"/>
            <a:ext cx="5962785" cy="5354320"/>
          </a:xfrm>
        </p:spPr>
        <p:txBody>
          <a:bodyPr>
            <a:normAutofit lnSpcReduction="10000"/>
          </a:bodyPr>
          <a:lstStyle/>
          <a:p>
            <a:pPr marL="0" indent="0">
              <a:buNone/>
            </a:pPr>
            <a:r>
              <a:rPr lang="en-US" sz="1600" b="1" dirty="0"/>
              <a:t>Who am I?</a:t>
            </a:r>
          </a:p>
          <a:p>
            <a:pPr marL="0" indent="0">
              <a:buNone/>
            </a:pPr>
            <a:r>
              <a:rPr lang="en-US" sz="1600" dirty="0"/>
              <a:t>Michelle Lake, librarian for Political Science, the School of Community and Public Affairs, First Peoples Studies and Government Publications</a:t>
            </a:r>
          </a:p>
          <a:p>
            <a:pPr marL="0" indent="0">
              <a:buNone/>
            </a:pPr>
            <a:endParaRPr lang="en-US" sz="1600" dirty="0">
              <a:hlinkClick r:id="rId3"/>
            </a:endParaRPr>
          </a:p>
          <a:p>
            <a:pPr marL="0" indent="0">
              <a:buNone/>
            </a:pPr>
            <a:r>
              <a:rPr lang="en-US" sz="1600" dirty="0">
                <a:hlinkClick r:id="rId3"/>
              </a:rPr>
              <a:t>Michelle.Lake@Concordia.ca</a:t>
            </a:r>
            <a:r>
              <a:rPr lang="en-US" sz="1600" dirty="0"/>
              <a:t> / Book a one-on-one Zoom consultation or an in-person appointment</a:t>
            </a:r>
          </a:p>
          <a:p>
            <a:pPr marL="0" indent="0">
              <a:buNone/>
            </a:pPr>
            <a:endParaRPr lang="en-US" sz="1600" dirty="0"/>
          </a:p>
          <a:p>
            <a:pPr marL="0" indent="0">
              <a:buNone/>
            </a:pPr>
            <a:r>
              <a:rPr lang="en-US" sz="1600" b="1" dirty="0"/>
              <a:t>What do I do?</a:t>
            </a:r>
          </a:p>
          <a:p>
            <a:pPr lvl="1"/>
            <a:r>
              <a:rPr lang="en-US" sz="1600" dirty="0"/>
              <a:t>Provide research support</a:t>
            </a:r>
          </a:p>
          <a:p>
            <a:pPr lvl="1"/>
            <a:r>
              <a:rPr lang="en-US" sz="1600" dirty="0"/>
              <a:t>Teach and assist with library databases and search strategies  </a:t>
            </a:r>
          </a:p>
          <a:p>
            <a:pPr lvl="1"/>
            <a:r>
              <a:rPr lang="en-US" sz="1600" dirty="0"/>
              <a:t>Help you find and access materials, including scholarly materials, Indigenous scholarship, government documents, public policy, grey literature, etc.</a:t>
            </a:r>
          </a:p>
          <a:p>
            <a:pPr lvl="1"/>
            <a:r>
              <a:rPr lang="en-US" altLang="en-US" sz="1600" dirty="0"/>
              <a:t>Build online guides, resources and pathfinders to help students locate research materials</a:t>
            </a:r>
          </a:p>
          <a:p>
            <a:pPr lvl="1"/>
            <a:r>
              <a:rPr lang="en-US" sz="1600" dirty="0"/>
              <a:t>Help with citation issues</a:t>
            </a:r>
          </a:p>
          <a:p>
            <a:pPr lvl="1"/>
            <a:r>
              <a:rPr lang="en-US" altLang="en-US" sz="1600" dirty="0"/>
              <a:t>Choose the books we buy for my subject areas: First Peoples studies, political science, public policy, community and public affairs and government information</a:t>
            </a:r>
            <a:endParaRPr lang="en-CA" altLang="en-US" sz="1600" dirty="0"/>
          </a:p>
        </p:txBody>
      </p:sp>
      <p:pic>
        <p:nvPicPr>
          <p:cNvPr id="8195" name="Picture 8194" descr="Abstract blurred public library with bookshelves">
            <a:extLst>
              <a:ext uri="{FF2B5EF4-FFF2-40B4-BE49-F238E27FC236}">
                <a16:creationId xmlns:a16="http://schemas.microsoft.com/office/drawing/2014/main" id="{82F81908-28CE-36D2-864A-D8EF6C5FB81E}"/>
              </a:ext>
            </a:extLst>
          </p:cNvPr>
          <p:cNvPicPr>
            <a:picLocks noChangeAspect="1"/>
          </p:cNvPicPr>
          <p:nvPr/>
        </p:nvPicPr>
        <p:blipFill rotWithShape="1">
          <a:blip r:embed="rId4"/>
          <a:srcRect l="9815" r="3214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63C000-DB91-9BC9-402C-FAE579B64A0E}"/>
              </a:ext>
            </a:extLst>
          </p:cNvPr>
          <p:cNvPicPr>
            <a:picLocks noChangeAspect="1"/>
          </p:cNvPicPr>
          <p:nvPr/>
        </p:nvPicPr>
        <p:blipFill>
          <a:blip r:embed="rId3"/>
          <a:stretch>
            <a:fillRect/>
          </a:stretch>
        </p:blipFill>
        <p:spPr>
          <a:xfrm>
            <a:off x="388406" y="357814"/>
            <a:ext cx="11415188" cy="6142370"/>
          </a:xfrm>
          <a:prstGeom prst="rect">
            <a:avLst/>
          </a:prstGeom>
          <a:ln>
            <a:noFill/>
          </a:ln>
          <a:effectLst>
            <a:outerShdw blurRad="190500" algn="tl" rotWithShape="0">
              <a:srgbClr val="000000">
                <a:alpha val="70000"/>
              </a:srgbClr>
            </a:outerShdw>
          </a:effectLst>
        </p:spPr>
      </p:pic>
      <p:sp>
        <p:nvSpPr>
          <p:cNvPr id="60418" name="Slide Number Placeholder 1">
            <a:extLst>
              <a:ext uri="{FF2B5EF4-FFF2-40B4-BE49-F238E27FC236}">
                <a16:creationId xmlns:a16="http://schemas.microsoft.com/office/drawing/2014/main" id="{33BE18C0-C78D-4961-AA59-845C1E1CFC73}"/>
              </a:ext>
            </a:extLst>
          </p:cNvPr>
          <p:cNvSpPr>
            <a:spLocks noGrp="1"/>
          </p:cNvSpPr>
          <p:nvPr>
            <p:ph type="sldNum" sz="quarter" idx="4294967295"/>
          </p:nvPr>
        </p:nvSpPr>
        <p:spPr bwMode="auto">
          <a:xfrm>
            <a:off x="8610600" y="63563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6F85A29C-FB85-44FD-B24B-EDF7598BFA2E}" type="slidenum">
              <a:rPr lang="en-CA" smtClean="0"/>
              <a:pPr>
                <a:spcBef>
                  <a:spcPct val="0"/>
                </a:spcBef>
                <a:buFontTx/>
                <a:buNone/>
              </a:pPr>
              <a:t>20</a:t>
            </a:fld>
            <a:endParaRPr lang="en-US" altLang="en-US" sz="1200" dirty="0">
              <a:solidFill>
                <a:srgbClr val="898989"/>
              </a:solidFill>
            </a:endParaRPr>
          </a:p>
        </p:txBody>
      </p:sp>
      <p:sp>
        <p:nvSpPr>
          <p:cNvPr id="2" name="Title 1">
            <a:extLst>
              <a:ext uri="{FF2B5EF4-FFF2-40B4-BE49-F238E27FC236}">
                <a16:creationId xmlns:a16="http://schemas.microsoft.com/office/drawing/2014/main" id="{AB6655F6-99F2-4BE5-A0B4-3FE1A60E4F08}"/>
              </a:ext>
            </a:extLst>
          </p:cNvPr>
          <p:cNvSpPr>
            <a:spLocks noGrp="1"/>
          </p:cNvSpPr>
          <p:nvPr>
            <p:ph type="title" idx="4294967295"/>
          </p:nvPr>
        </p:nvSpPr>
        <p:spPr>
          <a:xfrm>
            <a:off x="256060" y="-860618"/>
            <a:ext cx="11415188" cy="399445"/>
          </a:xfrm>
        </p:spPr>
        <p:txBody>
          <a:bodyPr>
            <a:normAutofit fontScale="90000"/>
          </a:bodyPr>
          <a:lstStyle/>
          <a:p>
            <a:r>
              <a:rPr lang="en-US" dirty="0"/>
              <a:t>Subject</a:t>
            </a:r>
            <a:r>
              <a:rPr lang="en-US" baseline="0" dirty="0"/>
              <a:t> and course guides</a:t>
            </a:r>
            <a:endParaRPr lang="en-CA" dirty="0"/>
          </a:p>
        </p:txBody>
      </p:sp>
      <p:pic>
        <p:nvPicPr>
          <p:cNvPr id="4" name="Picture 3">
            <a:extLst>
              <a:ext uri="{FF2B5EF4-FFF2-40B4-BE49-F238E27FC236}">
                <a16:creationId xmlns:a16="http://schemas.microsoft.com/office/drawing/2014/main" id="{C6991861-EEE9-521F-00CA-F6E1E894636A}"/>
              </a:ext>
            </a:extLst>
          </p:cNvPr>
          <p:cNvPicPr>
            <a:picLocks noChangeAspect="1"/>
          </p:cNvPicPr>
          <p:nvPr/>
        </p:nvPicPr>
        <p:blipFill>
          <a:blip r:embed="rId4"/>
          <a:stretch>
            <a:fillRect/>
          </a:stretch>
        </p:blipFill>
        <p:spPr>
          <a:xfrm>
            <a:off x="2843212" y="538162"/>
            <a:ext cx="6505575" cy="5781675"/>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8F568F3C-36E5-0A9F-AF20-38E6C5D73EAE}"/>
              </a:ext>
            </a:extLst>
          </p:cNvPr>
          <p:cNvSpPr/>
          <p:nvPr/>
        </p:nvSpPr>
        <p:spPr>
          <a:xfrm>
            <a:off x="4734962" y="1520982"/>
            <a:ext cx="679010" cy="4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advTm="21011">
        <p:fade/>
      </p:transition>
    </mc:Choice>
    <mc:Fallback xmlns="">
      <p:transition spd="med" advTm="2101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672DCA0B-649A-3332-F650-26537C33FC1F}"/>
              </a:ext>
            </a:extLst>
          </p:cNvPr>
          <p:cNvPicPr>
            <a:picLocks noChangeAspect="1"/>
          </p:cNvPicPr>
          <p:nvPr/>
        </p:nvPicPr>
        <p:blipFill>
          <a:blip r:embed="rId3"/>
          <a:stretch>
            <a:fillRect/>
          </a:stretch>
        </p:blipFill>
        <p:spPr>
          <a:xfrm>
            <a:off x="2625505" y="0"/>
            <a:ext cx="6940990" cy="6858000"/>
          </a:xfrm>
          <a:prstGeom prst="rect">
            <a:avLst/>
          </a:prstGeom>
        </p:spPr>
      </p:pic>
    </p:spTree>
    <p:extLst>
      <p:ext uri="{BB962C8B-B14F-4D97-AF65-F5344CB8AC3E}">
        <p14:creationId xmlns:p14="http://schemas.microsoft.com/office/powerpoint/2010/main" val="1042460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32" y="532214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Need help, ask us!</a:t>
            </a:r>
          </a:p>
        </p:txBody>
      </p:sp>
      <p:pic>
        <p:nvPicPr>
          <p:cNvPr id="1026" name="Picture 2" descr="image">
            <a:extLst>
              <a:ext uri="{FF2B5EF4-FFF2-40B4-BE49-F238E27FC236}">
                <a16:creationId xmlns:a16="http://schemas.microsoft.com/office/drawing/2014/main" id="{00706335-AC6E-5A70-FF7F-FD68B6C8CB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12057" y="1070758"/>
            <a:ext cx="9986815"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data:image/jpeg;base64,/9j/4AAQSkZJRgABAQEAYABgAAD/2wBDAAgGBgcGBQgHBwcJCQgKDBQNDAsLDBkSEw8UHRofHh0aHBwgJC4nICIsIxwcKDcpLDAxNDQ0Hyc5PTgyPC4zNDL/2wBDAQkJCQwLDBgNDRgyIRwhMjIyMjIyMjIyMjIyMjIyMjIyMjIyMjIyMjIyMjIyMjIyMjIyMjIyMjIyMjIyMjIyMjL/wAARCAFXAx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vCPiJ8afEXhLxzqGiWNnpsltbeXsaaNy53RqxzhwOpPagD3e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0f8ADRvi7/oH6P8A9+ZP/i6APp+ivmD/AIaN8Xf9A/R/+/Mn/wAXR/w0b4u/6B+j/wDfmT/4ugD6for5g/4aN8Xf9A/R/wDvzJ/8XR/w0b4u/wCgfo//AH5k/wDi6APp+ivmD/ho3xd/0D9H/wC/Mn/xdH/DRvi7/oH6P/35k/8Ai6APp+ivmD/ho3xd/wBA/R/+/Mn/AMXR/wANG+Lv+gfo/wD35k/+LoA+n6K+YP8Aho3xd/0D9H/78yf/ABdH/DRvi7/oH6P/AN+ZP/i6APp+ivmD/ho3xd/0D9H/AO/Mn/xdH/DRvi7/AKB+j/8AfmT/AOLoA+n6K+YP+GjfF3/QP0f/AL8yf/F0f8NG+Lv+gfo//fmT/wCLoA+n6K+YP+GjfF3/AED9H/78yf8AxdH/AA0b4u/6B+j/APfmT/4ugD6for5g/wCGjfF3/QP0f/vzJ/8AF0f8NG+Lv+gfo/8A35k/+LoA+n6K+YP+GjfF3/QP0f8A78yf/F0f8NG+Lv8AoH6P/wB+ZP8A4ugD6for5g/4aN8Xf9A/R/8AvzJ/8XR/w0b4u/6B+j/9+ZP/AIugD6for5g/4aN8Xf8AQP0f/vzJ/wDF10/w8+NXiLxb4507RL6z02O2ufM3tDG4cbY2YYy5HUDtQB7xXyB8bP8Akretf9sf/RKV9f18gfGz/kretf8AbH/0SlAHn9FFFABRRRQAUV718HfhVofiHwrJrHiKwa5NxKRbKZXTai8E/KRnJz+Vch8ZvAtn4M8R2zaVbmHTLuHMaF2ba68MMnJ9D1oA80ooqxY2c2oX9vZW67priRYkHqScCgCvRX1Zo3wx8D+AvDovvEUVpcyog+0XV8AyBj2VTx16cZqzYaJ8K/iBYzQaVY6VLtHzfZYfs8ye+AA39KAPkqiur+Ifg5vBHiqbS1uBcW7KJIJMjJQ9m9xWBpMEdzrNjbzLuiluI0dc4yCwBoAp0V9E/FT4ZeEPDfw/u9T0nSfs95G8YWT7RI2AWAPDMRXlfw18A3PjrxEkBV49NgIe7nA6D+6Pc0AcVRXvnxU8NfDjwNonkWuiiTWrpcW6G6lPljvIw3fkO5rwOgAooooAKK7T4bfD+58fa6bbzGgsLcB7mcDkDso9zX0DeeH/AIWfD7Too9VstLjDD5TeRefLJ74IJ/IYoA+SqK+srz4d/Dz4gaEbnRYbKHIxHd6cAmxvRlHH4EZr5m8U+G77wn4hutHv1/ewt8rgcSKejD2IoAxqKu6RBHda3YW8y7opbmNHXOMqWAIr3/4pfDDwf4d+H99qelaT5F5EUCSfaJGxlgDwzEUAfOdFFfS3gv4V+DNW+HGm6te6P5t7NZmWST7RKMtzzgNigD5poqSdQlxIqjAViB+desfA/wAF6B4vn1ZdcsftQt1Qx/vXTbknP3SKAPI6K+qb/wCHfwf0q6NrqKadaXAAJin1R0YA9DgyZqr/AMIb8Ef+fnR//Bw3/wAcoA+YKK0deis4PEGoRaeUNmlw6wlH3DZnjB78V1/wo+Hq+PNelW8kePTbRQ85Q4Zyeig9s0Aef0V9aalbfCXwXJBpep2OjQTMBtSa2858erHBI+prL8bfCXwp4k8Nyav4bS1s7kRGWGW1YCCYAdCBwM+ooA+X6KVlKOysMFTg17R8LfD3w21PwmZ/Fc2npqPnsoFxqBhbZxj5d4oA8Wor6y034V/CzWIWm0yxtb2NDtZ7fUJJAD6Eh6p3fgL4NWF1Ja3jaXb3EZw8UuqurKfQgyZFAHyzRXU/EOy0PT/Gl7beHGhbS1C+UYZvNX7ozhsnPPvXVfBDwhofi/W9Ut9csvtUUFurxr5rptJbGflIoA8sor0L4x+GtJ8K+NF0/RrX7Nam2R9nmM/zHOTliTXnvU4FABRX0V8M/gnpq6TBrfiqEzzzKJY7N2xHEvUF/U+3SuoivPg9dasdGjt/DrXROwAWiBSfQPtwT9DQB8m0V7z8V/gxZaXpc2v+GYnjih+a5s8lgF/vJnnjuK8GoAKK9Y+CHg7QfF+oarFrlj9qSCJGjHmum0k8/dIrT+MfwmsvDdhDrnhy1aKxT5LqHez7D2fLEnHY0AeKUV1/wx0TT/EPj7T9M1SDz7Sbdvj3lc4BPUEGu7+OHgPw34Q0rSZtD077LJcTukh8533AKCPvE0AeK0UoBZgoGSTgCvpvwJ8IfDXh/wANxa14ohgurtoRNKbo/uYFIzjB4PHc0AfMdFfWmlxfCTxlJNpum2WiTzYIMcVqIZCO5U4BP1FeH/Fr4eQeBdbhOnzGTTrsFoldsvER1U+o9DQB53RRRQAUUUUAFFFFABRRUkEEtzcRwQRtJLIwVEUZLE9BQBHRX074M+DXhzwzoi6r4sSC5vAnmTfaW/cQD0x0P1NbOmQ/CXxfNPpem2WhzzAEMkVsInI7lTgE/UGgD5Jor1D4ufC+LwPcw3+mTF9LuWKrHI2Xib09x715fQAUV9UaF8Jfh/N4R07U9Q0lFZ7KOaeZ7uVVyUBJPzgCq3/CG/BH/n50f/wcN/8AHKAPmCiva/ij4e+GumeETceFZtPfUvPRcW+oGZtvf5d5/lXkmhxWk+vWEV+VFo86LMXbaNmecntxQBn0V9QDwZ8EmYKtxo5JOABrDc/+RK17z4RfDPTrRru90uG2tk+9LNfSog+pL4oA+SKK+gvGfhb4S2fg7VbjRbjS21OOAtbiLVDIxfthd5z+VfPtABRRT4gGmRT0LAGgBlFfSfjT4WeDdJ+Gt/q1lpHlX0VoJEl+0SnDcc4LY/SvmygAor6N+F/ww8H+Ivh7Yapqmk+feS+Zvk+0SLnDEDgMB0FfP2rQx22s30EK7YoriREXOcAMQKAKdFekfBbwto3izxbdWOt2n2q3SzaVU8xkwwZRnKkHoTXsmpfDb4R6PMsOpw2FlKy7lS41N4yR6gGSgD5Tor6f/wCEN+CP/Pzo/wD4OG/+OV8/eNLbSrPxlqlvojRtpkc2LcxS+YpXA6Nk5/OgDBor0L4OeGtJ8VeNW0/WbX7Tai1eQJ5jJ8wxg5Ug1pfG/wAIaF4Q1jSoNDsvssc8DvIPNd9xDAD7xNAHldFFFABRXu3wV+Hvhfxb4TvL3W9N+1XEd40Sv58iYXapxhWA6k111z4E+DFncyW9y+lQzxtteOTVmVlPoQZOKAPluivqHVfgd4J1/R/P8Ny/ZJGUmG4guDNE598k5H0Ir5s1jSrrQ9YutLvU2XNrIY5B2yO49qAKNFFFABXoHwT/AOStaL/22/8ARL15/XoHwT/5K1ov/bb/ANEvQB9f18gfGz/kretf9sf/AESlfX9fIHxs/wCSt61/2x/9EpQB5/RRRQAVb0vTp9X1W0062UtNcyrEgA7k4qpXsH7Pvhn+0/F02tTIDb6anyZHWVuB+Qz+dAHtWvavZfC74eWzJHujtFit4oweWOQD+mTWV8XNDi8X/DKS+tAJJbZBewMvOVx8wH1U/pV34lfDq4+IUNjbjWvsFvbMzmP7P5m9jwDncMYGfzre8J+HJfDvhK10K7vhqCwIYhKYtmU7DGT0HHWgD4frS8P6kNG8RadqTLuW2uElZfUA8/pWj478Ot4W8Z6lpRUiKOUtCSOsbcr+h/SsK2tbi9uEt7WCSeZzhY41LM30AoA+x/Eei6R8VPA6w22oYt59s0NxDhtjD1H8xXgmsfCLx34MllvdJeS5iClTPpsrLJs7grw34DNYCx+PPhotrfD7dpCXeTGCw2uR/eTkZ9mGa9e+F/xrvfEmuW+ga9bRfabgEQXMC7dzAZwy/QHkUAfOMxlMz+eXMuTu35znvnNXdB/5GHTP+vuL/wBDFew/tEeF7HT77T9dtIkhlvC0dwqjAdhghvrivHtB/wCRh0z/AK+4v/QxQB9d/E7Qb3xP4IfR7BQbi5niUE9FG7JJ9gK0fDnhi38F+EhpmjQJJNFEWy5x58uOrH3Naer6xY6Bo0+p6jMIbW3Tc7H+Q9Sa8s+G3xffxb401LTL8LBDcHfpyf3Qo5U+pI5/OgD578U6rqus+JL671pmN+ZSsin+Ag42gdgKx69r/aA8Ff2drEXiazixbXp2XIUcLKOh/EfqK8UoAKKKKAPqz4BaZHZfDlLsIBLeXDu7eoB2j9BXz78RtduPEPjvVbydyyrO0USk8KinAA/Kvoj4D3yXfwytoQV8y2mkjcDtzkfoa+dvFPhzUo/iJqeiwWks1412/lRRrlnDHII9sHNAHX/ADXLiw8dnTBI32W+hYMmeN68g/wA66X9pPSkWTRdWRAHcPA7Y5IGCP5moPhl8MPEfhb4j6ZdatbokJtZJi8b7ghxjYx/vc9qu/tKainkaHpoYGQtJMwz0HAH9aAPDdA/5GPS/+vuL/wBDFfVXxt/5JVqX+9H/AOhCvlPQ2CeINNdui3URP/fYr6t+NQMnwo1IqCQDExx6bhQB8h19j/Dn/kkGkf8AXgf5Gvjivsf4f5t/g7pZkUrt04sQ3HGCaAPj25/4+pv99v517t+zV/x9a9/uR/zNeETnNzKR3cn9a93/AGav+PrXv9yP+ZoAT4ufDTxb4n8dzalpGlfaLRoY0Ennxrkgc8MwNeO+IvC+seFL9LHWrT7LcOgkVPMV8r65UkV7z8TfjD4g8GeMZdI0+006W3SJHDTxuWyRz0YCvEvGfjTUfHOrx6lqUNtFNHEIgturBcAk9yeeaAObr2f9nzxTYaRrV9pF9KkBvwpgkc4Bcfw/j2rxitnQfCuveJZxHo2l3N2QcF0XCKfdjwPxNAH0N8TfgvJ4w1eTXNJ1BIb6RFWSG4B2PgYBDDlePY14d4o8N+M/CdnHp2tR30WnKx8oCUvb59sHaCfwNamk/E/xz4HvX02a8eYWrmOS0vh5gUjjGeo/A4r6H8HeJdO+KPgqWW809VRyYLq2f5lzjsfT09KAPjaitfxTpUeheKtU0qJi0dpcvEpPUgHisigD6Y/Zw/5FHVP+vwf+givGfit/yU/Xv+vk/wAhXs37OH/Ioap/1+D/ANBFeM/Fb/kp+vf9fJ/kKAONr279mv8A5GTW/wDr0T/0OvEa9u/Zr/5GTW/+vRP/AEOgDJ/aE/5KKv8A16R/1rh/A2nR6t450WwmGY5rtAw9RnP9K7j9oT/koq/9ekf9a4z4fXsWn/EHQrqZgscd4m4ntk4/rQB9IfG/XJ9D+HM0VoxjkvJFttynG1D1x+AxXyUCQQQcEdCK+rfj5pc+ofDpriBS32O4WVwP7nIJ/UV8pUAfY3wx1N/FPwwsHvz5rtE1tMW/jA+Xn8K+SNcsv7N16/su0Fw8Y47AmvrP4RadJonwu00XYMbOjXDBuNqsc/yr5Q8R3o1HxLqd4v3ZrmRx9CxoA9i/Zr/5C2uf9cI//Qq94ml07WG1DRZwkpWMLcQt3Rxwa8H/AGa/+Qtrn/XCP/0KrHxD8Y3Pgn45QanCS0DWkUdzF/fjPX8R1FAGd4c8F3Hgf496fYMGazlMklpKf40wePqOhrof2lf+QHoP/XzJ/wCgivV0g0vxPFpGuWxSURET2s4HIDDBH4jr9K8o/aV/5Aeg/wDXzJ/6CKAPnWKQxTJIBkowbH0r7H0y60b4nfDj7NHc/ubq2EM6xt88LgDII9iPxr43RHlkWONWd2OFVRkk11sGjeOPBVhH4jit9Q0m3Zwgm3eWSewZeuD7jFAHXa18DvGXhm6+3+H7n7csR3RyWshinX3xnr9Ca8s1E3/2+Yambj7YGxKLjO8H3zzmvbfh/wDHfV59Ys9J8RwxXUVw4iW6iXZIrE4BYDgj6AVuftDeGLCXw5B4iSJY76CZYXdRgyI3QH1xQB82UUUUAFO8t/7jflVnSrqOy1ezu5QzRwzJIwUckAgnFfSX/DRHg7/oGat/34i/+LoA+YyCvUEfWkrvviv410zxx4gtb/S7e5hhig8thcIqknOf4Sa4GgAr0f4H6RFqvxKs3mUNHaI1xgj+ID5f1NecV6h8BL+Oz+JUMUhx9pgkiU++Mj+VAHdftH67Nb6fpWiRSMkdyzTzKP4wvAB/E14Bp17e6XfwX9hLJDcwOHjlTqpFe7ftJ6VKy6LqyqxiQPbuQOFJ5Gaj+FHxU0LR/D+l+GJ7C/lv3nMYaKJChLtxyWB7+lAHiut63q/iC+a+1i8nup2/jlPA9gOgHsKzK+rvj55afDCcYUM11CBx15r5RoA+zYrK41L4PwWVpH5lxPo6RxpkDcxjGBk8V83T/Brx7bW8k8uh7Y4kLuftUJwAMn+KvpWz1GbSPhPaajbqjTW2kxyorglSRGDzivCLv9oTxXeWc9rJYaQEmjaNisUmQCMcfPQB5LRRRQBNZ/8AH9b/APXRf519cfGL/kk+qf7kf/oQr5Is/wDj+t/+ui/zr64+MX/JJ9U/3I//AEIUAfIFFFFABUkP+vj/AN4fzqOpIf8AXx/7w/nQB9peJdDufEnw6uNHs3iS4urNURpSQoOB1wCf0rwn/hnLxd/0ENH/AO/0n/xFe4eMNVvdE+GF5qWnTeTd29krxSbQ204HY5FfN/8Awuz4g/8AQe/8lYf/AIigD6U+Hvhu88JeB7PRr+SGS4g3lmgJKnLEjGQD39K+O9d/5GHUv+vqX/0M19efDDXNR8R/Dyx1PVbj7ReS+Zvk2KucMQOFAHSvkPXf+Rh1L/r6l/8AQzQB6h+zn/yPt9/2D2/9DSur+NXw+8T+LfE1leaJpv2qCO28t386NMNuJxhmFcp+zn/yPt9/2D2/9DSu/wDix8Vdc8C+ILSw0y1sJYprfzWNwjsc5I7MKAPn3xL4O13whNbw65Y/ZZLhS0Q81H3AcH7pPrWFXV+OPiBqvj66s7jVILSFrVGRBbIyggkE5yx9K5SgD1f9nv8A5KO//XlJ/MVs/tJ/8jBon/XtJ/6EKxv2e/8Ako7/APXlJ/MVs/tJ/wDIwaJ/17Sf+hCgDw+iiigD6d/Zy/5EXUP+wg3/AKAleSePfB3ia88ea3cW3h7VZoJLp2SSOzkZWHqCBzXrf7OX/Ii6h/2EG/8AQEqr4j/aB/sDxHf6T/wjfn/ZJjF5v2zbux3xsOPzoA1fgR4b1zw94YvRrNvLarcTh4LeXhlGMEkds+ntXiPxiu7W8+KGrvabSqMsbsvRnCgE/wBPwrrPEf7Q+s6pp72uk6ZFpjSAq05lMrgH+7wAD74NeNu7ySNJIxZ2OWZjkk+tADaKKKACvQPgn/yVrRf+23/ol68/r0D4J/8AJWtF/wC23/ol6APr+vkD42f8lb1r/tj/AOiUr6/r5A+Nn/JW9a/7Y/8AolKAPP6KKKACvqP4War4U8HfDu3S41/SlvZlN1cx/a49+4jhcZzkDAr5cooA67WPiP4p1HWby8h8QapbwzTM8cMV26qik8AAHAwK6z4TfEzUrLxpFD4h126m066Qxs97csyRN1DZY4HTH415LRQB7f8AH1vD+sHTtb0jWNNu7lM288dvco7leqnAPQcj8a8k8Oa9deGfEFnrFkR51tIGCnow7g/UVl0UAfYFjr/gv4teGxZ3LwSlwGks5X2TQv6jvx6iofD/AMOPBPw8u5NaW5KyoDtuL64XEQPXHQfj1r5GBIOQSPpSl2IwWJ+poA9O+NHxBtPGetW1ppTM+nWAYLKRgSuepA9OOK890WRItd0+SR1REuY2ZmOAAGGSao0UAfUHxj8U+HtT+Gl7aWGuabdXDSRFYoLpHY4YZ4BzXzTpmo3Ok6nbahZyGO4t5BJGw7EVVooA+t5vFvg3x98P/s2p63pto99b/vIZ7lEeGT1wT2PNfKF/a/Yb+4tfOim8mQp5kThkfB6gjqKr0UAFFFFAHo3wk+Iy+Btalhv97aTeYE20ZMbDo4Hf3r6EudC8J+OL2w8R2N8v261YNDfWMwDgD+FuufTBGea+NaUMy9GI+hoA++0kjclUkV2XqARkfWvjj4rarquqfELUjq0axS27+THErbgkY6YPfPX8awtF8U654eW6Gk6lPaC6j8ubyz94f0PuOayZJHlkaSR2d2OWZjkk0AICVYMpIIOQR2r6l+H/AMSfD/jbwumha/NbxX5hFvNBcNtW4GMZUnqT6da+WaKAPqqP4EeBIdQ+2s128AO77O9yPK/PG7H41m/FX4oaNo3hubw54fuIZ7yaPyG+zsClvH0IyOM44xXzT5j/AN9vzptABXtn7PuuaTo1xrR1TU7OyEiRhPtM6x7sE9MnmvE6KAPrPX9O+EvifVG1LV9S0e4u2UIZP7V2cDpwrgVl/wDCG/BH/n50f/wcN/8AHK+YKKAOl8fWmjWPjPULbw+0LaWjDyTDN5q4wM4bJzz712Xwa+JsHg67m0rV3ZdKum3CUDPkv0yR/dPevKKKAPrzxD8PPBHxFdNX85TK4GbuwnUeYP8Aa6g/lmn3Wt+DPhH4XNlbzRJsBaO1STfNM57nv+J4r5CDsBgMR9DSEknJJP1oAuavqU2s6xealcY826maVgOxJzVKiigD6F+AXiLRNH8LajDqer2FlK90GVLi4WMkbeoBNeTfEy7tr/4i61dWdxFcW8lwSksThlYYHII4NcnRQAV7D+z9rOl6Nr+sSapqNpZJJaqqNczLGGO7oMnmvHqKAPTfjnqmn6t48W502+t7yD7Ki+Zbyh1zzxkV5mrMjq6khlOQR2NJRQB9S/Dj4qaJ4r0CLRfEE8EGpCPyZEuCAlyuMZBPGSOoq5B8EvAlprH9q+XK0SnettJcAwqeufXHsTivk6neY/8Afb86APpP4tfFnS7DQ5/D/h66juL2dDFLLAQUgToQCOCcccdK+aqKKAPZv2fdb0rRtT1l9U1K0slkhQIbmZYwxz2yeaxPjjqdhq3xA+06de295B9ljXzLeUOuRnjIrzSigD2r4H/EmHRJn8O63dpDp8pL288zhVhbupJ6A/zrR/aC8QaNrOjaKml6tY3rx3Ehdba4WQqCo5ODxXglFAE1ndzWF7Dd27lJoXEiMOxByK+sPCfxB8L/ABI8O/2XqzWyXssfl3NjcELvPqmeo78civkmgEg5FAH1rpPwg8D+GNYGthpD5LeZGt1cAxQkdx0z+JNecfHH4k6br9vD4d0WdbmCKXzLm4TlGYdFU98eteJl3IwWY/jTaACiiigAooooAKKKKACremajc6RqlrqNo5S4tpBJG3uDVSigD668PeNvCXxQ8N/2bqLW63EyBbiwncK271T1HcEcijQfhf4J8D3764sh8yIlo5b24UrB9Og/E5NfIoJByDinF3IwWYj60Aet/Gv4kWfiu6t9H0aUy6daOXkmHAlk6ceoFeRUUUAfYGieJ/B114D07S9R8QaTsfT4oZ4XvUU/cAKn5gQa57/hDfgj/wA/Oj/+Dhv/AI5XzBRQB7/448L/AAnsvBmpXOhT6Y2pxxZtxFqZkYtkdF3nP5V4BRRQBNaELeQMxAAkUkntzX1D8VvFfh3UfhlqVpZa9ptzcOibYobpHZuR0AOa+WKKACiiigAp8JAmjJOAGFMooA+rPHvizw5efCnUrO217TJrp7JVWGO6RnY4HAAOc18p0UUAfUvwi8V+HdN+GWnWl9rum2tynmboprpEZcucZBOa+aNZdJdd1CSNldHuZGVlOQQWOCKo0UAeqfAXVtO0fxreXGp39tZQtYsokuJVjUnevGSeteyeI4PhV4tvY7zW9V0e6njTy1b+1AmF64wrivkeigD6f/4Q34I/8/Oj/wDg4b/45XiXxOsPDum+MpLfws9u+mCBCDBcGZdxzn5iT/OuNooA9N+BeqafpPj5rnUr63s4Pski+ZcShFySOMnvXt3iVPhb4vuIJ9c1bR7qSBSkbf2mEwCcn7rivkSigD6f/wCEN+CP/Pzo/wD4OG/+OV4D45tdIsvGup22gtE2lxyAW5il8xSu0dGyc8571z1FAH0V8BPEmh6P4MvoNT1iwspmvmZY7i4SNiNi84J6V4x49uYLzx7rdxbTRzQSXTskkbBlYeoI61zlFABRRRQAUUUUAFegfBP/AJK1ov8A22/9EvXn9egfBP8A5K1ov/bb/wBEvQB9f18gfGz/AJK3rX/bH/0SlfX9fOHxR+F/jDxF8RNU1TS9I8+yn8ry5PtEa5xGqnhmB6g0AeH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0V6B/wAKT+IP/QB/8mof/i6P+FJ/EH/oA/8Ak1D/APF0Aef0V6B/wpP4g/8AQB/8mof/AIuj/hSfxB/6AP8A5NQ//F0Aef0V6B/wpP4g/wDQB/8AJqH/AOLo/wCFJ/EH/oA/+TUP/wAXQB5/RXoH/Ck/iD/0Af8Ayah/+Lo/4Un8Qf8AoA/+TUP/AMXQB5/RXoH/AApP4g/9AH/yah/+Lo/4Un8Qf+gD/wCTUP8A8XQB5/RXoH/Ck/iD/wBAH/yah/8Ai6P+FJ/EH/oA/wDk1D/8XQB5/RXoH/Ck/iD/ANAH/wAmof8A4uj/AIUn8Qf+gD/5NQ//ABdAHn9Fegf8KT+IP/QB/wDJqH/4uj/hSfxB/wCgD/5NQ/8AxdAHn9Fegf8ACk/iD/0Af/JqH/4uj/hSfxB/6AP/AJNQ/wDxdAHn9Fegf8KT+IP/AEAf/JqH/wCLo/4Un8Qf+gD/AOTUP/xdAHn9Fegf8KT+IP8A0Af/ACah/wDi6P8AhSfxB/6AP/k1D/8AF0Aef0V6B/wpP4g/9AH/AMmof/i6P+FJ/EH/AKAP/k1D/wDF0Aef16B8E/8AkrWi/wDbb/0S9H/Ck/iD/wBAH/yah/8Ai66/4XfC7xj4d+Iml6pqmkeRZQeb5kn2iNtuY2UcKxPUigD6QooooAKKKKACiiigAooooAKKKKACiiigAooooAKKKKACiiigAooooAKKKKACiiigAooooAKKKKACiiigAooooAKKKKACiiigAooooAKKKKACiiigAooooAKKKKACiiigAooooAKKKKACiiigAooooAKKKKACiiigAooooAKKKKACiiigAooooAKKKKACiiigAooooAKKKKACiiigAooooAKKKKACiikLKv3iB9TQAtFRfaIB1mj/AO+hR9og/wCe0f8A30KAJaKQMrfdYH6GloAKKKKACiiigAooooAKKKKACiiigAooooAKKKKACiiigAooooAKKKKACiiigAooooAKKKKACiiigAooooAKKKKACiiigAooooAKKKKACiiigAooooAKKKKACiiigAooooAKKKKACiiigAooooAKKKKACiiigAooooAKKKKACiiigAooooAKKKKACiiigAooooAKKKKACiiigAooooAKKKKACiiigAooooAKKKKACiiigAooooAK5Hxh8R/D3gyFhf3QkusfLaw/M5+vp+NcZ8T/AIsyaVdHw34YH2jV5DsklQbvKJ7D1b+VZ/gb4I+e66341ke7vJT5n2VnyB/vnufagDKn+KnxB8Z3DQeEtGa2gY4Egj3H/vo8Clj+FvxP14+drHiVrct1R7lmI/BeK9+tbO2sbdbe0gjghQYVI1CgfgKnoA+fv+FAeIjy3i4Z/wBx/wDGj/hQHiEcr4uGf9x/8a+gaKAPnqT4V/E3Qv32j+JmuCvRFuWQn8G4psPxR+IfgudYfFejtc26nBkMe0/99Divoeobq0t72BoLqCOaFxhkkUMD+BoA5Xwf8SvD3jOJRY3Iiu8fNazHa4+nr+FdhXiPjn4IqjtrXgyR7O+iPmfZkbAJ/wBg9j7Vb+GPxZm1C7HhrxUDb6tGdkc0g2+YR/C3o386APY6KKKACiiigAooooAKKKKACiiigAooooAKKKKACiiigAooooAKKKKACiiigAooooAKKKKACiiigAooooAKKKKACiiigAooooAKKKKACiiigAooooAKKyPEHibSfDFg15ql2kKAcKT8zfQV4leftA6g2uC5stLLaJG218qct757UAfQlFc54U8b6L4wsVn025UyY+eFjh1P0ro6ACiiigAooooAKKKKACiiigAooooAKKKKACiiigAoorxr4mfF6XS73+wPC4FxqTHY8qjcEJ7D1NAHshdQcFgCexNLXzdF8NPifq8ceqXOsSRXJG9Ee4IZc/yrS8H/ABL17wj4h/4Rvxzv8snalxJyV9DnuKAPf6KZDNHcQpNC6vG4yrKcgin0AFFFFABRRRQAUUUUAFFFFABRRRQAUUUUAFFFFABRRRQAUUUUAFFFFABXnXxd8ff8Id4d+z2bZ1S+BjgA/gHdv8K9EZgilmOFAyT6V84adE/xV+N89zOC2laaxIU8jahwo/4EaAOv+Dnw2GlWi+Jtbi8zVrsb4hLyYlPf/eNew0igKoVQAAMADtS0AFFFFABRUF5e22n2kl1eTpBBGMvJI2ABSWN/a6lZx3dlcRz28gyskbZBoAsUUUUAFeQ/GP4brrFk/iTRozHq9oN8gj4Mqjv/ALwr16kIBBBGQeCDQB5z8IPHx8YeHfs17IDqtkAk2esi9m/xr0evm/VoT8Lfjhb3lsPK0zUWyR/Dtc4Yfgea+j1YMoZTkEZBoAWiiigAooooAKKKKACiiigAooooAKKKKACiiigAoorkPFXxJ8O+Eo2F5eLJcAcQRHcxP9KAOvqhqOtaZpMRlv76C3UD/lpIBXzb4j+OniTXZmtdEh+xxMcL5Y3SH8ayNP8Ahx488ZzC4u0uNrnJlu3I/Q0Ae3av8cvB+mbliuZbuQdoU4P41xmoftIoCRp+ikjPBlk7VJo/7ONuoVtX1VnPdIVwPzrtNP8Agl4LsQN1i9wwGCZXJzQB5TcftE+InmJgsbSNOykE03/hoLxWRkWVrj18s17vD8PPCUEaoug2RC9C0QJrQTwvoSReUukWYTGMeSKAPnqD9onxGkwM9jaOg6qAQa3tO/aQjLAahorKM8mKTPFetSeAfCku7foNj83U+SK5/UPgr4LvkIGntA2OsT4oATRfjV4P1gqjXjWkrfwzrgD8a720vbW+hEtpcRTxno0bhh+leE67+zmm1pNE1MhuojnH9a8+m03x98M7vzUN1BEpzujJaJvr2oA+vqK8T8CfHi01J47DxIi21wTtW4X7jfX0r2mGaO4hWWF1eNxlWU5BFAD6KKKACiiigAooooAr3l9a6fbme8uI4IgcF5GwKzf+Ev8ADv8A0GbL/v8ALXG/Hb/km1z/ANdU/nXn/hH4GWPiTwvY6tJq9xE9wm4oqAgUAe5f8Jf4d/6DNl/3+Wj/AIS/w7/0GbL/AL/LXlH/AAzhp3/Qcuf++BR/wzhp3/Qcuf8AvgUAer/8Jf4d/wCgzZf9/lrgPHnxt0vw/G9porJfX5H3lOUT8e9Y/wDwzhp3/Qcuf++BR/wzdpn/AEG7j/v2KAOO0LQZfiFqQ1rxn4jghticrC04DEegGeBXtVonw+stCOjRTaV9iZcMhdTu9yfWuG/4Zw07/oOXP/fAo/4Zw07/AKDlz/3wKAOY8VeDrPwxfnXvA/iK3UxnebcXA3D6c8j2rrvAHx0tdT8vTvEm22u/urcD7j/X0qD/AIZw07/oOXP/AHwKP+GbtM/6Ddx/37FAHq//AAl/h3/oM2X/AH+Wj/hL/Dv/AEGbL/v8teUf8M4ad/0HLn/vgUf8M4ad/wBBy5/74FAHq/8Awl/h3/oM2X/f5aP+Ev8ADv8A0GbL/v8ALXlH/DOGnf8AQcuf++BWP4q+BNj4e8M32qx6xcSvbR7whQAGgD6Asr+01GDz7O4jnizjfG2RVmvLvgH/AMk5T/ru9eo0AFFFFABRRRQAUUUUAFFFFAHm3xi8cnwp4c+x2b/8TK+BSIDqq9zWJ8IPhjHpttF4l1pDLqVwPMiWTnywe5965R0PxF+PjRTZex09yMdtqf4mvo5VCKFUAKBgAdqAFrjfiD8P9P8AHGkNFKqx30YJgnA5B9D7V2VFAHz14C8d6n8P9cPhHxbvW1VtkMz/AMHpz/dr6CiljniWWJ1eNxlWU5BFcd8Qvh7YeOdJaN1WLUI1JguAOQfQ+1eX+APH2p+A9bPg/wAYBkt0bZDO/wDyz9Oe6mgD6EopsciTRrJG6ujDKspyCKdQAV4Z4t8Y/E7S/E10ljpZawSTEWyHeGX617nRQB89Q/HDxbpU23WvDrFARnEbIQPyruvDfxu8L666QXEj2Fw3G2b7ufrXodxY2l4hS5topVPUOgNcB4m+C3hfX43e3t/7PujyJIOBn6UAehwzxXMSywSJJGwyGQ5BqSvmlz47+DN+Czvf6KWxnJZCP/ZTXt/gzxzpHjXTRc6fKBMoHnQMfmQ/4UAdPRRRQAUUUUAFFFFABRRRQAUUUUAFFFFAHPeOtS/snwPrF4G2slq+0+5GBXnP7O2leT4Xv9WcZku7jZuPcL/+uun+NLsnwt1QqcZMYP03CoPgaoX4W2GB96WQn/vqgD0eiio5Z4YELzSpGg5LOwAFAElRXFzDaW8lxcSpFDGpZ3c4AFcL4n+MHhPw3G6/bRfXI+7Dandk+7dBXlNxqHjv403gtrWBtP0Pd83UR49z/GfagCbx14v1H4q+JIvCXhcO2mq/7yXBAkI/ib/ZFN8E+KtT+EnieXwr4mVhpkj5SUZIQno6/wCye9ez+CPAWk+BtM+zWKb7hwPOuXHzSH+g9qf418C6T440v7LqEe2ZATDcKPnjP9R7UAdDa3UF7bR3NtKk0MihkdDkEVNXzVBd+O/greGCaFtQ0IvkdWjx7H+A16r4Y+MXhTxJGiNeCwuiPmhujtwfZuhoA9AoqOGeG4QPDKkiHkMjAg/lUlAHjX7ROkJceE7LVlX99Z3ATd/sv/8AXAr0HwBqh1nwJo96x3O1squfUqMH+VYPxriEvwv1IH+FkYfg1J8EpDJ8LtOz/C8i/wDj1AHodFFFABRRRQAUUUUAFFFFABRRRQAUUUUAFRXFxDaW7z3EixxINzOxwAKkd1jRnchVUZJPYV8x/Fv4mXPibVW8P6JI/wBhjfy2MfWZ84/KgDU+I3xwuLuWTSfC7GOLJR7oD5n/AN2ue8HfB3X/ABhKuo6vLJaWkh3NJLkyP9Aa7/4W/BuDS4otZ8QxLLeMA0VuwyI/c+9e1KoVQqgADoBQByfhj4ceG/CsSiysEecDmaYbmP8AhXWgADAGKKKACiiigAooooAKKKKACori2gu4GhuIkljYYZXXINS0UAeIfEP4F2t7FJqXhhRBdD5mtc/K/wBPQ1x3w2+Juo+CdWOg+IfNNjv2ESZ3QH/CvqCvIfjL8NYte0uTXNMgVdRt13SBR/rVH9aAPWba5hvLaO5t5FkhkUMjqcgg1LXgPwH8eyGRvCupSk4ybVnPI9Vr36gAooooAKKKKAPM/jt/yTW5/wCuqfzra+Ff/JN9H/641zvx6vbWPwBLavPGtxJKpSMt8x59K6L4V/8AJN9H/wCuNAHZUUUUAFFFHQZNABRXnniv4taToN22m6dDJqmqZ2iC3GQD7kVzv9ufF3Wl82y0m1sIjyqy/ex+NAHstFeKyeKvit4bHnarosF/bLy5gHIH4V23gr4laN4zUwwlra/QfvLWbhgfb1oA7SiiigArkviZ/wAk71n/AK4GutrkviZ/yTvWf+uBoA5v4B/8k5j/AOu716jXkvwAv7STwL9jW4jNzHMxaLd8wB9q9aoAKKKKACiiigAooooAKqarciz0i8uTnEUDvx14BNW6y/EnPhfVQP8An0l/9BNAHif7PiC91/xDqrISznhz/tEmvoCvB/2bZk+w61B/y0EiMR7Yr3igAooooAK4X4m+AbHxloEzmMJqNuhaCYDnj+E+oruq5bx74wsfB/hy4u7qUCd0KwR5+Z2xQBwfwE8T3l9pt94fv3Z5dPb92WOSF6Y/CvZa8Q/Z+0W88vVfEd2rIt6+I8j73OSa9voAztZ13TfD9l9s1S6S2gzt3OeprNsPHnhfUtv2bWbVi3ADSAH9ak8W+ENM8Z6WthqauY1fepQ4INeaX/7O2kNETp+p3MEo5BbkUAezxyxyoHjdXU9CpyKfXzVcaV8SPhXL9qtriS/01D82CXXHuO1er/D/AOKWleNoBAxFrqaj57dz973X1oA7a9srbUbOS0u4UmgkXa6OMgivnbxp4S1P4TeIofE3hmST+znf95H1Ceqt7GvpGqmp6ba6vps9heRLJBOhR1I9aAMrwd4rsvGHh6DU7NxlhiWPuj9xXQV83eErq5+FXxXn8P3bsNMvHCoT0IP3T/SvpAEEAg5B6UALRRRQAUUUUAFFFFABRRRQAUUUUAeffGz/AJJZqn+9H/6GKj+B/wDyS3T/APrpJ/6FUnxs/wCSWap/vR/+hivHvB/xd1Hw/wCELTw/ouiNeXURdnkOW6nPCigC7f8AiDx345+Iur6V4a1SWCK2dwqLJ5aqiHbnPua0Y/gn421tx/wkPigiPPIMrzH8sgUz9ntmu/FviG+mXbO6ZYY6FnyR+dfQ9AHmHh34FeFNFdJrtJNSnXnM5+T/AL5r0q3t4LSBILeFIokGFRFAAHsBXI+LPih4a8HXyWOpXMjXTAMY4U3FQe59K6LRNc0/xFpUWpaZcLPay/dYdj6EdjQBo0UUUARz28N1C0NxEksTjDI6ggj6V5r4i+BnhTWnea1jk02ducwH5M/7td/rOs2GgaXNqWpTrBawjLOf5D3rmfCvxT8MeL9Qaw065kW6AJWOZNpcD09aAPMZfgl410RyfD3igmPPAErwn8gSKzLTXPHvgf4gaPpniLVZZYrmRAyNL5isjHHWvpavnn9oZ2tPE/h28hXMyozKPUqwIoA9I+M3/JL9U/4B/Oq/wO/5JbYf9dJP/Qq8m8VfGDUtb8J3nh/W9Da0uJlUxyDK9D3Vq9Z+B3/JLbD/AK6Sf+hUAejUUUUAFFFFABRRRQAUUUUAFFFFABRRRQB5V8cPGbeHvDQ020l23l9lcjqqd6434EfD+O8Y+KNSiDojbbZGHBPdq5T4q38vij4qvYRsWSOVbZB6c4NfUHh/SYND0Gy023QLHBEqcdzjk0AaVFFFABRRRQAUUUUAFFFFABRRRQAUUUUAFIyhlKsMqRgg0tFAHyZ8RtHl8AfFBb2xzHDJILmErxjJ5FfUWg6nHrOhWWoxkFZ4lf8AHHNeSftF6UJ/D+n6kq/PBKUJA7Gt74Eao2ofDyOJyS1rM0fPp1FAHp1FFFADXdI0Z3YKqjJJOAK8h8dfGy00x30vw0n2/UWOzzFGUQ+3qa7r4hMyeA9YZWKn7O3INfLHgjVb3whf2/iWXShd6cZDGzumQD3wexoA2PFPg7xXceGrjxd4nuXWRmURwOctg+3YV9B/Cv8A5Jvo/wD1xrifid4q0vxb8H5b/TJ1dTIm+PPzIc9CK7b4V/8AJN9H/wCuNAHZUUUUAFeVfFjxpe2s1r4T0Ak6tqJCsy9Y1NepSyCKF5G+6ilj+FeG/C+L/hKvilr/AIku/wB59lcxwZ6Lzj+VAHfeA/h1p3g/TlklRbnVJBunuZBk7j1wasa/8TPCvhuYwXupIZx1ji+Yj8q5L4y+OrzSEtvDeisRqV8QGZeqqeBj3NT+Cvg1pGnafHea9F9v1SYb5TKchSe1AGha/GvwXeXCwG9kTfxmSMgVy3xX8JLpkcHjrwzi3uYGEkoi4Dqe/Fc58V9C0m3+IWg6RpdlFbmV1MojTGckV7h4ps4v+ED1G1ZFKJZsoHbhaAF8FeI4/FXhOx1VD80qYkHo4610FeQfs8zu3gq6gOdsd0209ua9foAK5L4mf8k71n/rga62uS+Jn/JO9Z/64GgD518KeCfEzeGYvFvhi6f7RFIweBDhsD09fpXqXgX42QXkq6T4qj+w6gp2eawwrH39DUfwm8SaZ4W+EZ1HVJ1jhSd8D+Jz6Ad68f8AHes3fjXUrrxDbaULbTYWEYkVMZz0ye5oA+x45EmjWSN1dGGVZTkEU6uS+GTs/wAO9HZ2LHyByTXW0AFFFFABRRRQAVFcxCe1lhOMOhXn3FS0UAfPXwTuP7I+JHiDRZcKzs+BjHKsf6V9C185eLAfAvx4tNWA2Wt64Zj2w3DV9FxyLLGsiEMjAFSO4oAdRRRQBznjLxlpvgvRZL+/kBfBEMIPzSN6CvEvDHhnW/jB4mPiPxEXj0eN/wB3H0DD+6vt6mnfHbS7uz8Y6drN9vudIkKr5WThcHkfjXvHhmfTrrw5YTaSiJYvCpiVOijHSgC/ZWdvp9nFaWkSxQRKFRFGABU9FFABRRRQA10SRGSRQyMMFWGQa8C+Kfw1m8O3Y8YeFd0BhfzJ4Y+Nh/vD29RXv9RXEEV1bSW8yB4pFKsp7g0Ach8NPHEPjbw1HcMVW+hGy4jHY+v412lfOHhgv8OfjdNpBJSxvX2qO2G+7X0fQB4x+0DoHn6FZ6/bpi4spQrOo52np+Rrv/h3rn/CQeB9Nvi2ZPKCP/vDin/EDT11PwLq9u+P+PdnGR3AzXn/AOzvfPN4VvrJiCIJ8rzzzQB7LRRRQAUUUUAFFFFABRRRQAUUUUAeT/tA6ubHwCligG6+uFQ+yr8x/kK2fhX4MsvDfgm0cQob69hE00xHJ3DIGfQA1hftCaVJeeBYb+Pn7Fcqz/7rcfzxXV/C/wAR2/iTwHps8Tr5tvEtvMmeVZRjn64zQB5Z8FZfsPxU8Tac/wArMZcA/wCzJ/hX0JXzJ4n1pPh18e7vVoYTNCy+Y8KHBIdcEfnzXVf8NIWH/QAuf+/o/wAKAPIvinDewfEjWRfbvMabcpbuh+7j8K9p/Z1hvE8IX0kwYWz3H7nPTpziuT1/4teDvE80c2r+DZLiWPhZDIA2PQkDkVr2P7QOi6ZZR2dl4Ymgt4hhI43AA/SgD3qivDv+GkLD/oAXP/f0f4Uf8NIWH/QAuf8Av6P8KANL9oiG8k8DWrwBjbx3amcL6YOCfbNeF/DSK7m+IeiizDGQXCs23so6/hivWr39oLRtRs5LS88MzT28o2vG7ggj8qxtB+LHg3wzcSXGk+DZLeaTgyeYCwHoCRwKAPpKvnz42sNQ+JfhnTU5YFAR/vOP8K0v+GkLD/oAXP8A39H+FcloeuJ8R/jtp+pNCbeFcMkTtkjYM/zoA9i+KHg+x8ReCLxpIE+2WcJlhlC/MCozjPocVz/7PmqteeBprBgM2VwQPo3Ndd8S9ft/D3gPU7idwrzRNBEp6szDAxXHfs86XJaeC7q/fpeXBK/ReP8AGgD1+iiigAooooAKKKKACiiigAooooAKZKSInI6hTT6bIC0bKO4IoA+SfDEb6j8bkMuHY3zu272Jr64r5F0Rjo/xuVZ32Fb9kYj3NfXVABRRRQB5H8afiLqHhGG103SsR3NypdpiM7V9q4f4Y/F7XZfFVtpms3H2q1u28sFh8yMelenfFP4Zjx3aQT20wh1C3BCFvusPQ1yXw7+CF3oXiGLVtbnif7Od0UUfOW9TQB7nTXYJGznooJNOpGAZSpGQRg0AfLPjb4yeJLjxLdRaZdG0tLeQoiKOTg9TXsHwg8d3XjTQZhqAH2y1YK7gcOOxrg/GPwE1C98QT3ui3MX2e4cuUkOChPWvTvht4Ci8CaE1sZRNdzHdNIOmfQUAdrXIfEjxc/g3whcalCge5JEcIPTce5rr657xp4Vt/GPhq40m4bYX+aOQD7rDoaAPmjSfjR4ts9Zju7m9+0Ql/wB5Cy8EZ5xX1dpl6upaXa3qKVWeJZAD2yM188aV+zxq39sRjUbyEWKPlmQ/Mwr6Ks7WKxsobSEYihQIo9gMUAT0UUUAebfHOAzfDW7I/gkRj+dcv+ze7HRdWQk7RKpA/Cuk+O05i+G1woYAvKgx681zv7OEEi6Dqk5X928wUH1IFAHt9FFFAHMfET/kQdY/692rz/4I6RY658Lbix1C3Se3kunDKwr0D4if8iDrH/Xu1cb+z3/yT2T/AK+3oA8w+I/wt1XwctxdaU8s+iTNl0XJMf8AvD+tetfBjxZpWqeELTSIZwt9Zptkifgn3HrXpc0MdxE0UyK8bjDKwyCK8H8e/Ce+0G/PiXwW0kbxsZJLdDyvf5fb2oA97oryr4bfF208SKul6yVtNWT5BuOBKf8AGvVaAKWsf8gW+/64P/6Ca8h/Z7K/YtcGRu+08jvXtEsayxPG33XUqfxrwHwPef8ACAfF3VNB1D91bag5MLtwMk5WgClcsmo/tJRrqTbUilAjDdDgfLX0VcTxWtvJPM4SKNSzMTwAK8n+KHwtvfEWqw+IPD84h1KMDcCcbsdCD61k2vgj4k+KY4rLxPq4ttNUgSJEw3SD04oA5rTtbh8cftA212CfsschWH3Cjg17J8Udfg0DwJqEsrqJJ4zDGp6sTxXFeLvhZqmnavputeCPLhuLOIR+WSBnHf3p9h8NvE/ivWbfUvHd8rwW53JaRH5c+9AG98EtEm0f4eW7XClZLtzPtI6A9K9HpkUUcEKRRKFjRQqqBwAKfQAV5v8AGLxXpWj+D7zTLmcG9vIykUS8n6n0FR/Er4sWXhCFtPsCtzq0i4VVORH7n/CuC8CfDHVPGmpL4n8YSStbyHekMhO6T0+goA5j4c/DbWfGy27XsksGgQuW5JG899o/rXqHxg0TT/D3whOn6bbrDBHPGAAOTz1NetWlpb2NrHbWsSRQxjaiIMACvNvj3/yTSb/r4j/nQB0Hwv8A+SdaP/1wFdfXIfC//knWj/8AXAV19ABRRRQAUUUUAFFFFAHl/wAcPCZ1/wAIHULdCbzTj5i46lO9W/g54uTxL4MhglkBvbICKRc8kDoa9CmiSeF4ZVDRupVlPcGvmy6W5+DfxWFwit/Yt62fbYTz+IoA+lqKgs7uC/s4bu2kEkMyh0cHgg1PQBzfjnwtB4v8LXemSAeYyloW/uuOleT/AAV8WT6Jq114H1omOSOQi339mHVf8K98rxD41+BJxJH4y0NWS8tiGuBH1IHRhQB7fRXBfC/4gW/jXQEWWRV1S3ULcR55P+0PrXe0AFFFFABRRRQB8+fHaJbDxt4f1RFIckbmB64YV73YzfaLC3m5/eRq3PuKyvEPhDRvFDWrara+c1s++M5xg1txosUaxoAqqMADsKAK2qWhv9Ju7QYzNCyDPuMV5t8HvAur+Dm1ZtTVEWeQeUqtnIHevVKKACiiigAooooAKKKKACiiigAooooA8++Nf/JLNU/3o/8A0MV4l4J8PeP9K0ODxL4Sk82G5LLJChB+6ccqeDXtvxs/5JZqn+9H/wChio/gf/yS3T/+ukn/AKFQB4pY3GtX3xp0qbxhZql7NLGHikiABXoPlr6e/wCEe0X/AKBFh/4Dp/hXinx5sZtI8TaD4rgQ4jcI7D+8pyB+Wa9u0XVINa0Wz1K2dXiuYlkBB9RyPwoAzbyHwhp83lXkWjW8mM7JUjU4+hqv9o8C/wDPTQP/ACFXM+Mvgvpvi/xFNrEuqXVvLKoDIoDLwMcZ6Vgf8M36V/0Hbz/v2KAPRftHgX/npoH/AJCo+0eBf+emgf8AkKvOv+Gb9K/6Dt5/37FH/DN+lf8AQdvP+/YoA9F+0eBf+emgf+QqsWkXg+/m8mzi0W4lxnZEsbHH0FeZf8M36V/0Hbz/AL9itzwl8EtM8KeIYNXj1W7uJIM7UICgk+uKAPQP+Ee0X/oEWH/gOn+FfM+vzatZfG/UJPCFmrXsDERxRRAgAKN3y9K+ndX1KDR9Iu9RuWCw28TSMT7CvDfgXYz674x13xfcg4ZmRM92c5OPoOPxoA5Pxl4d+IWt6NceIvFkhht7UDZC5A6nsg6V7L8Dv+SW2H/XST/0KrHxm/5Jhqn/AAD+dV/gd/yS2w/66Sf+hUAejUUUUAFFFFABRRRQAUUUUAFFFFABRRRQB8q/GfSpvDvxIXVIVKpcFZ0Yf3gea+j/AAhrsPiTwtYanCwPmxDePRsciua+Lfgv/hLvCcht0BvrTMkRxyfUV5H8FvH58Naq/h3VWKWlxJhC/HlSehoA+nKKQEMoZSCDyCKWgAooooAKKKKACiiigAooooAKKKKACiio5547aCSeZwkcalmY9ABQB4b+0drCJp+maSrDzJHMrjuAOldh8EtIbSvh1as67XuXaY+4PSvDPEV7c/E74riK1BeF5hDF6CNTya+r9MsY9N0y2sogBHBGqAD2FAFqiiigDmPiJ/yIOsf9e7Vxv7Pf/JPZP+vt67L4if8AIg6x/wBe7Vxv7Pf/ACT2T/r7egD1mggEYIyDRRQB5H8SfhBBrTNrXh4C01SP5ykfyiQj+RrH+HvxbutPvF8NeMleG6RvLjuJBj6Bv8a90rg/iF8MtM8bWTSqi2+qIP3Vwoxn2b1oA7qORJY1kjYMjDIYHIIrhPiT8OofGljHcWz/AGfVrbmCYcZ9jXmPhTx5rvwx1keGvFkckmnhsJMckoPUHuK+gdP1G01WxivLKdJoJRlXU5BoA8V0j4n+JPBTDSfGmlTypF8qXca5yB/Ousj+OHgx4Q7XcyMRkoYjkV6Dc2Vrex7Lq3imX0kQGsg+CvDROTollk/9MhQBxVt8ZodZ1i1sdD0W8ukkkCySlCAi+tepA5ANVrTTrKwXbaWkMI/6ZoBUtxcQ2lu89xIscUY3M7HAAoAkZgqlmIAAySe1eL/Er4wG1mfw/wCFv9Jv5P3bzR87Cey+prF8efFHU/Fup/8ACL+C1d45TsknQfM/rj0HvXafDT4S2XhSFNS1RVudYcZLNyIvYe/vQBgfDX4Psk8fiLxVunvXPmJbyc7Se7epr21VVFCqAFAwAB0paKACvMPj3/yTSb/r4j/nXp9eYfHv/kmk3/XxH/OgDoPhf/yTrR/+uArr65D4X/8AJOtH/wCuArr6ACiiigAooooAKKKKACuT+IXgy38a+GprF1UXSAvbyHqrf4V1lFAHgnwg8bXWgarL4H8RExyRyFbZpP4T/dz6ele915J8YPhs2vW3/CQaKhTV7UbmCHBkUf1FS/CP4lL4js10PVSY9XtV2/PwZQOPzoA9WpskaTRNHIoZHGGUjIIp1FAHzh458L6p8LPFSeKvDhb7BK+ZIwOEz1U+1ey+BvHOneNtGS6tXVblQBPATyh/wrob+wtdUspbO8hWaCVdrowyCK+efFXgjXvhZrf/AAkfhR5JNPzmSMDOwejDuPegD6Porg/AHxP0nxtarFvW31NVHmW7nGT6r6iu8oAKKKxfE/inS/CWkvqGqTiOMcKo+859AKANqivny6+OPijVp3bw74fZrZD94ozkj3xXReC/jfDquqJpHiKz/s27c7Vc5Ck+hz0oA9hopAQQCCCD0IpaACiiigAooooAKKKKACiiigAooooA4b4v2N1qHw01O3s4JJ5vkYJGuSQGBPFeM+EPiV4r8H+HINGtvDDzRQsxDvG4Jyc+lfT9N8tP7i/lQB8y+KfiX4k8W6BcaRqHhD91Lgh1jk3Iw6EcVb+DvxEfwtcjwv4iElvaytm3klUr5THsc9jX0f5cf9xfyri/H/w20rxzp4EgFtqEQ/c3KLyPZvUUAbHi3VNU03wtdX+hWYv71FBiiHIbPfjrxzXjH/Czfi1/0Kz/APgBJVa01/4hfCKYWOqWT6no6nCOSWUD/Zft9DXa6Z+0D4Tuoh9tS7s5e6mPcB+IoA5P/hZvxa/6FZ//AAAko/4Wb8Wv+hWf/wAAJK7/AP4Xj4F/6CMv/fhqP+F4+Bf+gjL/AN+GoA4D/hZvxa/6FZ//AAAkr2Twbqurar4Vtr/X7IWF8wJkiI24A6HB6Vw+p/tA+ErWI/Yku7yXsoj2j8zXE3niP4hfFuY2OkWL6bpDHDuMqpH+0/f6CgBfjH8Rn8SXB8LeHC9xbI2bmSEFvNYdhjsKz/CXxI8S+D9Ah0mw8JFo4yWaRo33Ox6k8V7L8PvhnpfgaxLDF1qUo/fXLrz9F9BXb+XH/cX8qAPmXxX8TvFnivw7c6PceGGhinxl0jckYP0r174NWN1p/wANNPgvLeSCXe7bJFwcE8cV3nlx/wBxfyp3TpQAUUUUAFFFFABRRRQAUUUUAFFFFABRRRQAV4F8YvhTI88niTw/Cd5O+5gjHOf7wr32kIDKVYAg8EGgD53+GHxnOniHQ/ErN5SnZHdN1X2avoS2uoLy3Se2lSWJxlXQ5BryH4jfBK111pNT0DZbXxyzw9EkP9DXkvhXxx4o8AeIBpTO8saTCKW0kO4dccelAH17RUVtKZ7WKZkKF0DFT1GR0qWgAooooAKKKKACiiigAoorL1nxFpPh+0a51O+ht0UZwzDJ+goA1CQBk9BXgXxo+KEbxSeGdEn3Ox23MqH/AMdFY/xA+N95rofSfDSSQW7na04H7yT2HpWn8Kfg/NLcx+IPE0J674baTksf7zUAbvwO+HraLp//AAkOpRYvLpf3KMOUT1+pr2WkVVRQqgBQMAAdKWgAooooA5j4if8AIg6x/wBe7Vxv7Pf/ACT2T/r7euy+In/Ig6x/17tXG/s9/wDJPZP+vt6APWaKKKACiiigDnfF3gzSvGWlPZajCNxH7uZR86H1Brwu3vPFPwS1/wAm6WS80GR8DupHqPQ19LVQ1fRrDXdPksdRtkngkGCrDp7igCr4b8T6Z4q0qO/0y4WRGHzJn5kPoRWzXzbrvhfxL8Htb/tvw/LJcaS7/NHgkKPRh/WvSNM+NPhq78KSavcTeTcQqBJan7xb0X1FAHeatq9joemy3+oTrDbxLlmY/wAq+efEXi7xD8XNf/sLw3HLBpQOGbpuH95j/Sof+Kp+N/iPP7yy0KNvfYo/q1e++FvCWl+EdJjsNNgVdo+eUj5nPqTQBk+AvhzpXgjTkWKNZtQYfvrlhyT6D0FdnRRQAUUUUAFeYfHv/kmk3/XxH/OvT68w+Pf/ACTSb/r4j/nQB0Hwv/5J1o//AFwFdfXIfC//AJJ1o/8A1wFdfQAUUUUAFFFFABRRRQAUUUUAFeGfFP4bXWnXzeMvCpeG6hbzJ4YvX+8P6ivc6RlV1KsAykYIPegDzn4X/E628Z2As7xlh1iFcSRnjzPcV6PXz/8AEr4aX/h3VD4t8Jb49jeZLDF1Q+oHp7V3fwy+J1p4zsBa3bLBrEIxJEeN/uKAPRaZLFHNE0UqK8bDDKwyCKfRQB4h46+C0i3ba54Nla1vFO82yttBP+ye30qn4T+Nd9otwui+NrSWOSM7PtOzDD/eH9a97rm/FPgbQvF1qYtSs0MmPlmQYdfxoAZq3j/w9pfhptcOoQzW2392I2BLt2AHrXiOk6Vrvxt8WNqmpmS30G3fCqOmP7q+p9TWqv7Pd0NejhbVS+hq+8qT8+PTHT8a900vS7PRtOhsLCBYbeFdqqooAZpejafo1jHZ2FrFDDGu0BVHP1rh/iZ8LrPxhp5urBEttXhG6ORRgSex/wAa9HooA8M+GHxMutMvv+EP8XFobqFvLhnl4P8Ausf5GvcgQQCDkHoRXnHxP+GVv4wsjfWKrBrEAyki8eZjsa5b4YfE25sL0eEfFhaG6hby4ZpeM/7J/wAaAPcaKQEEZByD3paACiiigAooooAKKKKACiiigAooooAKp6lqtho9m93qN3DbQIMl5WAFch8RPidpngW08ri51SVcxWynp7t6CvKtF8DeMPixeDWvFF9NaaY5zGhGCV/2E6Ae5oA9Zsvin4G1uZrMavbcnG25XYrfi3Brxz+w9D139oWfTXt4JtKlyRHCcIf3YPG33r0PUP2fvCN1aRxWjXdnMi4Mqybt59SD/TFchcfs961p90LnRfEC+av3HYGNh+IoA9I/4Ux4D/6Ag/7/AD/40f8ACmPAf/QEH/f5/wDGvOP+EA+MNodsGvB1HQi8P9RQfAPxhuvlm14Ip65vD/QUAY2paDoegfHyy02C2hg0yNo2aOU5QZHOd1ez33xR8DaFKtmdXthjjbbLvVfrt4FeXwfs+a5qV19p1vxAnmt951zI35muw039n7wlaW0iXj3d7M648xpNm0+oA/rmgD0rS9X0/WrNbvTbyG6gYZDxMCKu184a34B8XfCu7Ot+Fb6a706M7pI+pC/7SdCPcV6j8Ofihp3jq18h9trq0a5ltifve6+ooA76iiigAooooAKKKKACiiigAooooAKKKKACiiigAoorj/GfxH0PwdZu1zcJLd4+S3Q5Yn39KAJPiF4ytfBnhme9lcfaZAUt488sx/wrwH4SeGbrxp45bWr8GS3t5POldhwz5yBWZcXPiL4xeMVBBWLPAz+7gT1r6M8O2/hn4f8Ah6LThqNrEEGZJHcAu3c0Adj0GBRXmmufHDwlpIZILh72YdFhXj868s8RfHnxDrRa10W3Fkj8BkG6Q0Ae+eKPG+h+EbNp9TvEV8fLCpy7H6V51a/tF6DI7C40+6iUfdIwc15x4e+FXi7xxdi+1Z5reBzlprkksfoDXqX/AAz54XNikRnuhOAN0obqfpQBoRfHfwS6KWurhGI5BhPFaKfGHwS8Pmf2wg4+6VOa4m5/Zv0x5M22s3Ea+jIDUH/DNtp/0HZf+/QoA66T46+CY92LydyPSE81z+oftF6LEh+w6dcTNjjf8oqrB+zdp6ygza3O6dwsYBrf074A+ErQhrg3F0Qc4d8D9KAPMdZ+PPinVy0Gl28dmG4HlrvaszS/h7478e3Yub4XCxMfmmu2IH4CvpbSfBHhvRAosNIto2HRim4/ma3wAowoAA7CgDznwP8AB/Q/CWy5nUX2oDnzZBwp9hXo4AAwBgCiigAooooAKKKKAOY+In/Ig6x/17tXG/s9/wDJPZP+vt67L4if8iDrH/Xu1cb+z3/yT2T/AK+3oA9ZooooAKKKKACiiigCOe3huoHhnjWSJxhlYZBFeOap+z/pl34qjvLW6aDS3YvPbjrn0X2r2eigClpOkWOiadFY6fbpBbxLhVUfzq7RRQAUUUUAFFFFABXmHx7/AOSaTf8AXxH/ADr0+vMPj3/yTSb/AK+I/wCdAHQfC/8A5J1o/wD1wFdfXIfC/wD5J1o//XAV19ABRRRQAUUUUAFFFFABRRRQAUUUUAIyhlKsAVIwQR1rw34kfCe7tL5/FPg9mguYz5ktvEcHI7r/AIV7nRQB5H8N/jDb62U0bxBiz1VMIHfgSn+hr1sEEZByDXmHxE+EFh4p3alpRWy1Zedy8LIff0PvXDeGfif4h+H98ugeM7WaS2jO1ZyMso9j/EKAPomis3Rte0zxBYpd6ZeR3ETDPynkfUdq0qACiiigAooooAK81+KHwwt/F1mdQ08LBrEA3I68eZjsfevSqa7rHGzuwVVGST0AoA8f+DPju/1KS48La5n7fYgiN2+8wHBB+lexV86eB5E1n9oO/v8ATlAtIzKXZeh4xn8TX0XQAUUUUAFFFFABRRRQAUUUUAFcj8Q/G9r4H8NyXshD3cuUtoe7P6/QV1pIVSxOABkmvm3UDN8X/jILJCx0bTmIPpsU/Mf+BHigDS+F3w9ufF2ot418W751lkL28Mv/AC0OfvEf3R2FfQCqqIERQqqMAAYAplvbxWtvHbwIEijUIiqOAB0qSgAooooAKKKKACiiigBGVXUqwDKRggjg14F8Uvh3ceGL9fGvhLdbmFxJcQxfwH+8B6eor36o54Y7mCSCZFeKRSrqwyCD2oA5T4c+OLfxz4ajvRtS8iwlzED91vX6Guvr5utlk+EXxnFsrMujaiwABPy7GPH/AHya+kAQygg5BGQaAFooooAKKKKACiiigAooooAKKKKACiiigDyD42614t0y3tItBWdLSUETSwrls+ntXz3JoXiXUZGuJdOv53Y8u0bEmvuF0SRdrqrD0IzSLDEowsaAeyigD410nwj47ERGm6bqMUbnBKKUz9a6Kz+CfjrVnBvCsCk8tPMTX1UAB0AH0paAPB9G/ZxtkKvrGrPIf4o4FwPzNen6B8O/DHhtV+w6ZEZB/wAtJBub9a6migBAAowAAB2FLRRQAUUUUAFFFFABRRRQAUUUUAFFFFABRRRQBzHxE/5EHWP+vdq439nv/knsn/X29d74w0251fwnqNhaKGnnhKoCcZNeA6V8OfipolobXTZvs8JbdsScAZoA+mqK+c/+ER+Mf/QQk/8AAij/AIRH4x/9BCT/AMCKAPoyivnP/hEfjH/0EJP/AAIo/wCER+Mf/QQk/wDAigD6Mor5z/4RH4x/9BCT/wACKP8AhEfjH/0EJP8AwIoA+jKK+c/+ER+Mf/QQk/8AAij/AIRH4x/9BCT/AMCKAPoyivnP/hEfjH/0EJP/AAIo/wCER+Mf/QQk/wDAigD6Mor5z/4RH4x/9BCT/wACKP8AhEfjH/0EJP8AwIoA+jKK+c/+ER+Mf/QQk/8AAij/AIRH4x/9BCT/AMCKAPoyvMPj3/yTSb/r4j/nXBf8Ij8Y/wDoISf+BFUtU+HnxW1myNpqE5uICQxR5wRkUAe1fC//AJJ1o/8A1wFdfXPeBtKutE8G6bp16oW4giCuAcgGuhoAKKKKACiiigAooooAKKKKACiiigAooooAKxfEfhTR/FNg1pqlokqkfK+PmX6GtqigD511b4YeL/AF6+qeD72W4tlOTEp+bHuvetvwz8eollWw8V2T2dwvytKqnGfcdq9vrmPEngDw54piI1HT4zKRxKg2sPxFAGppXiHSdcgWbTb+C4UjPyOCfyrTrwPVPgNqulytc+FtckQjlY3YqfzFUE1z4weEW8u6spr6FeMsm8H8RQB9F0V8+f8AC+vElnF/p3hoKynDMQwFNb47+J9Sj2aV4cBkY4VgrNQB7/dXdvY273F1MkMKDLO5wBXgnj/4m3vjG+HhTwcssgmfZLOn8Y9vb3qjH4O+JXxHuFk165ksbFjkq52jHsor2HwV8PNF8E2m2yhEl0w/eXEgyx+noKAKnw1+Hlt4G0g7j5uo3ABuJf6D2ruaKKACiiigAooooAKKKKACiiigDlviLrQ0DwFq18G2uITHGf8Aabgfzrhf2etDFr4Vu9akGZr6YqGPXav/ANc1Z/aFumh+H0UAPE92gP4ZP9Kn+HfjXwfoXgLSdPn16xhmjhzIjSAEMTk5/OgD1OiuU/4WZ4K/6GTT/wDv6KP+FmeCv+hk0/8A7+igDq6K5T/hZngr/oZNP/7+ij/hZngr/oZNP/7+igDq6K5T/hZngr/oZNP/AO/oo/4WZ4K/6GTT/wDv6KAOrorlP+FmeCv+hk0//v6KP+FmeCv+hk0//v6KAOrorlP+FmeCv+hk0/8A7+ij/hZngr/oZNP/AO/ooA4v9oLQUvfCFvrEaf6TYTAbh12Nwf1xXafDbW21/wAAaTeyNukEIic+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2IwKsUUAFFFFABRRRQAUUUUAFFFFABRRRQAUUUUAYHi7whpnjTSBp2qK/lK4kRo2wysK4T/hnvwl/z3vv+/g/wr1qigDyX/hnvwl/z3vv+/g/wo/4Z78Jf8977/v4P8K9aooA8l/4Z78Jf8977/v4P8KP+Ge/CX/Pe+/7+D/CvWqKAPJf+Ge/CX/Pe+/7+D/Cj/hnvwl/z3vv+/g/wr1qigDyX/hnvwl/z3vv+/g/wo/4Z78Jf8977/v4P8K9aooA8l/4Z78Jf8977/v4P8KP+Ge/CX/Pe+/7+D/CvWqKAPJf+Ge/CX/Pe+/7+D/Cu68I+DtL8F6U2n6Wsnlu5d2kbJY10FFABRRRQAUUUUAFFFFABRRRQAUUUUAFFFFABRRRQAUUVBe3kGn2Fxe3T+Xb28TSyvgnaqjJOBz0FAE9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j/hdnw+/6D3/AJKzf/EUAegUV5//AMLs+H3/AEHv/JWb/wCIo/4XZ8Pv+g9/5Kzf/EUAegUV5/8A8Ls+H3/Qe/8AJWb/AOIo/wCF2fD7/oPf+Ss3/wARQB6BRXn/APwuz4ff9B7/AMlZv/iKP+F2fD7/AKD3/krN/wDEUAegUV5//wALs+H3/Qe/8lZv/iKP+F2fD7/oPf8AkrN/8RQB6BRXn/8Awuz4ff8AQe/8lZv/AIij/hdnw+/6D3/krN/8RQB6BRXn/wDwuz4ff9B7/wAlZv8A4ij/AIXZ8Pv+g9/5Kzf/ABFAHoFFef8A/C7Ph9/0Hv8AyVm/+Io/4XZ8Pv8AoPf+Ss3/AMRQB6BRXn//AAuz4ff9B7/yVm/+Io/4XZ8Pv+g9/wCSs3/xFAHoFFef/wDC7Ph9/wBB7/yVm/8AiKP+F2fD7/oPf+Ss3/xFAHoFFef/APC7Ph9/0Hv/ACVm/wDiKP8Ahdnw+/6D3/krN/8AEUAegUV5/wD8Ls+H3/Qe/wDJWb/4ij/hdnw+/wCg9/5Kzf8AxFAHoFFef/8AC7Ph9/0Hv/JWb/4itHQ/if4P8R6vDpelat9ovZgxjj+zyLnaCx5ZQOgNAHX0UUUAFFFFABRRRQAUUUUAFFFFABRRRQAUUUUAFFFFABRRRQAVh+M/+RF8Qf8AYNuP/RbVuVh+M/8AkRfEH/YNuP8A0W1AHlvwn8M6DqPw5026vdF0+5uHaXdLNbI7NiRgMkjPSu1/4Qvwt/0Lmk/+Acf+Fc/8G/8Akl+l/wC/N/6Nau8r8jzPE1ljayU38Uur7s74JcqMP/hC/C3/AELmk/8AgHH/AIUf8IX4W/6FzSf/AADj/wAK3KK4frVf+d/eyuVdjD/4Qvwt/wBC5pP/AIBx/wCFH/CF+Fv+hc0n/wAA4/8ACtyij61X/nf3sOVdjD/4Qvwt/wBC5pP/AIBx/wCFH/CF+Fv+hc0n/wAA4/8ACtyvM/jLqEunaboci3UsEJ1BfO2MQGQcnOOorqwbxGKrxoqo1fzYpWir2Ow/4Qvwt/0Lmk/+Acf+FH/CF+Fv+hc0n/wDj/wrB0L4seGdd1tNItpLmOaQ7YXmi2pKfQHOfzAri/GvxCttP+Kmnl/7Q+x6UWS5hTGJH5wVGcHr1OK66GAzGrWdGTlFpN63/wA+r0JcoJXPUv8AhC/C3/QuaT/4Bx/4Uf8ACF+Fv+hc0n/wDj/wrzP4s+OofsOjWlob6BpzFevt+UNCc/KcHk8dOldovxJ0dfA6+KDbXwsRL5Pl7F8zOcdN2MfjSng8wjRp1U5PndrXe/Tr1BShdo2P+EL8Lf8AQuaT/wCAcf8AhR/whfhb/oXNJ/8AAOP/AArndJ+MHhXV9Yj06KW5heUhYpZ4tqOx7ZzkfiK0vFnxE0LwdNHb6g08t1Iu8QW6BmC+pyQB+dYPD5kqqotT5nqlqO8LXND/AIQvwt/0Lmk/+Acf+FH/AAhfhb/oXNJ/8A4/8KpwePtCuvCNx4lhkmextwfMXyyHB/u4Pfn1xWxoes2niDRrbVLLf9nuF3LvXDD6isan12mnKbkknbd79hrlexSPgzwqOvh3Sef+nOP/AApf+EL8Lf8AQuaT/wCAcf8AhXF6UT43+Kt1qpJbStBHkW/PyvN3P+faum+IXiP/AIRrwlc3ERzeT/6PbKOpkbgY+nWumdLExrU8PGo3OSV1d6N9N+2rEnGzdi6PBnhU9PDukn/tzj/wo/4Qzwt/0Luk/wDgHH/hXnuvaPceD/gc8Mc8sV9IySXMqOQxdz8wz+laPi5rHyvA5vb3UIJDNH5QtlDB22r97LDH1571tHDVZNclZtOUknr9lXva/UV12Oy/4Qzwt/0Lmk/+Acf+FH/CF+Fv+hc0n/wDj/wrz/x14mj8O/FjRrm/urhdOisy7RJlgWJYD5fWu08JePtE8ZCVdNklSeEZeCddrgevBII/Gsq2Gx1OhHEKUnFq99bLW1hpxbsXP+EL8Lf9C5pP/gHH/hR/whfhb/oXNJ/8A4/8K5a5+NHhm0v57KaHUBPDOYWAhB6HBb73T9fatrxR8QdF8JR2zX63cjXKeZEkEJYkfU4H61Dw2ZKUYNSvLbV6heBf/wCEL8Lf9C5pP/gHH/hR/wAIX4W/6FzSf/AOP/CqvhPx3ovjGKc6a8yzQDMsE6bXUHoepGPxrn1+NXhc3otDFqCzef5BBhB2nON3DdM/j7URw+ZSnKmlK8d1roF4WudV/wAIX4W/6FzSf/AOP/Cj/hC/C3/QuaT/AOAcf+FM03xbYal4m1DQEiuIb2yUOwlUBZFPdcE5H5Utj4ssdR8U32gW0Vw9xYoGnm2jy1J/hznOfwrF/XVe7lor7vZ7P8R+6O/4Qvwt/wBC5pP/AIBx/wCFH/CF+Fv+hc0n/wAA4/8ACpPEfifSvCum/btVuPKiJ2oqjLOfQDvWP4U+JXh/xfdvZ2Lzw3agsILlArMB3GCQfzpwjj50nXjzOC662D3L2NT/AIQvwt/0Lmk/+Acf+FH/AAhfhb/oXNJ/8A4/8KxfE3xT8N+F9SOn3L3FxdLjzEtow3l/UkgfhWva+MdHv/C83iGyma4soY2dwi/OMdRg45qpU8wjCNSXMoy2euoXhew//hC/C3/QuaT/AOAcf+FH/CF+Fv8AoXNJ/wDAOP8AwrkR8cfCRNvxfgS/fPkDEX+9z/LNdnqvifSNG0Iaze3arYsoZHXkvnoFHcmnVo5jRlGNRTTltvqJOD2Iv+EL8Lf9C5pP/gHH/hR/whfhb/oXNJ/8A4/8Kx/DHxR8OeKtR/s+0e4gujkxx3MYXzAP7pBI/Cn+KviZ4e8JXi2V68892QGaG2QMyA9zkgD86fsMy9t7C0ube2u3cLwtc1f+EL8Lf9C5pP8A4Bx/4Uf8IX4W/wChc0n/AMA4/wDCm6L4w0fxBoU2r6bO0sECsZU24dCBkgg965vSfjH4Z1jUrOwt479Zrp/LG+EYRuwYgnr7ZpRo5jPm5VL3d99PULwOm/4Qvwt/0Lmk/wDgHH/hSf8ACGeFv+hc0n/wDj/wrJ8TfE/w74V1NdOvZJ5rngyJbx7vKB7tyPyGTXJ/D/VxrNl44vZr26ltmdmSUMS6x7W+7npx2ranhcdKg8ROUox0tvrd20E5RvZHoX/CGeFj08O6T/4Bx/4Uv/CF+Fv+hc0n/wAA4/8ACud8CarpejfC+LURdX09hBvZpJ4syfe/uqTx+NM0n4x+F9W1WLT1F7bPK2yOS4hARiegyCSPxFTLDY9zqKk5SUG03r0HeGlzpf8AhC/C3/QuaT/4Bx/4Uf8ACF+Fv+hc0n/wDj/wrcrhvEPxZ8M+HNVbTp5Lm4uIziX7NGGER9ySP0zXNh/ruJlyUXKT8mxvlW5u/wDCF+Fv+hc0n/wDj/wo/wCEL8Lf9C5pP/gHH/hTl8V6RJ4YbxFFcGXTVTeXjQsQO42jnNcvpXxk8L6rqsVgovbZpXCRyTwgIxPQZBJH4itadLMailKCk+XffQG4I6b/AIQvwt/0Lmk/+Acf+FJ/whnhXOP+Ed0nPp9jj/wrYubmKztZbmdwkUSF3Y9gBk15n4Ahn16913xxdhlN3vhsQT9yJe4/z60qHt6lKdWVRpRt1erey39X8gdk0rHa/wDCGeFv+hc0n/wDj/wo/wCEL8Lf9C5pP/gHH/hXk/gf4paT4a0GeDWZr66vZb2R22KZCq8YJLEV67H4m0iTw4PEAvEGmmPzPObjA+nXPbFbY3C4/C1OWTk1eyeuvoKMoSRF/wAIX4W/6FzSf/AOP/Cj/hC/C3/QuaT/AOAcf+Fc3pfxi8K6pqqWCvd25kbZHNPFtjcnpzkkfiBUPiC6uB8ZvDdqJ5RbtbSOYg52k8846ZoWGxyqOFaUovlctb9FcLxtdHVf8IX4W/6FzSf/AADj/wAKP+EL8Lf9C5pP/gHH/hWBr3xZ8P8Ah3WbvSr6K++024B/dxBg+eynP88Vv+F/Fuk+L9Pa80qZmCNtkjkXa8Z9CKxqUswp0lWnzKL63dtRpwbsJ/whnhYdfDuk/wDgHH/hQPBnhYjI8O6Sf+3OP/CuY+Kep3E9rYeE9OY/btYlEbbTykQPzGtzUdb0L4c+GLOK8lZIIkEMMaLueQgc4H61ap4p0qcozk5TbtFX2XXfv+Qrxu9Ni5/whfhb/oXNJ/8AAOP/AAo/4Qvwt/0Lmk/+Acf+FYGg/Fnw94i1m00qxivvtNyCR5kQUJgZwxz7ds1u6T4ssdY8RapotvFcLc6aQJmdQEbP90g5/MCoq0swotqpzKyu9Xte1/vGnB7Dv+EL8Lf9C5pP/gHH/hR/whfhb/oXNJ/8A4/8KZofi7T9f1DVbK2jnjfTJPLnaZQFJ55BBPHHfFc3d/Gfwnaao1n5l3Kitte5ihzED9c5P4CnCjmNSbhDmbWr1fXYTcFqdP8A8IX4W/6FzSf/AADj/wAKP+EL8Lf9C5pP/gHH/hTdZ8Y6JoegR63dXYazmA8lohuMuegUVn+F/iNoXiz7Qlh9pjnt0Mjwzx7W2juMEj9alQx7pOqublWjeo/cvY0v+EM8Lf8AQuaT/wCAcf8AhSf8IZ4Wzj/hHdJ/8A4/8K8m8OfEyzPxP1O6uF1KW1vylvaRMAfKOQORuwBn0rtrFrD/AIXRqCpeag179hXdAyjyAOOhzn8MV24jBYzDtqpOS93m6+V1v0vuSpReyOk/4Qvwt/0Lmk/+Acf+FH/CF+Fv+hc0n/wDj/wrC8Q/Fjwz4c1RtOne5ubiM4lFtGGEf1JI/TNbP/CZaQ/hGbxNbSvc6fDGZG8pfn46jBxg/WuOVLMIxjOXMlLbfW+xV4En/CF+Fv8AoXNJ/wDAOP8Awo/4Qvwt/wBC5pP/AIBx/wCFcmvxv8ItLbpm+CygbnMHyxE9m5/lmun8SeNNF8LaXDqGoTs0dx/qEhXc0vGeB9KqeHzKnOMJKactt9RJwauS/wDCF+Fv+hc0n/wDj/wo/wCEL8Lf9C5pP/gHH/hVXwl460bxnHMdNM6Sw4MkM8e1lB6eo/I1l/FLXZtO8OppVgSdS1aQWsCr1AP3j+X86VOnjZYlYaUpRlfq3p5/dqDcbXN0eDPCxGR4d0k/9ucf+FL/AMIX4W/6FzSf/AOP/CpfDGhxeHPDllpUXPkRgO395urH86165qmIqxm1Co2u93r+JSStsYf/AAhfhb/oXNJ/8A4/8KP+EL8Lf9C5pP8A4Bx/4VuUVH1qv/O/vYcq7GH/AMIX4W/6FzSf/AOP/Cj/AIQvwt/0Lmk/+Acf+FblFH1qv/O/vYcq7GH/AMIX4W/6FzSf/AOP/CuDh02w0r9pDQbfTrK3tITpzuY4Iwiltk3OB34H5V6xXmVz/wAnMaB/2DH/APQJq+i4Xr1Z49KUm1Z9TKukoHtVFFFfpBxhRRRQAUUUUAFFFFABRRRQAUUUUAFFFFABRRRQAUUUUAFYfjP/AJEXxB/2Dbj/ANFtW5WH4z/5EXxB/wBg24/9FtQBwXwb/wCSX6X/AL83/o1q7yuD+Df/ACS/S/8Afm/9GtXeV+O5r/v1b/FL82ehD4UFFFFcBYUUUUAFeX/GhVe08OI4BVtTQEHoRXqFVb3TbHURGL6zt7kRPvjE0YfY3qM9DXXgMSsNiI1mr2/yJkuZWPNfibDDH4p8EukaI/20LlRg4yvH0qD4g6nZaH8V/DGpai/k2cUD+ZJsLAcnsBk9a9RutNsb6WCW7s7eeSBt0LSxhjGfVSeh+lJfaVp+qKi6hY210sZ3IJ4lfafUZHFd1DMqcFTjOLajGUXr/Nfb0uS4PWx5p8YryC48J6HqUWTam+il37DwmCc0nxM1vTvEHwikv9Lm861a4jQPsKZIODwQDXp9xYWd5ZmzubWCa2IwYZIwyY+h4rk/H/hObWvBJ0PQ7a3gJmQqgxHGgB5PH9K0wONoc1CEk1yTve+lm+vmKUXq+5514s8UaD4t0Lw7ougBrjVlnhwFgZTDgYPJH8vStj4jjQLXxJY3E3iG70PXorYAXKW7yRuvocd/p+Nem6XoVhpyRTJYWiXoiVJJ44lDMQAD82MmrN/pen6pEItQsba7jByFniVwPzFUs1o06kFTjJQjzdU2+bfdWt5WFyNrU8y8D+NPtHgbW7rxFFFd6fYSFDPFbAC5U/7GACf8ea1/EXjWws/hlFqOhx+X9vQW9hCECEM3GAo4GOeldwunWK2JsVs4BaFdpgEY2Eem3pXN6l4Hh1PxNpGoSXKR6dpa/uNOSEBN/wDeznHpxjtWSxWDq4h1JxcVfmt0dltZLdvrtYfLJKxZ8CeHF8L+E7OwIzcMvm3Dd2kbk/4VyU//ABXPxaS3+/pPh0bn/uvOe34f0r0y5SWW1ljglEUrIQkhXdtOODjvWB4M8JReEdJktftJu7meZpp7lk2mRj7ZP86xo4xL2uJm/wB5LRfPd/JaL1G47LoYvxl/5Jtff9dI/wD0Kuf8e9Ph9/18xf8AoK16te2NpqNs1tfWsNzAxyY5kDqfwNR3GladdfZ/tFjbTfZiDB5kSt5RHQrkcfhVYTMY0IQi435XJ/8AgUbBKF2zynx1q2naH8ZtCv8AVWCWkVmdzbC+3JbBwOaf4c1Gz8UfGmbWNAVjp0NlsnnEZQSMenBH8/SvUrnR9Mvbpbm6061nnVNgllhVmC+mSOlSWOnWWmQeRYWcFrFnOyCMIv5Ctf7TorDqCg+fk5L30s3e9rb/ADFyO55p8KIYn1zxg7RozHUCuSoJxk8VmfEvX76PxrDotxr83h7SFtxIt1DAzl29Pl59uteu2mm2Ng8z2dnb27TtvlaKMKXb1OOppt/pWnarGseo2NtdopyFniVwPzFKOZ0/rrxM4XTVul1oldXTXTqg5Hy2PF/hTcJcfEfWXj1aTVUNngXjxGMy4I5Knn866L4MwQvp/iB2iRmbUnBJUEkeleiWui6XY3DXFpptpbzMgQyRQqrFR2yB0qSy02x01ZFsbOC2WRt7iGMIGb1OOpqsbmsK6qKMWuZQXT7PpZa+SCNNqx5n8SZH8IeLtH8aW8RaMK1rdqv8Qx8v+fan+CLuDwp4Ev8Axjray+bqU5uZNi5cqThQK2/iXomreJdLsdH061ElvNdK13MXUeVGPqck/SutXTLP+y006S3iltFjEflSIGUqB0INVLG0/qNKnPVt2lZ68kXdLy1b+5ByvmbR5T8Q9Stb248HeLHgkn0BJfMmBjztBxgsP89K29F8XeFPEvxAQaPpJvLpbfnU1iKiMDsQwBHpmvQDaWxtPsht4jb7dvlFBsx6Y6YqGw0rTtKjaPT7G2tEY5ZYIlQE/gKwePoPD+zcHeKaj71lZu+umrX3PqPkd7nj/h3xBo/gjxj4pg8UhoLm5uDJFM0JfzIzngYB65+lN8IQu/gDxvqUUDwadetI9qjDHy4PIFew3+j6ZqhQ6hp9rdFDlDPCr7fpkVO9pbSWhtHgia3ZdhiKDYV9MdMVvUzenKN1B80uXm10922ytpewlTZ5Fb21uf2cZCYY8/ZWfO0fe39frVDxNDIPhp4H1KWF7jT7J43u41Gfl45Pt1r2YaVpw03+zRY2wsSu37MIl8vHptxjFTR2dtDZraR28SWyrsEKoAgX0x0xSjnChPnUb++5b9GrW9fMPZ6fI85svGfg/wAR+OdMh0rSDqN2sXy3qw7fsw9wwHT1FYtnremeC/ir4km8TboftuHtbloWcFPQYBP/AOqvWbDSNM0sudP0+1tTIcv5EKpu+uBS3+ladqiKmoWFtdqpyoniVwPzFZxzDDRk4KEvZuPK/e97e907WXpawcj36nlHgPF/J451uxgaHSLsP9nBXaGIU5IH+etb3wXgh/4V1bP5SbmnkYnaMk56136WtvHbfZkgjW327fKVAFx6Y6YptlYWem2wtrG1htoFJIjhQIoJ9hU4rM1Xp1IKNuZxtr0imte7HGFmjx/Tde0nwX8TfFDeJy0L3bh7e4aFnDJ6DAJ//VUfw7ube80Xx9c2oxbys7x/Lj5SjY47V7Be6Tp2pPG99YWty0RzGZolcqfbI4pLfR9MtEuEt9PtYVuf9eI4VUS/72Bz+NbzzWjKk1yPnkop66e7bZW62EqbueO6ZrWpaF8AYLvSiVmMxjaULu8pSxy2K4jWb6GZNLWPxtc65K11HI9vLbOghORyGY/hxX05b6bY2dl9itrO3htcEeTHGFTnr8o4qkvhTw6ibV0LTQu8PgWqfe9enWunD57QpVJzdN3cm/s9ejum9PJol0m1a5Tk8ZaXB4tg8LuZv7QlhEikJ8g4yBn1/CvLvDHiLQ/Bd14q07xTCyX81w7DfCW+0Ic4UEA4B/LmvbDYWZvVvTawG6VdizmMbwvoG64qG90bS9SkSS+060unj5RpoVcr9MivOw2Nw1KLpyg+WSV7PW6d7rTbyLcW9TzXUfEj6f8AB3+1fC+jvo8ckgQIYwTGpODIPX6mvMdav4ZotNEfja51uVrmOR7eW1dBCcjkMx/DivqNoYmhMLRoYiNpQqNuPTFZa+FPDqoUXQtNClt5AtUxu9enWu3BZ1Qw/M3Td22909H0bab08miZU2+pyHxQ1K4ubLTfCWnMftusyBHx1WIfeNdna6bBo/htdOtlCw21sY1H0XrWTaeDvL8dXXii8vftMjRCG1h8raLdfY5OT+A611BAZSrAEEYIPevMxFemqVOhSd0tX5yf+S0+8tJ3bZ5D8NLeCT4Wa+XhjYvLc7iVBzheM1gJY3l/+ztGtoHfybkyyKgySgbn8ute52ulafZWslraWNtBbyEl4oogqsT1yBwc0+zsLPT7UWtlaw29uM4ihjCqM9eBxXc85SqyqRjvNTV/K+hPs9LeR84WWnaV4hl0rTW+IOo3cszqEtHsZWELehy+PbIr0jWk8r41eFoy24pZOufXANegWuiaTY3T3VpplnBcP96WKBVZvqQM1LJp1jNfRX0lnA93ECsc7RgugPYN1FViM6VWpdJ8vLJa8u8lbokJU7I8fbxJo3hn43a5da1N5MMlssaSeUXw3ynsCelaXwxmhvfFXizxBZRmDRZ3HlErtDEck4/P862rPwVPL8Rtb1nU7W0n0u7gWKOKUByxGOSpGMcV0Wu+HzqXhi40XTLiPTEmTyw8UIIRe4CgjrV4nG4ZwVKO8owjJ3uklZvRK90EYy3ON8CRv4s8Z6t40uFJt42NnpwI4CDqw/z3qv8AFF49M8Y+Fdb1KJpdHtpGWbCbgjZyCR/npXomgaLb+HtCtNKtf9Vbxhd2MFj3J+pq7c2tveQNBdQRzQuMNHIoZT9Qa5P7SjHG+1irwS5Utvdtb7+vqVye7Y8aXxJo3ib43aFdaLN50McDo8nlFMnB9QDUlh4l03wV8WPFLa9JJax3m14ZPKZgw49ATXU3PgqdfiTo+rada2trpVhbsjIgCcnPCqB712N5pGm6hLFLe6fa3MkRzG80KuU+hI4rrrY/CxUYJNwdPlauuZe83va1/kSoy363PIfh9Mde/wCE/l04tm7YmDIwTkPjivP9MSyi0CSy1HxtqWmTIzRy6StpI4znpwwU598V9QWmmWFhLNLZ2VvbyTndK0UQUyH1JHWopdD0me+W+l0yzku16TtApcf8Cxmrp59CFWbUGoy5WtrrlVuqa/C4nSbSPNfEOheH9H+Fukabreq3YhikDWt9DbsGRmJIJXnAAPTNUvhx4ovpfG76NHq6a/p725Y3xtTFIm3oCSMn8c9a9int4bmFoZ4kliYYZHUMD+BqvYaTp2lIy6fYW1orHLCCJUz+QrjWaQlhp06sXKUrvW1k31Wl0/R2ZXI7po8p0vXdM0D41eI01OUwm8EcVuPKLb2OMAYHH1rS07/k4DVADz/Zw/8AZa9Dm0fTLm+jvp9PtZbuP7k7wqXX6NjIp66bYpqDagtnbreuuxrgRjzCvoW64pTzKlK7UXdw5HrpdW1/AFB/ieM+EvEmieCNW8T2HilWgvprtpA7wM/nIc4AIB9fpzUfh62mj+DXjG8MLw2d48stqjDHyeoHp2/CvZr7RtL1ORJL/TrS6ePlGmhVyv0yKnms7W4s2tJ7eKS2ddjQugKFfTHTFbTzim/eUHzScXLXT3f5VbS/mCps8l1K1t/+GdISII8i1Rwdo+9u6/Wk8TJ4fl+HnhN9a1K7065WCNrS8giZ/LbYMlsdv1r1ZtK059NGnPY2zWIXaLYxL5ePTb0pz6dYy2K2MlnbvaKoUQNGCgA6Db0xWcM1jGSdn8cpaNXs1a2qf5WYezPLfhb4pv77xLqGkvqEesWMcIlXUhbmJiRgANkAnr39Kt+HgfG3xPvvED/NpmjZtbPPRpP4mH+fSu5utAhTQbvTdFW30pp4yiyQQABCeM7RjJpnhPw3b+E/D1vpNu/m+XlpJSuDI56sRTrY/Dy9rWpLllJKKXl9qWiSu9tPMFF6Jm3RRRXhmoUUUUAFFFFABXmVz/ycxoH/AGDH/wDQJq9NrzK5/wCTmNA/7Bj/APoE1fScK/8AIwXozGv8B7VRRRX6acQUUUUAFFFFABRRRQAUUUUAFFFFABRRRQAUUUUAFFFFABWH4z/5EbxB/wBg24/9FtW5R1oA+avAHxY0Twt4NstHvbLUpLiBpCzQxKVO52YYywPQ+ldN/wAL58Nf9A7WP+/Kf/F17b5af3F/Kjy0/uL+VeBW4bwFapKrNO8m29e5qq0krHiX/C+fDX/QO1j/AL8p/wDF0f8AC+fDX/QO1j/vyn/xde2+Wn9xfyo8tP7i/lWf+quXdn94/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j/hfPhr/oHax/35T/4uvbfLT+4v5UeWn9xfyo/1Vy7s/vD28zxL/hfPhr/oHax/35T/AOLo/wCF8+Gv+gdrH/flP/i69t8tP7i/lR5af3F/Kj/VXLuz+8PbzPEv+F8+Gv8AoHax/wB+U/8Ai6P+F8+Gv+gdrH/flP8A4uvbfLT+4v5UeWn9xfyo/wBVcu7P7w9vM8S/4Xz4a/6B2sf9+U/+Lo/4Xz4a/wCgdrH/AH5T/wCLr23y0/uL+VHlp/cX8qP9Vcu7P7w9vM8S/wCF8+Gv+gdrH/flP/i6P+F8+Gv+gdrH/flP/i69t8tP7i/lR5af3F/Kj/VXLuz+8PbzPEv+F8+Gv+gdrH/flP8A4uj/AIXz4a/6B2sf9+U/+Lr23y0/uL+VHlp/cX8qP9Vcu7P7w9vM8S/4Xz4a/wCgdrH/AH5T/wCLo/4Xz4a/6B2sf9+U/wDi69t8tP7i/lR5af3F/Kj/AFVy7s/vD28zxL/hfPhr/oHax/35T/4uj/hfPhr/AKB2sf8AflP/AIuvbfLT+4v5UeWn9xfyo/1Vy7s/vD28zxL/AIXz4a/6B2sf9+U/+Lo/4Xz4a/6B2sf9+U/+Lr23y0/uL+VHlp/cX8qP9Vcu7P7w9vM8S/4Xz4a/6B2sf9+U/wDi6P8AhfPhr/oHax/35T/4uvbfLT+4v5UeWn9xfyo/1Vy7s/vD28zxL/hfPhr/AKB2sf8AflP/AIuj/hfPhr/oHax/35T/AOLr23y0/uL+VHlp/cX8qP8AVXLuz+8PbzPEv+F8+Gv+gdrH/flP/i6P+F8+Gv8AoHax/wB+U/8Ai69t8tP7i/lR5af3F/Kj/VXLuz+8PbzPEv8AhfPhr/oHax/35T/4usfw54qs/GP7QGh6nYQXMUCWUkJFwgVtwjlPYnj5hX0L5af3F/KgIoOQoB9hXXgsjwmCq+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409102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anier Librar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3416" y="2302526"/>
            <a:ext cx="2980184" cy="2013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bster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3416" y="116632"/>
            <a:ext cx="2952328" cy="19692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1948" y="2437796"/>
            <a:ext cx="5098548" cy="1631216"/>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Vanier Library (VL) – Loyola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1</a:t>
            </a:r>
            <a:r>
              <a:rPr lang="en-US" sz="1400" baseline="30000" dirty="0">
                <a:latin typeface="Arial" panose="020B0604020202020204" pitchFamily="34" charset="0"/>
                <a:cs typeface="Arial" panose="020B0604020202020204" pitchFamily="34" charset="0"/>
              </a:rPr>
              <a:t>st</a:t>
            </a:r>
            <a:r>
              <a:rPr lang="en-US" sz="1400" dirty="0">
                <a:latin typeface="Arial" panose="020B0604020202020204" pitchFamily="34" charset="0"/>
                <a:cs typeface="Arial" panose="020B0604020202020204" pitchFamily="34" charset="0"/>
              </a:rPr>
              <a:t>, 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and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floor VL – “Vanier Library”</a:t>
            </a:r>
          </a:p>
          <a:p>
            <a:r>
              <a:rPr lang="en-US" sz="1400" dirty="0">
                <a:latin typeface="Arial" panose="020B0604020202020204" pitchFamily="34" charset="0"/>
                <a:cs typeface="Arial" panose="020B0604020202020204" pitchFamily="34" charset="0"/>
              </a:rPr>
              <a:t>Sciences, Psychology, Communications &amp; Journalism</a:t>
            </a:r>
          </a:p>
          <a:p>
            <a:r>
              <a:rPr lang="en-US" sz="1400" dirty="0">
                <a:latin typeface="Arial" panose="020B0604020202020204" pitchFamily="34" charset="0"/>
                <a:cs typeface="Arial" panose="020B0604020202020204" pitchFamily="34" charset="0"/>
                <a:hlinkClick r:id="rId4"/>
              </a:rPr>
              <a:t>Special Collections</a:t>
            </a:r>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Print Journal Archive</a:t>
            </a:r>
          </a:p>
          <a:p>
            <a:r>
              <a:rPr lang="en-US" sz="1400" dirty="0">
                <a:latin typeface="Arial" panose="020B0604020202020204" pitchFamily="34" charset="0"/>
                <a:cs typeface="Arial" panose="020B0604020202020204" pitchFamily="34" charset="0"/>
              </a:rPr>
              <a:t>Graduate Study Carrels</a:t>
            </a:r>
            <a:endParaRPr lang="en-CA" sz="1400" dirty="0">
              <a:latin typeface="Arial" panose="020B0604020202020204" pitchFamily="34" charset="0"/>
              <a:cs typeface="Arial" panose="020B0604020202020204" pitchFamily="34" charset="0"/>
            </a:endParaRPr>
          </a:p>
        </p:txBody>
      </p:sp>
      <p:sp>
        <p:nvSpPr>
          <p:cNvPr id="5" name="TextBox 4"/>
          <p:cNvSpPr txBox="1"/>
          <p:nvPr/>
        </p:nvSpPr>
        <p:spPr>
          <a:xfrm>
            <a:off x="5447928" y="116632"/>
            <a:ext cx="5112568" cy="2123658"/>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Webster Library (LB) – SGW Campus</a:t>
            </a:r>
          </a:p>
          <a:p>
            <a:r>
              <a:rPr lang="en-US" sz="1200" b="1" dirty="0">
                <a:latin typeface="Arial" panose="020B0604020202020204" pitchFamily="34" charset="0"/>
                <a:cs typeface="Arial" panose="020B0604020202020204" pitchFamily="34" charset="0"/>
              </a:rPr>
              <a:t>24/7 access - between 11pm – 7am access with your student card</a:t>
            </a:r>
          </a:p>
          <a:p>
            <a:r>
              <a:rPr lang="en-US" sz="1400" dirty="0">
                <a:latin typeface="Arial" panose="020B0604020202020204" pitchFamily="34" charset="0"/>
                <a:cs typeface="Arial" panose="020B0604020202020204" pitchFamily="34" charset="0"/>
              </a:rPr>
              <a:t>2</a:t>
            </a:r>
            <a:r>
              <a:rPr lang="en-US" sz="1400" baseline="30000" dirty="0">
                <a:latin typeface="Arial" panose="020B0604020202020204" pitchFamily="34" charset="0"/>
                <a:cs typeface="Arial" panose="020B0604020202020204" pitchFamily="34" charset="0"/>
              </a:rPr>
              <a:t>nd</a:t>
            </a:r>
            <a:r>
              <a:rPr lang="en-US" sz="1400" dirty="0">
                <a:latin typeface="Arial" panose="020B0604020202020204" pitchFamily="34" charset="0"/>
                <a:cs typeface="Arial" panose="020B0604020202020204" pitchFamily="34" charset="0"/>
              </a:rPr>
              <a:t>, 3</a:t>
            </a:r>
            <a:r>
              <a:rPr lang="en-US" sz="1400" baseline="30000" dirty="0">
                <a:latin typeface="Arial" panose="020B0604020202020204" pitchFamily="34" charset="0"/>
                <a:cs typeface="Arial" panose="020B0604020202020204" pitchFamily="34" charset="0"/>
              </a:rPr>
              <a:t>rd</a:t>
            </a:r>
            <a:r>
              <a:rPr lang="en-US" sz="1400" dirty="0">
                <a:latin typeface="Arial" panose="020B0604020202020204" pitchFamily="34" charset="0"/>
                <a:cs typeface="Arial" panose="020B0604020202020204" pitchFamily="34" charset="0"/>
              </a:rPr>
              <a:t>, 4</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and 5</a:t>
            </a:r>
            <a:r>
              <a:rPr lang="en-US" sz="1400" baseline="30000" dirty="0">
                <a:latin typeface="Arial" panose="020B0604020202020204" pitchFamily="34" charset="0"/>
                <a:cs typeface="Arial" panose="020B0604020202020204" pitchFamily="34" charset="0"/>
              </a:rPr>
              <a:t>th</a:t>
            </a:r>
            <a:r>
              <a:rPr lang="en-US" sz="1400" dirty="0">
                <a:latin typeface="Arial" panose="020B0604020202020204" pitchFamily="34" charset="0"/>
                <a:cs typeface="Arial" panose="020B0604020202020204" pitchFamily="34" charset="0"/>
              </a:rPr>
              <a:t> floor of LB - “Library Building”</a:t>
            </a:r>
          </a:p>
          <a:p>
            <a:r>
              <a:rPr lang="en-US" sz="1400" dirty="0">
                <a:latin typeface="Arial" panose="020B0604020202020204" pitchFamily="34" charset="0"/>
                <a:cs typeface="Arial" panose="020B0604020202020204" pitchFamily="34" charset="0"/>
              </a:rPr>
              <a:t>Poli Sci, Government Info, Maps, History, Social Sciences, Humanities, Engineering &amp; Fine Arts</a:t>
            </a:r>
          </a:p>
          <a:p>
            <a:r>
              <a:rPr lang="en-US" sz="1400" dirty="0">
                <a:latin typeface="Arial" panose="020B0604020202020204" pitchFamily="34" charset="0"/>
                <a:cs typeface="Arial" panose="020B0604020202020204" pitchFamily="34" charset="0"/>
              </a:rPr>
              <a:t>Interlibrary Loans</a:t>
            </a:r>
          </a:p>
          <a:p>
            <a:r>
              <a:rPr lang="en-US" sz="1400" dirty="0">
                <a:latin typeface="Arial" panose="020B0604020202020204" pitchFamily="34" charset="0"/>
                <a:cs typeface="Arial" panose="020B0604020202020204" pitchFamily="34" charset="0"/>
              </a:rPr>
              <a:t>Current Print Journals</a:t>
            </a:r>
          </a:p>
          <a:p>
            <a:r>
              <a:rPr lang="en-US" sz="1400" dirty="0">
                <a:latin typeface="Arial" panose="020B0604020202020204" pitchFamily="34" charset="0"/>
                <a:cs typeface="Arial" panose="020B0604020202020204" pitchFamily="34" charset="0"/>
                <a:hlinkClick r:id="rId5"/>
              </a:rPr>
              <a:t>Dissertation Writer’s Rooms – LB5</a:t>
            </a:r>
            <a:endParaRPr lang="en-US" sz="1400" dirty="0">
              <a:latin typeface="Arial" panose="020B0604020202020204" pitchFamily="34" charset="0"/>
              <a:cs typeface="Arial" panose="020B0604020202020204" pitchFamily="34" charset="0"/>
            </a:endParaRPr>
          </a:p>
          <a:p>
            <a:endParaRPr lang="en-CA" sz="1800" dirty="0">
              <a:latin typeface="Arial" panose="020B0604020202020204" pitchFamily="34" charset="0"/>
              <a:cs typeface="Arial" panose="020B0604020202020204" pitchFamily="34" charset="0"/>
            </a:endParaRPr>
          </a:p>
        </p:txBody>
      </p:sp>
      <p:sp>
        <p:nvSpPr>
          <p:cNvPr id="6" name="TextBox 5"/>
          <p:cNvSpPr txBox="1"/>
          <p:nvPr/>
        </p:nvSpPr>
        <p:spPr>
          <a:xfrm>
            <a:off x="5461948" y="4420204"/>
            <a:ext cx="4398796" cy="2092881"/>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Grey Nuns (GN) – SGW Campus </a:t>
            </a:r>
          </a:p>
          <a:p>
            <a:r>
              <a:rPr lang="en-US" sz="1400" b="1" dirty="0">
                <a:latin typeface="Arial" panose="020B0604020202020204" pitchFamily="34" charset="0"/>
                <a:cs typeface="Arial" panose="020B0604020202020204" pitchFamily="34" charset="0"/>
              </a:rPr>
              <a:t>(</a:t>
            </a:r>
            <a:r>
              <a:rPr lang="en-CA" sz="1600" b="1" dirty="0">
                <a:latin typeface="Arial" panose="020B0604020202020204" pitchFamily="34" charset="0"/>
                <a:cs typeface="Arial" panose="020B0604020202020204" pitchFamily="34" charset="0"/>
              </a:rPr>
              <a:t>1190 Guy St.) </a:t>
            </a:r>
          </a:p>
          <a:p>
            <a:r>
              <a:rPr lang="en-US" sz="1200" b="1" dirty="0">
                <a:latin typeface="Arial" panose="020B0604020202020204" pitchFamily="34" charset="0"/>
                <a:cs typeface="Arial" panose="020B0604020202020204" pitchFamily="34" charset="0"/>
              </a:rPr>
              <a:t>Mon-Thurs 9am-9pm, Fri 9-5pm, Sat &amp; Sun 10am-5pm</a:t>
            </a:r>
          </a:p>
          <a:p>
            <a:r>
              <a:rPr lang="en-US" sz="1400" dirty="0">
                <a:latin typeface="Arial" panose="020B0604020202020204" pitchFamily="34" charset="0"/>
                <a:cs typeface="Arial" panose="020B0604020202020204" pitchFamily="34" charset="0"/>
              </a:rPr>
              <a:t>Access with student card</a:t>
            </a:r>
          </a:p>
          <a:p>
            <a:r>
              <a:rPr lang="en-US" sz="1400" dirty="0">
                <a:latin typeface="Arial" panose="020B0604020202020204" pitchFamily="34" charset="0"/>
                <a:cs typeface="Arial" panose="020B0604020202020204" pitchFamily="34" charset="0"/>
              </a:rPr>
              <a:t>Group Study Rooms</a:t>
            </a:r>
          </a:p>
          <a:p>
            <a:r>
              <a:rPr lang="en-US" sz="1400" dirty="0">
                <a:latin typeface="Arial" panose="020B0604020202020204" pitchFamily="34" charset="0"/>
                <a:cs typeface="Arial" panose="020B0604020202020204" pitchFamily="34" charset="0"/>
              </a:rPr>
              <a:t>Quiet Study</a:t>
            </a:r>
          </a:p>
          <a:p>
            <a:r>
              <a:rPr lang="en-US" sz="1400" dirty="0">
                <a:latin typeface="Arial" panose="020B0604020202020204" pitchFamily="34" charset="0"/>
                <a:cs typeface="Arial" panose="020B0604020202020204" pitchFamily="34" charset="0"/>
              </a:rPr>
              <a:t>Bring your own device</a:t>
            </a:r>
          </a:p>
          <a:p>
            <a:r>
              <a:rPr lang="en-US" sz="1400" dirty="0">
                <a:latin typeface="Arial" panose="020B0604020202020204" pitchFamily="34" charset="0"/>
                <a:cs typeface="Arial" panose="020B0604020202020204" pitchFamily="34" charset="0"/>
              </a:rPr>
              <a:t>Outlets/Wifi</a:t>
            </a:r>
          </a:p>
          <a:p>
            <a:r>
              <a:rPr lang="en-US" sz="1400" dirty="0">
                <a:latin typeface="Arial" panose="020B0604020202020204" pitchFamily="34" charset="0"/>
                <a:cs typeface="Arial" panose="020B0604020202020204" pitchFamily="34" charset="0"/>
              </a:rPr>
              <a:t>No collections</a:t>
            </a:r>
            <a:endParaRPr lang="en-CA" sz="18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7568" y="4490350"/>
            <a:ext cx="2980184" cy="2049121"/>
          </a:xfrm>
          <a:prstGeom prst="rect">
            <a:avLst/>
          </a:prstGeom>
        </p:spPr>
      </p:pic>
    </p:spTree>
    <p:extLst>
      <p:ext uri="{BB962C8B-B14F-4D97-AF65-F5344CB8AC3E}">
        <p14:creationId xmlns:p14="http://schemas.microsoft.com/office/powerpoint/2010/main" val="264970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11470" y="316523"/>
            <a:ext cx="5251316" cy="1209822"/>
          </a:xfrm>
        </p:spPr>
        <p:txBody>
          <a:bodyPr>
            <a:normAutofit/>
          </a:bodyPr>
          <a:lstStyle/>
          <a:p>
            <a:r>
              <a:rPr lang="en-US" dirty="0"/>
              <a:t>Library Services</a:t>
            </a:r>
            <a:endParaRPr lang="en-CA" dirty="0"/>
          </a:p>
        </p:txBody>
      </p: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263382" y="1526345"/>
            <a:ext cx="5962785" cy="5071403"/>
          </a:xfrm>
        </p:spPr>
        <p:txBody>
          <a:bodyPr>
            <a:normAutofit fontScale="85000" lnSpcReduction="20000"/>
          </a:bodyPr>
          <a:lstStyle/>
          <a:p>
            <a:pPr marL="0" indent="0">
              <a:buNone/>
              <a:defRPr/>
            </a:pPr>
            <a:r>
              <a:rPr lang="en-US" sz="2400" b="1" dirty="0"/>
              <a:t>Your student card is your library card.  </a:t>
            </a:r>
          </a:p>
          <a:p>
            <a:pPr marL="0" indent="0">
              <a:buNone/>
              <a:defRPr/>
            </a:pPr>
            <a:r>
              <a:rPr lang="en-US" sz="2400" dirty="0"/>
              <a:t>You need it to:</a:t>
            </a:r>
          </a:p>
          <a:p>
            <a:pPr>
              <a:defRPr/>
            </a:pPr>
            <a:r>
              <a:rPr lang="en-US" sz="2400" dirty="0"/>
              <a:t> borrow books (</a:t>
            </a:r>
            <a:r>
              <a:rPr lang="en-US" sz="2400" dirty="0">
                <a:hlinkClick r:id="rId2"/>
              </a:rPr>
              <a:t>up to 100 a time</a:t>
            </a:r>
            <a:r>
              <a:rPr lang="en-US" sz="2400" dirty="0"/>
              <a:t>)</a:t>
            </a:r>
          </a:p>
          <a:p>
            <a:pPr>
              <a:defRPr/>
            </a:pPr>
            <a:r>
              <a:rPr lang="en-US" sz="2400" dirty="0"/>
              <a:t>borrow a laptop (for 3 days) and </a:t>
            </a:r>
            <a:r>
              <a:rPr lang="en-US" sz="2400" dirty="0">
                <a:hlinkClick r:id="rId3"/>
              </a:rPr>
              <a:t>other technology  </a:t>
            </a:r>
            <a:r>
              <a:rPr lang="en-US" sz="2400" dirty="0"/>
              <a:t>like tablets, chargers, headphones and cameras</a:t>
            </a:r>
          </a:p>
          <a:p>
            <a:pPr>
              <a:defRPr/>
            </a:pPr>
            <a:r>
              <a:rPr lang="en-US" sz="2400" dirty="0"/>
              <a:t>print on campus (</a:t>
            </a:r>
            <a:r>
              <a:rPr lang="en-US" sz="2400" dirty="0">
                <a:hlinkClick r:id="rId4"/>
              </a:rPr>
              <a:t>add money to your Dprint account</a:t>
            </a:r>
            <a:r>
              <a:rPr lang="en-US" sz="2400" dirty="0"/>
              <a:t>)</a:t>
            </a:r>
          </a:p>
          <a:p>
            <a:pPr>
              <a:defRPr/>
            </a:pPr>
            <a:r>
              <a:rPr lang="en-US" sz="2400" dirty="0"/>
              <a:t>access the library overnight during 24/7 hours.</a:t>
            </a:r>
          </a:p>
          <a:p>
            <a:pPr marL="45720" indent="0">
              <a:buNone/>
              <a:defRPr/>
            </a:pPr>
            <a:endParaRPr lang="en-US" sz="2400" dirty="0"/>
          </a:p>
          <a:p>
            <a:pPr marL="0" indent="0">
              <a:buNone/>
              <a:defRPr/>
            </a:pPr>
            <a:r>
              <a:rPr lang="en-US" sz="2400" dirty="0"/>
              <a:t> Webster library has </a:t>
            </a:r>
            <a:r>
              <a:rPr lang="en-US" sz="2400" dirty="0">
                <a:hlinkClick r:id="rId5"/>
              </a:rPr>
              <a:t>5 book scanners </a:t>
            </a:r>
            <a:r>
              <a:rPr lang="en-US" sz="2400" dirty="0"/>
              <a:t> (And Vanier has 2!) that can be used for free to scan chapters from our print books and email them to yourself as a PDF.</a:t>
            </a:r>
          </a:p>
          <a:p>
            <a:pPr marL="0" indent="0">
              <a:buNone/>
              <a:defRPr/>
            </a:pPr>
            <a:endParaRPr lang="en-US" sz="2400" dirty="0"/>
          </a:p>
          <a:p>
            <a:pPr marL="0" indent="0">
              <a:buNone/>
              <a:defRPr/>
            </a:pPr>
            <a:r>
              <a:rPr lang="en-US" sz="2400" dirty="0"/>
              <a:t> To use Library databases, access online articles and ebooks when you are </a:t>
            </a:r>
            <a:r>
              <a:rPr lang="en-US" sz="2400" b="1" dirty="0"/>
              <a:t>off campus</a:t>
            </a:r>
            <a:r>
              <a:rPr lang="en-US" sz="2400" dirty="0"/>
              <a:t>, login with your MyConcordia Netname and password</a:t>
            </a:r>
            <a:r>
              <a:rPr lang="en-US" sz="1600" dirty="0"/>
              <a:t>.</a:t>
            </a:r>
            <a:endParaRPr lang="en-CA" sz="1600" dirty="0"/>
          </a:p>
          <a:p>
            <a:endParaRPr lang="en-CA" sz="1300"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6"/>
          <a:srcRect l="21731" r="2023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66833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Graphical user interface&#10;&#10;Description automatically generated">
            <a:extLst>
              <a:ext uri="{FF2B5EF4-FFF2-40B4-BE49-F238E27FC236}">
                <a16:creationId xmlns:a16="http://schemas.microsoft.com/office/drawing/2014/main" id="{1228A36A-CE4D-4163-8F33-CC6E40F4265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24F1B79-C507-4D52-A188-5E746DB91E9E}"/>
              </a:ext>
            </a:extLst>
          </p:cNvPr>
          <p:cNvSpPr>
            <a:spLocks noGrp="1"/>
          </p:cNvSpPr>
          <p:nvPr>
            <p:ph type="title"/>
          </p:nvPr>
        </p:nvSpPr>
        <p:spPr>
          <a:xfrm>
            <a:off x="2103116" y="5259622"/>
            <a:ext cx="7985759" cy="868823"/>
          </a:xfrm>
          <a:solidFill>
            <a:schemeClr val="accent6">
              <a:lumMod val="40000"/>
              <a:lumOff val="60000"/>
            </a:schemeClr>
          </a:solidFill>
        </p:spPr>
        <p:txBody>
          <a:bodyPr vert="horz" lIns="91440" tIns="45720" rIns="91440" bIns="45720" rtlCol="0" anchor="b">
            <a:normAutofit/>
          </a:bodyPr>
          <a:lstStyle/>
          <a:p>
            <a:pPr algn="ctr"/>
            <a:r>
              <a:rPr lang="en-US" dirty="0"/>
              <a:t>Electronic Course Reserves</a:t>
            </a:r>
          </a:p>
        </p:txBody>
      </p:sp>
      <p:sp>
        <p:nvSpPr>
          <p:cNvPr id="5" name="Arrow: Down 4">
            <a:extLst>
              <a:ext uri="{FF2B5EF4-FFF2-40B4-BE49-F238E27FC236}">
                <a16:creationId xmlns:a16="http://schemas.microsoft.com/office/drawing/2014/main" id="{91232325-7C0D-4CA1-9467-D9718BE48573}"/>
              </a:ext>
            </a:extLst>
          </p:cNvPr>
          <p:cNvSpPr/>
          <p:nvPr/>
        </p:nvSpPr>
        <p:spPr>
          <a:xfrm>
            <a:off x="10230678" y="304800"/>
            <a:ext cx="704088" cy="51497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6" name="Rectangle: Rounded Corners 5">
            <a:extLst>
              <a:ext uri="{FF2B5EF4-FFF2-40B4-BE49-F238E27FC236}">
                <a16:creationId xmlns:a16="http://schemas.microsoft.com/office/drawing/2014/main" id="{0C4061DF-2EF0-427B-AA3B-FEB485489602}"/>
              </a:ext>
            </a:extLst>
          </p:cNvPr>
          <p:cNvSpPr/>
          <p:nvPr/>
        </p:nvSpPr>
        <p:spPr>
          <a:xfrm>
            <a:off x="6095995" y="4238421"/>
            <a:ext cx="6095985" cy="868823"/>
          </a:xfrm>
          <a:prstGeom prst="round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4475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EB98E-B00B-465B-BF6E-7157A3959EE8}"/>
              </a:ext>
            </a:extLst>
          </p:cNvPr>
          <p:cNvPicPr>
            <a:picLocks noChangeAspect="1"/>
          </p:cNvPicPr>
          <p:nvPr/>
        </p:nvPicPr>
        <p:blipFill>
          <a:blip r:embed="rId2"/>
          <a:stretch>
            <a:fillRect/>
          </a:stretch>
        </p:blipFill>
        <p:spPr>
          <a:xfrm>
            <a:off x="618978" y="258853"/>
            <a:ext cx="11000936" cy="6424821"/>
          </a:xfrm>
          <a:prstGeom prst="rect">
            <a:avLst/>
          </a:prstGeom>
        </p:spPr>
      </p:pic>
    </p:spTree>
    <p:extLst>
      <p:ext uri="{BB962C8B-B14F-4D97-AF65-F5344CB8AC3E}">
        <p14:creationId xmlns:p14="http://schemas.microsoft.com/office/powerpoint/2010/main" val="17256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21954" y="37627"/>
            <a:ext cx="7580666" cy="584775"/>
          </a:xfrm>
          <a:prstGeom prst="rect">
            <a:avLst/>
          </a:prstGeom>
        </p:spPr>
        <p:txBody>
          <a:bodyPr wrap="none">
            <a:spAutoFit/>
          </a:bodyPr>
          <a:lstStyle/>
          <a:p>
            <a:pPr algn="ctr"/>
            <a:r>
              <a:rPr lang="en-US" sz="3200" dirty="0"/>
              <a:t>Library website: </a:t>
            </a:r>
            <a:r>
              <a:rPr lang="en-US" sz="3200" dirty="0">
                <a:hlinkClick r:id="rId2"/>
              </a:rPr>
              <a:t>https://library.concordia.ca/</a:t>
            </a:r>
            <a:r>
              <a:rPr lang="en-US" sz="3200" dirty="0"/>
              <a:t> </a:t>
            </a:r>
            <a:endParaRPr lang="en-CA" sz="3200" dirty="0"/>
          </a:p>
        </p:txBody>
      </p:sp>
      <p:pic>
        <p:nvPicPr>
          <p:cNvPr id="3" name="Picture 2">
            <a:extLst>
              <a:ext uri="{FF2B5EF4-FFF2-40B4-BE49-F238E27FC236}">
                <a16:creationId xmlns:a16="http://schemas.microsoft.com/office/drawing/2014/main" id="{D95843B0-7EC0-6B02-6CA2-57BF390DCA83}"/>
              </a:ext>
            </a:extLst>
          </p:cNvPr>
          <p:cNvPicPr>
            <a:picLocks noChangeAspect="1"/>
          </p:cNvPicPr>
          <p:nvPr/>
        </p:nvPicPr>
        <p:blipFill>
          <a:blip r:embed="rId3"/>
          <a:stretch>
            <a:fillRect/>
          </a:stretch>
        </p:blipFill>
        <p:spPr>
          <a:xfrm>
            <a:off x="1925643" y="615427"/>
            <a:ext cx="8144403" cy="6209414"/>
          </a:xfrm>
          <a:prstGeom prst="rect">
            <a:avLst/>
          </a:prstGeom>
        </p:spPr>
      </p:pic>
      <p:sp>
        <p:nvSpPr>
          <p:cNvPr id="10" name="Left Arrow Callout 9"/>
          <p:cNvSpPr/>
          <p:nvPr/>
        </p:nvSpPr>
        <p:spPr>
          <a:xfrm>
            <a:off x="9363560" y="5124750"/>
            <a:ext cx="2828440" cy="1611824"/>
          </a:xfrm>
          <a:prstGeom prst="leftArrowCallout">
            <a:avLst/>
          </a:prstGeom>
          <a:solidFill>
            <a:schemeClr val="accent2"/>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Book a study room in the library for 2 or more people to use for up to 3 hours</a:t>
            </a:r>
            <a:endParaRPr lang="en-CA" dirty="0"/>
          </a:p>
        </p:txBody>
      </p:sp>
      <p:sp>
        <p:nvSpPr>
          <p:cNvPr id="6" name="Right Arrow Callout 5"/>
          <p:cNvSpPr/>
          <p:nvPr/>
        </p:nvSpPr>
        <p:spPr>
          <a:xfrm>
            <a:off x="244548" y="2810780"/>
            <a:ext cx="2429089" cy="2642461"/>
          </a:xfrm>
          <a:prstGeom prst="right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Sofia Discovery tool to find print books, ebooks, and journal articles from the library.</a:t>
            </a:r>
            <a:endParaRPr lang="en-CA" dirty="0"/>
          </a:p>
        </p:txBody>
      </p:sp>
    </p:spTree>
    <p:extLst>
      <p:ext uri="{BB962C8B-B14F-4D97-AF65-F5344CB8AC3E}">
        <p14:creationId xmlns:p14="http://schemas.microsoft.com/office/powerpoint/2010/main" val="166886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36272-342D-372C-56E6-A6561FE97DFD}"/>
              </a:ext>
            </a:extLst>
          </p:cNvPr>
          <p:cNvSpPr>
            <a:spLocks noGrp="1"/>
          </p:cNvSpPr>
          <p:nvPr>
            <p:ph type="title"/>
          </p:nvPr>
        </p:nvSpPr>
        <p:spPr/>
        <p:txBody>
          <a:bodyPr/>
          <a:lstStyle/>
          <a:p>
            <a:r>
              <a:rPr lang="en-US" dirty="0"/>
              <a:t>Sofia Search for books – known items</a:t>
            </a:r>
            <a:endParaRPr lang="en-CA" dirty="0"/>
          </a:p>
        </p:txBody>
      </p:sp>
      <p:pic>
        <p:nvPicPr>
          <p:cNvPr id="9" name="Picture 8">
            <a:extLst>
              <a:ext uri="{FF2B5EF4-FFF2-40B4-BE49-F238E27FC236}">
                <a16:creationId xmlns:a16="http://schemas.microsoft.com/office/drawing/2014/main" id="{07BE17ED-8C8E-AA1A-6A2F-BDFA6BDE5528}"/>
              </a:ext>
            </a:extLst>
          </p:cNvPr>
          <p:cNvPicPr>
            <a:picLocks noChangeAspect="1"/>
          </p:cNvPicPr>
          <p:nvPr/>
        </p:nvPicPr>
        <p:blipFill>
          <a:blip r:embed="rId2"/>
          <a:stretch>
            <a:fillRect/>
          </a:stretch>
        </p:blipFill>
        <p:spPr>
          <a:xfrm>
            <a:off x="0" y="2234239"/>
            <a:ext cx="12192000" cy="3559104"/>
          </a:xfrm>
          <a:prstGeom prst="rect">
            <a:avLst/>
          </a:prstGeom>
        </p:spPr>
      </p:pic>
    </p:spTree>
    <p:extLst>
      <p:ext uri="{BB962C8B-B14F-4D97-AF65-F5344CB8AC3E}">
        <p14:creationId xmlns:p14="http://schemas.microsoft.com/office/powerpoint/2010/main" val="385018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0AEB7-BF8A-D4E9-8D9A-34A1BFF1FE7B}"/>
              </a:ext>
            </a:extLst>
          </p:cNvPr>
          <p:cNvPicPr>
            <a:picLocks noChangeAspect="1"/>
          </p:cNvPicPr>
          <p:nvPr/>
        </p:nvPicPr>
        <p:blipFill>
          <a:blip r:embed="rId2"/>
          <a:stretch>
            <a:fillRect/>
          </a:stretch>
        </p:blipFill>
        <p:spPr>
          <a:xfrm>
            <a:off x="0" y="548396"/>
            <a:ext cx="12192000" cy="5761208"/>
          </a:xfrm>
          <a:prstGeom prst="rect">
            <a:avLst/>
          </a:prstGeom>
        </p:spPr>
      </p:pic>
      <p:sp>
        <p:nvSpPr>
          <p:cNvPr id="6" name="Arrow: Left 5">
            <a:extLst>
              <a:ext uri="{FF2B5EF4-FFF2-40B4-BE49-F238E27FC236}">
                <a16:creationId xmlns:a16="http://schemas.microsoft.com/office/drawing/2014/main" id="{EA1E8351-6289-AA3F-48AA-5123C52AFF65}"/>
              </a:ext>
            </a:extLst>
          </p:cNvPr>
          <p:cNvSpPr/>
          <p:nvPr/>
        </p:nvSpPr>
        <p:spPr>
          <a:xfrm>
            <a:off x="7028121" y="4997302"/>
            <a:ext cx="733646" cy="4359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a:extLst>
              <a:ext uri="{FF2B5EF4-FFF2-40B4-BE49-F238E27FC236}">
                <a16:creationId xmlns:a16="http://schemas.microsoft.com/office/drawing/2014/main" id="{38023340-78F6-1B40-E2C7-165135C91301}"/>
              </a:ext>
            </a:extLst>
          </p:cNvPr>
          <p:cNvPicPr>
            <a:picLocks noChangeAspect="1"/>
          </p:cNvPicPr>
          <p:nvPr/>
        </p:nvPicPr>
        <p:blipFill>
          <a:blip r:embed="rId3"/>
          <a:stretch>
            <a:fillRect/>
          </a:stretch>
        </p:blipFill>
        <p:spPr>
          <a:xfrm>
            <a:off x="1007128" y="0"/>
            <a:ext cx="10177743" cy="6858000"/>
          </a:xfrm>
          <a:prstGeom prst="rect">
            <a:avLst/>
          </a:prstGeom>
        </p:spPr>
      </p:pic>
    </p:spTree>
    <p:extLst>
      <p:ext uri="{BB962C8B-B14F-4D97-AF65-F5344CB8AC3E}">
        <p14:creationId xmlns:p14="http://schemas.microsoft.com/office/powerpoint/2010/main" val="6196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EED6355C096945A4058FB85AA92E40" ma:contentTypeVersion="17" ma:contentTypeDescription="Create a new document." ma:contentTypeScope="" ma:versionID="a71d62b092598b26f1d2f9923c05fcd5">
  <xsd:schema xmlns:xsd="http://www.w3.org/2001/XMLSchema" xmlns:xs="http://www.w3.org/2001/XMLSchema" xmlns:p="http://schemas.microsoft.com/office/2006/metadata/properties" xmlns:ns3="df612890-7841-47f5-80ba-1d8b1f6749d6" xmlns:ns4="adc77dd0-e9a1-48d3-8f56-a9fe3153d393" targetNamespace="http://schemas.microsoft.com/office/2006/metadata/properties" ma:root="true" ma:fieldsID="f70bda0cf0a407487802ecad0b7ca7dc" ns3:_="" ns4:_="">
    <xsd:import namespace="df612890-7841-47f5-80ba-1d8b1f6749d6"/>
    <xsd:import namespace="adc77dd0-e9a1-48d3-8f56-a9fe3153d3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12890-7841-47f5-80ba-1d8b1f674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c77dd0-e9a1-48d3-8f56-a9fe3153d3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f612890-7841-47f5-80ba-1d8b1f6749d6" xsi:nil="true"/>
  </documentManagement>
</p:properties>
</file>

<file path=customXml/itemProps1.xml><?xml version="1.0" encoding="utf-8"?>
<ds:datastoreItem xmlns:ds="http://schemas.openxmlformats.org/officeDocument/2006/customXml" ds:itemID="{1B18DB15-4A82-4769-8BF4-FE6F0A0C2A00}">
  <ds:schemaRefs>
    <ds:schemaRef ds:uri="http://schemas.microsoft.com/sharepoint/v3/contenttype/forms"/>
  </ds:schemaRefs>
</ds:datastoreItem>
</file>

<file path=customXml/itemProps2.xml><?xml version="1.0" encoding="utf-8"?>
<ds:datastoreItem xmlns:ds="http://schemas.openxmlformats.org/officeDocument/2006/customXml" ds:itemID="{47F8DF90-36CE-43AD-BB34-FE0A7EF7B8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612890-7841-47f5-80ba-1d8b1f6749d6"/>
    <ds:schemaRef ds:uri="adc77dd0-e9a1-48d3-8f56-a9fe3153d3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D7D1E4-E8C7-4475-8863-C6B724039B91}">
  <ds:schemaRefs>
    <ds:schemaRef ds:uri="http://schemas.microsoft.com/office/2006/metadata/properties"/>
    <ds:schemaRef ds:uri="http://purl.org/dc/elements/1.1/"/>
    <ds:schemaRef ds:uri="adc77dd0-e9a1-48d3-8f56-a9fe3153d393"/>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df612890-7841-47f5-80ba-1d8b1f6749d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172</TotalTime>
  <Words>909</Words>
  <Application>Microsoft Office PowerPoint</Application>
  <PresentationFormat>Widescreen</PresentationFormat>
  <Paragraphs>81</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Arial Bold</vt:lpstr>
      <vt:lpstr>Calibri</vt:lpstr>
      <vt:lpstr>Office Theme</vt:lpstr>
      <vt:lpstr>School of Community and Public Affairs Library Orientation </vt:lpstr>
      <vt:lpstr>Your Subject Librarian</vt:lpstr>
      <vt:lpstr>PowerPoint Presentation</vt:lpstr>
      <vt:lpstr>Library Services</vt:lpstr>
      <vt:lpstr>Electronic Course Reserves</vt:lpstr>
      <vt:lpstr>PowerPoint Presentation</vt:lpstr>
      <vt:lpstr>PowerPoint Presentation</vt:lpstr>
      <vt:lpstr>Sofia Search for books – known items</vt:lpstr>
      <vt:lpstr>PowerPoint Presentation</vt:lpstr>
      <vt:lpstr>Sofia Search for books – by keyword</vt:lpstr>
      <vt:lpstr>PowerPoint Presentation</vt:lpstr>
      <vt:lpstr>PowerPoint Presentation</vt:lpstr>
      <vt:lpstr>Winter, J. Environmental Policy Transformations and Canada at 150. In: Tuohy, C.H., Borwein, Loewen, P.L., &amp; Potter A. (eds) Policy transformation in Canada: is the past prologue?. University of Toronto Press, 2019.</vt:lpstr>
      <vt:lpstr>PowerPoint Presentation</vt:lpstr>
      <vt:lpstr>Where to find print books in the library</vt:lpstr>
      <vt:lpstr>Dale, A., &amp; Lenore, N. (2009). Large footprints in a small world: toward a macroeconomics of scale. Sustainability: Science, Practice, &amp; Policy, 5(1), 9-19.</vt:lpstr>
      <vt:lpstr>PowerPoint Presentation</vt:lpstr>
      <vt:lpstr>PowerPoint Presentation</vt:lpstr>
      <vt:lpstr>PowerPoint Presentation</vt:lpstr>
      <vt:lpstr>Subject and course guides</vt:lpstr>
      <vt:lpstr>PowerPoint Presentation</vt:lpstr>
      <vt:lpstr>Need help, ask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Lake</dc:creator>
  <cp:lastModifiedBy>Michelle Lake</cp:lastModifiedBy>
  <cp:revision>5</cp:revision>
  <dcterms:created xsi:type="dcterms:W3CDTF">2024-09-05T15:45:53Z</dcterms:created>
  <dcterms:modified xsi:type="dcterms:W3CDTF">2024-09-10T15:18:00Z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0x010100E3EED6355C096945A4058FB85AA92E40</vt:lpwstr>
  </property>
</Properties>
</file>