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529" r:id="rId9"/>
    <p:sldId id="530" r:id="rId10"/>
    <p:sldId id="531" r:id="rId11"/>
    <p:sldId id="532" r:id="rId12"/>
    <p:sldId id="533" r:id="rId13"/>
    <p:sldId id="534" r:id="rId14"/>
    <p:sldId id="536" r:id="rId15"/>
    <p:sldId id="535" r:id="rId16"/>
    <p:sldId id="538" r:id="rId17"/>
    <p:sldId id="540" r:id="rId18"/>
    <p:sldId id="537" r:id="rId19"/>
    <p:sldId id="292" r:id="rId20"/>
    <p:sldId id="293" r:id="rId21"/>
    <p:sldId id="539" r:id="rId22"/>
    <p:sldId id="541" r:id="rId23"/>
    <p:sldId id="542" r:id="rId24"/>
    <p:sldId id="543" r:id="rId25"/>
    <p:sldId id="544" r:id="rId26"/>
    <p:sldId id="545" r:id="rId27"/>
    <p:sldId id="547" r:id="rId28"/>
    <p:sldId id="548" r:id="rId29"/>
    <p:sldId id="549" r:id="rId30"/>
    <p:sldId id="550" r:id="rId31"/>
    <p:sldId id="546" r:id="rId32"/>
    <p:sldId id="551" r:id="rId33"/>
    <p:sldId id="552" r:id="rId34"/>
    <p:sldId id="553" r:id="rId35"/>
    <p:sldId id="554" r:id="rId36"/>
    <p:sldId id="555" r:id="rId37"/>
    <p:sldId id="556" r:id="rId38"/>
    <p:sldId id="557" r:id="rId39"/>
    <p:sldId id="558" r:id="rId40"/>
    <p:sldId id="559" r:id="rId41"/>
    <p:sldId id="560" r:id="rId42"/>
    <p:sldId id="561" r:id="rId43"/>
    <p:sldId id="562" r:id="rId44"/>
    <p:sldId id="563" r:id="rId45"/>
    <p:sldId id="564" r:id="rId46"/>
    <p:sldId id="565" r:id="rId47"/>
    <p:sldId id="566" r:id="rId48"/>
    <p:sldId id="567" r:id="rId49"/>
    <p:sldId id="569" r:id="rId50"/>
    <p:sldId id="56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F66AE-D8C4-4B59-8526-0FA798B74DF6}"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94E9AF58-AE3F-4745-B943-6A223F54255A}">
      <dgm:prSet/>
      <dgm:spPr/>
      <dgm:t>
        <a:bodyPr/>
        <a:lstStyle/>
        <a:p>
          <a:r>
            <a:rPr lang="en-US"/>
            <a:t>Keywords:</a:t>
          </a:r>
        </a:p>
      </dgm:t>
    </dgm:pt>
    <dgm:pt modelId="{19129B82-892B-4CC4-827D-C3A8731C8E5B}" type="parTrans" cxnId="{29D27047-BFBC-4F0C-BC75-B973D1994E48}">
      <dgm:prSet/>
      <dgm:spPr/>
      <dgm:t>
        <a:bodyPr/>
        <a:lstStyle/>
        <a:p>
          <a:endParaRPr lang="en-US"/>
        </a:p>
      </dgm:t>
    </dgm:pt>
    <dgm:pt modelId="{1DF42663-A2D6-4C5A-AFF7-47FE577C84EE}" type="sibTrans" cxnId="{29D27047-BFBC-4F0C-BC75-B973D1994E48}">
      <dgm:prSet/>
      <dgm:spPr/>
      <dgm:t>
        <a:bodyPr/>
        <a:lstStyle/>
        <a:p>
          <a:endParaRPr lang="en-US"/>
        </a:p>
      </dgm:t>
    </dgm:pt>
    <dgm:pt modelId="{0CFAF4C8-580F-4994-9243-86AC618CEDAD}">
      <dgm:prSet/>
      <dgm:spPr/>
      <dgm:t>
        <a:bodyPr/>
        <a:lstStyle/>
        <a:p>
          <a:r>
            <a:rPr lang="en-US"/>
            <a:t>Immigration</a:t>
          </a:r>
        </a:p>
      </dgm:t>
    </dgm:pt>
    <dgm:pt modelId="{294BE862-FF4D-4AA4-AF4B-F1556B4E9ED1}" type="parTrans" cxnId="{077F8518-DE5D-43C7-AB00-F801F9EEAAD4}">
      <dgm:prSet/>
      <dgm:spPr/>
      <dgm:t>
        <a:bodyPr/>
        <a:lstStyle/>
        <a:p>
          <a:endParaRPr lang="en-US"/>
        </a:p>
      </dgm:t>
    </dgm:pt>
    <dgm:pt modelId="{D09EEA89-B82A-4619-BB50-A617E783776C}" type="sibTrans" cxnId="{077F8518-DE5D-43C7-AB00-F801F9EEAAD4}">
      <dgm:prSet/>
      <dgm:spPr/>
      <dgm:t>
        <a:bodyPr/>
        <a:lstStyle/>
        <a:p>
          <a:endParaRPr lang="en-US"/>
        </a:p>
      </dgm:t>
    </dgm:pt>
    <dgm:pt modelId="{8929F911-4BC3-4639-83B8-516B28C130A5}">
      <dgm:prSet/>
      <dgm:spPr/>
      <dgm:t>
        <a:bodyPr/>
        <a:lstStyle/>
        <a:p>
          <a:r>
            <a:rPr lang="en-US"/>
            <a:t>Policy</a:t>
          </a:r>
        </a:p>
      </dgm:t>
    </dgm:pt>
    <dgm:pt modelId="{49C28619-F3C1-457F-B67F-FE5A5DE3CD37}" type="parTrans" cxnId="{3CDD4F91-8713-4796-8BAA-FF315D0EFCEF}">
      <dgm:prSet/>
      <dgm:spPr/>
      <dgm:t>
        <a:bodyPr/>
        <a:lstStyle/>
        <a:p>
          <a:endParaRPr lang="en-US"/>
        </a:p>
      </dgm:t>
    </dgm:pt>
    <dgm:pt modelId="{4C28EADC-6DDB-4E68-9ED2-2B4EE6DA4402}" type="sibTrans" cxnId="{3CDD4F91-8713-4796-8BAA-FF315D0EFCEF}">
      <dgm:prSet/>
      <dgm:spPr/>
      <dgm:t>
        <a:bodyPr/>
        <a:lstStyle/>
        <a:p>
          <a:endParaRPr lang="en-US"/>
        </a:p>
      </dgm:t>
    </dgm:pt>
    <dgm:pt modelId="{EA4B5DA3-2955-4F15-A351-5B81736F3FA0}">
      <dgm:prSet/>
      <dgm:spPr/>
      <dgm:t>
        <a:bodyPr/>
        <a:lstStyle/>
        <a:p>
          <a:r>
            <a:rPr lang="en-US"/>
            <a:t>Quebec</a:t>
          </a:r>
        </a:p>
      </dgm:t>
    </dgm:pt>
    <dgm:pt modelId="{2BDE14F5-EF87-4E6F-AC9E-263D8B6E837B}" type="parTrans" cxnId="{6961EFE1-B676-45FB-A890-899D2501A01F}">
      <dgm:prSet/>
      <dgm:spPr/>
      <dgm:t>
        <a:bodyPr/>
        <a:lstStyle/>
        <a:p>
          <a:endParaRPr lang="en-US"/>
        </a:p>
      </dgm:t>
    </dgm:pt>
    <dgm:pt modelId="{183FF0C7-2CF8-4B85-BCA6-2C5188BA7533}" type="sibTrans" cxnId="{6961EFE1-B676-45FB-A890-899D2501A01F}">
      <dgm:prSet/>
      <dgm:spPr/>
      <dgm:t>
        <a:bodyPr/>
        <a:lstStyle/>
        <a:p>
          <a:endParaRPr lang="en-US"/>
        </a:p>
      </dgm:t>
    </dgm:pt>
    <dgm:pt modelId="{CFE4F19E-3276-4677-B3BA-429D3BB46729}" type="pres">
      <dgm:prSet presAssocID="{52BF66AE-D8C4-4B59-8526-0FA798B74DF6}" presName="linear" presStyleCnt="0">
        <dgm:presLayoutVars>
          <dgm:dir/>
          <dgm:animLvl val="lvl"/>
          <dgm:resizeHandles val="exact"/>
        </dgm:presLayoutVars>
      </dgm:prSet>
      <dgm:spPr/>
    </dgm:pt>
    <dgm:pt modelId="{6F6334C6-59D4-4C2F-82E6-3B1EC17B1473}" type="pres">
      <dgm:prSet presAssocID="{94E9AF58-AE3F-4745-B943-6A223F54255A}" presName="parentLin" presStyleCnt="0"/>
      <dgm:spPr/>
    </dgm:pt>
    <dgm:pt modelId="{6E1F1132-4630-40B9-80E5-AAE8C3661423}" type="pres">
      <dgm:prSet presAssocID="{94E9AF58-AE3F-4745-B943-6A223F54255A}" presName="parentLeftMargin" presStyleLbl="node1" presStyleIdx="0" presStyleCnt="4"/>
      <dgm:spPr/>
    </dgm:pt>
    <dgm:pt modelId="{2D43D4B8-3787-44FD-BE8D-99125B4DBF72}" type="pres">
      <dgm:prSet presAssocID="{94E9AF58-AE3F-4745-B943-6A223F54255A}" presName="parentText" presStyleLbl="node1" presStyleIdx="0" presStyleCnt="4">
        <dgm:presLayoutVars>
          <dgm:chMax val="0"/>
          <dgm:bulletEnabled val="1"/>
        </dgm:presLayoutVars>
      </dgm:prSet>
      <dgm:spPr/>
    </dgm:pt>
    <dgm:pt modelId="{890F33D8-9BFE-40FB-915A-70300F08D73C}" type="pres">
      <dgm:prSet presAssocID="{94E9AF58-AE3F-4745-B943-6A223F54255A}" presName="negativeSpace" presStyleCnt="0"/>
      <dgm:spPr/>
    </dgm:pt>
    <dgm:pt modelId="{4FE8DED5-C5D0-4946-A39D-449B57750265}" type="pres">
      <dgm:prSet presAssocID="{94E9AF58-AE3F-4745-B943-6A223F54255A}" presName="childText" presStyleLbl="conFgAcc1" presStyleIdx="0" presStyleCnt="4">
        <dgm:presLayoutVars>
          <dgm:bulletEnabled val="1"/>
        </dgm:presLayoutVars>
      </dgm:prSet>
      <dgm:spPr/>
    </dgm:pt>
    <dgm:pt modelId="{F5E4133F-B292-46AF-8B31-D75493B81DC5}" type="pres">
      <dgm:prSet presAssocID="{1DF42663-A2D6-4C5A-AFF7-47FE577C84EE}" presName="spaceBetweenRectangles" presStyleCnt="0"/>
      <dgm:spPr/>
    </dgm:pt>
    <dgm:pt modelId="{7F7F32B5-A158-450D-867D-0472FB081342}" type="pres">
      <dgm:prSet presAssocID="{0CFAF4C8-580F-4994-9243-86AC618CEDAD}" presName="parentLin" presStyleCnt="0"/>
      <dgm:spPr/>
    </dgm:pt>
    <dgm:pt modelId="{1C5282C0-7F9E-4A7C-956F-C36924969E17}" type="pres">
      <dgm:prSet presAssocID="{0CFAF4C8-580F-4994-9243-86AC618CEDAD}" presName="parentLeftMargin" presStyleLbl="node1" presStyleIdx="0" presStyleCnt="4"/>
      <dgm:spPr/>
    </dgm:pt>
    <dgm:pt modelId="{A5761E42-CAFC-4D59-93B4-A4E3EF320535}" type="pres">
      <dgm:prSet presAssocID="{0CFAF4C8-580F-4994-9243-86AC618CEDAD}" presName="parentText" presStyleLbl="node1" presStyleIdx="1" presStyleCnt="4">
        <dgm:presLayoutVars>
          <dgm:chMax val="0"/>
          <dgm:bulletEnabled val="1"/>
        </dgm:presLayoutVars>
      </dgm:prSet>
      <dgm:spPr/>
    </dgm:pt>
    <dgm:pt modelId="{F7ADED78-17CB-44C2-9587-68433BEF5CA0}" type="pres">
      <dgm:prSet presAssocID="{0CFAF4C8-580F-4994-9243-86AC618CEDAD}" presName="negativeSpace" presStyleCnt="0"/>
      <dgm:spPr/>
    </dgm:pt>
    <dgm:pt modelId="{93D9DF13-ABA0-4BCE-838E-26C888BD7561}" type="pres">
      <dgm:prSet presAssocID="{0CFAF4C8-580F-4994-9243-86AC618CEDAD}" presName="childText" presStyleLbl="conFgAcc1" presStyleIdx="1" presStyleCnt="4">
        <dgm:presLayoutVars>
          <dgm:bulletEnabled val="1"/>
        </dgm:presLayoutVars>
      </dgm:prSet>
      <dgm:spPr/>
    </dgm:pt>
    <dgm:pt modelId="{29F018F5-A7B9-4737-99C5-CBA773009D76}" type="pres">
      <dgm:prSet presAssocID="{D09EEA89-B82A-4619-BB50-A617E783776C}" presName="spaceBetweenRectangles" presStyleCnt="0"/>
      <dgm:spPr/>
    </dgm:pt>
    <dgm:pt modelId="{824A3153-384F-4FE7-A937-770C3A61A89C}" type="pres">
      <dgm:prSet presAssocID="{8929F911-4BC3-4639-83B8-516B28C130A5}" presName="parentLin" presStyleCnt="0"/>
      <dgm:spPr/>
    </dgm:pt>
    <dgm:pt modelId="{92E9838C-AE65-4416-8E85-9C9046D84426}" type="pres">
      <dgm:prSet presAssocID="{8929F911-4BC3-4639-83B8-516B28C130A5}" presName="parentLeftMargin" presStyleLbl="node1" presStyleIdx="1" presStyleCnt="4"/>
      <dgm:spPr/>
    </dgm:pt>
    <dgm:pt modelId="{5C4A52E3-DF66-41AF-95C7-62006AA85009}" type="pres">
      <dgm:prSet presAssocID="{8929F911-4BC3-4639-83B8-516B28C130A5}" presName="parentText" presStyleLbl="node1" presStyleIdx="2" presStyleCnt="4">
        <dgm:presLayoutVars>
          <dgm:chMax val="0"/>
          <dgm:bulletEnabled val="1"/>
        </dgm:presLayoutVars>
      </dgm:prSet>
      <dgm:spPr/>
    </dgm:pt>
    <dgm:pt modelId="{D560F9BF-03B9-459A-9BE0-EC8BCE6776AF}" type="pres">
      <dgm:prSet presAssocID="{8929F911-4BC3-4639-83B8-516B28C130A5}" presName="negativeSpace" presStyleCnt="0"/>
      <dgm:spPr/>
    </dgm:pt>
    <dgm:pt modelId="{8FE71FFA-3752-4550-99E8-88E9723A8CA7}" type="pres">
      <dgm:prSet presAssocID="{8929F911-4BC3-4639-83B8-516B28C130A5}" presName="childText" presStyleLbl="conFgAcc1" presStyleIdx="2" presStyleCnt="4">
        <dgm:presLayoutVars>
          <dgm:bulletEnabled val="1"/>
        </dgm:presLayoutVars>
      </dgm:prSet>
      <dgm:spPr/>
    </dgm:pt>
    <dgm:pt modelId="{65CB7095-D4C8-4D5F-83BB-CF36CB874404}" type="pres">
      <dgm:prSet presAssocID="{4C28EADC-6DDB-4E68-9ED2-2B4EE6DA4402}" presName="spaceBetweenRectangles" presStyleCnt="0"/>
      <dgm:spPr/>
    </dgm:pt>
    <dgm:pt modelId="{816DA2D9-1910-47DA-8871-991CF72F8E9E}" type="pres">
      <dgm:prSet presAssocID="{EA4B5DA3-2955-4F15-A351-5B81736F3FA0}" presName="parentLin" presStyleCnt="0"/>
      <dgm:spPr/>
    </dgm:pt>
    <dgm:pt modelId="{A247C66D-15C3-40A5-8B3C-5D56DAAEBEA4}" type="pres">
      <dgm:prSet presAssocID="{EA4B5DA3-2955-4F15-A351-5B81736F3FA0}" presName="parentLeftMargin" presStyleLbl="node1" presStyleIdx="2" presStyleCnt="4"/>
      <dgm:spPr/>
    </dgm:pt>
    <dgm:pt modelId="{89F3A23E-AFD2-4B60-A776-A480B68EE072}" type="pres">
      <dgm:prSet presAssocID="{EA4B5DA3-2955-4F15-A351-5B81736F3FA0}" presName="parentText" presStyleLbl="node1" presStyleIdx="3" presStyleCnt="4">
        <dgm:presLayoutVars>
          <dgm:chMax val="0"/>
          <dgm:bulletEnabled val="1"/>
        </dgm:presLayoutVars>
      </dgm:prSet>
      <dgm:spPr/>
    </dgm:pt>
    <dgm:pt modelId="{3DA35FEB-CB2B-4AA8-B415-050F6CC4D782}" type="pres">
      <dgm:prSet presAssocID="{EA4B5DA3-2955-4F15-A351-5B81736F3FA0}" presName="negativeSpace" presStyleCnt="0"/>
      <dgm:spPr/>
    </dgm:pt>
    <dgm:pt modelId="{43F7A7BD-63A9-4E12-83DB-5B04C0C94C44}" type="pres">
      <dgm:prSet presAssocID="{EA4B5DA3-2955-4F15-A351-5B81736F3FA0}" presName="childText" presStyleLbl="conFgAcc1" presStyleIdx="3" presStyleCnt="4">
        <dgm:presLayoutVars>
          <dgm:bulletEnabled val="1"/>
        </dgm:presLayoutVars>
      </dgm:prSet>
      <dgm:spPr/>
    </dgm:pt>
  </dgm:ptLst>
  <dgm:cxnLst>
    <dgm:cxn modelId="{B230550B-5456-4137-B1BF-A7AF23AEB685}" type="presOf" srcId="{0CFAF4C8-580F-4994-9243-86AC618CEDAD}" destId="{1C5282C0-7F9E-4A7C-956F-C36924969E17}" srcOrd="0" destOrd="0" presId="urn:microsoft.com/office/officeart/2005/8/layout/list1"/>
    <dgm:cxn modelId="{077F8518-DE5D-43C7-AB00-F801F9EEAAD4}" srcId="{52BF66AE-D8C4-4B59-8526-0FA798B74DF6}" destId="{0CFAF4C8-580F-4994-9243-86AC618CEDAD}" srcOrd="1" destOrd="0" parTransId="{294BE862-FF4D-4AA4-AF4B-F1556B4E9ED1}" sibTransId="{D09EEA89-B82A-4619-BB50-A617E783776C}"/>
    <dgm:cxn modelId="{29D27047-BFBC-4F0C-BC75-B973D1994E48}" srcId="{52BF66AE-D8C4-4B59-8526-0FA798B74DF6}" destId="{94E9AF58-AE3F-4745-B943-6A223F54255A}" srcOrd="0" destOrd="0" parTransId="{19129B82-892B-4CC4-827D-C3A8731C8E5B}" sibTransId="{1DF42663-A2D6-4C5A-AFF7-47FE577C84EE}"/>
    <dgm:cxn modelId="{D11B326D-D511-4A6C-AAEF-41F38951ECAB}" type="presOf" srcId="{EA4B5DA3-2955-4F15-A351-5B81736F3FA0}" destId="{A247C66D-15C3-40A5-8B3C-5D56DAAEBEA4}" srcOrd="0" destOrd="0" presId="urn:microsoft.com/office/officeart/2005/8/layout/list1"/>
    <dgm:cxn modelId="{3D7C5887-CA41-47CB-AE0B-FF792DDA7775}" type="presOf" srcId="{8929F911-4BC3-4639-83B8-516B28C130A5}" destId="{92E9838C-AE65-4416-8E85-9C9046D84426}" srcOrd="0" destOrd="0" presId="urn:microsoft.com/office/officeart/2005/8/layout/list1"/>
    <dgm:cxn modelId="{7940EB8E-014F-4A65-BBDD-9F4FC83FA972}" type="presOf" srcId="{94E9AF58-AE3F-4745-B943-6A223F54255A}" destId="{2D43D4B8-3787-44FD-BE8D-99125B4DBF72}" srcOrd="1" destOrd="0" presId="urn:microsoft.com/office/officeart/2005/8/layout/list1"/>
    <dgm:cxn modelId="{3CDD4F91-8713-4796-8BAA-FF315D0EFCEF}" srcId="{52BF66AE-D8C4-4B59-8526-0FA798B74DF6}" destId="{8929F911-4BC3-4639-83B8-516B28C130A5}" srcOrd="2" destOrd="0" parTransId="{49C28619-F3C1-457F-B67F-FE5A5DE3CD37}" sibTransId="{4C28EADC-6DDB-4E68-9ED2-2B4EE6DA4402}"/>
    <dgm:cxn modelId="{A64AFDAF-DF0F-4043-801C-35E7D700E80F}" type="presOf" srcId="{52BF66AE-D8C4-4B59-8526-0FA798B74DF6}" destId="{CFE4F19E-3276-4677-B3BA-429D3BB46729}" srcOrd="0" destOrd="0" presId="urn:microsoft.com/office/officeart/2005/8/layout/list1"/>
    <dgm:cxn modelId="{968C80B7-3568-4D55-A24A-41E3331192B3}" type="presOf" srcId="{8929F911-4BC3-4639-83B8-516B28C130A5}" destId="{5C4A52E3-DF66-41AF-95C7-62006AA85009}" srcOrd="1" destOrd="0" presId="urn:microsoft.com/office/officeart/2005/8/layout/list1"/>
    <dgm:cxn modelId="{F4B68BDD-664C-4423-A8A2-BD07A4C5A523}" type="presOf" srcId="{EA4B5DA3-2955-4F15-A351-5B81736F3FA0}" destId="{89F3A23E-AFD2-4B60-A776-A480B68EE072}" srcOrd="1" destOrd="0" presId="urn:microsoft.com/office/officeart/2005/8/layout/list1"/>
    <dgm:cxn modelId="{6961EFE1-B676-45FB-A890-899D2501A01F}" srcId="{52BF66AE-D8C4-4B59-8526-0FA798B74DF6}" destId="{EA4B5DA3-2955-4F15-A351-5B81736F3FA0}" srcOrd="3" destOrd="0" parTransId="{2BDE14F5-EF87-4E6F-AC9E-263D8B6E837B}" sibTransId="{183FF0C7-2CF8-4B85-BCA6-2C5188BA7533}"/>
    <dgm:cxn modelId="{1962F4E7-4724-4844-A0B8-8FF224115111}" type="presOf" srcId="{0CFAF4C8-580F-4994-9243-86AC618CEDAD}" destId="{A5761E42-CAFC-4D59-93B4-A4E3EF320535}" srcOrd="1" destOrd="0" presId="urn:microsoft.com/office/officeart/2005/8/layout/list1"/>
    <dgm:cxn modelId="{308E8FFE-8D40-42FB-A72A-06F7CEC50D15}" type="presOf" srcId="{94E9AF58-AE3F-4745-B943-6A223F54255A}" destId="{6E1F1132-4630-40B9-80E5-AAE8C3661423}" srcOrd="0" destOrd="0" presId="urn:microsoft.com/office/officeart/2005/8/layout/list1"/>
    <dgm:cxn modelId="{FF761AC8-6016-4693-AAA7-238379E02520}" type="presParOf" srcId="{CFE4F19E-3276-4677-B3BA-429D3BB46729}" destId="{6F6334C6-59D4-4C2F-82E6-3B1EC17B1473}" srcOrd="0" destOrd="0" presId="urn:microsoft.com/office/officeart/2005/8/layout/list1"/>
    <dgm:cxn modelId="{96FD4BE3-5114-42C7-B368-8DF02139F8AF}" type="presParOf" srcId="{6F6334C6-59D4-4C2F-82E6-3B1EC17B1473}" destId="{6E1F1132-4630-40B9-80E5-AAE8C3661423}" srcOrd="0" destOrd="0" presId="urn:microsoft.com/office/officeart/2005/8/layout/list1"/>
    <dgm:cxn modelId="{AD0704C5-50E4-42D1-80EE-3CD9ED8F86AB}" type="presParOf" srcId="{6F6334C6-59D4-4C2F-82E6-3B1EC17B1473}" destId="{2D43D4B8-3787-44FD-BE8D-99125B4DBF72}" srcOrd="1" destOrd="0" presId="urn:microsoft.com/office/officeart/2005/8/layout/list1"/>
    <dgm:cxn modelId="{06EEB9DF-585E-4F4D-8032-0DF1B1BCAFA4}" type="presParOf" srcId="{CFE4F19E-3276-4677-B3BA-429D3BB46729}" destId="{890F33D8-9BFE-40FB-915A-70300F08D73C}" srcOrd="1" destOrd="0" presId="urn:microsoft.com/office/officeart/2005/8/layout/list1"/>
    <dgm:cxn modelId="{B01E9FD4-E2CE-49D9-B6CF-1FA3A69CEE74}" type="presParOf" srcId="{CFE4F19E-3276-4677-B3BA-429D3BB46729}" destId="{4FE8DED5-C5D0-4946-A39D-449B57750265}" srcOrd="2" destOrd="0" presId="urn:microsoft.com/office/officeart/2005/8/layout/list1"/>
    <dgm:cxn modelId="{38355938-3A39-442C-A874-A78F9F455C6A}" type="presParOf" srcId="{CFE4F19E-3276-4677-B3BA-429D3BB46729}" destId="{F5E4133F-B292-46AF-8B31-D75493B81DC5}" srcOrd="3" destOrd="0" presId="urn:microsoft.com/office/officeart/2005/8/layout/list1"/>
    <dgm:cxn modelId="{85065D40-3B6F-4162-867C-B724CBA20680}" type="presParOf" srcId="{CFE4F19E-3276-4677-B3BA-429D3BB46729}" destId="{7F7F32B5-A158-450D-867D-0472FB081342}" srcOrd="4" destOrd="0" presId="urn:microsoft.com/office/officeart/2005/8/layout/list1"/>
    <dgm:cxn modelId="{F916F1F4-8CE6-4A44-938A-9D22E5456374}" type="presParOf" srcId="{7F7F32B5-A158-450D-867D-0472FB081342}" destId="{1C5282C0-7F9E-4A7C-956F-C36924969E17}" srcOrd="0" destOrd="0" presId="urn:microsoft.com/office/officeart/2005/8/layout/list1"/>
    <dgm:cxn modelId="{5BCBB92C-6361-49B6-AD85-BF4BAABF1FBB}" type="presParOf" srcId="{7F7F32B5-A158-450D-867D-0472FB081342}" destId="{A5761E42-CAFC-4D59-93B4-A4E3EF320535}" srcOrd="1" destOrd="0" presId="urn:microsoft.com/office/officeart/2005/8/layout/list1"/>
    <dgm:cxn modelId="{50823E3B-69AB-4F30-87EF-17F85B5E739D}" type="presParOf" srcId="{CFE4F19E-3276-4677-B3BA-429D3BB46729}" destId="{F7ADED78-17CB-44C2-9587-68433BEF5CA0}" srcOrd="5" destOrd="0" presId="urn:microsoft.com/office/officeart/2005/8/layout/list1"/>
    <dgm:cxn modelId="{4F1AC865-03E2-4419-AF14-452921D5209C}" type="presParOf" srcId="{CFE4F19E-3276-4677-B3BA-429D3BB46729}" destId="{93D9DF13-ABA0-4BCE-838E-26C888BD7561}" srcOrd="6" destOrd="0" presId="urn:microsoft.com/office/officeart/2005/8/layout/list1"/>
    <dgm:cxn modelId="{C46190C1-4474-487E-8C62-BA984D74495F}" type="presParOf" srcId="{CFE4F19E-3276-4677-B3BA-429D3BB46729}" destId="{29F018F5-A7B9-4737-99C5-CBA773009D76}" srcOrd="7" destOrd="0" presId="urn:microsoft.com/office/officeart/2005/8/layout/list1"/>
    <dgm:cxn modelId="{0F83CE32-3F15-4730-B00B-38212A802154}" type="presParOf" srcId="{CFE4F19E-3276-4677-B3BA-429D3BB46729}" destId="{824A3153-384F-4FE7-A937-770C3A61A89C}" srcOrd="8" destOrd="0" presId="urn:microsoft.com/office/officeart/2005/8/layout/list1"/>
    <dgm:cxn modelId="{C8E852F9-4545-47AF-8C97-A78D3C4E2F09}" type="presParOf" srcId="{824A3153-384F-4FE7-A937-770C3A61A89C}" destId="{92E9838C-AE65-4416-8E85-9C9046D84426}" srcOrd="0" destOrd="0" presId="urn:microsoft.com/office/officeart/2005/8/layout/list1"/>
    <dgm:cxn modelId="{6F60AB28-8A9D-4AC9-96F7-4B22BF9D4BE1}" type="presParOf" srcId="{824A3153-384F-4FE7-A937-770C3A61A89C}" destId="{5C4A52E3-DF66-41AF-95C7-62006AA85009}" srcOrd="1" destOrd="0" presId="urn:microsoft.com/office/officeart/2005/8/layout/list1"/>
    <dgm:cxn modelId="{767D07BA-97AF-4254-A177-3161641A97A0}" type="presParOf" srcId="{CFE4F19E-3276-4677-B3BA-429D3BB46729}" destId="{D560F9BF-03B9-459A-9BE0-EC8BCE6776AF}" srcOrd="9" destOrd="0" presId="urn:microsoft.com/office/officeart/2005/8/layout/list1"/>
    <dgm:cxn modelId="{1F941AB0-31B5-427D-A3CD-85063252B65D}" type="presParOf" srcId="{CFE4F19E-3276-4677-B3BA-429D3BB46729}" destId="{8FE71FFA-3752-4550-99E8-88E9723A8CA7}" srcOrd="10" destOrd="0" presId="urn:microsoft.com/office/officeart/2005/8/layout/list1"/>
    <dgm:cxn modelId="{37F31E10-E96D-498F-AFF7-46D364F24460}" type="presParOf" srcId="{CFE4F19E-3276-4677-B3BA-429D3BB46729}" destId="{65CB7095-D4C8-4D5F-83BB-CF36CB874404}" srcOrd="11" destOrd="0" presId="urn:microsoft.com/office/officeart/2005/8/layout/list1"/>
    <dgm:cxn modelId="{8E4897E1-F74D-4AE9-A1A0-3D8300B92AA0}" type="presParOf" srcId="{CFE4F19E-3276-4677-B3BA-429D3BB46729}" destId="{816DA2D9-1910-47DA-8871-991CF72F8E9E}" srcOrd="12" destOrd="0" presId="urn:microsoft.com/office/officeart/2005/8/layout/list1"/>
    <dgm:cxn modelId="{0D079CD7-AF1A-4E3A-AA7E-46CC51933DBB}" type="presParOf" srcId="{816DA2D9-1910-47DA-8871-991CF72F8E9E}" destId="{A247C66D-15C3-40A5-8B3C-5D56DAAEBEA4}" srcOrd="0" destOrd="0" presId="urn:microsoft.com/office/officeart/2005/8/layout/list1"/>
    <dgm:cxn modelId="{90C28019-C952-4EC5-9DBA-A19FFAB59736}" type="presParOf" srcId="{816DA2D9-1910-47DA-8871-991CF72F8E9E}" destId="{89F3A23E-AFD2-4B60-A776-A480B68EE072}" srcOrd="1" destOrd="0" presId="urn:microsoft.com/office/officeart/2005/8/layout/list1"/>
    <dgm:cxn modelId="{F762A2FD-D485-4B23-AE7E-71F537935628}" type="presParOf" srcId="{CFE4F19E-3276-4677-B3BA-429D3BB46729}" destId="{3DA35FEB-CB2B-4AA8-B415-050F6CC4D782}" srcOrd="13" destOrd="0" presId="urn:microsoft.com/office/officeart/2005/8/layout/list1"/>
    <dgm:cxn modelId="{AF493F9F-5FB6-4F71-9ED4-9646A9CD91DD}" type="presParOf" srcId="{CFE4F19E-3276-4677-B3BA-429D3BB46729}" destId="{43F7A7BD-63A9-4E12-83DB-5B04C0C94C4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1800" dirty="0"/>
            <a:t>Democracy AND environment</a:t>
          </a:r>
          <a:endParaRPr lang="en-US" sz="18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Law OR legislation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1D1836C3-E23C-4677-BE1A-3C04C72F4391}">
      <dgm:prSet/>
      <dgm:spPr>
        <a:solidFill>
          <a:schemeClr val="tx2">
            <a:lumMod val="75000"/>
            <a:lumOff val="25000"/>
          </a:schemeClr>
        </a:solidFill>
      </dgm:spPr>
      <dgm:t>
        <a:bodyPr/>
        <a:lstStyle/>
        <a:p>
          <a:r>
            <a:rPr lang="en-GB" dirty="0"/>
            <a:t>“climate change”</a:t>
          </a:r>
        </a:p>
        <a:p>
          <a:r>
            <a:rPr lang="en-GB" dirty="0"/>
            <a:t>“social policy”</a:t>
          </a:r>
          <a:endParaRPr lang="en-US" dirty="0"/>
        </a:p>
      </dgm:t>
    </dgm:pt>
    <dgm:pt modelId="{4884455D-C9E3-43DD-B119-805A9C36CA7B}" type="parTrans" cxnId="{5FF21AE6-9CC6-47D3-9D30-31B61E6E9E9F}">
      <dgm:prSet/>
      <dgm:spPr/>
      <dgm:t>
        <a:bodyPr/>
        <a:lstStyle/>
        <a:p>
          <a:endParaRPr lang="en-US"/>
        </a:p>
      </dgm:t>
    </dgm:pt>
    <dgm:pt modelId="{063BD00D-919D-4D15-86AA-57F67BC83D20}" type="sibTrans" cxnId="{5FF21AE6-9CC6-47D3-9D30-31B61E6E9E9F}">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C22DABB3-B072-4273-BEA0-06C106BEE71C}">
      <dgm:prSet/>
      <dgm:spPr>
        <a:solidFill>
          <a:schemeClr val="tx2">
            <a:lumMod val="75000"/>
            <a:lumOff val="25000"/>
          </a:schemeClr>
        </a:solidFill>
      </dgm:spPr>
      <dgm:t>
        <a:bodyPr/>
        <a:lstStyle/>
        <a:p>
          <a:r>
            <a:rPr lang="en-CA" dirty="0"/>
            <a:t>“quotation marks”: </a:t>
          </a:r>
          <a:r>
            <a:rPr lang="en-US" dirty="0"/>
            <a:t>If you put two or more words in quotation marks, that exact phrase will be searched and limits your results.</a:t>
          </a:r>
        </a:p>
      </dgm:t>
    </dgm:pt>
    <dgm:pt modelId="{31E9DCF6-01B5-48E8-A828-BF7068BB79D1}" type="parTrans" cxnId="{3FC50669-553F-447A-A157-E0BEE7213B41}">
      <dgm:prSet/>
      <dgm:spPr/>
      <dgm:t>
        <a:bodyPr/>
        <a:lstStyle/>
        <a:p>
          <a:endParaRPr lang="en-CA"/>
        </a:p>
      </dgm:t>
    </dgm:pt>
    <dgm:pt modelId="{001BD882-0505-4EF4-B19F-4A3F98284872}" type="sibTrans" cxnId="{3FC50669-553F-447A-A157-E0BEE7213B41}">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6">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6">
        <dgm:presLayoutVars>
          <dgm:bulletEnabled val="1"/>
        </dgm:presLayoutVars>
      </dgm:prSet>
      <dgm:spPr/>
    </dgm:pt>
    <dgm:pt modelId="{E87AA084-7F77-4EF2-8DA1-C603726FF572}" type="pres">
      <dgm:prSet presAssocID="{572C09DB-6166-441F-B564-145F75C6F48C}" presName="sibTrans" presStyleCnt="0"/>
      <dgm:spPr/>
    </dgm:pt>
    <dgm:pt modelId="{8442FBB6-CF65-4A30-BD55-4250FA5FE9A7}" type="pres">
      <dgm:prSet presAssocID="{C22DABB3-B072-4273-BEA0-06C106BEE71C}" presName="node" presStyleLbl="node1" presStyleIdx="2" presStyleCnt="6">
        <dgm:presLayoutVars>
          <dgm:bulletEnabled val="1"/>
        </dgm:presLayoutVars>
      </dgm:prSet>
      <dgm:spPr/>
    </dgm:pt>
    <dgm:pt modelId="{044CF7B2-DB7F-4462-BA4A-06C8FF09D2EE}" type="pres">
      <dgm:prSet presAssocID="{001BD882-0505-4EF4-B19F-4A3F98284872}" presName="sibTrans" presStyleCnt="0"/>
      <dgm:spPr/>
    </dgm:pt>
    <dgm:pt modelId="{F0852A59-C41D-421A-A07C-D83664D81F8C}" type="pres">
      <dgm:prSet presAssocID="{48486139-6B2F-4424-93A9-6AB4AD28FD19}" presName="node" presStyleLbl="node1" presStyleIdx="3" presStyleCnt="6">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4" presStyleCnt="6">
        <dgm:presLayoutVars>
          <dgm:bulletEnabled val="1"/>
        </dgm:presLayoutVars>
      </dgm:prSet>
      <dgm:spPr/>
    </dgm:pt>
    <dgm:pt modelId="{00F65689-E269-40A4-9025-06190F12AE26}" type="pres">
      <dgm:prSet presAssocID="{8E20BC77-68AF-4E70-989E-007914532198}" presName="sibTrans" presStyleCnt="0"/>
      <dgm:spPr/>
    </dgm:pt>
    <dgm:pt modelId="{8F1C055C-0850-44C2-8240-A42F5FBF7F15}" type="pres">
      <dgm:prSet presAssocID="{1D1836C3-E23C-4677-BE1A-3C04C72F4391}" presName="node" presStyleLbl="node1" presStyleIdx="5" presStyleCnt="6">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AC5AAB3F-B906-4087-B880-59B51CEBA8A9}" type="presOf" srcId="{1D1836C3-E23C-4677-BE1A-3C04C72F4391}" destId="{8F1C055C-0850-44C2-8240-A42F5FBF7F15}" srcOrd="0" destOrd="0" presId="urn:microsoft.com/office/officeart/2005/8/layout/default"/>
    <dgm:cxn modelId="{3FC50669-553F-447A-A157-E0BEE7213B41}" srcId="{E740DD7B-7F15-467B-9F19-DAE47C6EF512}" destId="{C22DABB3-B072-4273-BEA0-06C106BEE71C}" srcOrd="2" destOrd="0" parTransId="{31E9DCF6-01B5-48E8-A828-BF7068BB79D1}" sibTransId="{001BD882-0505-4EF4-B19F-4A3F98284872}"/>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4"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5FF21AE6-9CC6-47D3-9D30-31B61E6E9E9F}" srcId="{E740DD7B-7F15-467B-9F19-DAE47C6EF512}" destId="{1D1836C3-E23C-4677-BE1A-3C04C72F4391}" srcOrd="5" destOrd="0" parTransId="{4884455D-C9E3-43DD-B119-805A9C36CA7B}" sibTransId="{063BD00D-919D-4D15-86AA-57F67BC83D20}"/>
    <dgm:cxn modelId="{FE41D2E8-5B5C-4359-8D4D-E51661953B62}" type="presOf" srcId="{C8AA66A5-9487-4907-82ED-5CE172E4E829}" destId="{51006447-CB85-42AD-BAAF-414CBC42E9AF}" srcOrd="0" destOrd="0" presId="urn:microsoft.com/office/officeart/2005/8/layout/default"/>
    <dgm:cxn modelId="{42E45BEF-03FC-4AC2-8818-F097BF75EB6C}" type="presOf" srcId="{C22DABB3-B072-4273-BEA0-06C106BEE71C}" destId="{8442FBB6-CF65-4A30-BD55-4250FA5FE9A7}" srcOrd="0" destOrd="0" presId="urn:microsoft.com/office/officeart/2005/8/layout/default"/>
    <dgm:cxn modelId="{11C193FC-E330-4DCF-935B-13980A2E5E99}" srcId="{E740DD7B-7F15-467B-9F19-DAE47C6EF512}" destId="{48486139-6B2F-4424-93A9-6AB4AD28FD19}" srcOrd="3"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AC8D7704-D1C0-41F4-A53A-3F685AD73E96}" type="presParOf" srcId="{39B7A7F6-11DC-41BE-8042-A01BE696672B}" destId="{8442FBB6-CF65-4A30-BD55-4250FA5FE9A7}" srcOrd="4" destOrd="0" presId="urn:microsoft.com/office/officeart/2005/8/layout/default"/>
    <dgm:cxn modelId="{4114EC96-4DBF-411D-9140-67B451BE7C00}" type="presParOf" srcId="{39B7A7F6-11DC-41BE-8042-A01BE696672B}" destId="{044CF7B2-DB7F-4462-BA4A-06C8FF09D2EE}" srcOrd="5" destOrd="0" presId="urn:microsoft.com/office/officeart/2005/8/layout/default"/>
    <dgm:cxn modelId="{E5BA740D-2FC7-4294-99D6-3A6E5FCCFF57}" type="presParOf" srcId="{39B7A7F6-11DC-41BE-8042-A01BE696672B}" destId="{F0852A59-C41D-421A-A07C-D83664D81F8C}" srcOrd="6" destOrd="0" presId="urn:microsoft.com/office/officeart/2005/8/layout/default"/>
    <dgm:cxn modelId="{4A7EB46C-A451-41C0-BC3B-DF3E29F74054}" type="presParOf" srcId="{39B7A7F6-11DC-41BE-8042-A01BE696672B}" destId="{760F5D5A-55C9-447C-A7E9-CA89D2C2C5A2}" srcOrd="7" destOrd="0" presId="urn:microsoft.com/office/officeart/2005/8/layout/default"/>
    <dgm:cxn modelId="{3F5FDAF3-A6AF-4212-BE42-D7AC285A1DE1}" type="presParOf" srcId="{39B7A7F6-11DC-41BE-8042-A01BE696672B}" destId="{7F1C4418-5817-41F7-9776-5D2DE2F7A3C1}" srcOrd="8" destOrd="0" presId="urn:microsoft.com/office/officeart/2005/8/layout/default"/>
    <dgm:cxn modelId="{00093184-5B3D-4A76-BD37-5E647A0713E5}" type="presParOf" srcId="{39B7A7F6-11DC-41BE-8042-A01BE696672B}" destId="{00F65689-E269-40A4-9025-06190F12AE26}" srcOrd="9" destOrd="0" presId="urn:microsoft.com/office/officeart/2005/8/layout/default"/>
    <dgm:cxn modelId="{8ABB2442-4BEB-48B5-B938-555C4608DB5A}" type="presParOf" srcId="{39B7A7F6-11DC-41BE-8042-A01BE696672B}" destId="{8F1C055C-0850-44C2-8240-A42F5FBF7F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8DED5-C5D0-4946-A39D-449B57750265}">
      <dsp:nvSpPr>
        <dsp:cNvPr id="0" name=""/>
        <dsp:cNvSpPr/>
      </dsp:nvSpPr>
      <dsp:spPr>
        <a:xfrm>
          <a:off x="0" y="485855"/>
          <a:ext cx="6364224"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3D4B8-3787-44FD-BE8D-99125B4DBF72}">
      <dsp:nvSpPr>
        <dsp:cNvPr id="0" name=""/>
        <dsp:cNvSpPr/>
      </dsp:nvSpPr>
      <dsp:spPr>
        <a:xfrm>
          <a:off x="318211" y="28295"/>
          <a:ext cx="4454956"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377950">
            <a:lnSpc>
              <a:spcPct val="90000"/>
            </a:lnSpc>
            <a:spcBef>
              <a:spcPct val="0"/>
            </a:spcBef>
            <a:spcAft>
              <a:spcPct val="35000"/>
            </a:spcAft>
            <a:buNone/>
          </a:pPr>
          <a:r>
            <a:rPr lang="en-US" sz="3100" kern="1200"/>
            <a:t>Keywords:</a:t>
          </a:r>
        </a:p>
      </dsp:txBody>
      <dsp:txXfrm>
        <a:off x="362883" y="72967"/>
        <a:ext cx="4365612" cy="825776"/>
      </dsp:txXfrm>
    </dsp:sp>
    <dsp:sp modelId="{93D9DF13-ABA0-4BCE-838E-26C888BD7561}">
      <dsp:nvSpPr>
        <dsp:cNvPr id="0" name=""/>
        <dsp:cNvSpPr/>
      </dsp:nvSpPr>
      <dsp:spPr>
        <a:xfrm>
          <a:off x="0" y="1892015"/>
          <a:ext cx="6364224" cy="78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61E42-CAFC-4D59-93B4-A4E3EF320535}">
      <dsp:nvSpPr>
        <dsp:cNvPr id="0" name=""/>
        <dsp:cNvSpPr/>
      </dsp:nvSpPr>
      <dsp:spPr>
        <a:xfrm>
          <a:off x="318211" y="1434455"/>
          <a:ext cx="4454956"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377950">
            <a:lnSpc>
              <a:spcPct val="90000"/>
            </a:lnSpc>
            <a:spcBef>
              <a:spcPct val="0"/>
            </a:spcBef>
            <a:spcAft>
              <a:spcPct val="35000"/>
            </a:spcAft>
            <a:buNone/>
          </a:pPr>
          <a:r>
            <a:rPr lang="en-US" sz="3100" kern="1200"/>
            <a:t>Immigration</a:t>
          </a:r>
        </a:p>
      </dsp:txBody>
      <dsp:txXfrm>
        <a:off x="362883" y="1479127"/>
        <a:ext cx="4365612" cy="825776"/>
      </dsp:txXfrm>
    </dsp:sp>
    <dsp:sp modelId="{8FE71FFA-3752-4550-99E8-88E9723A8CA7}">
      <dsp:nvSpPr>
        <dsp:cNvPr id="0" name=""/>
        <dsp:cNvSpPr/>
      </dsp:nvSpPr>
      <dsp:spPr>
        <a:xfrm>
          <a:off x="0" y="3298176"/>
          <a:ext cx="6364224" cy="781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4A52E3-DF66-41AF-95C7-62006AA85009}">
      <dsp:nvSpPr>
        <dsp:cNvPr id="0" name=""/>
        <dsp:cNvSpPr/>
      </dsp:nvSpPr>
      <dsp:spPr>
        <a:xfrm>
          <a:off x="318211" y="2840615"/>
          <a:ext cx="4454956"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377950">
            <a:lnSpc>
              <a:spcPct val="90000"/>
            </a:lnSpc>
            <a:spcBef>
              <a:spcPct val="0"/>
            </a:spcBef>
            <a:spcAft>
              <a:spcPct val="35000"/>
            </a:spcAft>
            <a:buNone/>
          </a:pPr>
          <a:r>
            <a:rPr lang="en-US" sz="3100" kern="1200"/>
            <a:t>Policy</a:t>
          </a:r>
        </a:p>
      </dsp:txBody>
      <dsp:txXfrm>
        <a:off x="362883" y="2885287"/>
        <a:ext cx="4365612" cy="825776"/>
      </dsp:txXfrm>
    </dsp:sp>
    <dsp:sp modelId="{43F7A7BD-63A9-4E12-83DB-5B04C0C94C44}">
      <dsp:nvSpPr>
        <dsp:cNvPr id="0" name=""/>
        <dsp:cNvSpPr/>
      </dsp:nvSpPr>
      <dsp:spPr>
        <a:xfrm>
          <a:off x="0" y="4704335"/>
          <a:ext cx="6364224"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3A23E-AFD2-4B60-A776-A480B68EE072}">
      <dsp:nvSpPr>
        <dsp:cNvPr id="0" name=""/>
        <dsp:cNvSpPr/>
      </dsp:nvSpPr>
      <dsp:spPr>
        <a:xfrm>
          <a:off x="318211" y="4246776"/>
          <a:ext cx="4454956"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377950">
            <a:lnSpc>
              <a:spcPct val="90000"/>
            </a:lnSpc>
            <a:spcBef>
              <a:spcPct val="0"/>
            </a:spcBef>
            <a:spcAft>
              <a:spcPct val="35000"/>
            </a:spcAft>
            <a:buNone/>
          </a:pPr>
          <a:r>
            <a:rPr lang="en-US" sz="3100" kern="1200"/>
            <a:t>Quebec</a:t>
          </a:r>
        </a:p>
      </dsp:txBody>
      <dsp:txXfrm>
        <a:off x="362883" y="4291448"/>
        <a:ext cx="4365612"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0" y="133588"/>
          <a:ext cx="3283267" cy="19699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AND: combines concepts and limits your results </a:t>
          </a:r>
        </a:p>
      </dsp:txBody>
      <dsp:txXfrm>
        <a:off x="0" y="133588"/>
        <a:ext cx="3283267" cy="1969960"/>
      </dsp:txXfrm>
    </dsp:sp>
    <dsp:sp modelId="{51006447-CB85-42AD-BAAF-414CBC42E9AF}">
      <dsp:nvSpPr>
        <dsp:cNvPr id="0" name=""/>
        <dsp:cNvSpPr/>
      </dsp:nvSpPr>
      <dsp:spPr>
        <a:xfrm>
          <a:off x="3611594" y="133588"/>
          <a:ext cx="3283267" cy="196996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OR: allow you to insert synonyms or alternative terms and increases your results</a:t>
          </a:r>
          <a:endParaRPr lang="en-US" sz="2100" kern="1200" dirty="0"/>
        </a:p>
      </dsp:txBody>
      <dsp:txXfrm>
        <a:off x="3611594" y="133588"/>
        <a:ext cx="3283267" cy="1969960"/>
      </dsp:txXfrm>
    </dsp:sp>
    <dsp:sp modelId="{8442FBB6-CF65-4A30-BD55-4250FA5FE9A7}">
      <dsp:nvSpPr>
        <dsp:cNvPr id="0" name=""/>
        <dsp:cNvSpPr/>
      </dsp:nvSpPr>
      <dsp:spPr>
        <a:xfrm>
          <a:off x="7223188" y="133588"/>
          <a:ext cx="3283267" cy="1969960"/>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“quotation marks”: </a:t>
          </a:r>
          <a:r>
            <a:rPr lang="en-US" sz="2100" kern="1200" dirty="0"/>
            <a:t>If you put two or more words in quotation marks, that exact phrase will be searched and limits your results.</a:t>
          </a:r>
        </a:p>
      </dsp:txBody>
      <dsp:txXfrm>
        <a:off x="7223188" y="133588"/>
        <a:ext cx="3283267" cy="1969960"/>
      </dsp:txXfrm>
    </dsp:sp>
    <dsp:sp modelId="{F0852A59-C41D-421A-A07C-D83664D81F8C}">
      <dsp:nvSpPr>
        <dsp:cNvPr id="0" name=""/>
        <dsp:cNvSpPr/>
      </dsp:nvSpPr>
      <dsp:spPr>
        <a:xfrm>
          <a:off x="0" y="2431875"/>
          <a:ext cx="3283267" cy="19699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Democracy AND environment</a:t>
          </a:r>
          <a:endParaRPr lang="en-US" sz="1800" kern="1200" dirty="0"/>
        </a:p>
      </dsp:txBody>
      <dsp:txXfrm>
        <a:off x="0" y="2431875"/>
        <a:ext cx="3283267" cy="1969960"/>
      </dsp:txXfrm>
    </dsp:sp>
    <dsp:sp modelId="{7F1C4418-5817-41F7-9776-5D2DE2F7A3C1}">
      <dsp:nvSpPr>
        <dsp:cNvPr id="0" name=""/>
        <dsp:cNvSpPr/>
      </dsp:nvSpPr>
      <dsp:spPr>
        <a:xfrm>
          <a:off x="3611594" y="2431875"/>
          <a:ext cx="3283267" cy="196996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Law OR legislation</a:t>
          </a:r>
        </a:p>
      </dsp:txBody>
      <dsp:txXfrm>
        <a:off x="3611594" y="2431875"/>
        <a:ext cx="3283267" cy="1969960"/>
      </dsp:txXfrm>
    </dsp:sp>
    <dsp:sp modelId="{8F1C055C-0850-44C2-8240-A42F5FBF7F15}">
      <dsp:nvSpPr>
        <dsp:cNvPr id="0" name=""/>
        <dsp:cNvSpPr/>
      </dsp:nvSpPr>
      <dsp:spPr>
        <a:xfrm>
          <a:off x="7223188" y="2431875"/>
          <a:ext cx="3283267" cy="1969960"/>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“climate change”</a:t>
          </a:r>
        </a:p>
        <a:p>
          <a:pPr marL="0" lvl="0" indent="0" algn="ctr" defTabSz="933450">
            <a:lnSpc>
              <a:spcPct val="90000"/>
            </a:lnSpc>
            <a:spcBef>
              <a:spcPct val="0"/>
            </a:spcBef>
            <a:spcAft>
              <a:spcPct val="35000"/>
            </a:spcAft>
            <a:buNone/>
          </a:pPr>
          <a:r>
            <a:rPr lang="en-GB" sz="2100" kern="1200" dirty="0"/>
            <a:t>“social policy”</a:t>
          </a:r>
          <a:endParaRPr lang="en-US" sz="2100" kern="1200" dirty="0"/>
        </a:p>
      </dsp:txBody>
      <dsp:txXfrm>
        <a:off x="7223188" y="2431875"/>
        <a:ext cx="3283267" cy="1969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9/19/2022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6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9/19/2022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975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9/19/2022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605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9/19/2022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323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9/19/2022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225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9/19/2022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722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9/19/2022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824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9/19/2022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317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9/19/2022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2713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9/19/2022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895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9/19/2022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973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9/19/2022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49526579"/>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library.concordia.ca/help/textbooks/?guid=textbooks"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oncordiauniversity.on.worldcat.org/search?queryString=immigration%20AND%20policy%20AND%20quebec&amp;databaseLis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core.concordia.ca/iii/encore/plus/C__SPro-environmental%20marketing%20and%20sustainable%20products%20in%20compliance%20with%20regulation:%20a%20study%20in%20the%20south%20of%20Brazil.%20__Orightresult__U?lang=eng"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Abstract blurred public library with bookshelves">
            <a:extLst>
              <a:ext uri="{FF2B5EF4-FFF2-40B4-BE49-F238E27FC236}">
                <a16:creationId xmlns:a16="http://schemas.microsoft.com/office/drawing/2014/main" id="{9DF87248-2B2D-C148-4987-86C089D73DAC}"/>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086D34-879B-45D1-AF72-B9DEA37EE6A7}"/>
              </a:ext>
            </a:extLst>
          </p:cNvPr>
          <p:cNvSpPr>
            <a:spLocks noGrp="1"/>
          </p:cNvSpPr>
          <p:nvPr>
            <p:ph type="ctrTitle"/>
          </p:nvPr>
        </p:nvSpPr>
        <p:spPr>
          <a:xfrm>
            <a:off x="477981" y="1122363"/>
            <a:ext cx="4023360" cy="3204134"/>
          </a:xfrm>
        </p:spPr>
        <p:txBody>
          <a:bodyPr anchor="b">
            <a:normAutofit/>
          </a:bodyPr>
          <a:lstStyle/>
          <a:p>
            <a:r>
              <a:rPr lang="en-US" sz="3700"/>
              <a:t>SCPA 201: Intro to Public Policy and the Public Interest – Library Workshop</a:t>
            </a:r>
            <a:endParaRPr lang="en-CA" sz="3700"/>
          </a:p>
        </p:txBody>
      </p:sp>
      <p:sp>
        <p:nvSpPr>
          <p:cNvPr id="3" name="Subtitle 2">
            <a:extLst>
              <a:ext uri="{FF2B5EF4-FFF2-40B4-BE49-F238E27FC236}">
                <a16:creationId xmlns:a16="http://schemas.microsoft.com/office/drawing/2014/main" id="{E5D759DA-85E3-42ED-A922-DA81E86ED4AC}"/>
              </a:ext>
            </a:extLst>
          </p:cNvPr>
          <p:cNvSpPr>
            <a:spLocks noGrp="1"/>
          </p:cNvSpPr>
          <p:nvPr>
            <p:ph type="subTitle" idx="1"/>
          </p:nvPr>
        </p:nvSpPr>
        <p:spPr>
          <a:xfrm>
            <a:off x="477980" y="4872922"/>
            <a:ext cx="4023359" cy="1208141"/>
          </a:xfrm>
        </p:spPr>
        <p:txBody>
          <a:bodyPr>
            <a:normAutofit/>
          </a:bodyPr>
          <a:lstStyle/>
          <a:p>
            <a:pPr>
              <a:lnSpc>
                <a:spcPct val="100000"/>
              </a:lnSpc>
            </a:pPr>
            <a:r>
              <a:rPr lang="en-US" sz="1400"/>
              <a:t>Michelle Lake</a:t>
            </a:r>
          </a:p>
          <a:p>
            <a:pPr>
              <a:lnSpc>
                <a:spcPct val="100000"/>
              </a:lnSpc>
            </a:pPr>
            <a:r>
              <a:rPr lang="en-US" sz="1400"/>
              <a:t>SCPA, Political Science, FPST and Government Publications Librarian</a:t>
            </a:r>
          </a:p>
          <a:p>
            <a:pPr>
              <a:lnSpc>
                <a:spcPct val="100000"/>
              </a:lnSpc>
            </a:pPr>
            <a:r>
              <a:rPr lang="en-US" sz="1400">
                <a:hlinkClick r:id="rId3"/>
              </a:rPr>
              <a:t>Michelle.Lake@Concordia.ca</a:t>
            </a:r>
            <a:r>
              <a:rPr lang="en-US" sz="1400"/>
              <a:t> </a:t>
            </a:r>
            <a:endParaRPr lang="en-CA" sz="1400"/>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25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10;&#10;Description automatically generated">
            <a:extLst>
              <a:ext uri="{FF2B5EF4-FFF2-40B4-BE49-F238E27FC236}">
                <a16:creationId xmlns:a16="http://schemas.microsoft.com/office/drawing/2014/main" id="{7DA225AD-150F-46CB-96EB-D8E362B0B8EB}"/>
              </a:ext>
            </a:extLst>
          </p:cNvPr>
          <p:cNvPicPr>
            <a:picLocks noChangeAspect="1"/>
          </p:cNvPicPr>
          <p:nvPr/>
        </p:nvPicPr>
        <p:blipFill rotWithShape="1">
          <a:blip r:embed="rId2"/>
          <a:srcRect t="1265" r="-1" b="1674"/>
          <a:stretch/>
        </p:blipFill>
        <p:spPr>
          <a:xfrm>
            <a:off x="352751" y="302429"/>
            <a:ext cx="11550506" cy="6053920"/>
          </a:xfrm>
          <a:prstGeom prst="rect">
            <a:avLst/>
          </a:prstGeom>
        </p:spPr>
      </p:pic>
      <p:sp>
        <p:nvSpPr>
          <p:cNvPr id="11" name="Rectangle 10">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Up 2">
            <a:extLst>
              <a:ext uri="{FF2B5EF4-FFF2-40B4-BE49-F238E27FC236}">
                <a16:creationId xmlns:a16="http://schemas.microsoft.com/office/drawing/2014/main" id="{21CCFE43-BB50-43BF-B3E8-DD3C99395D87}"/>
              </a:ext>
            </a:extLst>
          </p:cNvPr>
          <p:cNvSpPr/>
          <p:nvPr/>
        </p:nvSpPr>
        <p:spPr>
          <a:xfrm>
            <a:off x="3685735" y="4600135"/>
            <a:ext cx="1055077" cy="506437"/>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7502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B8B563-55C7-4333-9DC0-013F8B847C09}"/>
              </a:ext>
            </a:extLst>
          </p:cNvPr>
          <p:cNvPicPr>
            <a:picLocks noChangeAspect="1"/>
          </p:cNvPicPr>
          <p:nvPr/>
        </p:nvPicPr>
        <p:blipFill>
          <a:blip r:embed="rId2"/>
          <a:stretch>
            <a:fillRect/>
          </a:stretch>
        </p:blipFill>
        <p:spPr>
          <a:xfrm>
            <a:off x="2456864" y="105508"/>
            <a:ext cx="7599375" cy="2566900"/>
          </a:xfrm>
          <a:prstGeom prst="rect">
            <a:avLst/>
          </a:prstGeom>
        </p:spPr>
      </p:pic>
      <p:pic>
        <p:nvPicPr>
          <p:cNvPr id="3" name="Picture 2">
            <a:extLst>
              <a:ext uri="{FF2B5EF4-FFF2-40B4-BE49-F238E27FC236}">
                <a16:creationId xmlns:a16="http://schemas.microsoft.com/office/drawing/2014/main" id="{A0384815-F8B2-4B3E-9A5E-55A93DF334C9}"/>
              </a:ext>
            </a:extLst>
          </p:cNvPr>
          <p:cNvPicPr>
            <a:picLocks noChangeAspect="1"/>
          </p:cNvPicPr>
          <p:nvPr/>
        </p:nvPicPr>
        <p:blipFill>
          <a:blip r:embed="rId3"/>
          <a:stretch>
            <a:fillRect/>
          </a:stretch>
        </p:blipFill>
        <p:spPr>
          <a:xfrm>
            <a:off x="3479702" y="2863801"/>
            <a:ext cx="5929423" cy="3888691"/>
          </a:xfrm>
          <a:prstGeom prst="rect">
            <a:avLst/>
          </a:prstGeom>
        </p:spPr>
      </p:pic>
      <p:sp>
        <p:nvSpPr>
          <p:cNvPr id="4" name="Oval 3">
            <a:extLst>
              <a:ext uri="{FF2B5EF4-FFF2-40B4-BE49-F238E27FC236}">
                <a16:creationId xmlns:a16="http://schemas.microsoft.com/office/drawing/2014/main" id="{3BCDA07F-4593-4B21-AB96-1A06EB2A4E4B}"/>
              </a:ext>
            </a:extLst>
          </p:cNvPr>
          <p:cNvSpPr/>
          <p:nvPr/>
        </p:nvSpPr>
        <p:spPr>
          <a:xfrm>
            <a:off x="2262753" y="1487837"/>
            <a:ext cx="1216949" cy="30996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6677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5CCF5C4-E3E7-47B2-9C76-C18A5CA357F7}"/>
              </a:ext>
            </a:extLst>
          </p:cNvPr>
          <p:cNvPicPr>
            <a:picLocks noChangeAspect="1"/>
          </p:cNvPicPr>
          <p:nvPr/>
        </p:nvPicPr>
        <p:blipFill rotWithShape="1">
          <a:blip r:embed="rId2"/>
          <a:srcRect r="12236" b="1"/>
          <a:stretch/>
        </p:blipFill>
        <p:spPr>
          <a:xfrm>
            <a:off x="352751" y="302429"/>
            <a:ext cx="11550506" cy="6053920"/>
          </a:xfrm>
          <a:prstGeom prst="rect">
            <a:avLst/>
          </a:prstGeom>
        </p:spPr>
      </p:pic>
      <p:sp>
        <p:nvSpPr>
          <p:cNvPr id="11" name="Rectangle 10">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BC0D8CB7-FDAD-4AC7-96FC-3A6C76CBD5A6}"/>
              </a:ext>
            </a:extLst>
          </p:cNvPr>
          <p:cNvSpPr/>
          <p:nvPr/>
        </p:nvSpPr>
        <p:spPr>
          <a:xfrm>
            <a:off x="1263112" y="4238786"/>
            <a:ext cx="2022529" cy="67417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allout: Left Arrow 3">
            <a:extLst>
              <a:ext uri="{FF2B5EF4-FFF2-40B4-BE49-F238E27FC236}">
                <a16:creationId xmlns:a16="http://schemas.microsoft.com/office/drawing/2014/main" id="{0F9E7A34-E0F8-4CCC-A27F-9DFE9A082504}"/>
              </a:ext>
            </a:extLst>
          </p:cNvPr>
          <p:cNvSpPr/>
          <p:nvPr/>
        </p:nvSpPr>
        <p:spPr>
          <a:xfrm>
            <a:off x="6128004" y="4331777"/>
            <a:ext cx="3355384" cy="953146"/>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Often </a:t>
            </a:r>
            <a:r>
              <a:rPr lang="en-US" sz="1200" dirty="0" err="1"/>
              <a:t>ebooks</a:t>
            </a:r>
            <a:r>
              <a:rPr lang="en-US" sz="1200" dirty="0"/>
              <a:t> have restrictions on downloading and printing pages; reading the book online is usually the best option</a:t>
            </a:r>
            <a:endParaRPr lang="en-CA" sz="1200" dirty="0"/>
          </a:p>
        </p:txBody>
      </p:sp>
    </p:spTree>
    <p:extLst>
      <p:ext uri="{BB962C8B-B14F-4D97-AF65-F5344CB8AC3E}">
        <p14:creationId xmlns:p14="http://schemas.microsoft.com/office/powerpoint/2010/main" val="33540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7DA225AD-150F-46CB-96EB-D8E362B0B8EB}"/>
              </a:ext>
            </a:extLst>
          </p:cNvPr>
          <p:cNvPicPr>
            <a:picLocks noChangeAspect="1"/>
          </p:cNvPicPr>
          <p:nvPr/>
        </p:nvPicPr>
        <p:blipFill rotWithShape="1">
          <a:blip r:embed="rId2"/>
          <a:srcRect t="1265" r="-1" b="1674"/>
          <a:stretch/>
        </p:blipFill>
        <p:spPr>
          <a:xfrm>
            <a:off x="352751" y="302429"/>
            <a:ext cx="11550506" cy="6053920"/>
          </a:xfrm>
          <a:prstGeom prst="rect">
            <a:avLst/>
          </a:prstGeom>
        </p:spPr>
      </p:pic>
      <p:sp>
        <p:nvSpPr>
          <p:cNvPr id="4" name="Rectangle: Rounded Corners 3">
            <a:extLst>
              <a:ext uri="{FF2B5EF4-FFF2-40B4-BE49-F238E27FC236}">
                <a16:creationId xmlns:a16="http://schemas.microsoft.com/office/drawing/2014/main" id="{78378282-3A8C-4390-88CE-F8C15890A1D4}"/>
              </a:ext>
            </a:extLst>
          </p:cNvPr>
          <p:cNvSpPr/>
          <p:nvPr/>
        </p:nvSpPr>
        <p:spPr>
          <a:xfrm>
            <a:off x="5075583" y="5353877"/>
            <a:ext cx="5738191" cy="79513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Left 4">
            <a:extLst>
              <a:ext uri="{FF2B5EF4-FFF2-40B4-BE49-F238E27FC236}">
                <a16:creationId xmlns:a16="http://schemas.microsoft.com/office/drawing/2014/main" id="{CF58834F-C8B9-4968-8723-6556FCEF80B0}"/>
              </a:ext>
            </a:extLst>
          </p:cNvPr>
          <p:cNvSpPr/>
          <p:nvPr/>
        </p:nvSpPr>
        <p:spPr>
          <a:xfrm>
            <a:off x="10575235" y="5830957"/>
            <a:ext cx="675861" cy="35780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989A8D98-A607-47DE-AA13-447D21845F14}"/>
              </a:ext>
            </a:extLst>
          </p:cNvPr>
          <p:cNvPicPr>
            <a:picLocks noChangeAspect="1"/>
          </p:cNvPicPr>
          <p:nvPr/>
        </p:nvPicPr>
        <p:blipFill>
          <a:blip r:embed="rId3"/>
          <a:stretch>
            <a:fillRect/>
          </a:stretch>
        </p:blipFill>
        <p:spPr>
          <a:xfrm>
            <a:off x="2026849" y="1123950"/>
            <a:ext cx="7896225" cy="5734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73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C8E35-3F77-4470-8B02-25FCB1B3ACB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300"/>
              <a:t>Winter, J. Environmental Policy Transformations and Canada at 150. In: Tuohy, C.H., Borwein, Loewen, P.L., &amp; Potter A. (eds) Policy transformation in Canada: is the past prologue?. University of Toronto Press, 2019.</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270ABA80-8420-40BC-B664-7BCDB087565D}"/>
              </a:ext>
            </a:extLst>
          </p:cNvPr>
          <p:cNvPicPr>
            <a:picLocks noGrp="1" noChangeAspect="1"/>
          </p:cNvPicPr>
          <p:nvPr>
            <p:ph idx="1"/>
          </p:nvPr>
        </p:nvPicPr>
        <p:blipFill>
          <a:blip r:embed="rId2"/>
          <a:stretch>
            <a:fillRect/>
          </a:stretch>
        </p:blipFill>
        <p:spPr>
          <a:xfrm>
            <a:off x="4617806" y="300732"/>
            <a:ext cx="7336783" cy="4255332"/>
          </a:xfrm>
          <a:prstGeom prst="rect">
            <a:avLst/>
          </a:prstGeom>
        </p:spPr>
      </p:pic>
      <p:sp>
        <p:nvSpPr>
          <p:cNvPr id="5" name="Callout: Up Arrow 4">
            <a:extLst>
              <a:ext uri="{FF2B5EF4-FFF2-40B4-BE49-F238E27FC236}">
                <a16:creationId xmlns:a16="http://schemas.microsoft.com/office/drawing/2014/main" id="{B3A4A2DA-8158-4A1A-8C73-A2FAFF2C0089}"/>
              </a:ext>
            </a:extLst>
          </p:cNvPr>
          <p:cNvSpPr/>
          <p:nvPr/>
        </p:nvSpPr>
        <p:spPr>
          <a:xfrm>
            <a:off x="5537699" y="3961850"/>
            <a:ext cx="4164037" cy="1830523"/>
          </a:xfrm>
          <a:prstGeom prst="upArrow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Always search for the title of the book, to see if we have access it to it in Sofia.</a:t>
            </a:r>
            <a:endParaRPr lang="en-CA" dirty="0"/>
          </a:p>
        </p:txBody>
      </p:sp>
    </p:spTree>
    <p:extLst>
      <p:ext uri="{BB962C8B-B14F-4D97-AF65-F5344CB8AC3E}">
        <p14:creationId xmlns:p14="http://schemas.microsoft.com/office/powerpoint/2010/main" val="287319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10;&#10;Description automatically generated">
            <a:extLst>
              <a:ext uri="{FF2B5EF4-FFF2-40B4-BE49-F238E27FC236}">
                <a16:creationId xmlns:a16="http://schemas.microsoft.com/office/drawing/2014/main" id="{243C740D-3665-47FB-B5C0-7D5D79E462B0}"/>
              </a:ext>
            </a:extLst>
          </p:cNvPr>
          <p:cNvPicPr>
            <a:picLocks noChangeAspect="1"/>
          </p:cNvPicPr>
          <p:nvPr/>
        </p:nvPicPr>
        <p:blipFill rotWithShape="1">
          <a:blip r:embed="rId2"/>
          <a:srcRect r="-1" b="2487"/>
          <a:stretch/>
        </p:blipFill>
        <p:spPr>
          <a:xfrm>
            <a:off x="352751" y="302429"/>
            <a:ext cx="11550506" cy="6053920"/>
          </a:xfrm>
          <a:prstGeom prst="rect">
            <a:avLst/>
          </a:prstGeom>
        </p:spPr>
      </p:pic>
      <p:sp>
        <p:nvSpPr>
          <p:cNvPr id="11" name="Rectangle 10">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19427B2-7888-4655-9C29-8AAB417D08AF}"/>
              </a:ext>
            </a:extLst>
          </p:cNvPr>
          <p:cNvSpPr/>
          <p:nvPr/>
        </p:nvSpPr>
        <p:spPr>
          <a:xfrm>
            <a:off x="5345723" y="4837044"/>
            <a:ext cx="3038622" cy="18553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Arrow: Up 3">
            <a:extLst>
              <a:ext uri="{FF2B5EF4-FFF2-40B4-BE49-F238E27FC236}">
                <a16:creationId xmlns:a16="http://schemas.microsoft.com/office/drawing/2014/main" id="{6C76DD8D-7843-4EA6-A8C1-5222A595C654}"/>
              </a:ext>
            </a:extLst>
          </p:cNvPr>
          <p:cNvSpPr/>
          <p:nvPr/>
        </p:nvSpPr>
        <p:spPr>
          <a:xfrm>
            <a:off x="10084903" y="1204981"/>
            <a:ext cx="622853" cy="583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5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96C7-46DD-4D68-BF77-912A6579D13F}"/>
              </a:ext>
            </a:extLst>
          </p:cNvPr>
          <p:cNvSpPr>
            <a:spLocks noGrp="1"/>
          </p:cNvSpPr>
          <p:nvPr>
            <p:ph type="title"/>
          </p:nvPr>
        </p:nvSpPr>
        <p:spPr/>
        <p:txBody>
          <a:bodyPr>
            <a:normAutofit fontScale="90000"/>
          </a:bodyPr>
          <a:lstStyle/>
          <a:p>
            <a:r>
              <a:rPr lang="en-US" dirty="0"/>
              <a:t>Dale, A., &amp; Lenore, N. (2009). Large footprints in a small world: toward a macroeconomics of scale. Sustainability: Science, Practice, &amp; Policy, 5(1), 9-19.</a:t>
            </a:r>
            <a:endParaRPr lang="en-CA" dirty="0"/>
          </a:p>
        </p:txBody>
      </p:sp>
      <p:pic>
        <p:nvPicPr>
          <p:cNvPr id="4" name="Content Placeholder 3">
            <a:extLst>
              <a:ext uri="{FF2B5EF4-FFF2-40B4-BE49-F238E27FC236}">
                <a16:creationId xmlns:a16="http://schemas.microsoft.com/office/drawing/2014/main" id="{93EDCE15-5838-42BF-A93C-90EDCC2F31B7}"/>
              </a:ext>
            </a:extLst>
          </p:cNvPr>
          <p:cNvPicPr>
            <a:picLocks noGrp="1" noChangeAspect="1"/>
          </p:cNvPicPr>
          <p:nvPr>
            <p:ph idx="1"/>
          </p:nvPr>
        </p:nvPicPr>
        <p:blipFill>
          <a:blip r:embed="rId2"/>
          <a:stretch>
            <a:fillRect/>
          </a:stretch>
        </p:blipFill>
        <p:spPr>
          <a:xfrm>
            <a:off x="1837869" y="2309276"/>
            <a:ext cx="8516262" cy="3694112"/>
          </a:xfrm>
          <a:prstGeom prst="rect">
            <a:avLst/>
          </a:prstGeom>
        </p:spPr>
      </p:pic>
      <p:sp>
        <p:nvSpPr>
          <p:cNvPr id="5" name="Callout: Up Arrow 4">
            <a:extLst>
              <a:ext uri="{FF2B5EF4-FFF2-40B4-BE49-F238E27FC236}">
                <a16:creationId xmlns:a16="http://schemas.microsoft.com/office/drawing/2014/main" id="{D4449F2F-F7B5-42E7-9C31-4E917B6C4B8C}"/>
              </a:ext>
            </a:extLst>
          </p:cNvPr>
          <p:cNvSpPr/>
          <p:nvPr/>
        </p:nvSpPr>
        <p:spPr>
          <a:xfrm>
            <a:off x="3006000" y="5100306"/>
            <a:ext cx="3530991" cy="1484142"/>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search for the article title in to find access to it through Sofia.</a:t>
            </a:r>
            <a:endParaRPr lang="en-CA" dirty="0"/>
          </a:p>
        </p:txBody>
      </p:sp>
    </p:spTree>
    <p:extLst>
      <p:ext uri="{BB962C8B-B14F-4D97-AF65-F5344CB8AC3E}">
        <p14:creationId xmlns:p14="http://schemas.microsoft.com/office/powerpoint/2010/main" val="274636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67520-0499-4AE8-A214-92B1FB0DFDB5}"/>
              </a:ext>
            </a:extLst>
          </p:cNvPr>
          <p:cNvPicPr>
            <a:picLocks noChangeAspect="1"/>
          </p:cNvPicPr>
          <p:nvPr/>
        </p:nvPicPr>
        <p:blipFill>
          <a:blip r:embed="rId2"/>
          <a:stretch>
            <a:fillRect/>
          </a:stretch>
        </p:blipFill>
        <p:spPr>
          <a:xfrm>
            <a:off x="404812" y="198369"/>
            <a:ext cx="8334375" cy="3943350"/>
          </a:xfrm>
          <a:prstGeom prst="rect">
            <a:avLst/>
          </a:prstGeom>
        </p:spPr>
      </p:pic>
      <p:pic>
        <p:nvPicPr>
          <p:cNvPr id="3" name="Picture 2">
            <a:extLst>
              <a:ext uri="{FF2B5EF4-FFF2-40B4-BE49-F238E27FC236}">
                <a16:creationId xmlns:a16="http://schemas.microsoft.com/office/drawing/2014/main" id="{8BBD4F93-2205-4381-A598-379B6B227C46}"/>
              </a:ext>
            </a:extLst>
          </p:cNvPr>
          <p:cNvPicPr>
            <a:picLocks noChangeAspect="1"/>
          </p:cNvPicPr>
          <p:nvPr/>
        </p:nvPicPr>
        <p:blipFill>
          <a:blip r:embed="rId3"/>
          <a:stretch>
            <a:fillRect/>
          </a:stretch>
        </p:blipFill>
        <p:spPr>
          <a:xfrm>
            <a:off x="2882945" y="3112812"/>
            <a:ext cx="9067800" cy="3648075"/>
          </a:xfrm>
          <a:prstGeom prst="rect">
            <a:avLst/>
          </a:prstGeom>
          <a:ln>
            <a:noFill/>
          </a:ln>
          <a:effectLst>
            <a:outerShdw blurRad="292100" dist="139700" dir="2700000" algn="tl" rotWithShape="0">
              <a:srgbClr val="333333">
                <a:alpha val="65000"/>
              </a:srgbClr>
            </a:outerShdw>
          </a:effectLst>
        </p:spPr>
      </p:pic>
      <p:sp>
        <p:nvSpPr>
          <p:cNvPr id="5" name="Arrow: Up 4">
            <a:extLst>
              <a:ext uri="{FF2B5EF4-FFF2-40B4-BE49-F238E27FC236}">
                <a16:creationId xmlns:a16="http://schemas.microsoft.com/office/drawing/2014/main" id="{A1702821-DD3B-47D0-8F98-D6DD15098461}"/>
              </a:ext>
            </a:extLst>
          </p:cNvPr>
          <p:cNvSpPr/>
          <p:nvPr/>
        </p:nvSpPr>
        <p:spPr>
          <a:xfrm>
            <a:off x="1055077" y="3253823"/>
            <a:ext cx="506437" cy="8878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Up 5">
            <a:extLst>
              <a:ext uri="{FF2B5EF4-FFF2-40B4-BE49-F238E27FC236}">
                <a16:creationId xmlns:a16="http://schemas.microsoft.com/office/drawing/2014/main" id="{FB570318-5233-472D-82D4-5848F82E9FC5}"/>
              </a:ext>
            </a:extLst>
          </p:cNvPr>
          <p:cNvSpPr/>
          <p:nvPr/>
        </p:nvSpPr>
        <p:spPr>
          <a:xfrm>
            <a:off x="3300987" y="3836919"/>
            <a:ext cx="489133" cy="609600"/>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2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9DE84-E9A2-4C97-9D59-EA4ED808AC90}"/>
              </a:ext>
            </a:extLst>
          </p:cNvPr>
          <p:cNvPicPr>
            <a:picLocks noChangeAspect="1"/>
          </p:cNvPicPr>
          <p:nvPr/>
        </p:nvPicPr>
        <p:blipFill>
          <a:blip r:embed="rId2"/>
          <a:stretch>
            <a:fillRect/>
          </a:stretch>
        </p:blipFill>
        <p:spPr>
          <a:xfrm>
            <a:off x="0" y="693499"/>
            <a:ext cx="12192000" cy="5471001"/>
          </a:xfrm>
          <a:prstGeom prst="rect">
            <a:avLst/>
          </a:prstGeom>
        </p:spPr>
      </p:pic>
      <p:sp>
        <p:nvSpPr>
          <p:cNvPr id="3" name="Arrow: Left 2">
            <a:extLst>
              <a:ext uri="{FF2B5EF4-FFF2-40B4-BE49-F238E27FC236}">
                <a16:creationId xmlns:a16="http://schemas.microsoft.com/office/drawing/2014/main" id="{F010135C-5B2D-4D63-BDCA-22D08DD253D4}"/>
              </a:ext>
            </a:extLst>
          </p:cNvPr>
          <p:cNvSpPr/>
          <p:nvPr/>
        </p:nvSpPr>
        <p:spPr>
          <a:xfrm>
            <a:off x="1108698" y="3587262"/>
            <a:ext cx="978408" cy="48463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890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2D3EF3-AF44-4389-AA78-B7372D53FB77}"/>
              </a:ext>
            </a:extLst>
          </p:cNvPr>
          <p:cNvPicPr>
            <a:picLocks noChangeAspect="1"/>
          </p:cNvPicPr>
          <p:nvPr/>
        </p:nvPicPr>
        <p:blipFill>
          <a:blip r:embed="rId2"/>
          <a:stretch>
            <a:fillRect/>
          </a:stretch>
        </p:blipFill>
        <p:spPr>
          <a:xfrm>
            <a:off x="2573136" y="836712"/>
            <a:ext cx="7392310" cy="2160240"/>
          </a:xfrm>
          <a:prstGeom prst="rect">
            <a:avLst/>
          </a:prstGeom>
        </p:spPr>
      </p:pic>
      <p:pic>
        <p:nvPicPr>
          <p:cNvPr id="3" name="Picture 2">
            <a:extLst>
              <a:ext uri="{FF2B5EF4-FFF2-40B4-BE49-F238E27FC236}">
                <a16:creationId xmlns:a16="http://schemas.microsoft.com/office/drawing/2014/main" id="{F25C28E8-1D0D-4A72-ABF9-E87A19C42D34}"/>
              </a:ext>
            </a:extLst>
          </p:cNvPr>
          <p:cNvPicPr>
            <a:picLocks noChangeAspect="1"/>
          </p:cNvPicPr>
          <p:nvPr/>
        </p:nvPicPr>
        <p:blipFill>
          <a:blip r:embed="rId3"/>
          <a:stretch>
            <a:fillRect/>
          </a:stretch>
        </p:blipFill>
        <p:spPr>
          <a:xfrm>
            <a:off x="1536584" y="3284985"/>
            <a:ext cx="9144000" cy="3098653"/>
          </a:xfrm>
          <a:prstGeom prst="rect">
            <a:avLst/>
          </a:prstGeom>
        </p:spPr>
      </p:pic>
      <p:sp>
        <p:nvSpPr>
          <p:cNvPr id="4" name="Arrow: Left 3">
            <a:extLst>
              <a:ext uri="{FF2B5EF4-FFF2-40B4-BE49-F238E27FC236}">
                <a16:creationId xmlns:a16="http://schemas.microsoft.com/office/drawing/2014/main" id="{5B60D816-A132-4C7E-980B-4BCA3EC2B0B4}"/>
              </a:ext>
            </a:extLst>
          </p:cNvPr>
          <p:cNvSpPr/>
          <p:nvPr/>
        </p:nvSpPr>
        <p:spPr bwMode="auto">
          <a:xfrm>
            <a:off x="3143672" y="5157192"/>
            <a:ext cx="504056" cy="288032"/>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
        <p:nvSpPr>
          <p:cNvPr id="5" name="Title 1">
            <a:extLst>
              <a:ext uri="{FF2B5EF4-FFF2-40B4-BE49-F238E27FC236}">
                <a16:creationId xmlns:a16="http://schemas.microsoft.com/office/drawing/2014/main" id="{7AF8F937-8678-4841-8B53-D8457FC89021}"/>
              </a:ext>
            </a:extLst>
          </p:cNvPr>
          <p:cNvSpPr txBox="1">
            <a:spLocks/>
          </p:cNvSpPr>
          <p:nvPr/>
        </p:nvSpPr>
        <p:spPr>
          <a:xfrm>
            <a:off x="2222384" y="188640"/>
            <a:ext cx="7772400" cy="1143000"/>
          </a:xfrm>
          <a:prstGeom prst="rect">
            <a:avLst/>
          </a:prstGeom>
        </p:spPr>
        <p:txBody>
          <a:bodyPr/>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pPr algn="ctr"/>
            <a:r>
              <a:rPr lang="en-US" kern="0" dirty="0">
                <a:solidFill>
                  <a:schemeClr val="tx1"/>
                </a:solidFill>
                <a:latin typeface="+mj-lt"/>
              </a:rPr>
              <a:t>Network Loans</a:t>
            </a:r>
            <a:endParaRPr lang="en-CA" kern="0" dirty="0">
              <a:solidFill>
                <a:schemeClr val="tx1"/>
              </a:solidFill>
              <a:latin typeface="+mj-lt"/>
            </a:endParaRPr>
          </a:p>
        </p:txBody>
      </p:sp>
    </p:spTree>
    <p:extLst>
      <p:ext uri="{BB962C8B-B14F-4D97-AF65-F5344CB8AC3E}">
        <p14:creationId xmlns:p14="http://schemas.microsoft.com/office/powerpoint/2010/main" val="9526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80060" y="2491740"/>
            <a:ext cx="11430000" cy="3634740"/>
          </a:xfrm>
        </p:spPr>
        <p:txBody>
          <a:bodyPr>
            <a:normAutofit fontScale="77500" lnSpcReduction="20000"/>
          </a:bodyPr>
          <a:lstStyle/>
          <a:p>
            <a:pPr marL="0" indent="0">
              <a:buNone/>
            </a:pPr>
            <a:r>
              <a:rPr lang="en-US" altLang="en-US" dirty="0"/>
              <a:t>Michelle Lake, librarian for the School of Community and Public Affairs, First Peoples Studies, Political Science, and Government Publications</a:t>
            </a:r>
          </a:p>
          <a:p>
            <a:pPr marL="0" indent="0">
              <a:buNone/>
            </a:pPr>
            <a:r>
              <a:rPr lang="en-US" altLang="en-US" dirty="0">
                <a:hlinkClick r:id="rId2"/>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F473F-A19C-4BF7-8E7F-7715F278F7C8}"/>
              </a:ext>
            </a:extLst>
          </p:cNvPr>
          <p:cNvPicPr>
            <a:picLocks noChangeAspect="1"/>
          </p:cNvPicPr>
          <p:nvPr/>
        </p:nvPicPr>
        <p:blipFill>
          <a:blip r:embed="rId2"/>
          <a:stretch>
            <a:fillRect/>
          </a:stretch>
        </p:blipFill>
        <p:spPr>
          <a:xfrm>
            <a:off x="1520176" y="7656"/>
            <a:ext cx="9144000" cy="3464538"/>
          </a:xfrm>
          <a:prstGeom prst="rect">
            <a:avLst/>
          </a:prstGeom>
        </p:spPr>
      </p:pic>
      <p:pic>
        <p:nvPicPr>
          <p:cNvPr id="3" name="Picture 2">
            <a:extLst>
              <a:ext uri="{FF2B5EF4-FFF2-40B4-BE49-F238E27FC236}">
                <a16:creationId xmlns:a16="http://schemas.microsoft.com/office/drawing/2014/main" id="{0AFBEF64-AEAA-4339-97A0-54D97A2BFB14}"/>
              </a:ext>
            </a:extLst>
          </p:cNvPr>
          <p:cNvPicPr>
            <a:picLocks noChangeAspect="1"/>
          </p:cNvPicPr>
          <p:nvPr/>
        </p:nvPicPr>
        <p:blipFill>
          <a:blip r:embed="rId3"/>
          <a:stretch>
            <a:fillRect/>
          </a:stretch>
        </p:blipFill>
        <p:spPr>
          <a:xfrm>
            <a:off x="1527824" y="3933057"/>
            <a:ext cx="9144000" cy="2132475"/>
          </a:xfrm>
          <a:prstGeom prst="rect">
            <a:avLst/>
          </a:prstGeom>
        </p:spPr>
      </p:pic>
      <p:sp>
        <p:nvSpPr>
          <p:cNvPr id="4" name="Rectangle: Rounded Corners 3">
            <a:extLst>
              <a:ext uri="{FF2B5EF4-FFF2-40B4-BE49-F238E27FC236}">
                <a16:creationId xmlns:a16="http://schemas.microsoft.com/office/drawing/2014/main" id="{DAED1475-B6B9-4E1D-B399-281972586804}"/>
              </a:ext>
            </a:extLst>
          </p:cNvPr>
          <p:cNvSpPr/>
          <p:nvPr/>
        </p:nvSpPr>
        <p:spPr bwMode="auto">
          <a:xfrm>
            <a:off x="1703512" y="1772816"/>
            <a:ext cx="2016224" cy="360040"/>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
        <p:nvSpPr>
          <p:cNvPr id="5" name="Callout: Up Arrow 4">
            <a:extLst>
              <a:ext uri="{FF2B5EF4-FFF2-40B4-BE49-F238E27FC236}">
                <a16:creationId xmlns:a16="http://schemas.microsoft.com/office/drawing/2014/main" id="{AC46FE4B-A9DF-4AB7-9CAC-D7A902179B21}"/>
              </a:ext>
            </a:extLst>
          </p:cNvPr>
          <p:cNvSpPr/>
          <p:nvPr/>
        </p:nvSpPr>
        <p:spPr bwMode="auto">
          <a:xfrm>
            <a:off x="8472264" y="5445225"/>
            <a:ext cx="1656184" cy="1081169"/>
          </a:xfrm>
          <a:prstGeom prst="upArrowCallou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100" dirty="0">
                <a:solidFill>
                  <a:schemeClr val="bg1"/>
                </a:solidFill>
                <a:latin typeface="Calibri" panose="020F0502020204030204" pitchFamily="34" charset="0"/>
                <a:cs typeface="Calibri" panose="020F0502020204030204" pitchFamily="34" charset="0"/>
              </a:rPr>
              <a:t>Request the book and it will be delivered to Concordia for your use  </a:t>
            </a:r>
            <a:endParaRPr lang="en-CA" sz="1100" dirty="0">
              <a:solidFill>
                <a:schemeClr val="bg1"/>
              </a:solidFill>
              <a:latin typeface="Calibri" panose="020F0502020204030204" pitchFamily="34" charset="0"/>
              <a:cs typeface="Calibri" panose="020F0502020204030204" pitchFamily="34" charset="0"/>
            </a:endParaRPr>
          </a:p>
        </p:txBody>
      </p:sp>
      <p:sp>
        <p:nvSpPr>
          <p:cNvPr id="6" name="Arrow: Left 5">
            <a:extLst>
              <a:ext uri="{FF2B5EF4-FFF2-40B4-BE49-F238E27FC236}">
                <a16:creationId xmlns:a16="http://schemas.microsoft.com/office/drawing/2014/main" id="{C9D9B5D9-B6C1-44F6-A0ED-3284B4545C13}"/>
              </a:ext>
            </a:extLst>
          </p:cNvPr>
          <p:cNvSpPr/>
          <p:nvPr/>
        </p:nvSpPr>
        <p:spPr bwMode="auto">
          <a:xfrm>
            <a:off x="6816080" y="2708920"/>
            <a:ext cx="288032" cy="216024"/>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Tree>
    <p:extLst>
      <p:ext uri="{BB962C8B-B14F-4D97-AF65-F5344CB8AC3E}">
        <p14:creationId xmlns:p14="http://schemas.microsoft.com/office/powerpoint/2010/main" val="3412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F2D2-F1F2-40F5-84EA-BCC86CE657FC}"/>
              </a:ext>
            </a:extLst>
          </p:cNvPr>
          <p:cNvSpPr>
            <a:spLocks noGrp="1"/>
          </p:cNvSpPr>
          <p:nvPr>
            <p:ph type="title"/>
          </p:nvPr>
        </p:nvSpPr>
        <p:spPr/>
        <p:txBody>
          <a:bodyPr/>
          <a:lstStyle/>
          <a:p>
            <a:r>
              <a:rPr lang="en-US" dirty="0"/>
              <a:t>Request a book via Interlibrary Loan</a:t>
            </a:r>
            <a:endParaRPr lang="en-CA" dirty="0"/>
          </a:p>
        </p:txBody>
      </p:sp>
      <p:pic>
        <p:nvPicPr>
          <p:cNvPr id="8" name="Picture 7">
            <a:extLst>
              <a:ext uri="{FF2B5EF4-FFF2-40B4-BE49-F238E27FC236}">
                <a16:creationId xmlns:a16="http://schemas.microsoft.com/office/drawing/2014/main" id="{9D152AFD-66A0-4BCB-BDBB-96CC2E1A140B}"/>
              </a:ext>
            </a:extLst>
          </p:cNvPr>
          <p:cNvPicPr>
            <a:picLocks noChangeAspect="1"/>
          </p:cNvPicPr>
          <p:nvPr/>
        </p:nvPicPr>
        <p:blipFill>
          <a:blip r:embed="rId2"/>
          <a:stretch>
            <a:fillRect/>
          </a:stretch>
        </p:blipFill>
        <p:spPr>
          <a:xfrm>
            <a:off x="532257" y="2066925"/>
            <a:ext cx="11334750" cy="2724150"/>
          </a:xfrm>
          <a:prstGeom prst="rect">
            <a:avLst/>
          </a:prstGeom>
        </p:spPr>
      </p:pic>
      <p:cxnSp>
        <p:nvCxnSpPr>
          <p:cNvPr id="6" name="Straight Arrow Connector 5">
            <a:extLst>
              <a:ext uri="{FF2B5EF4-FFF2-40B4-BE49-F238E27FC236}">
                <a16:creationId xmlns:a16="http://schemas.microsoft.com/office/drawing/2014/main" id="{50A29699-4EF6-4924-961B-2CC71F49C9DE}"/>
              </a:ext>
            </a:extLst>
          </p:cNvPr>
          <p:cNvCxnSpPr/>
          <p:nvPr/>
        </p:nvCxnSpPr>
        <p:spPr>
          <a:xfrm flipV="1">
            <a:off x="7684654" y="3761509"/>
            <a:ext cx="1339272" cy="43771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CEF827-627F-4AE7-AECD-1CA77164A3CA}"/>
              </a:ext>
            </a:extLst>
          </p:cNvPr>
          <p:cNvPicPr>
            <a:picLocks noChangeAspect="1"/>
          </p:cNvPicPr>
          <p:nvPr/>
        </p:nvPicPr>
        <p:blipFill>
          <a:blip r:embed="rId3"/>
          <a:stretch>
            <a:fillRect/>
          </a:stretch>
        </p:blipFill>
        <p:spPr>
          <a:xfrm>
            <a:off x="987714" y="4791075"/>
            <a:ext cx="3086100" cy="1971675"/>
          </a:xfrm>
          <a:prstGeom prst="rect">
            <a:avLst/>
          </a:prstGeom>
        </p:spPr>
      </p:pic>
      <p:sp>
        <p:nvSpPr>
          <p:cNvPr id="10" name="Callout: Left Arrow 9">
            <a:extLst>
              <a:ext uri="{FF2B5EF4-FFF2-40B4-BE49-F238E27FC236}">
                <a16:creationId xmlns:a16="http://schemas.microsoft.com/office/drawing/2014/main" id="{0657F70B-F2F4-4C98-9C48-A290DBF2E660}"/>
              </a:ext>
            </a:extLst>
          </p:cNvPr>
          <p:cNvSpPr/>
          <p:nvPr/>
        </p:nvSpPr>
        <p:spPr>
          <a:xfrm>
            <a:off x="3837982" y="4756049"/>
            <a:ext cx="4516035" cy="181596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found this book searching in ‘Libraries worldwide’ and it is not in Concordia’s collection, or in any Quebec university libraries</a:t>
            </a:r>
            <a:endParaRPr lang="en-CA" dirty="0"/>
          </a:p>
        </p:txBody>
      </p:sp>
    </p:spTree>
    <p:extLst>
      <p:ext uri="{BB962C8B-B14F-4D97-AF65-F5344CB8AC3E}">
        <p14:creationId xmlns:p14="http://schemas.microsoft.com/office/powerpoint/2010/main" val="34048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4CD5F-ABA7-42E4-B9B9-803A8AF1A665}"/>
              </a:ext>
            </a:extLst>
          </p:cNvPr>
          <p:cNvPicPr>
            <a:picLocks noChangeAspect="1"/>
          </p:cNvPicPr>
          <p:nvPr/>
        </p:nvPicPr>
        <p:blipFill>
          <a:blip r:embed="rId2"/>
          <a:stretch>
            <a:fillRect/>
          </a:stretch>
        </p:blipFill>
        <p:spPr>
          <a:xfrm>
            <a:off x="1499758" y="0"/>
            <a:ext cx="9192484" cy="6858000"/>
          </a:xfrm>
          <a:prstGeom prst="rect">
            <a:avLst/>
          </a:prstGeom>
        </p:spPr>
      </p:pic>
      <p:sp>
        <p:nvSpPr>
          <p:cNvPr id="5" name="Arrow: Left 4">
            <a:extLst>
              <a:ext uri="{FF2B5EF4-FFF2-40B4-BE49-F238E27FC236}">
                <a16:creationId xmlns:a16="http://schemas.microsoft.com/office/drawing/2014/main" id="{F01B5806-8207-43C7-820E-F470D5E7E8CB}"/>
              </a:ext>
            </a:extLst>
          </p:cNvPr>
          <p:cNvSpPr/>
          <p:nvPr/>
        </p:nvSpPr>
        <p:spPr>
          <a:xfrm>
            <a:off x="5227782" y="2937164"/>
            <a:ext cx="621146" cy="397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15789E67-EB58-42CD-9561-3DB4338B9AF2}"/>
              </a:ext>
            </a:extLst>
          </p:cNvPr>
          <p:cNvSpPr/>
          <p:nvPr/>
        </p:nvSpPr>
        <p:spPr>
          <a:xfrm>
            <a:off x="5227782" y="3787655"/>
            <a:ext cx="621146" cy="397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8863FB84-2CE2-43DF-8C41-74B5000C36B7}"/>
              </a:ext>
            </a:extLst>
          </p:cNvPr>
          <p:cNvSpPr/>
          <p:nvPr/>
        </p:nvSpPr>
        <p:spPr>
          <a:xfrm>
            <a:off x="5966847" y="2626963"/>
            <a:ext cx="2766448" cy="80203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365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BD20EE-C0E9-42E7-A504-B0BF81836B89}"/>
              </a:ext>
            </a:extLst>
          </p:cNvPr>
          <p:cNvPicPr>
            <a:picLocks noChangeAspect="1"/>
          </p:cNvPicPr>
          <p:nvPr/>
        </p:nvPicPr>
        <p:blipFill>
          <a:blip r:embed="rId2"/>
          <a:stretch>
            <a:fillRect/>
          </a:stretch>
        </p:blipFill>
        <p:spPr>
          <a:xfrm>
            <a:off x="23812" y="1905000"/>
            <a:ext cx="12144375" cy="3048000"/>
          </a:xfrm>
          <a:prstGeom prst="rect">
            <a:avLst/>
          </a:prstGeom>
        </p:spPr>
      </p:pic>
      <p:cxnSp>
        <p:nvCxnSpPr>
          <p:cNvPr id="4" name="Straight Arrow Connector 3">
            <a:extLst>
              <a:ext uri="{FF2B5EF4-FFF2-40B4-BE49-F238E27FC236}">
                <a16:creationId xmlns:a16="http://schemas.microsoft.com/office/drawing/2014/main" id="{8CB3DEE7-FB3F-4561-BBBE-70E9FB9A53D9}"/>
              </a:ext>
            </a:extLst>
          </p:cNvPr>
          <p:cNvCxnSpPr/>
          <p:nvPr/>
        </p:nvCxnSpPr>
        <p:spPr>
          <a:xfrm flipH="1">
            <a:off x="1334029" y="3731803"/>
            <a:ext cx="554182" cy="26785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2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8A563-6965-4988-9377-2774564B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9238"/>
            <a:ext cx="12192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8E494C-B5C9-4A13-B13F-207043A8EA88}"/>
              </a:ext>
            </a:extLst>
          </p:cNvPr>
          <p:cNvPicPr>
            <a:picLocks noChangeAspect="1"/>
          </p:cNvPicPr>
          <p:nvPr/>
        </p:nvPicPr>
        <p:blipFill>
          <a:blip r:embed="rId3"/>
          <a:stretch>
            <a:fillRect/>
          </a:stretch>
        </p:blipFill>
        <p:spPr>
          <a:xfrm>
            <a:off x="537440" y="3428999"/>
            <a:ext cx="4246995" cy="2328997"/>
          </a:xfrm>
          <a:prstGeom prst="rect">
            <a:avLst/>
          </a:prstGeom>
        </p:spPr>
      </p:pic>
      <p:sp>
        <p:nvSpPr>
          <p:cNvPr id="3" name="TextBox 2">
            <a:extLst>
              <a:ext uri="{FF2B5EF4-FFF2-40B4-BE49-F238E27FC236}">
                <a16:creationId xmlns:a16="http://schemas.microsoft.com/office/drawing/2014/main" id="{003C9C23-693A-4AA9-B643-1E5C6D6F61B4}"/>
              </a:ext>
            </a:extLst>
          </p:cNvPr>
          <p:cNvSpPr txBox="1"/>
          <p:nvPr/>
        </p:nvSpPr>
        <p:spPr>
          <a:xfrm>
            <a:off x="1950517" y="6041232"/>
            <a:ext cx="8405091" cy="400110"/>
          </a:xfrm>
          <a:prstGeom prst="rect">
            <a:avLst/>
          </a:prstGeom>
          <a:noFill/>
        </p:spPr>
        <p:txBody>
          <a:bodyPr wrap="square" rtlCol="0">
            <a:spAutoFit/>
          </a:bodyPr>
          <a:lstStyle/>
          <a:p>
            <a:pPr algn="ctr"/>
            <a:r>
              <a:rPr lang="en-CA" sz="2000" b="1"/>
              <a:t>Check the status of your request under the "Requests" tab.​</a:t>
            </a:r>
            <a:endParaRPr lang="en-CA" sz="2000" b="1" dirty="0"/>
          </a:p>
        </p:txBody>
      </p:sp>
    </p:spTree>
    <p:extLst>
      <p:ext uri="{BB962C8B-B14F-4D97-AF65-F5344CB8AC3E}">
        <p14:creationId xmlns:p14="http://schemas.microsoft.com/office/powerpoint/2010/main" val="238330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0D20237-DB84-4876-9C47-8E2FE432DDCB}"/>
              </a:ext>
            </a:extLst>
          </p:cNvPr>
          <p:cNvSpPr>
            <a:spLocks noGrp="1"/>
          </p:cNvSpPr>
          <p:nvPr>
            <p:ph type="title"/>
          </p:nvPr>
        </p:nvSpPr>
        <p:spPr>
          <a:xfrm>
            <a:off x="838200" y="253397"/>
            <a:ext cx="10515600" cy="1273233"/>
          </a:xfrm>
        </p:spPr>
        <p:txBody>
          <a:bodyPr vert="horz" lIns="91440" tIns="45720" rIns="91440" bIns="45720" rtlCol="0" anchor="ctr">
            <a:normAutofit/>
          </a:bodyPr>
          <a:lstStyle/>
          <a:p>
            <a:r>
              <a:rPr lang="en-US" sz="4000" dirty="0"/>
              <a:t>Research Essay</a:t>
            </a:r>
          </a:p>
        </p:txBody>
      </p:sp>
      <p:sp>
        <p:nvSpPr>
          <p:cNvPr id="20" name="Rectangle 19">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40D5331-3D0D-4E6B-8D52-6CE83AFF73BB}"/>
              </a:ext>
            </a:extLst>
          </p:cNvPr>
          <p:cNvSpPr/>
          <p:nvPr/>
        </p:nvSpPr>
        <p:spPr>
          <a:xfrm>
            <a:off x="838200" y="2478024"/>
            <a:ext cx="10515600" cy="3694176"/>
          </a:xfrm>
          <a:prstGeom prst="rect">
            <a:avLst/>
          </a:prstGeo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1900" dirty="0"/>
              <a:t>The research essay is a term paper on a topic of your choice related to a public policy issue, possibly looking at it from a comparative (objectivist versus relational ontology) perspective. </a:t>
            </a:r>
          </a:p>
          <a:p>
            <a:pPr indent="-228600" defTabSz="914400">
              <a:spcAft>
                <a:spcPts val="600"/>
              </a:spcAft>
              <a:buFont typeface="Arial" panose="020B0604020202020204" pitchFamily="34" charset="0"/>
              <a:buChar char="•"/>
            </a:pPr>
            <a:r>
              <a:rPr lang="en-US" sz="1900" b="1" dirty="0"/>
              <a:t>Worth 35%</a:t>
            </a:r>
          </a:p>
          <a:p>
            <a:pPr indent="-228600" defTabSz="914400">
              <a:spcAft>
                <a:spcPts val="600"/>
              </a:spcAft>
              <a:buFont typeface="Arial" panose="020B0604020202020204" pitchFamily="34" charset="0"/>
              <a:buChar char="•"/>
            </a:pPr>
            <a:endParaRPr lang="en-US" sz="1900" dirty="0"/>
          </a:p>
          <a:p>
            <a:pPr indent="-228600" defTabSz="914400">
              <a:spcAft>
                <a:spcPts val="600"/>
              </a:spcAft>
              <a:buFont typeface="Arial" panose="020B0604020202020204" pitchFamily="34" charset="0"/>
              <a:buChar char="•"/>
            </a:pPr>
            <a:r>
              <a:rPr lang="en-US" sz="1900" b="1" dirty="0"/>
              <a:t>A </a:t>
            </a:r>
            <a:r>
              <a:rPr lang="en-US" sz="1900" dirty="0"/>
              <a:t>- denotes work that is of exceptional quality. Exceptional quality is represented by evidence of </a:t>
            </a:r>
            <a:r>
              <a:rPr lang="en-US" sz="1900" b="1" dirty="0"/>
              <a:t>engagement with information and ideas in course materials </a:t>
            </a:r>
            <a:r>
              <a:rPr lang="en-US" sz="1900" dirty="0"/>
              <a:t>and lectures, and from </a:t>
            </a:r>
            <a:r>
              <a:rPr lang="en-US" sz="1900" b="1" dirty="0"/>
              <a:t>other sources</a:t>
            </a:r>
            <a:r>
              <a:rPr lang="en-US" sz="1900" dirty="0"/>
              <a:t>, thoroughness, careful thinking, integration of material across topics, logical reasoning, precise and artful writing.</a:t>
            </a:r>
          </a:p>
        </p:txBody>
      </p:sp>
    </p:spTree>
    <p:extLst>
      <p:ext uri="{BB962C8B-B14F-4D97-AF65-F5344CB8AC3E}">
        <p14:creationId xmlns:p14="http://schemas.microsoft.com/office/powerpoint/2010/main" val="159045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BB7136-C941-47FC-9A5A-DBD35D0BA79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a:t>Topic: Immigration policy in Quebec </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9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7C0AE-C7AD-496A-812B-8CE5810AE90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What words are we going to search with?</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ument Search">
            <a:extLst>
              <a:ext uri="{FF2B5EF4-FFF2-40B4-BE49-F238E27FC236}">
                <a16:creationId xmlns:a16="http://schemas.microsoft.com/office/drawing/2014/main" id="{4625BA30-4126-7992-A392-7C4E15D548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2825720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650F65-97F1-4574-A9F5-741B123ABB4F}"/>
              </a:ext>
            </a:extLst>
          </p:cNvPr>
          <p:cNvSpPr>
            <a:spLocks noGrp="1"/>
          </p:cNvSpPr>
          <p:nvPr>
            <p:ph type="title"/>
          </p:nvPr>
        </p:nvSpPr>
        <p:spPr>
          <a:xfrm>
            <a:off x="621792" y="1161288"/>
            <a:ext cx="3602736" cy="4526280"/>
          </a:xfrm>
        </p:spPr>
        <p:txBody>
          <a:bodyPr>
            <a:normAutofit/>
          </a:bodyPr>
          <a:lstStyle/>
          <a:p>
            <a:r>
              <a:rPr lang="en-US" dirty="0"/>
              <a:t>Immigration policy in Quebec</a:t>
            </a:r>
            <a:endParaRPr lang="en-CA"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CD48767-F36F-B5DD-8963-CE0E3B2020AA}"/>
              </a:ext>
            </a:extLst>
          </p:cNvPr>
          <p:cNvGraphicFramePr>
            <a:graphicFrameLocks noGrp="1"/>
          </p:cNvGraphicFramePr>
          <p:nvPr>
            <p:ph idx="1"/>
            <p:extLst>
              <p:ext uri="{D42A27DB-BD31-4B8C-83A1-F6EECF244321}">
                <p14:modId xmlns:p14="http://schemas.microsoft.com/office/powerpoint/2010/main" val="136139632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371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26A8E1-944C-464B-B1B9-CE9B8060CC14}"/>
              </a:ext>
            </a:extLst>
          </p:cNvPr>
          <p:cNvSpPr>
            <a:spLocks noGrp="1"/>
          </p:cNvSpPr>
          <p:nvPr>
            <p:ph type="title"/>
          </p:nvPr>
        </p:nvSpPr>
        <p:spPr>
          <a:xfrm>
            <a:off x="621792" y="1161288"/>
            <a:ext cx="3602736" cy="4526280"/>
          </a:xfrm>
        </p:spPr>
        <p:txBody>
          <a:bodyPr>
            <a:normAutofit/>
          </a:bodyPr>
          <a:lstStyle/>
          <a:p>
            <a:r>
              <a:rPr lang="en-US" dirty="0"/>
              <a:t>Synonyms or alternative words</a:t>
            </a:r>
            <a:endParaRPr lang="en-CA"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4ADD11-2E5D-43B2-BB40-F0294A7791D9}"/>
              </a:ext>
            </a:extLst>
          </p:cNvPr>
          <p:cNvSpPr>
            <a:spLocks noGrp="1"/>
          </p:cNvSpPr>
          <p:nvPr>
            <p:ph idx="1"/>
          </p:nvPr>
        </p:nvSpPr>
        <p:spPr>
          <a:xfrm>
            <a:off x="5692767" y="1023775"/>
            <a:ext cx="2389051" cy="4156548"/>
          </a:xfrm>
        </p:spPr>
        <p:txBody>
          <a:bodyPr anchor="ctr">
            <a:normAutofit/>
          </a:bodyPr>
          <a:lstStyle/>
          <a:p>
            <a:pPr marL="0" indent="0">
              <a:buNone/>
            </a:pPr>
            <a:r>
              <a:rPr lang="en-US" sz="2000" b="1" dirty="0"/>
              <a:t>Immigration</a:t>
            </a:r>
            <a:r>
              <a:rPr lang="en-US" sz="2000" dirty="0"/>
              <a:t>		</a:t>
            </a:r>
          </a:p>
          <a:p>
            <a:pPr lvl="1"/>
            <a:r>
              <a:rPr lang="en-US" sz="2000" dirty="0"/>
              <a:t>Immigrant</a:t>
            </a:r>
          </a:p>
          <a:p>
            <a:pPr lvl="1"/>
            <a:r>
              <a:rPr lang="en-US" sz="2000" dirty="0"/>
              <a:t>Migration</a:t>
            </a:r>
          </a:p>
          <a:p>
            <a:pPr lvl="1"/>
            <a:r>
              <a:rPr lang="en-US" sz="2000" dirty="0"/>
              <a:t>Migrant</a:t>
            </a:r>
          </a:p>
          <a:p>
            <a:pPr lvl="1"/>
            <a:r>
              <a:rPr lang="en-US" sz="2000" dirty="0"/>
              <a:t>Refugee</a:t>
            </a:r>
          </a:p>
          <a:p>
            <a:pPr marL="457200" lvl="1" indent="0">
              <a:buNone/>
            </a:pPr>
            <a:endParaRPr lang="en-CA" sz="2000" dirty="0"/>
          </a:p>
        </p:txBody>
      </p:sp>
      <p:sp>
        <p:nvSpPr>
          <p:cNvPr id="9" name="Content Placeholder 2">
            <a:extLst>
              <a:ext uri="{FF2B5EF4-FFF2-40B4-BE49-F238E27FC236}">
                <a16:creationId xmlns:a16="http://schemas.microsoft.com/office/drawing/2014/main" id="{AD40C380-8E78-49B4-9768-3E09352D0D59}"/>
              </a:ext>
            </a:extLst>
          </p:cNvPr>
          <p:cNvSpPr txBox="1">
            <a:spLocks/>
          </p:cNvSpPr>
          <p:nvPr/>
        </p:nvSpPr>
        <p:spPr>
          <a:xfrm>
            <a:off x="8608426" y="1114921"/>
            <a:ext cx="2389051" cy="4156548"/>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Policy</a:t>
            </a:r>
            <a:r>
              <a:rPr lang="en-US" sz="2000" dirty="0"/>
              <a:t>	</a:t>
            </a:r>
          </a:p>
          <a:p>
            <a:pPr marL="0" indent="0">
              <a:buFont typeface="Arial" panose="020B0604020202020204" pitchFamily="34" charset="0"/>
              <a:buNone/>
            </a:pPr>
            <a:r>
              <a:rPr lang="en-US" sz="2000" dirty="0"/>
              <a:t>	</a:t>
            </a:r>
          </a:p>
          <a:p>
            <a:pPr lvl="1"/>
            <a:r>
              <a:rPr lang="en-US" sz="2000" dirty="0"/>
              <a:t>Policies</a:t>
            </a:r>
          </a:p>
          <a:p>
            <a:pPr lvl="1"/>
            <a:r>
              <a:rPr lang="en-US" sz="2000" dirty="0"/>
              <a:t>Regulations</a:t>
            </a:r>
          </a:p>
          <a:p>
            <a:pPr lvl="1"/>
            <a:r>
              <a:rPr lang="en-US" sz="2000" dirty="0"/>
              <a:t>Laws</a:t>
            </a:r>
          </a:p>
          <a:p>
            <a:pPr lvl="1"/>
            <a:r>
              <a:rPr lang="en-US" sz="2000" dirty="0"/>
              <a:t>Legislation</a:t>
            </a:r>
          </a:p>
          <a:p>
            <a:pPr lvl="1"/>
            <a:endParaRPr lang="en-US" sz="2000" dirty="0"/>
          </a:p>
          <a:p>
            <a:pPr marL="457200" lvl="1" indent="0">
              <a:buFont typeface="Arial" panose="020B0604020202020204" pitchFamily="34" charset="0"/>
              <a:buNone/>
            </a:pPr>
            <a:endParaRPr lang="en-CA" sz="2000" dirty="0"/>
          </a:p>
        </p:txBody>
      </p:sp>
      <p:sp>
        <p:nvSpPr>
          <p:cNvPr id="4" name="Rectangle: Rounded Corners 3">
            <a:extLst>
              <a:ext uri="{FF2B5EF4-FFF2-40B4-BE49-F238E27FC236}">
                <a16:creationId xmlns:a16="http://schemas.microsoft.com/office/drawing/2014/main" id="{12A18D4B-2209-4FB9-AAE0-22CCE1428739}"/>
              </a:ext>
            </a:extLst>
          </p:cNvPr>
          <p:cNvSpPr/>
          <p:nvPr/>
        </p:nvSpPr>
        <p:spPr>
          <a:xfrm>
            <a:off x="5440679" y="4664990"/>
            <a:ext cx="5866109" cy="172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Avoid unnecessary or linking words like:</a:t>
            </a:r>
          </a:p>
          <a:p>
            <a:pPr algn="ctr"/>
            <a:endParaRPr lang="en-US" dirty="0"/>
          </a:p>
          <a:p>
            <a:pPr algn="ctr"/>
            <a:r>
              <a:rPr lang="en-US" dirty="0"/>
              <a:t>effects, impact, consequences, influence, results, importance, significance, causes, etc. </a:t>
            </a:r>
          </a:p>
          <a:p>
            <a:pPr algn="ctr"/>
            <a:endParaRPr lang="en-CA" dirty="0"/>
          </a:p>
        </p:txBody>
      </p:sp>
    </p:spTree>
    <p:extLst>
      <p:ext uri="{BB962C8B-B14F-4D97-AF65-F5344CB8AC3E}">
        <p14:creationId xmlns:p14="http://schemas.microsoft.com/office/powerpoint/2010/main" val="10912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5330952" y="1078992"/>
            <a:ext cx="6272784" cy="1536192"/>
          </a:xfrm>
        </p:spPr>
        <p:txBody>
          <a:bodyPr anchor="b">
            <a:normAutofit/>
          </a:bodyPr>
          <a:lstStyle/>
          <a:p>
            <a:r>
              <a:rPr lang="en-US" altLang="en-US" sz="5200"/>
              <a:t>The Librar(ies)</a:t>
            </a:r>
            <a:endParaRPr lang="en-CA" sz="5200"/>
          </a:p>
        </p:txBody>
      </p:sp>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92" r="2" b="1699"/>
          <a:stretch/>
        </p:blipFill>
        <p:spPr bwMode="auto">
          <a:xfrm>
            <a:off x="-4" y="21"/>
            <a:ext cx="4711516" cy="29345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0">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2">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07" r="2" b="2"/>
          <a:stretch/>
        </p:blipFill>
        <p:spPr>
          <a:xfrm>
            <a:off x="24" y="3172569"/>
            <a:ext cx="4711515" cy="3685430"/>
          </a:xfrm>
          <a:prstGeom prst="rect">
            <a:avLst/>
          </a:prstGeom>
        </p:spPr>
      </p:pic>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5330952" y="3355848"/>
            <a:ext cx="6272784" cy="2825496"/>
          </a:xfrm>
        </p:spPr>
        <p:txBody>
          <a:bodyPr>
            <a:normAutofit fontScale="92500" lnSpcReduction="20000"/>
          </a:bodyPr>
          <a:lstStyle/>
          <a:p>
            <a:pPr>
              <a:lnSpc>
                <a:spcPct val="100000"/>
              </a:lnSpc>
            </a:pPr>
            <a:r>
              <a:rPr lang="en-US" altLang="en-US" sz="1700" dirty="0">
                <a:cs typeface="Arial" panose="020B0604020202020204" pitchFamily="34" charset="0"/>
              </a:rPr>
              <a:t>24/7 access, with student card, after 11pm</a:t>
            </a:r>
          </a:p>
          <a:p>
            <a:pPr>
              <a:lnSpc>
                <a:spcPct val="100000"/>
              </a:lnSpc>
            </a:pPr>
            <a:r>
              <a:rPr lang="en-US" altLang="en-US" sz="1700" dirty="0">
                <a:cs typeface="Arial" panose="020B0604020202020204" pitchFamily="34" charset="0"/>
              </a:rPr>
              <a:t>Webster Library (LB) – downtown on SGW campus &amp; Vanier Library (VL) on Loyola campus </a:t>
            </a:r>
          </a:p>
          <a:p>
            <a:pPr>
              <a:lnSpc>
                <a:spcPct val="100000"/>
              </a:lnSpc>
            </a:pPr>
            <a:r>
              <a:rPr lang="en-US" altLang="en-US" sz="1700" dirty="0">
                <a:cs typeface="Arial" panose="020B0604020202020204" pitchFamily="34" charset="0"/>
              </a:rPr>
              <a:t>Webster: Social Sciences, Humanities, Business, Engineering &amp; Fine Arts</a:t>
            </a:r>
          </a:p>
          <a:p>
            <a:pPr>
              <a:lnSpc>
                <a:spcPct val="100000"/>
              </a:lnSpc>
            </a:pPr>
            <a:r>
              <a:rPr lang="en-US" altLang="en-US" sz="1700" dirty="0">
                <a:cs typeface="Arial" panose="020B0604020202020204" pitchFamily="34" charset="0"/>
              </a:rPr>
              <a:t>Vanier: Science(s), Health, Communications, Journalism and Psychology</a:t>
            </a:r>
          </a:p>
          <a:p>
            <a:pPr>
              <a:lnSpc>
                <a:spcPct val="100000"/>
              </a:lnSpc>
            </a:pPr>
            <a:r>
              <a:rPr lang="en-US" altLang="en-US" sz="1700" dirty="0">
                <a:cs typeface="Arial" panose="020B0604020202020204" pitchFamily="34" charset="0"/>
                <a:hlinkClick r:id="rId4"/>
              </a:rPr>
              <a:t>Course Reserves Room(s): </a:t>
            </a:r>
            <a:r>
              <a:rPr lang="en-US" altLang="en-US" sz="1700" dirty="0">
                <a:cs typeface="Arial" panose="020B0604020202020204" pitchFamily="34" charset="0"/>
              </a:rPr>
              <a:t>have the required undergraduate print textbooks for the courses taught at that campus (for example: Webster has the Political Science and SCPA course reserves)</a:t>
            </a:r>
          </a:p>
        </p:txBody>
      </p:sp>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a:t>How do we combine search words for the best possible results?</a:t>
            </a:r>
            <a:endParaRPr lang="en-CA" sz="3400"/>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312457980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AAB00470-9426-0B1D-ADF2-5B4F826C00A0}"/>
              </a:ext>
            </a:extLst>
          </p:cNvPr>
          <p:cNvPicPr>
            <a:picLocks noChangeAspect="1"/>
          </p:cNvPicPr>
          <p:nvPr/>
        </p:nvPicPr>
        <p:blipFill rotWithShape="1">
          <a:blip r:embed="rId2"/>
          <a:srcRect l="15927" r="12973"/>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EBA24-0D7C-43A2-8EB8-6124C76ED94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How do you start your research? </a:t>
            </a:r>
            <a:br>
              <a:rPr lang="en-US" sz="3700"/>
            </a:br>
            <a:br>
              <a:rPr lang="en-US" sz="3700"/>
            </a:br>
            <a:r>
              <a:rPr lang="en-US" sz="3700"/>
              <a:t>Where do you look first?</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90894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688D6-4C97-4A98-9BDC-C12694D9F524}"/>
              </a:ext>
            </a:extLst>
          </p:cNvPr>
          <p:cNvSpPr>
            <a:spLocks noGrp="1"/>
          </p:cNvSpPr>
          <p:nvPr>
            <p:ph type="title"/>
          </p:nvPr>
        </p:nvSpPr>
        <p:spPr/>
        <p:txBody>
          <a:bodyPr/>
          <a:lstStyle/>
          <a:p>
            <a:r>
              <a:rPr lang="en-US" dirty="0"/>
              <a:t>Sofia Searching</a:t>
            </a:r>
            <a:endParaRPr lang="en-CA" dirty="0"/>
          </a:p>
        </p:txBody>
      </p:sp>
      <p:pic>
        <p:nvPicPr>
          <p:cNvPr id="5" name="Content Placeholder 4">
            <a:hlinkClick r:id="rId2"/>
            <a:extLst>
              <a:ext uri="{FF2B5EF4-FFF2-40B4-BE49-F238E27FC236}">
                <a16:creationId xmlns:a16="http://schemas.microsoft.com/office/drawing/2014/main" id="{6DBE2EF3-D6F1-4062-823C-B5DBB09392C8}"/>
              </a:ext>
            </a:extLst>
          </p:cNvPr>
          <p:cNvPicPr>
            <a:picLocks noGrp="1" noChangeAspect="1"/>
          </p:cNvPicPr>
          <p:nvPr>
            <p:ph idx="1"/>
          </p:nvPr>
        </p:nvPicPr>
        <p:blipFill>
          <a:blip r:embed="rId3"/>
          <a:stretch>
            <a:fillRect/>
          </a:stretch>
        </p:blipFill>
        <p:spPr>
          <a:xfrm>
            <a:off x="1116013" y="2694691"/>
            <a:ext cx="10167937" cy="3260906"/>
          </a:xfrm>
          <a:prstGeom prst="rect">
            <a:avLst/>
          </a:prstGeom>
        </p:spPr>
      </p:pic>
      <p:sp>
        <p:nvSpPr>
          <p:cNvPr id="2" name="Rectangle: Rounded Corners 1">
            <a:extLst>
              <a:ext uri="{FF2B5EF4-FFF2-40B4-BE49-F238E27FC236}">
                <a16:creationId xmlns:a16="http://schemas.microsoft.com/office/drawing/2014/main" id="{B53956D7-3DC2-422A-9A3F-8259EDDD38F6}"/>
              </a:ext>
            </a:extLst>
          </p:cNvPr>
          <p:cNvSpPr/>
          <p:nvPr/>
        </p:nvSpPr>
        <p:spPr>
          <a:xfrm>
            <a:off x="2991173" y="4184542"/>
            <a:ext cx="364210" cy="1859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63413265-0AF1-41C3-AE7E-EE3F3895B501}"/>
              </a:ext>
            </a:extLst>
          </p:cNvPr>
          <p:cNvSpPr/>
          <p:nvPr/>
        </p:nvSpPr>
        <p:spPr>
          <a:xfrm>
            <a:off x="3735092" y="4184542"/>
            <a:ext cx="309966" cy="1859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27FBE036-08EB-4E9E-A913-63CE8E92CEC3}"/>
              </a:ext>
            </a:extLst>
          </p:cNvPr>
          <p:cNvSpPr/>
          <p:nvPr/>
        </p:nvSpPr>
        <p:spPr>
          <a:xfrm>
            <a:off x="7431437" y="5354664"/>
            <a:ext cx="3200400" cy="11795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type AND, OR in ALL CAPS in Sofia searches</a:t>
            </a:r>
            <a:endParaRPr lang="en-CA" dirty="0"/>
          </a:p>
        </p:txBody>
      </p:sp>
    </p:spTree>
    <p:extLst>
      <p:ext uri="{BB962C8B-B14F-4D97-AF65-F5344CB8AC3E}">
        <p14:creationId xmlns:p14="http://schemas.microsoft.com/office/powerpoint/2010/main" val="2607520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986B-030F-4196-A212-2F3AC87698C5}"/>
              </a:ext>
            </a:extLst>
          </p:cNvPr>
          <p:cNvPicPr>
            <a:picLocks noChangeAspect="1"/>
          </p:cNvPicPr>
          <p:nvPr/>
        </p:nvPicPr>
        <p:blipFill>
          <a:blip r:embed="rId2"/>
          <a:stretch>
            <a:fillRect/>
          </a:stretch>
        </p:blipFill>
        <p:spPr>
          <a:xfrm>
            <a:off x="2102419" y="0"/>
            <a:ext cx="7987162" cy="6858000"/>
          </a:xfrm>
          <a:prstGeom prst="rect">
            <a:avLst/>
          </a:prstGeom>
        </p:spPr>
      </p:pic>
      <p:sp>
        <p:nvSpPr>
          <p:cNvPr id="5" name="Callout: Left Arrow 4">
            <a:extLst>
              <a:ext uri="{FF2B5EF4-FFF2-40B4-BE49-F238E27FC236}">
                <a16:creationId xmlns:a16="http://schemas.microsoft.com/office/drawing/2014/main" id="{246A3F94-6049-4D8D-B177-5C19535D1911}"/>
              </a:ext>
            </a:extLst>
          </p:cNvPr>
          <p:cNvSpPr/>
          <p:nvPr/>
        </p:nvSpPr>
        <p:spPr>
          <a:xfrm>
            <a:off x="7011965" y="4776922"/>
            <a:ext cx="3147173" cy="84050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Look for useful subject headings and  click for more resources</a:t>
            </a:r>
            <a:endParaRPr lang="en-CA" sz="1400" dirty="0"/>
          </a:p>
        </p:txBody>
      </p:sp>
    </p:spTree>
    <p:extLst>
      <p:ext uri="{BB962C8B-B14F-4D97-AF65-F5344CB8AC3E}">
        <p14:creationId xmlns:p14="http://schemas.microsoft.com/office/powerpoint/2010/main" val="22665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787A69-4564-488E-93E0-DDB09AED992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SCPA Subject Guide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592F60D-8274-4403-A8FB-3BB0CF94FFAE}"/>
              </a:ext>
            </a:extLst>
          </p:cNvPr>
          <p:cNvPicPr>
            <a:picLocks noChangeAspect="1"/>
          </p:cNvPicPr>
          <p:nvPr/>
        </p:nvPicPr>
        <p:blipFill>
          <a:blip r:embed="rId2"/>
          <a:stretch>
            <a:fillRect/>
          </a:stretch>
        </p:blipFill>
        <p:spPr>
          <a:xfrm>
            <a:off x="5350225" y="248627"/>
            <a:ext cx="6360746" cy="6360746"/>
          </a:xfrm>
          <a:prstGeom prst="rect">
            <a:avLst/>
          </a:prstGeom>
        </p:spPr>
      </p:pic>
    </p:spTree>
    <p:extLst>
      <p:ext uri="{BB962C8B-B14F-4D97-AF65-F5344CB8AC3E}">
        <p14:creationId xmlns:p14="http://schemas.microsoft.com/office/powerpoint/2010/main" val="257150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A009F-D964-4A32-ADF0-62D2732BF0B1}"/>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dirty="0"/>
              <a:t>Political Science Complete – for journal articles</a:t>
            </a:r>
            <a:endParaRPr lang="en-US"/>
          </a:p>
        </p:txBody>
      </p:sp>
      <p:sp>
        <p:nvSpPr>
          <p:cNvPr id="17"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2E922244-7B7B-4F51-BF33-C87FF068D37F}"/>
              </a:ext>
            </a:extLst>
          </p:cNvPr>
          <p:cNvPicPr>
            <a:picLocks noGrp="1" noChangeAspect="1"/>
          </p:cNvPicPr>
          <p:nvPr>
            <p:ph idx="1"/>
          </p:nvPr>
        </p:nvPicPr>
        <p:blipFill>
          <a:blip r:embed="rId2"/>
          <a:stretch>
            <a:fillRect/>
          </a:stretch>
        </p:blipFill>
        <p:spPr>
          <a:xfrm>
            <a:off x="840509" y="1908018"/>
            <a:ext cx="10510982" cy="4913885"/>
          </a:xfrm>
          <a:prstGeom prst="rect">
            <a:avLst/>
          </a:prstGeom>
        </p:spPr>
      </p:pic>
      <p:sp>
        <p:nvSpPr>
          <p:cNvPr id="5" name="Rectangle: Rounded Corners 4">
            <a:extLst>
              <a:ext uri="{FF2B5EF4-FFF2-40B4-BE49-F238E27FC236}">
                <a16:creationId xmlns:a16="http://schemas.microsoft.com/office/drawing/2014/main" id="{8D3511D9-809E-47AA-8E13-4FB5042CCC20}"/>
              </a:ext>
            </a:extLst>
          </p:cNvPr>
          <p:cNvSpPr/>
          <p:nvPr/>
        </p:nvSpPr>
        <p:spPr>
          <a:xfrm>
            <a:off x="1727200" y="3058332"/>
            <a:ext cx="566549" cy="37066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2CB5C1B-092D-42B4-85EC-E829D306BB41}"/>
              </a:ext>
            </a:extLst>
          </p:cNvPr>
          <p:cNvSpPr/>
          <p:nvPr/>
        </p:nvSpPr>
        <p:spPr>
          <a:xfrm>
            <a:off x="1695420" y="3477432"/>
            <a:ext cx="598329" cy="33409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F267D129-32CB-48BF-A6A3-432115CBA80B}"/>
              </a:ext>
            </a:extLst>
          </p:cNvPr>
          <p:cNvSpPr/>
          <p:nvPr/>
        </p:nvSpPr>
        <p:spPr>
          <a:xfrm>
            <a:off x="2696705" y="2731314"/>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58EFD299-BAF4-4839-A405-E55FA4EDB601}"/>
              </a:ext>
            </a:extLst>
          </p:cNvPr>
          <p:cNvSpPr/>
          <p:nvPr/>
        </p:nvSpPr>
        <p:spPr>
          <a:xfrm>
            <a:off x="3720610" y="2730280"/>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7AF85606-F954-499D-87BB-7311268BADC7}"/>
              </a:ext>
            </a:extLst>
          </p:cNvPr>
          <p:cNvSpPr/>
          <p:nvPr/>
        </p:nvSpPr>
        <p:spPr>
          <a:xfrm>
            <a:off x="4609647" y="2731722"/>
            <a:ext cx="197603" cy="18082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F21659D0-1987-45D4-9B69-FFF5EB6FADB8}"/>
              </a:ext>
            </a:extLst>
          </p:cNvPr>
          <p:cNvSpPr/>
          <p:nvPr/>
        </p:nvSpPr>
        <p:spPr>
          <a:xfrm>
            <a:off x="2827794" y="3152534"/>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071C60F7-D90B-45F6-811B-4EA769798669}"/>
              </a:ext>
            </a:extLst>
          </p:cNvPr>
          <p:cNvSpPr/>
          <p:nvPr/>
        </p:nvSpPr>
        <p:spPr>
          <a:xfrm>
            <a:off x="3559442" y="3152534"/>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7CCF4806-6BF4-4FCE-B93D-D2DF138BECB4}"/>
              </a:ext>
            </a:extLst>
          </p:cNvPr>
          <p:cNvSpPr/>
          <p:nvPr/>
        </p:nvSpPr>
        <p:spPr>
          <a:xfrm>
            <a:off x="3994734" y="3152534"/>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Callout: Left Arrow 6">
            <a:extLst>
              <a:ext uri="{FF2B5EF4-FFF2-40B4-BE49-F238E27FC236}">
                <a16:creationId xmlns:a16="http://schemas.microsoft.com/office/drawing/2014/main" id="{68555DCB-1607-48CD-9BD4-D63CF9FDA494}"/>
              </a:ext>
            </a:extLst>
          </p:cNvPr>
          <p:cNvSpPr/>
          <p:nvPr/>
        </p:nvSpPr>
        <p:spPr>
          <a:xfrm>
            <a:off x="8353585" y="2308965"/>
            <a:ext cx="2936929" cy="1609034"/>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of the main concepts is in its own search box, combined with AND</a:t>
            </a:r>
            <a:endParaRPr lang="en-CA" dirty="0"/>
          </a:p>
        </p:txBody>
      </p:sp>
      <p:sp>
        <p:nvSpPr>
          <p:cNvPr id="8" name="Callout: Up Arrow 7">
            <a:extLst>
              <a:ext uri="{FF2B5EF4-FFF2-40B4-BE49-F238E27FC236}">
                <a16:creationId xmlns:a16="http://schemas.microsoft.com/office/drawing/2014/main" id="{77A04BFE-EAFE-43CD-8A9D-0FC0ECE21ED5}"/>
              </a:ext>
            </a:extLst>
          </p:cNvPr>
          <p:cNvSpPr/>
          <p:nvPr/>
        </p:nvSpPr>
        <p:spPr>
          <a:xfrm>
            <a:off x="3352933" y="3852221"/>
            <a:ext cx="3020049" cy="1480089"/>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the synonyms combined with OR are in the separate search boxes</a:t>
            </a:r>
            <a:endParaRPr lang="en-CA" dirty="0"/>
          </a:p>
        </p:txBody>
      </p:sp>
      <p:sp>
        <p:nvSpPr>
          <p:cNvPr id="22" name="Oval 21">
            <a:extLst>
              <a:ext uri="{FF2B5EF4-FFF2-40B4-BE49-F238E27FC236}">
                <a16:creationId xmlns:a16="http://schemas.microsoft.com/office/drawing/2014/main" id="{79A172FE-D9FA-41A0-ACCB-A7D8A28DC119}"/>
              </a:ext>
            </a:extLst>
          </p:cNvPr>
          <p:cNvSpPr/>
          <p:nvPr/>
        </p:nvSpPr>
        <p:spPr>
          <a:xfrm>
            <a:off x="4513790" y="3149304"/>
            <a:ext cx="197603" cy="1822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953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2880-D239-484D-8E90-7956A385C4BA}"/>
              </a:ext>
            </a:extLst>
          </p:cNvPr>
          <p:cNvSpPr>
            <a:spLocks noGrp="1"/>
          </p:cNvSpPr>
          <p:nvPr>
            <p:ph type="title"/>
          </p:nvPr>
        </p:nvSpPr>
        <p:spPr/>
        <p:txBody>
          <a:bodyPr/>
          <a:lstStyle/>
          <a:p>
            <a:r>
              <a:rPr lang="en-US" dirty="0"/>
              <a:t>Using the limits in a database</a:t>
            </a:r>
            <a:endParaRPr lang="en-CA" dirty="0"/>
          </a:p>
        </p:txBody>
      </p:sp>
      <p:pic>
        <p:nvPicPr>
          <p:cNvPr id="4" name="Content Placeholder 3">
            <a:extLst>
              <a:ext uri="{FF2B5EF4-FFF2-40B4-BE49-F238E27FC236}">
                <a16:creationId xmlns:a16="http://schemas.microsoft.com/office/drawing/2014/main" id="{F36A4EE5-AE18-4C8F-87E8-A04B9102FB47}"/>
              </a:ext>
            </a:extLst>
          </p:cNvPr>
          <p:cNvPicPr>
            <a:picLocks noGrp="1" noChangeAspect="1"/>
          </p:cNvPicPr>
          <p:nvPr>
            <p:ph idx="1"/>
          </p:nvPr>
        </p:nvPicPr>
        <p:blipFill>
          <a:blip r:embed="rId2"/>
          <a:stretch>
            <a:fillRect/>
          </a:stretch>
        </p:blipFill>
        <p:spPr>
          <a:xfrm>
            <a:off x="577417" y="2888281"/>
            <a:ext cx="2333625" cy="23907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0E8758F-103B-4666-8332-E71B0C61CC98}"/>
              </a:ext>
            </a:extLst>
          </p:cNvPr>
          <p:cNvPicPr>
            <a:picLocks noChangeAspect="1"/>
          </p:cNvPicPr>
          <p:nvPr/>
        </p:nvPicPr>
        <p:blipFill>
          <a:blip r:embed="rId3"/>
          <a:stretch>
            <a:fillRect/>
          </a:stretch>
        </p:blipFill>
        <p:spPr>
          <a:xfrm>
            <a:off x="3368964" y="3055071"/>
            <a:ext cx="1981200" cy="24288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FA45A26-A66B-4780-B5E5-17008D435C4C}"/>
              </a:ext>
            </a:extLst>
          </p:cNvPr>
          <p:cNvPicPr>
            <a:picLocks noChangeAspect="1"/>
          </p:cNvPicPr>
          <p:nvPr/>
        </p:nvPicPr>
        <p:blipFill>
          <a:blip r:embed="rId4"/>
          <a:stretch>
            <a:fillRect/>
          </a:stretch>
        </p:blipFill>
        <p:spPr>
          <a:xfrm>
            <a:off x="6096000" y="2138650"/>
            <a:ext cx="4882718" cy="4431311"/>
          </a:xfrm>
          <a:prstGeom prst="rect">
            <a:avLst/>
          </a:prstGeom>
        </p:spPr>
      </p:pic>
      <p:sp>
        <p:nvSpPr>
          <p:cNvPr id="7" name="Arrow: Right 6">
            <a:extLst>
              <a:ext uri="{FF2B5EF4-FFF2-40B4-BE49-F238E27FC236}">
                <a16:creationId xmlns:a16="http://schemas.microsoft.com/office/drawing/2014/main" id="{6FD633EE-0FC9-43E5-B0A8-7944DD95239F}"/>
              </a:ext>
            </a:extLst>
          </p:cNvPr>
          <p:cNvSpPr/>
          <p:nvPr/>
        </p:nvSpPr>
        <p:spPr>
          <a:xfrm>
            <a:off x="4174836" y="5166518"/>
            <a:ext cx="1727200" cy="3786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3515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47021-4A25-4F8F-84A1-996661B9ECD2}"/>
              </a:ext>
            </a:extLst>
          </p:cNvPr>
          <p:cNvPicPr>
            <a:picLocks noChangeAspect="1"/>
          </p:cNvPicPr>
          <p:nvPr/>
        </p:nvPicPr>
        <p:blipFill>
          <a:blip r:embed="rId2"/>
          <a:stretch>
            <a:fillRect/>
          </a:stretch>
        </p:blipFill>
        <p:spPr>
          <a:xfrm>
            <a:off x="0" y="1191252"/>
            <a:ext cx="12192000" cy="5122041"/>
          </a:xfrm>
          <a:prstGeom prst="rect">
            <a:avLst/>
          </a:prstGeom>
        </p:spPr>
      </p:pic>
      <p:cxnSp>
        <p:nvCxnSpPr>
          <p:cNvPr id="6" name="Straight Arrow Connector 5">
            <a:extLst>
              <a:ext uri="{FF2B5EF4-FFF2-40B4-BE49-F238E27FC236}">
                <a16:creationId xmlns:a16="http://schemas.microsoft.com/office/drawing/2014/main" id="{F76BF8D3-5863-4C67-A826-EA8397E7218B}"/>
              </a:ext>
            </a:extLst>
          </p:cNvPr>
          <p:cNvCxnSpPr/>
          <p:nvPr/>
        </p:nvCxnSpPr>
        <p:spPr>
          <a:xfrm flipV="1">
            <a:off x="1080655" y="905164"/>
            <a:ext cx="1450109" cy="87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9A5D28B-617C-41EB-ADAC-F0F675F61C72}"/>
              </a:ext>
            </a:extLst>
          </p:cNvPr>
          <p:cNvSpPr/>
          <p:nvPr/>
        </p:nvSpPr>
        <p:spPr>
          <a:xfrm>
            <a:off x="2704454" y="418454"/>
            <a:ext cx="2812943" cy="772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there is no PDF, click on Find it @ Concordia for access to the article</a:t>
            </a:r>
            <a:endParaRPr lang="en-CA" dirty="0"/>
          </a:p>
        </p:txBody>
      </p:sp>
      <p:pic>
        <p:nvPicPr>
          <p:cNvPr id="8" name="Picture 7">
            <a:extLst>
              <a:ext uri="{FF2B5EF4-FFF2-40B4-BE49-F238E27FC236}">
                <a16:creationId xmlns:a16="http://schemas.microsoft.com/office/drawing/2014/main" id="{E2619F78-D53C-4F46-B8B2-A344B978C1C1}"/>
              </a:ext>
            </a:extLst>
          </p:cNvPr>
          <p:cNvPicPr>
            <a:picLocks noChangeAspect="1"/>
          </p:cNvPicPr>
          <p:nvPr/>
        </p:nvPicPr>
        <p:blipFill>
          <a:blip r:embed="rId3"/>
          <a:stretch>
            <a:fillRect/>
          </a:stretch>
        </p:blipFill>
        <p:spPr>
          <a:xfrm>
            <a:off x="3178757" y="472698"/>
            <a:ext cx="7406151" cy="5912603"/>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1ADF276A-A577-4FA6-AB9D-E60A3A0C44E6}"/>
              </a:ext>
            </a:extLst>
          </p:cNvPr>
          <p:cNvSpPr/>
          <p:nvPr/>
        </p:nvSpPr>
        <p:spPr>
          <a:xfrm>
            <a:off x="3828081" y="3828081"/>
            <a:ext cx="1123627" cy="30996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AF3C328D-9CC2-4140-AACE-CA853CA2C8DC}"/>
              </a:ext>
            </a:extLst>
          </p:cNvPr>
          <p:cNvPicPr>
            <a:picLocks noChangeAspect="1"/>
          </p:cNvPicPr>
          <p:nvPr/>
        </p:nvPicPr>
        <p:blipFill>
          <a:blip r:embed="rId4"/>
          <a:stretch>
            <a:fillRect/>
          </a:stretch>
        </p:blipFill>
        <p:spPr>
          <a:xfrm>
            <a:off x="1776637" y="0"/>
            <a:ext cx="8638725" cy="6858000"/>
          </a:xfrm>
          <a:prstGeom prst="rect">
            <a:avLst/>
          </a:prstGeom>
        </p:spPr>
      </p:pic>
    </p:spTree>
    <p:extLst>
      <p:ext uri="{BB962C8B-B14F-4D97-AF65-F5344CB8AC3E}">
        <p14:creationId xmlns:p14="http://schemas.microsoft.com/office/powerpoint/2010/main" val="34554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3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42" name="Freeform: Shape 4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What is peer review? </a:t>
            </a:r>
            <a:br>
              <a:rPr lang="en-US" sz="3700"/>
            </a:br>
            <a:br>
              <a:rPr lang="en-US" sz="3700"/>
            </a:br>
            <a:r>
              <a:rPr lang="en-US" sz="3700"/>
              <a:t>What are peer reviewed, scholarly articles?</a:t>
            </a:r>
            <a:endParaRPr lang="en-US" sz="3700" dirty="0"/>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60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000" dirty="0"/>
              <a:t>Has the article gone through the peer review process?</a:t>
            </a:r>
            <a:br>
              <a:rPr lang="en-US" sz="2000" dirty="0"/>
            </a:br>
            <a:r>
              <a:rPr lang="en-US" sz="2000" b="1" dirty="0"/>
              <a:t>What is peer review?</a:t>
            </a:r>
            <a:br>
              <a:rPr lang="en-US" sz="2000" b="1" dirty="0"/>
            </a:br>
            <a:br>
              <a:rPr lang="en-US" sz="2000" dirty="0"/>
            </a:br>
            <a:r>
              <a:rPr lang="en-US" sz="2000" dirty="0"/>
              <a:t>Peer review is a system used to decide if an article should be published in a peer-reviewed journal. Each paper submitted to a peer-reviewed journal is read and evaluated by experts in the article’s subject area. </a:t>
            </a:r>
            <a:br>
              <a:rPr lang="en-US" sz="2000" dirty="0"/>
            </a:br>
            <a:br>
              <a:rPr lang="en-US" sz="2000" dirty="0"/>
            </a:br>
            <a:r>
              <a:rPr lang="en-US" sz="2000" dirty="0"/>
              <a:t>The reviewers assess the article’s validity, importance, and originality, and then recommend whether it should be printed in the journal. </a:t>
            </a:r>
            <a:br>
              <a:rPr lang="en-US" sz="2000" dirty="0"/>
            </a:br>
            <a:br>
              <a:rPr lang="en-US" sz="2000" dirty="0"/>
            </a:br>
            <a:r>
              <a:rPr lang="en-US" sz="2000" dirty="0"/>
              <a:t>The reviewers’ suggestions are considered by the journal’s editor, who makes the final decision about whether to accept or reject the article.</a:t>
            </a:r>
            <a:br>
              <a:rPr lang="en-US" sz="2000" dirty="0"/>
            </a:br>
            <a:br>
              <a:rPr lang="en-US" sz="2400" dirty="0"/>
            </a:br>
            <a:br>
              <a:rPr lang="en-US" sz="2400" dirty="0"/>
            </a:br>
            <a:r>
              <a:rPr lang="en-US" sz="2400" b="1" dirty="0">
                <a:hlinkClick r:id="rId2"/>
              </a:rPr>
              <a:t>Criteria for evaluating academic or scholarly articles</a:t>
            </a:r>
            <a:br>
              <a:rPr lang="en-US" sz="2400" b="1" dirty="0"/>
            </a:br>
            <a:endParaRPr lang="en-US" sz="2400" dirty="0"/>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p:txBody>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530087" y="2345635"/>
            <a:ext cx="11449878" cy="4399722"/>
          </a:xfrm>
        </p:spPr>
        <p:txBody>
          <a:bodyPr>
            <a:normAutofit fontScale="40000" lnSpcReduction="20000"/>
          </a:bodyPr>
          <a:lstStyle/>
          <a:p>
            <a:pPr marL="0" indent="0">
              <a:buNone/>
              <a:defRPr/>
            </a:pPr>
            <a:r>
              <a:rPr lang="en-US" sz="4300" b="1" dirty="0"/>
              <a:t>Your student card is your library card.  </a:t>
            </a:r>
          </a:p>
          <a:p>
            <a:pPr marL="0" indent="0">
              <a:buNone/>
              <a:defRPr/>
            </a:pPr>
            <a:r>
              <a:rPr lang="en-US" sz="4300" dirty="0"/>
              <a:t>You need it to:</a:t>
            </a:r>
          </a:p>
          <a:p>
            <a:pPr>
              <a:defRPr/>
            </a:pPr>
            <a:r>
              <a:rPr lang="en-US" sz="4300" dirty="0"/>
              <a:t> borrow books (</a:t>
            </a:r>
            <a:r>
              <a:rPr lang="en-US" sz="4300" dirty="0">
                <a:hlinkClick r:id="rId2"/>
              </a:rPr>
              <a:t>up to 100 a time</a:t>
            </a:r>
            <a:r>
              <a:rPr lang="en-US" sz="4300" dirty="0"/>
              <a:t>)</a:t>
            </a:r>
          </a:p>
          <a:p>
            <a:pPr>
              <a:defRPr/>
            </a:pPr>
            <a:r>
              <a:rPr lang="en-US" sz="4300" dirty="0"/>
              <a:t>borrow a laptop and </a:t>
            </a:r>
            <a:r>
              <a:rPr lang="en-US" sz="4300" dirty="0">
                <a:hlinkClick r:id="rId3"/>
              </a:rPr>
              <a:t>other technology  </a:t>
            </a:r>
            <a:r>
              <a:rPr lang="en-US" sz="4300" dirty="0"/>
              <a:t>(for 24 hours)</a:t>
            </a:r>
          </a:p>
          <a:p>
            <a:pPr>
              <a:defRPr/>
            </a:pPr>
            <a:r>
              <a:rPr lang="en-US" sz="4300" dirty="0"/>
              <a:t>print on campus (</a:t>
            </a:r>
            <a:r>
              <a:rPr lang="en-US" sz="4300" dirty="0">
                <a:hlinkClick r:id="rId4"/>
              </a:rPr>
              <a:t>add money to your </a:t>
            </a:r>
            <a:r>
              <a:rPr lang="en-US" sz="4300" dirty="0" err="1">
                <a:hlinkClick r:id="rId4"/>
              </a:rPr>
              <a:t>Dprint</a:t>
            </a:r>
            <a:r>
              <a:rPr lang="en-US" sz="4300" dirty="0">
                <a:hlinkClick r:id="rId4"/>
              </a:rPr>
              <a:t> account</a:t>
            </a:r>
            <a:r>
              <a:rPr lang="en-US" sz="4300" dirty="0"/>
              <a:t>)</a:t>
            </a:r>
          </a:p>
          <a:p>
            <a:pPr>
              <a:defRPr/>
            </a:pPr>
            <a:r>
              <a:rPr lang="en-US" sz="4300" dirty="0"/>
              <a:t>access the library overnight during 24/7 hours.</a:t>
            </a:r>
          </a:p>
          <a:p>
            <a:pPr marL="45720" indent="0">
              <a:buNone/>
              <a:defRPr/>
            </a:pPr>
            <a:endParaRPr lang="en-US" sz="4300" dirty="0"/>
          </a:p>
          <a:p>
            <a:pPr marL="0" indent="0">
              <a:buNone/>
              <a:defRPr/>
            </a:pPr>
            <a:r>
              <a:rPr lang="en-US" sz="4300" dirty="0"/>
              <a:t> Webster library has </a:t>
            </a:r>
            <a:r>
              <a:rPr lang="en-US" sz="4300" dirty="0">
                <a:hlinkClick r:id="rId5"/>
              </a:rPr>
              <a:t>5 book scanners </a:t>
            </a:r>
            <a:r>
              <a:rPr lang="en-US" sz="4300" dirty="0"/>
              <a:t> (And Vanier has 2!) that can be used for free to scan chapters from our print books and email them to yourself as a PDF.</a:t>
            </a:r>
          </a:p>
          <a:p>
            <a:pPr marL="45720" indent="0">
              <a:buNone/>
              <a:defRPr/>
            </a:pPr>
            <a:endParaRPr lang="en-US" sz="4300" dirty="0"/>
          </a:p>
          <a:p>
            <a:pPr marL="0" indent="0">
              <a:buNone/>
              <a:defRPr/>
            </a:pPr>
            <a:r>
              <a:rPr lang="en-US" sz="4300" dirty="0"/>
              <a:t> To use Library databases, access online articles and </a:t>
            </a:r>
            <a:r>
              <a:rPr lang="en-US" sz="4300" dirty="0" err="1"/>
              <a:t>ebooks</a:t>
            </a:r>
            <a:r>
              <a:rPr lang="en-US" sz="4300" dirty="0"/>
              <a:t> when you are </a:t>
            </a:r>
            <a:r>
              <a:rPr lang="en-US" sz="4300" b="1" dirty="0"/>
              <a:t>off campus</a:t>
            </a:r>
            <a:r>
              <a:rPr lang="en-US" sz="4300" dirty="0"/>
              <a:t>, login with your </a:t>
            </a:r>
            <a:r>
              <a:rPr lang="en-US" sz="4300" dirty="0" err="1"/>
              <a:t>MyConcordia</a:t>
            </a:r>
            <a:r>
              <a:rPr lang="en-US" sz="4300" dirty="0"/>
              <a:t> </a:t>
            </a:r>
            <a:r>
              <a:rPr lang="en-US" sz="4300" dirty="0" err="1"/>
              <a:t>Netname</a:t>
            </a:r>
            <a:r>
              <a:rPr lang="en-US" sz="4300" dirty="0"/>
              <a:t> and password.</a:t>
            </a:r>
            <a:endParaRPr lang="en-CA" sz="4300" dirty="0"/>
          </a:p>
          <a:p>
            <a:endParaRPr lang="en-CA" dirty="0"/>
          </a:p>
        </p:txBody>
      </p:sp>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10241-C160-4149-BE1F-18A4C2250B52}"/>
              </a:ext>
            </a:extLst>
          </p:cNvPr>
          <p:cNvPicPr>
            <a:picLocks noChangeAspect="1"/>
          </p:cNvPicPr>
          <p:nvPr/>
        </p:nvPicPr>
        <p:blipFill>
          <a:blip r:embed="rId2"/>
          <a:stretch>
            <a:fillRect/>
          </a:stretch>
        </p:blipFill>
        <p:spPr>
          <a:xfrm>
            <a:off x="0" y="283981"/>
            <a:ext cx="12192000" cy="6290037"/>
          </a:xfrm>
          <a:prstGeom prst="rect">
            <a:avLst/>
          </a:prstGeom>
        </p:spPr>
      </p:pic>
      <p:sp>
        <p:nvSpPr>
          <p:cNvPr id="3" name="Arrow: Left 2">
            <a:extLst>
              <a:ext uri="{FF2B5EF4-FFF2-40B4-BE49-F238E27FC236}">
                <a16:creationId xmlns:a16="http://schemas.microsoft.com/office/drawing/2014/main" id="{5888AD09-2ADD-46D0-A1EE-8478F9889098}"/>
              </a:ext>
            </a:extLst>
          </p:cNvPr>
          <p:cNvSpPr/>
          <p:nvPr/>
        </p:nvSpPr>
        <p:spPr>
          <a:xfrm>
            <a:off x="2382982" y="738909"/>
            <a:ext cx="600363" cy="286327"/>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Author</a:t>
            </a:r>
            <a:endParaRPr lang="en-CA" sz="800" dirty="0"/>
          </a:p>
        </p:txBody>
      </p:sp>
      <p:sp>
        <p:nvSpPr>
          <p:cNvPr id="4" name="Callout: Left Arrow 3">
            <a:extLst>
              <a:ext uri="{FF2B5EF4-FFF2-40B4-BE49-F238E27FC236}">
                <a16:creationId xmlns:a16="http://schemas.microsoft.com/office/drawing/2014/main" id="{8713F69F-0E85-4405-B1D4-3DDC0AE594D8}"/>
              </a:ext>
            </a:extLst>
          </p:cNvPr>
          <p:cNvSpPr/>
          <p:nvPr/>
        </p:nvSpPr>
        <p:spPr>
          <a:xfrm>
            <a:off x="3099661" y="4440264"/>
            <a:ext cx="2996339" cy="526943"/>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author is a Concordia faculty member</a:t>
            </a:r>
            <a:endParaRPr lang="en-CA" sz="1200" dirty="0"/>
          </a:p>
        </p:txBody>
      </p:sp>
      <p:sp>
        <p:nvSpPr>
          <p:cNvPr id="5" name="Callout: Left Arrow 4">
            <a:extLst>
              <a:ext uri="{FF2B5EF4-FFF2-40B4-BE49-F238E27FC236}">
                <a16:creationId xmlns:a16="http://schemas.microsoft.com/office/drawing/2014/main" id="{B8F94EDE-8976-4022-AECE-9A498BA7D015}"/>
              </a:ext>
            </a:extLst>
          </p:cNvPr>
          <p:cNvSpPr/>
          <p:nvPr/>
        </p:nvSpPr>
        <p:spPr>
          <a:xfrm>
            <a:off x="4657240" y="906651"/>
            <a:ext cx="1828800" cy="705173"/>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Length: between 15-30 pages </a:t>
            </a:r>
            <a:endParaRPr lang="en-CA" sz="1100" dirty="0"/>
          </a:p>
        </p:txBody>
      </p:sp>
    </p:spTree>
    <p:extLst>
      <p:ext uri="{BB962C8B-B14F-4D97-AF65-F5344CB8AC3E}">
        <p14:creationId xmlns:p14="http://schemas.microsoft.com/office/powerpoint/2010/main" val="27009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CB468-2918-49EF-AA44-E740AA884331}"/>
              </a:ext>
            </a:extLst>
          </p:cNvPr>
          <p:cNvPicPr>
            <a:picLocks noChangeAspect="1"/>
          </p:cNvPicPr>
          <p:nvPr/>
        </p:nvPicPr>
        <p:blipFill>
          <a:blip r:embed="rId2"/>
          <a:stretch>
            <a:fillRect/>
          </a:stretch>
        </p:blipFill>
        <p:spPr>
          <a:xfrm>
            <a:off x="2278989" y="0"/>
            <a:ext cx="4720338" cy="6858000"/>
          </a:xfrm>
          <a:prstGeom prst="rect">
            <a:avLst/>
          </a:prstGeom>
        </p:spPr>
      </p:pic>
      <p:sp>
        <p:nvSpPr>
          <p:cNvPr id="3" name="Oval 2">
            <a:extLst>
              <a:ext uri="{FF2B5EF4-FFF2-40B4-BE49-F238E27FC236}">
                <a16:creationId xmlns:a16="http://schemas.microsoft.com/office/drawing/2014/main" id="{39367508-1C1D-492F-BA27-B77422C2B2C8}"/>
              </a:ext>
            </a:extLst>
          </p:cNvPr>
          <p:cNvSpPr/>
          <p:nvPr/>
        </p:nvSpPr>
        <p:spPr>
          <a:xfrm>
            <a:off x="4177340" y="1760859"/>
            <a:ext cx="923637" cy="3417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a:extLst>
              <a:ext uri="{FF2B5EF4-FFF2-40B4-BE49-F238E27FC236}">
                <a16:creationId xmlns:a16="http://schemas.microsoft.com/office/drawing/2014/main" id="{8AE237B6-99AD-460B-BDD1-217C4C056E2C}"/>
              </a:ext>
            </a:extLst>
          </p:cNvPr>
          <p:cNvSpPr/>
          <p:nvPr/>
        </p:nvSpPr>
        <p:spPr>
          <a:xfrm>
            <a:off x="4177339" y="3625823"/>
            <a:ext cx="923637" cy="3417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537C8A58-7419-4E94-A9B5-1C8459B7C27D}"/>
              </a:ext>
            </a:extLst>
          </p:cNvPr>
          <p:cNvSpPr/>
          <p:nvPr/>
        </p:nvSpPr>
        <p:spPr>
          <a:xfrm>
            <a:off x="294467" y="1247614"/>
            <a:ext cx="2262753" cy="22395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Structure: the article has sections and headings, there is also a methods section and a conclusion</a:t>
            </a:r>
            <a:endParaRPr lang="en-CA" dirty="0"/>
          </a:p>
        </p:txBody>
      </p:sp>
      <p:sp>
        <p:nvSpPr>
          <p:cNvPr id="6" name="Rectangle: Rounded Corners 5">
            <a:extLst>
              <a:ext uri="{FF2B5EF4-FFF2-40B4-BE49-F238E27FC236}">
                <a16:creationId xmlns:a16="http://schemas.microsoft.com/office/drawing/2014/main" id="{38CF9882-A531-442D-9CD6-1F7F1EB7EACA}"/>
              </a:ext>
            </a:extLst>
          </p:cNvPr>
          <p:cNvSpPr/>
          <p:nvPr/>
        </p:nvSpPr>
        <p:spPr>
          <a:xfrm>
            <a:off x="2557220" y="5230678"/>
            <a:ext cx="4184543" cy="76716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F525261C-34E3-4FD1-ABC0-34616D827B42}"/>
              </a:ext>
            </a:extLst>
          </p:cNvPr>
          <p:cNvSpPr/>
          <p:nvPr/>
        </p:nvSpPr>
        <p:spPr>
          <a:xfrm>
            <a:off x="170482" y="4982705"/>
            <a:ext cx="2208508" cy="101513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Audience/Language: specialist language used, for a specific audience of readers</a:t>
            </a:r>
            <a:endParaRPr lang="en-CA" sz="1400" dirty="0"/>
          </a:p>
        </p:txBody>
      </p:sp>
      <p:pic>
        <p:nvPicPr>
          <p:cNvPr id="9" name="Picture 8">
            <a:extLst>
              <a:ext uri="{FF2B5EF4-FFF2-40B4-BE49-F238E27FC236}">
                <a16:creationId xmlns:a16="http://schemas.microsoft.com/office/drawing/2014/main" id="{F5E06CD5-69A3-4472-A7F9-879C52D1771C}"/>
              </a:ext>
            </a:extLst>
          </p:cNvPr>
          <p:cNvPicPr>
            <a:picLocks noChangeAspect="1"/>
          </p:cNvPicPr>
          <p:nvPr/>
        </p:nvPicPr>
        <p:blipFill>
          <a:blip r:embed="rId3"/>
          <a:stretch>
            <a:fillRect/>
          </a:stretch>
        </p:blipFill>
        <p:spPr>
          <a:xfrm>
            <a:off x="7268862" y="238126"/>
            <a:ext cx="4245313" cy="6224668"/>
          </a:xfrm>
          <a:prstGeom prst="rect">
            <a:avLst/>
          </a:prstGeom>
        </p:spPr>
      </p:pic>
      <p:sp>
        <p:nvSpPr>
          <p:cNvPr id="10" name="Rectangle: Rounded Corners 9">
            <a:extLst>
              <a:ext uri="{FF2B5EF4-FFF2-40B4-BE49-F238E27FC236}">
                <a16:creationId xmlns:a16="http://schemas.microsoft.com/office/drawing/2014/main" id="{50A35F0B-0C77-4D7D-AD19-EBF0E590B9E2}"/>
              </a:ext>
            </a:extLst>
          </p:cNvPr>
          <p:cNvSpPr/>
          <p:nvPr/>
        </p:nvSpPr>
        <p:spPr>
          <a:xfrm>
            <a:off x="7749637" y="3313155"/>
            <a:ext cx="3609474" cy="62533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References: An extensive reference </a:t>
            </a:r>
            <a:r>
              <a:rPr lang="en-US" sz="1400" dirty="0"/>
              <a:t>list</a:t>
            </a:r>
            <a:r>
              <a:rPr lang="en-US" sz="1600" dirty="0"/>
              <a:t> of scholarly sources and citations</a:t>
            </a:r>
            <a:endParaRPr lang="en-CA" sz="1600" dirty="0"/>
          </a:p>
        </p:txBody>
      </p:sp>
      <p:sp>
        <p:nvSpPr>
          <p:cNvPr id="8" name="Rectangle: Rounded Corners 7">
            <a:extLst>
              <a:ext uri="{FF2B5EF4-FFF2-40B4-BE49-F238E27FC236}">
                <a16:creationId xmlns:a16="http://schemas.microsoft.com/office/drawing/2014/main" id="{D650FD6C-D07A-4350-8A34-D754853F9B65}"/>
              </a:ext>
            </a:extLst>
          </p:cNvPr>
          <p:cNvSpPr/>
          <p:nvPr/>
        </p:nvSpPr>
        <p:spPr>
          <a:xfrm>
            <a:off x="4487498" y="4874216"/>
            <a:ext cx="766428" cy="17048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Rounded Corners 10">
            <a:extLst>
              <a:ext uri="{FF2B5EF4-FFF2-40B4-BE49-F238E27FC236}">
                <a16:creationId xmlns:a16="http://schemas.microsoft.com/office/drawing/2014/main" id="{B0A2D00B-38BD-4D3B-BE4E-D45B1489063D}"/>
              </a:ext>
            </a:extLst>
          </p:cNvPr>
          <p:cNvSpPr/>
          <p:nvPr/>
        </p:nvSpPr>
        <p:spPr>
          <a:xfrm>
            <a:off x="3750590" y="6067586"/>
            <a:ext cx="999641" cy="17822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988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D74F7-B6F9-4C00-80EE-DAD1A85A1475}"/>
              </a:ext>
            </a:extLst>
          </p:cNvPr>
          <p:cNvPicPr>
            <a:picLocks noChangeAspect="1"/>
          </p:cNvPicPr>
          <p:nvPr/>
        </p:nvPicPr>
        <p:blipFill>
          <a:blip r:embed="rId2"/>
          <a:stretch>
            <a:fillRect/>
          </a:stretch>
        </p:blipFill>
        <p:spPr>
          <a:xfrm>
            <a:off x="0" y="1193952"/>
            <a:ext cx="12192000" cy="4470095"/>
          </a:xfrm>
          <a:prstGeom prst="rect">
            <a:avLst/>
          </a:prstGeom>
        </p:spPr>
      </p:pic>
      <p:sp>
        <p:nvSpPr>
          <p:cNvPr id="3" name="Rectangle: Rounded Corners 2">
            <a:extLst>
              <a:ext uri="{FF2B5EF4-FFF2-40B4-BE49-F238E27FC236}">
                <a16:creationId xmlns:a16="http://schemas.microsoft.com/office/drawing/2014/main" id="{ABA8D2E7-62E7-4110-800F-0E0A2A582F1F}"/>
              </a:ext>
            </a:extLst>
          </p:cNvPr>
          <p:cNvSpPr/>
          <p:nvPr/>
        </p:nvSpPr>
        <p:spPr>
          <a:xfrm>
            <a:off x="8285871" y="4164037"/>
            <a:ext cx="3123027" cy="49236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a:extLst>
              <a:ext uri="{FF2B5EF4-FFF2-40B4-BE49-F238E27FC236}">
                <a16:creationId xmlns:a16="http://schemas.microsoft.com/office/drawing/2014/main" id="{ABAE0319-D814-411B-BBFD-AB23DEC23BDC}"/>
              </a:ext>
            </a:extLst>
          </p:cNvPr>
          <p:cNvSpPr/>
          <p:nvPr/>
        </p:nvSpPr>
        <p:spPr>
          <a:xfrm>
            <a:off x="1885071" y="5219114"/>
            <a:ext cx="1871003" cy="54864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46CC3F55-0659-448D-B9CC-163F065F68B9}"/>
              </a:ext>
            </a:extLst>
          </p:cNvPr>
          <p:cNvSpPr/>
          <p:nvPr/>
        </p:nvSpPr>
        <p:spPr>
          <a:xfrm>
            <a:off x="5012788" y="5050301"/>
            <a:ext cx="5922498" cy="165295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Using the same keywords and synonyms I used in Political Science Complete, I will perform another search in this Canadian journal database. </a:t>
            </a:r>
          </a:p>
          <a:p>
            <a:pPr algn="ctr"/>
            <a:r>
              <a:rPr lang="en-US" dirty="0"/>
              <a:t>Note, I’m searching Quebec as a Location, and I’ve already checked off ‘peer reviewed’ as an option.</a:t>
            </a:r>
            <a:endParaRPr lang="en-CA" dirty="0"/>
          </a:p>
        </p:txBody>
      </p:sp>
      <p:sp>
        <p:nvSpPr>
          <p:cNvPr id="6" name="Title 5">
            <a:extLst>
              <a:ext uri="{FF2B5EF4-FFF2-40B4-BE49-F238E27FC236}">
                <a16:creationId xmlns:a16="http://schemas.microsoft.com/office/drawing/2014/main" id="{279ADFE8-B761-425C-AE8E-AE9C1C8F382B}"/>
              </a:ext>
            </a:extLst>
          </p:cNvPr>
          <p:cNvSpPr>
            <a:spLocks noGrp="1"/>
          </p:cNvSpPr>
          <p:nvPr>
            <p:ph type="title"/>
          </p:nvPr>
        </p:nvSpPr>
        <p:spPr>
          <a:xfrm>
            <a:off x="1115568" y="14068"/>
            <a:ext cx="10168128" cy="1179576"/>
          </a:xfrm>
        </p:spPr>
        <p:txBody>
          <a:bodyPr/>
          <a:lstStyle/>
          <a:p>
            <a:r>
              <a:rPr lang="en-US" dirty="0"/>
              <a:t>ProQuest Combined Canadian </a:t>
            </a:r>
            <a:endParaRPr lang="en-CA" dirty="0"/>
          </a:p>
        </p:txBody>
      </p:sp>
    </p:spTree>
    <p:extLst>
      <p:ext uri="{BB962C8B-B14F-4D97-AF65-F5344CB8AC3E}">
        <p14:creationId xmlns:p14="http://schemas.microsoft.com/office/powerpoint/2010/main" val="185957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8C2F5-AC9B-4A4B-AB01-75F868FCF492}"/>
              </a:ext>
            </a:extLst>
          </p:cNvPr>
          <p:cNvPicPr>
            <a:picLocks noChangeAspect="1"/>
          </p:cNvPicPr>
          <p:nvPr/>
        </p:nvPicPr>
        <p:blipFill>
          <a:blip r:embed="rId2"/>
          <a:stretch>
            <a:fillRect/>
          </a:stretch>
        </p:blipFill>
        <p:spPr>
          <a:xfrm>
            <a:off x="785153" y="764874"/>
            <a:ext cx="10975438" cy="6093126"/>
          </a:xfrm>
          <a:prstGeom prst="rect">
            <a:avLst/>
          </a:prstGeom>
        </p:spPr>
      </p:pic>
      <p:sp>
        <p:nvSpPr>
          <p:cNvPr id="3" name="Title 2">
            <a:extLst>
              <a:ext uri="{FF2B5EF4-FFF2-40B4-BE49-F238E27FC236}">
                <a16:creationId xmlns:a16="http://schemas.microsoft.com/office/drawing/2014/main" id="{CC026D62-B228-4C3B-90BA-D08516B075CB}"/>
              </a:ext>
            </a:extLst>
          </p:cNvPr>
          <p:cNvSpPr>
            <a:spLocks noGrp="1"/>
          </p:cNvSpPr>
          <p:nvPr>
            <p:ph type="title"/>
          </p:nvPr>
        </p:nvSpPr>
        <p:spPr>
          <a:xfrm>
            <a:off x="890485" y="0"/>
            <a:ext cx="10168128" cy="984738"/>
          </a:xfrm>
        </p:spPr>
        <p:txBody>
          <a:bodyPr/>
          <a:lstStyle/>
          <a:p>
            <a:r>
              <a:rPr lang="en-US" dirty="0"/>
              <a:t>Google Scholar</a:t>
            </a:r>
            <a:endParaRPr lang="en-CA" dirty="0"/>
          </a:p>
        </p:txBody>
      </p:sp>
    </p:spTree>
    <p:extLst>
      <p:ext uri="{BB962C8B-B14F-4D97-AF65-F5344CB8AC3E}">
        <p14:creationId xmlns:p14="http://schemas.microsoft.com/office/powerpoint/2010/main" val="1626183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5CEE48-0157-4C3B-A11C-5900E5E26734}"/>
              </a:ext>
            </a:extLst>
          </p:cNvPr>
          <p:cNvPicPr>
            <a:picLocks noChangeAspect="1"/>
          </p:cNvPicPr>
          <p:nvPr/>
        </p:nvPicPr>
        <p:blipFill>
          <a:blip r:embed="rId2"/>
          <a:stretch>
            <a:fillRect/>
          </a:stretch>
        </p:blipFill>
        <p:spPr>
          <a:xfrm>
            <a:off x="185445" y="200171"/>
            <a:ext cx="6428578" cy="5047078"/>
          </a:xfrm>
          <a:prstGeom prst="rect">
            <a:avLst/>
          </a:prstGeom>
        </p:spPr>
      </p:pic>
      <p:pic>
        <p:nvPicPr>
          <p:cNvPr id="5" name="Picture 4">
            <a:extLst>
              <a:ext uri="{FF2B5EF4-FFF2-40B4-BE49-F238E27FC236}">
                <a16:creationId xmlns:a16="http://schemas.microsoft.com/office/drawing/2014/main" id="{88E351CB-7081-4E81-8D97-726A2E3C7B97}"/>
              </a:ext>
            </a:extLst>
          </p:cNvPr>
          <p:cNvPicPr>
            <a:picLocks noChangeAspect="1"/>
          </p:cNvPicPr>
          <p:nvPr/>
        </p:nvPicPr>
        <p:blipFill>
          <a:blip r:embed="rId3"/>
          <a:stretch>
            <a:fillRect/>
          </a:stretch>
        </p:blipFill>
        <p:spPr>
          <a:xfrm>
            <a:off x="3195930" y="1506562"/>
            <a:ext cx="8810625" cy="4857750"/>
          </a:xfrm>
          <a:prstGeom prst="rect">
            <a:avLst/>
          </a:prstGeom>
        </p:spPr>
      </p:pic>
      <p:sp>
        <p:nvSpPr>
          <p:cNvPr id="8" name="Oval 7">
            <a:extLst>
              <a:ext uri="{FF2B5EF4-FFF2-40B4-BE49-F238E27FC236}">
                <a16:creationId xmlns:a16="http://schemas.microsoft.com/office/drawing/2014/main" id="{136AA36B-0AF2-4CA5-B97C-59791716388B}"/>
              </a:ext>
            </a:extLst>
          </p:cNvPr>
          <p:cNvSpPr/>
          <p:nvPr/>
        </p:nvSpPr>
        <p:spPr>
          <a:xfrm>
            <a:off x="199514" y="200171"/>
            <a:ext cx="419464" cy="489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Arrow: Left 8">
            <a:extLst>
              <a:ext uri="{FF2B5EF4-FFF2-40B4-BE49-F238E27FC236}">
                <a16:creationId xmlns:a16="http://schemas.microsoft.com/office/drawing/2014/main" id="{D34D03B0-769D-4190-B1CE-4C4CC8B36EE1}"/>
              </a:ext>
            </a:extLst>
          </p:cNvPr>
          <p:cNvSpPr/>
          <p:nvPr/>
        </p:nvSpPr>
        <p:spPr>
          <a:xfrm>
            <a:off x="1308295" y="4157003"/>
            <a:ext cx="1702191" cy="59084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DBB5A557-F1D9-43D3-8704-93218C8E6E9A}"/>
              </a:ext>
            </a:extLst>
          </p:cNvPr>
          <p:cNvSpPr/>
          <p:nvPr/>
        </p:nvSpPr>
        <p:spPr>
          <a:xfrm>
            <a:off x="3399734" y="3066757"/>
            <a:ext cx="1130063" cy="2250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A51EF2ED-F8FF-4814-A873-990C7B880FFB}"/>
              </a:ext>
            </a:extLst>
          </p:cNvPr>
          <p:cNvSpPr/>
          <p:nvPr/>
        </p:nvSpPr>
        <p:spPr>
          <a:xfrm>
            <a:off x="5162843" y="4157003"/>
            <a:ext cx="3474720" cy="28838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Arrow: Right 11">
            <a:extLst>
              <a:ext uri="{FF2B5EF4-FFF2-40B4-BE49-F238E27FC236}">
                <a16:creationId xmlns:a16="http://schemas.microsoft.com/office/drawing/2014/main" id="{E6AE4900-9B20-405C-9618-B750ABDE3578}"/>
              </a:ext>
            </a:extLst>
          </p:cNvPr>
          <p:cNvSpPr/>
          <p:nvPr/>
        </p:nvSpPr>
        <p:spPr>
          <a:xfrm>
            <a:off x="9186203" y="5458265"/>
            <a:ext cx="1041009" cy="59084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05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651F16-0C88-4F96-91A5-C39CEDDB2FC3}"/>
              </a:ext>
            </a:extLst>
          </p:cNvPr>
          <p:cNvPicPr>
            <a:picLocks noChangeAspect="1"/>
          </p:cNvPicPr>
          <p:nvPr/>
        </p:nvPicPr>
        <p:blipFill>
          <a:blip r:embed="rId2"/>
          <a:stretch>
            <a:fillRect/>
          </a:stretch>
        </p:blipFill>
        <p:spPr>
          <a:xfrm>
            <a:off x="100010" y="0"/>
            <a:ext cx="11991975" cy="2324100"/>
          </a:xfrm>
          <a:prstGeom prst="rect">
            <a:avLst/>
          </a:prstGeom>
        </p:spPr>
      </p:pic>
      <p:pic>
        <p:nvPicPr>
          <p:cNvPr id="3" name="Picture 2">
            <a:extLst>
              <a:ext uri="{FF2B5EF4-FFF2-40B4-BE49-F238E27FC236}">
                <a16:creationId xmlns:a16="http://schemas.microsoft.com/office/drawing/2014/main" id="{DD9E3619-D754-46A5-9BA7-BC9FAF73A59F}"/>
              </a:ext>
            </a:extLst>
          </p:cNvPr>
          <p:cNvPicPr>
            <a:picLocks noChangeAspect="1"/>
          </p:cNvPicPr>
          <p:nvPr/>
        </p:nvPicPr>
        <p:blipFill>
          <a:blip r:embed="rId3"/>
          <a:stretch>
            <a:fillRect/>
          </a:stretch>
        </p:blipFill>
        <p:spPr>
          <a:xfrm>
            <a:off x="2671761" y="2343150"/>
            <a:ext cx="6472239" cy="4573515"/>
          </a:xfrm>
          <a:prstGeom prst="rect">
            <a:avLst/>
          </a:prstGeom>
        </p:spPr>
      </p:pic>
      <p:sp>
        <p:nvSpPr>
          <p:cNvPr id="4" name="Rectangle: Rounded Corners 3">
            <a:extLst>
              <a:ext uri="{FF2B5EF4-FFF2-40B4-BE49-F238E27FC236}">
                <a16:creationId xmlns:a16="http://schemas.microsoft.com/office/drawing/2014/main" id="{124EE683-A40F-4E62-9A84-3038912E8612}"/>
              </a:ext>
            </a:extLst>
          </p:cNvPr>
          <p:cNvSpPr/>
          <p:nvPr/>
        </p:nvSpPr>
        <p:spPr>
          <a:xfrm>
            <a:off x="337625" y="2982352"/>
            <a:ext cx="2011680" cy="1800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narrowed to 2021 and found about 50 results.</a:t>
            </a:r>
            <a:endParaRPr lang="en-CA" dirty="0"/>
          </a:p>
        </p:txBody>
      </p:sp>
      <p:sp>
        <p:nvSpPr>
          <p:cNvPr id="5" name="Rectangle: Rounded Corners 4">
            <a:extLst>
              <a:ext uri="{FF2B5EF4-FFF2-40B4-BE49-F238E27FC236}">
                <a16:creationId xmlns:a16="http://schemas.microsoft.com/office/drawing/2014/main" id="{1AA08F75-ABED-4AE3-AAB8-1E5F2940F491}"/>
              </a:ext>
            </a:extLst>
          </p:cNvPr>
          <p:cNvSpPr/>
          <p:nvPr/>
        </p:nvSpPr>
        <p:spPr>
          <a:xfrm>
            <a:off x="9284677" y="2947181"/>
            <a:ext cx="2686929" cy="3488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Canada Commons includes scholarly </a:t>
            </a:r>
            <a:r>
              <a:rPr lang="en-US" dirty="0" err="1"/>
              <a:t>ebooks</a:t>
            </a:r>
            <a:r>
              <a:rPr lang="en-US" dirty="0"/>
              <a:t> and publications from </a:t>
            </a:r>
            <a:r>
              <a:rPr lang="en-CA" dirty="0"/>
              <a:t>independent publishers, and public policy papers from think tanks and government.</a:t>
            </a:r>
          </a:p>
        </p:txBody>
      </p:sp>
    </p:spTree>
    <p:extLst>
      <p:ext uri="{BB962C8B-B14F-4D97-AF65-F5344CB8AC3E}">
        <p14:creationId xmlns:p14="http://schemas.microsoft.com/office/powerpoint/2010/main" val="1369111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10;&#10;Description automatically generated">
            <a:extLst>
              <a:ext uri="{FF2B5EF4-FFF2-40B4-BE49-F238E27FC236}">
                <a16:creationId xmlns:a16="http://schemas.microsoft.com/office/drawing/2014/main" id="{DA25E4CB-762C-48B0-8E5B-42C06E231C5F}"/>
              </a:ext>
            </a:extLst>
          </p:cNvPr>
          <p:cNvPicPr>
            <a:picLocks noChangeAspect="1"/>
          </p:cNvPicPr>
          <p:nvPr/>
        </p:nvPicPr>
        <p:blipFill rotWithShape="1">
          <a:blip r:embed="rId2"/>
          <a:srcRect r="-1" b="6405"/>
          <a:stretch/>
        </p:blipFill>
        <p:spPr>
          <a:xfrm>
            <a:off x="352751" y="302429"/>
            <a:ext cx="11550506" cy="6053920"/>
          </a:xfrm>
          <a:prstGeom prst="rect">
            <a:avLst/>
          </a:prstGeom>
        </p:spPr>
      </p:pic>
      <p:sp>
        <p:nvSpPr>
          <p:cNvPr id="11" name="Rectangle 10">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Up 2">
            <a:extLst>
              <a:ext uri="{FF2B5EF4-FFF2-40B4-BE49-F238E27FC236}">
                <a16:creationId xmlns:a16="http://schemas.microsoft.com/office/drawing/2014/main" id="{041AB9E2-5AF8-4FFC-9B69-6B4D28518CDF}"/>
              </a:ext>
            </a:extLst>
          </p:cNvPr>
          <p:cNvSpPr/>
          <p:nvPr/>
        </p:nvSpPr>
        <p:spPr>
          <a:xfrm>
            <a:off x="2819400" y="3456748"/>
            <a:ext cx="971550" cy="93400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1837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F6AB9-1DBF-4054-996F-FDB1BFE0C559}"/>
              </a:ext>
            </a:extLst>
          </p:cNvPr>
          <p:cNvPicPr>
            <a:picLocks noChangeAspect="1"/>
          </p:cNvPicPr>
          <p:nvPr/>
        </p:nvPicPr>
        <p:blipFill>
          <a:blip r:embed="rId2"/>
          <a:stretch>
            <a:fillRect/>
          </a:stretch>
        </p:blipFill>
        <p:spPr>
          <a:xfrm>
            <a:off x="671512" y="1471612"/>
            <a:ext cx="10848975" cy="5248275"/>
          </a:xfrm>
          <a:prstGeom prst="rect">
            <a:avLst/>
          </a:prstGeom>
        </p:spPr>
      </p:pic>
      <p:sp>
        <p:nvSpPr>
          <p:cNvPr id="3" name="Title 2">
            <a:extLst>
              <a:ext uri="{FF2B5EF4-FFF2-40B4-BE49-F238E27FC236}">
                <a16:creationId xmlns:a16="http://schemas.microsoft.com/office/drawing/2014/main" id="{984BF2F1-E32E-4677-926B-4BC229A11747}"/>
              </a:ext>
            </a:extLst>
          </p:cNvPr>
          <p:cNvSpPr>
            <a:spLocks noGrp="1"/>
          </p:cNvSpPr>
          <p:nvPr>
            <p:ph type="title"/>
          </p:nvPr>
        </p:nvSpPr>
        <p:spPr>
          <a:xfrm>
            <a:off x="1115568" y="205454"/>
            <a:ext cx="10168128" cy="1179576"/>
          </a:xfrm>
        </p:spPr>
        <p:txBody>
          <a:bodyPr>
            <a:normAutofit fontScale="90000"/>
          </a:bodyPr>
          <a:lstStyle/>
          <a:p>
            <a:r>
              <a:rPr lang="en-US" dirty="0"/>
              <a:t>Always evaluate your sources! Who are the authors? What is the organization?</a:t>
            </a:r>
            <a:endParaRPr lang="en-CA" dirty="0"/>
          </a:p>
        </p:txBody>
      </p:sp>
    </p:spTree>
    <p:extLst>
      <p:ext uri="{BB962C8B-B14F-4D97-AF65-F5344CB8AC3E}">
        <p14:creationId xmlns:p14="http://schemas.microsoft.com/office/powerpoint/2010/main" val="518626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BC0020-10A7-44E5-A328-8A2DE7B3C81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There is help available!</a:t>
            </a:r>
            <a:endParaRPr lang="en-US"/>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Content Placeholder 7" descr="Shape, square&#10;&#10;Description automatically generated">
            <a:hlinkClick r:id="rId2"/>
            <a:extLst>
              <a:ext uri="{FF2B5EF4-FFF2-40B4-BE49-F238E27FC236}">
                <a16:creationId xmlns:a16="http://schemas.microsoft.com/office/drawing/2014/main" id="{B8FB5D74-2C57-4246-A0D7-2FCF38A924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272" y="1929448"/>
            <a:ext cx="9363456" cy="4096512"/>
          </a:xfrm>
          <a:prstGeom prst="rect">
            <a:avLst/>
          </a:prstGeom>
        </p:spPr>
      </p:pic>
      <p:sp>
        <p:nvSpPr>
          <p:cNvPr id="5" name="TextBox 4">
            <a:extLst>
              <a:ext uri="{FF2B5EF4-FFF2-40B4-BE49-F238E27FC236}">
                <a16:creationId xmlns:a16="http://schemas.microsoft.com/office/drawing/2014/main" id="{031709A9-CB81-466C-B0E6-9EAF2176EFA7}"/>
              </a:ext>
            </a:extLst>
          </p:cNvPr>
          <p:cNvSpPr txBox="1"/>
          <p:nvPr/>
        </p:nvSpPr>
        <p:spPr>
          <a:xfrm>
            <a:off x="1617784" y="6076074"/>
            <a:ext cx="8820443" cy="1046440"/>
          </a:xfrm>
          <a:prstGeom prst="rect">
            <a:avLst/>
          </a:prstGeom>
          <a:noFill/>
        </p:spPr>
        <p:txBody>
          <a:bodyPr wrap="square" rtlCol="0">
            <a:spAutoFit/>
          </a:bodyPr>
          <a:lstStyle/>
          <a:p>
            <a:pPr algn="ctr"/>
            <a:r>
              <a:rPr lang="en-US" sz="4400" dirty="0">
                <a:hlinkClick r:id="rId4"/>
              </a:rPr>
              <a:t>Michelle.Lake@Concordia.ca</a:t>
            </a:r>
            <a:endParaRPr lang="en-US" sz="4400" dirty="0"/>
          </a:p>
          <a:p>
            <a:pPr algn="ctr"/>
            <a:endParaRPr lang="en-CA" dirty="0"/>
          </a:p>
        </p:txBody>
      </p:sp>
    </p:spTree>
    <p:extLst>
      <p:ext uri="{BB962C8B-B14F-4D97-AF65-F5344CB8AC3E}">
        <p14:creationId xmlns:p14="http://schemas.microsoft.com/office/powerpoint/2010/main" val="182268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Graphical user interface&#10;&#10;Description automatically generated">
            <a:extLst>
              <a:ext uri="{FF2B5EF4-FFF2-40B4-BE49-F238E27FC236}">
                <a16:creationId xmlns:a16="http://schemas.microsoft.com/office/drawing/2014/main" id="{1228A36A-CE4D-4163-8F33-CC6E40F426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2103116" y="5259622"/>
            <a:ext cx="7985759" cy="868823"/>
          </a:xfrm>
          <a:solidFill>
            <a:schemeClr val="accent6">
              <a:lumMod val="40000"/>
              <a:lumOff val="60000"/>
            </a:schemeClr>
          </a:solidFill>
        </p:spPr>
        <p:txBody>
          <a:bodyPr vert="horz" lIns="91440" tIns="45720" rIns="91440" bIns="45720" rtlCol="0" anchor="b">
            <a:normAutofit/>
          </a:bodyPr>
          <a:lstStyle/>
          <a:p>
            <a:pPr algn="ctr"/>
            <a:r>
              <a:rPr lang="en-US" dirty="0"/>
              <a:t>Electronic Course Reserves</a:t>
            </a:r>
          </a:p>
        </p:txBody>
      </p:sp>
      <p:sp>
        <p:nvSpPr>
          <p:cNvPr id="5" name="Arrow: Down 4">
            <a:extLst>
              <a:ext uri="{FF2B5EF4-FFF2-40B4-BE49-F238E27FC236}">
                <a16:creationId xmlns:a16="http://schemas.microsoft.com/office/drawing/2014/main" id="{91232325-7C0D-4CA1-9467-D9718BE48573}"/>
              </a:ext>
            </a:extLst>
          </p:cNvPr>
          <p:cNvSpPr/>
          <p:nvPr/>
        </p:nvSpPr>
        <p:spPr>
          <a:xfrm>
            <a:off x="10230678" y="304800"/>
            <a:ext cx="704088" cy="51497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0C4061DF-2EF0-427B-AA3B-FEB485489602}"/>
              </a:ext>
            </a:extLst>
          </p:cNvPr>
          <p:cNvSpPr/>
          <p:nvPr/>
        </p:nvSpPr>
        <p:spPr>
          <a:xfrm>
            <a:off x="6095995" y="4238421"/>
            <a:ext cx="6095985" cy="86882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98C4-E324-4C56-8FC6-D7FFD5C6B339}"/>
              </a:ext>
            </a:extLst>
          </p:cNvPr>
          <p:cNvSpPr>
            <a:spLocks noGrp="1"/>
          </p:cNvSpPr>
          <p:nvPr>
            <p:ph type="title"/>
          </p:nvPr>
        </p:nvSpPr>
        <p:spPr/>
        <p:txBody>
          <a:bodyPr/>
          <a:lstStyle/>
          <a:p>
            <a:r>
              <a:rPr lang="en-US" dirty="0"/>
              <a:t>Key points from today’s workshop</a:t>
            </a:r>
            <a:endParaRPr lang="en-CA" dirty="0"/>
          </a:p>
        </p:txBody>
      </p:sp>
      <p:sp>
        <p:nvSpPr>
          <p:cNvPr id="3" name="Content Placeholder 2">
            <a:extLst>
              <a:ext uri="{FF2B5EF4-FFF2-40B4-BE49-F238E27FC236}">
                <a16:creationId xmlns:a16="http://schemas.microsoft.com/office/drawing/2014/main" id="{3AAB3598-BBCF-4001-81B1-56D0243B5A50}"/>
              </a:ext>
            </a:extLst>
          </p:cNvPr>
          <p:cNvSpPr>
            <a:spLocks noGrp="1"/>
          </p:cNvSpPr>
          <p:nvPr>
            <p:ph idx="1"/>
          </p:nvPr>
        </p:nvSpPr>
        <p:spPr>
          <a:xfrm>
            <a:off x="492369" y="2377440"/>
            <a:ext cx="10791327" cy="3794760"/>
          </a:xfrm>
        </p:spPr>
        <p:txBody>
          <a:bodyPr/>
          <a:lstStyle/>
          <a:p>
            <a:r>
              <a:rPr lang="en-US" dirty="0"/>
              <a:t>Go through the library website to connect to everything we have access to at Concordia</a:t>
            </a:r>
          </a:p>
          <a:p>
            <a:r>
              <a:rPr lang="en-US" dirty="0"/>
              <a:t>Use a SCPA recommended database to find journal articles</a:t>
            </a:r>
          </a:p>
          <a:p>
            <a:r>
              <a:rPr lang="en-US" dirty="0"/>
              <a:t>Think about and plan your keywords and search strategy</a:t>
            </a:r>
          </a:p>
          <a:p>
            <a:r>
              <a:rPr lang="en-US" dirty="0"/>
              <a:t>Evaluate all your sources</a:t>
            </a:r>
          </a:p>
          <a:p>
            <a:r>
              <a:rPr lang="en-US" dirty="0"/>
              <a:t>There is help available at the library! </a:t>
            </a:r>
          </a:p>
          <a:p>
            <a:endParaRPr lang="en-CA" dirty="0"/>
          </a:p>
        </p:txBody>
      </p:sp>
    </p:spTree>
    <p:extLst>
      <p:ext uri="{BB962C8B-B14F-4D97-AF65-F5344CB8AC3E}">
        <p14:creationId xmlns:p14="http://schemas.microsoft.com/office/powerpoint/2010/main" val="217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a:t>How can I find out if the library has an item (book, book chapter, article) I’m looking for?</a:t>
            </a: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2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6A3A5AAE-17E4-4A4D-B5D0-17FD36BD01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0380663"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9F4FEC4-7F60-4A75-AD53-11B0E87F253D}"/>
              </a:ext>
            </a:extLst>
          </p:cNvPr>
          <p:cNvSpPr/>
          <p:nvPr/>
        </p:nvSpPr>
        <p:spPr>
          <a:xfrm>
            <a:off x="1055688" y="2286000"/>
            <a:ext cx="9840912" cy="2819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6786072A-3032-4411-B91E-32964F39C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21953D2-FC98-4447-A3AA-2C7BF3F20BC3}"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pic>
        <p:nvPicPr>
          <p:cNvPr id="19459" name="Picture 3">
            <a:extLst>
              <a:ext uri="{FF2B5EF4-FFF2-40B4-BE49-F238E27FC236}">
                <a16:creationId xmlns:a16="http://schemas.microsoft.com/office/drawing/2014/main" id="{260B1041-D4D7-4FDC-8729-F4E1303CF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8"/>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3"/>
            <a:extLst>
              <a:ext uri="{FF2B5EF4-FFF2-40B4-BE49-F238E27FC236}">
                <a16:creationId xmlns:a16="http://schemas.microsoft.com/office/drawing/2014/main" id="{C26D9ACF-2AC0-433C-B3E2-BC9B253CF898}"/>
              </a:ext>
            </a:extLst>
          </p:cNvPr>
          <p:cNvSpPr/>
          <p:nvPr/>
        </p:nvSpPr>
        <p:spPr>
          <a:xfrm>
            <a:off x="1474788" y="0"/>
            <a:ext cx="9166225" cy="6858000"/>
          </a:xfrm>
          <a:prstGeom prst="rect">
            <a:avLst/>
          </a:prstGeom>
          <a:solidFill>
            <a:schemeClr val="tx1">
              <a:lumMod val="65000"/>
              <a:lumOff val="35000"/>
              <a:alpha val="50196"/>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Oval 7">
            <a:extLst>
              <a:ext uri="{FF2B5EF4-FFF2-40B4-BE49-F238E27FC236}">
                <a16:creationId xmlns:a16="http://schemas.microsoft.com/office/drawing/2014/main" id="{8C23A595-A39F-4B73-BD61-622D036A61E7}"/>
              </a:ext>
            </a:extLst>
          </p:cNvPr>
          <p:cNvSpPr/>
          <p:nvPr/>
        </p:nvSpPr>
        <p:spPr>
          <a:xfrm>
            <a:off x="7186613" y="1069975"/>
            <a:ext cx="3543300" cy="1865313"/>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500" dirty="0"/>
              <a:t>Search for library books, </a:t>
            </a:r>
            <a:r>
              <a:rPr lang="en-US" sz="2500" dirty="0" err="1"/>
              <a:t>ebooks</a:t>
            </a:r>
            <a:r>
              <a:rPr lang="en-US" sz="2500" dirty="0"/>
              <a:t>, films, articles</a:t>
            </a:r>
            <a:endParaRPr lang="en-CA" sz="2500" dirty="0"/>
          </a:p>
        </p:txBody>
      </p:sp>
      <p:cxnSp>
        <p:nvCxnSpPr>
          <p:cNvPr id="9" name="Straight Arrow Connector 8">
            <a:extLst>
              <a:ext uri="{FF2B5EF4-FFF2-40B4-BE49-F238E27FC236}">
                <a16:creationId xmlns:a16="http://schemas.microsoft.com/office/drawing/2014/main" id="{593D2D8D-FE98-40CE-B2CB-EC9C14677BC7}"/>
              </a:ext>
            </a:extLst>
          </p:cNvPr>
          <p:cNvCxnSpPr>
            <a:cxnSpLocks/>
          </p:cNvCxnSpPr>
          <p:nvPr/>
        </p:nvCxnSpPr>
        <p:spPr>
          <a:xfrm flipV="1">
            <a:off x="7186613" y="2684463"/>
            <a:ext cx="665162" cy="4429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9463" name="Picture 9">
            <a:extLst>
              <a:ext uri="{FF2B5EF4-FFF2-40B4-BE49-F238E27FC236}">
                <a16:creationId xmlns:a16="http://schemas.microsoft.com/office/drawing/2014/main" id="{0F7772D8-F01A-4B43-8798-FAA32101E481}"/>
              </a:ext>
            </a:extLst>
          </p:cNvPr>
          <p:cNvPicPr>
            <a:picLocks noChangeAspect="1"/>
          </p:cNvPicPr>
          <p:nvPr/>
        </p:nvPicPr>
        <p:blipFill>
          <a:blip r:embed="rId4">
            <a:extLst>
              <a:ext uri="{28A0092B-C50C-407E-A947-70E740481C1C}">
                <a14:useLocalDpi xmlns:a14="http://schemas.microsoft.com/office/drawing/2010/main" val="0"/>
              </a:ext>
            </a:extLst>
          </a:blip>
          <a:srcRect t="8505" r="742" b="7336"/>
          <a:stretch>
            <a:fillRect/>
          </a:stretch>
        </p:blipFill>
        <p:spPr bwMode="auto">
          <a:xfrm>
            <a:off x="2166938" y="3192463"/>
            <a:ext cx="7761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AccentBoxVTI">
  <a:themeElements>
    <a:clrScheme name="AnalogousFromLightSeedRightStep">
      <a:dk1>
        <a:srgbClr val="000000"/>
      </a:dk1>
      <a:lt1>
        <a:srgbClr val="FFFFFF"/>
      </a:lt1>
      <a:dk2>
        <a:srgbClr val="3C3122"/>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TotalTime>
  <Words>1239</Words>
  <Application>Microsoft Office PowerPoint</Application>
  <PresentationFormat>Widescreen</PresentationFormat>
  <Paragraphs>113</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Avenir Next LT Pro</vt:lpstr>
      <vt:lpstr>Calibri</vt:lpstr>
      <vt:lpstr>Times</vt:lpstr>
      <vt:lpstr>AccentBoxVTI</vt:lpstr>
      <vt:lpstr>SCPA 201: Intro to Public Policy and the Public Interest – Library Workshop</vt:lpstr>
      <vt:lpstr>Who am I?</vt:lpstr>
      <vt:lpstr>The Librar(ies)</vt:lpstr>
      <vt:lpstr>Library Services</vt:lpstr>
      <vt:lpstr>Electronic Course Reserves</vt:lpstr>
      <vt:lpstr>PowerPoint Presentation</vt:lpstr>
      <vt:lpstr>How can I find out if the library has an item (book, book chapter, article) I’m looking for?</vt:lpstr>
      <vt:lpstr>PowerPoint Presentation</vt:lpstr>
      <vt:lpstr>PowerPoint Presentation</vt:lpstr>
      <vt:lpstr>PowerPoint Presentation</vt:lpstr>
      <vt:lpstr>PowerPoint Presentation</vt:lpstr>
      <vt:lpstr>PowerPoint Presentation</vt:lpstr>
      <vt:lpstr>PowerPoint Presentation</vt:lpstr>
      <vt:lpstr>Winter, J. Environmental Policy Transformations and Canada at 150. In: Tuohy, C.H., Borwein, Loewen, P.L., &amp; Potter A. (eds) Policy transformation in Canada: is the past prologue?. University of Toronto Press, 2019.</vt:lpstr>
      <vt:lpstr>PowerPoint Presentation</vt:lpstr>
      <vt:lpstr>Dale, A., &amp; Lenore, N. (2009). Large footprints in a small world: toward a macroeconomics of scale. Sustainability: Science, Practice, &amp; Policy, 5(1), 9-19.</vt:lpstr>
      <vt:lpstr>PowerPoint Presentation</vt:lpstr>
      <vt:lpstr>PowerPoint Presentation</vt:lpstr>
      <vt:lpstr>PowerPoint Presentation</vt:lpstr>
      <vt:lpstr>PowerPoint Presentation</vt:lpstr>
      <vt:lpstr>Request a book via Interlibrary Loan</vt:lpstr>
      <vt:lpstr>PowerPoint Presentation</vt:lpstr>
      <vt:lpstr>PowerPoint Presentation</vt:lpstr>
      <vt:lpstr>PowerPoint Presentation</vt:lpstr>
      <vt:lpstr>Research Essay</vt:lpstr>
      <vt:lpstr>Topic: Immigration policy in Quebec </vt:lpstr>
      <vt:lpstr>What words are we going to search with?</vt:lpstr>
      <vt:lpstr>Immigration policy in Quebec</vt:lpstr>
      <vt:lpstr>Synonyms or alternative words</vt:lpstr>
      <vt:lpstr>How do we combine search words for the best possible results?</vt:lpstr>
      <vt:lpstr>How do you start your research?   Where do you look first?</vt:lpstr>
      <vt:lpstr>Sofia Searching</vt:lpstr>
      <vt:lpstr>PowerPoint Presentation</vt:lpstr>
      <vt:lpstr>SCPA Subject Guide</vt:lpstr>
      <vt:lpstr>Political Science Complete – for journal articles</vt:lpstr>
      <vt:lpstr>Using the limits in a database</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ProQuest Combined Canadian </vt:lpstr>
      <vt:lpstr>Google Scholar</vt:lpstr>
      <vt:lpstr>PowerPoint Presentation</vt:lpstr>
      <vt:lpstr>PowerPoint Presentation</vt:lpstr>
      <vt:lpstr>PowerPoint Presentation</vt:lpstr>
      <vt:lpstr>Always evaluate your sources! Who are the authors? What is the organization?</vt:lpstr>
      <vt:lpstr>There is help available!</vt:lpstr>
      <vt:lpstr>Key points from today’s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SCPA 201: Intro to Public Policy and the Public Interest – Library Workshop</dc:title>
  <dc:creator>Michelle Lake</dc:creator>
  <cp:lastModifiedBy>Michelle Lake</cp:lastModifiedBy>
  <cp:revision>2</cp:revision>
  <dcterms:created xsi:type="dcterms:W3CDTF">2022-09-19T17:10:51Z</dcterms:created>
  <dcterms:modified xsi:type="dcterms:W3CDTF">2022-09-19T17:14:44Z</dcterms:modified>
</cp:coreProperties>
</file>