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82" r:id="rId6"/>
    <p:sldId id="283" r:id="rId7"/>
    <p:sldId id="284" r:id="rId8"/>
    <p:sldId id="285" r:id="rId9"/>
    <p:sldId id="286" r:id="rId10"/>
    <p:sldId id="287" r:id="rId11"/>
    <p:sldId id="292" r:id="rId12"/>
    <p:sldId id="293" r:id="rId13"/>
    <p:sldId id="294" r:id="rId14"/>
    <p:sldId id="295" r:id="rId15"/>
    <p:sldId id="281" r:id="rId1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C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78233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8233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8233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4540" y="1486915"/>
            <a:ext cx="4061460" cy="3591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78233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5218175"/>
            <a:ext cx="8997695" cy="163982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4540" y="385064"/>
            <a:ext cx="7428865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782336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3066340"/>
            <a:ext cx="3989070" cy="1787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ginacody/computer-science-software-eng.html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www.concordia.ca/ginacody/students/associations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ncordia.ca/ginacody/computer-science-software-eng.html" TargetMode="External"/><Relationship Id="rId2" Type="http://schemas.openxmlformats.org/officeDocument/2006/relationships/hyperlink" Target="https://www.concordia.ca/academics/undergraduate/calendar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ugpd-compsci@concordia.ca" TargetMode="External"/><Relationship Id="rId7" Type="http://schemas.openxmlformats.org/officeDocument/2006/relationships/hyperlink" Target="https://www.concordia.ca/ginacody/computer-science-software-eng/students/undergraduate.html" TargetMode="External"/><Relationship Id="rId2" Type="http://schemas.openxmlformats.org/officeDocument/2006/relationships/hyperlink" Target="https://www.concordia.ca/ginacody/computer-science-software-e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se-ugrad@concordia.ca" TargetMode="External"/><Relationship Id="rId5" Type="http://schemas.openxmlformats.org/officeDocument/2006/relationships/hyperlink" Target="mailto:joey.paquet@concordia.ca" TargetMode="External"/><Relationship Id="rId4" Type="http://schemas.openxmlformats.org/officeDocument/2006/relationships/hyperlink" Target="mailto:peter.rigby@concordia.ca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5-minor-in-computer-science.html" TargetMode="External"/><Relationship Id="rId3" Type="http://schemas.openxmlformats.org/officeDocument/2006/relationships/hyperlink" Target="https://www.concordia.ca/academics/undergraduate/computer-science.html" TargetMode="External"/><Relationship Id="rId7" Type="http://schemas.openxmlformats.org/officeDocument/2006/relationships/hyperlink" Target="https://www.concordia.ca/academics/undergraduate/calendar/current/section-71-gina-cody-school-of-engineering-and-computer-science/section-71-75-computer-science-in-health-and-life-sciences/section-71-75-1-curriculum-for-the-degree-of-bcompsc-in-health-and-life-sciences.html#71.75.2" TargetMode="External"/><Relationship Id="rId2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9-degree-requirements-for-the-beng-in-software-engineering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oncordia.ca/academics/undergraduate/calendar/current/section-71-gina-cody-school-of-engineering-and-computer-science/section-71-80-computation-arts-and-computer-science/bcompsc-joint-major-in-computation-arts-and-computer-science.html" TargetMode="External"/><Relationship Id="rId11" Type="http://schemas.openxmlformats.org/officeDocument/2006/relationships/hyperlink" Target="https://www.concordia.ca/academics/undergraduate/calendar/current/section-71-gina-cody-school-of-engineering-and-computer-science/section-71-20-beng/section-71-20-2-alternative-entry-programs.html" TargetMode="External"/><Relationship Id="rId5" Type="http://schemas.openxmlformats.org/officeDocument/2006/relationships/hyperlink" Target="https://www.concordia.ca/academics/undergraduate/calendar/current/section-71-gina-cody-school-of-engineering-and-computer-science/section-71-85-data-science/bcompsc-joint-major-in-data-science.html" TargetMode="External"/><Relationship Id="rId10" Type="http://schemas.openxmlformats.org/officeDocument/2006/relationships/hyperlink" Target="https://www.concordia.ca/academics/undergraduate/calendar/current/section-71-gina-cody-school-of-engineering-and-computer-science/section-71-75-computer-science-in-health-and-life-sciences/section-71-75-1-curriculum-for-the-degree-of-bcompsc-in-health-and-life-sciences.html#71.75.3" TargetMode="External"/><Relationship Id="rId4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2-degree-requirements-bcompsc-.html" TargetMode="External"/><Relationship Id="rId9" Type="http://schemas.openxmlformats.org/officeDocument/2006/relationships/hyperlink" Target="https://www.concordia.ca/academics/undergraduate/calendar/current/section-71-gina-cody-school-of-engineering-and-computer-science/section-71-70-department-of-computer-science-and-software-engineering/section-71-70-3-extended-credit-program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concordia.ca/students/registra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concordia.ca/ginacody/computer-science-software-eng/programs/course-sequence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concordia.ca/academics/undergraduate/calendar/current/quick-links/gina-cody-school-of-engineering-and-computer-science-courses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www.concordia.ca/events/academic-date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ayakumar@cse.concordia.ca" TargetMode="External"/><Relationship Id="rId2" Type="http://schemas.openxmlformats.org/officeDocument/2006/relationships/hyperlink" Target="https://www.concordia.ca/academics/co-op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mailto:info.coop@concordia.c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as-front-desk@encs.concordia.ca" TargetMode="External"/><Relationship Id="rId2" Type="http://schemas.openxmlformats.org/officeDocument/2006/relationships/hyperlink" Target="https://www.concordia.ca/ginacody/students/academic-services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s://www.concordia.ca/ginacody/students/academic-services/undergraduate/requests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33983"/>
            <a:ext cx="5754623" cy="622401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52994" y="2678315"/>
            <a:ext cx="453263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4490" marR="5080" indent="-352425">
              <a:lnSpc>
                <a:spcPct val="100000"/>
              </a:lnSpc>
              <a:spcBef>
                <a:spcPts val="95"/>
              </a:spcBef>
            </a:pPr>
            <a:r>
              <a:rPr sz="2800" dirty="0"/>
              <a:t>Academic</a:t>
            </a:r>
            <a:r>
              <a:rPr sz="2800" spc="-95" dirty="0"/>
              <a:t> </a:t>
            </a:r>
            <a:r>
              <a:rPr sz="2800" dirty="0"/>
              <a:t>Advising</a:t>
            </a:r>
            <a:r>
              <a:rPr sz="2800" spc="-100" dirty="0"/>
              <a:t> </a:t>
            </a:r>
            <a:r>
              <a:rPr sz="2800" dirty="0"/>
              <a:t>Session</a:t>
            </a:r>
            <a:r>
              <a:rPr sz="2800" spc="-110" dirty="0"/>
              <a:t> </a:t>
            </a:r>
            <a:r>
              <a:rPr sz="2800" spc="-25" dirty="0"/>
              <a:t>For </a:t>
            </a:r>
            <a:r>
              <a:rPr sz="2800" dirty="0"/>
              <a:t>Newly</a:t>
            </a:r>
            <a:r>
              <a:rPr sz="2800" spc="-80" dirty="0"/>
              <a:t> </a:t>
            </a:r>
            <a:r>
              <a:rPr sz="2800" dirty="0"/>
              <a:t>Admitted</a:t>
            </a:r>
            <a:r>
              <a:rPr sz="2800" spc="-85" dirty="0"/>
              <a:t> </a:t>
            </a:r>
            <a:r>
              <a:rPr sz="2800" spc="-10" dirty="0"/>
              <a:t>Students</a:t>
            </a:r>
            <a:endParaRPr sz="2800" dirty="0"/>
          </a:p>
        </p:txBody>
      </p:sp>
      <p:sp>
        <p:nvSpPr>
          <p:cNvPr id="4" name="object 4"/>
          <p:cNvSpPr txBox="1"/>
          <p:nvPr/>
        </p:nvSpPr>
        <p:spPr>
          <a:xfrm>
            <a:off x="2778418" y="4256012"/>
            <a:ext cx="3084830" cy="1104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20000"/>
              </a:lnSpc>
              <a:spcBef>
                <a:spcPts val="100"/>
              </a:spcBef>
            </a:pPr>
            <a:r>
              <a:rPr lang="en-US"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Computer</a:t>
            </a:r>
            <a:r>
              <a:rPr lang="en-US" sz="1800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Science</a:t>
            </a:r>
            <a:r>
              <a:rPr lang="en-US" sz="1800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&amp;</a:t>
            </a:r>
            <a:r>
              <a:rPr lang="en-US" sz="1800" spc="-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18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Software</a:t>
            </a:r>
            <a:r>
              <a:rPr lang="en-US" sz="1800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 </a:t>
            </a:r>
            <a:r>
              <a:rPr lang="en-US" sz="1800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  <a:hlinkClick r:id="rId3"/>
              </a:rPr>
              <a:t>Engineering</a:t>
            </a:r>
            <a:r>
              <a:rPr lang="en-US" sz="1800" spc="-10" dirty="0">
                <a:latin typeface="Calibri"/>
                <a:cs typeface="Calibri"/>
              </a:rPr>
              <a:t> </a:t>
            </a:r>
            <a:r>
              <a:rPr lang="en-US" sz="1800" dirty="0">
                <a:latin typeface="Calibri"/>
                <a:cs typeface="Calibri"/>
              </a:rPr>
              <a:t>(CSSE):</a:t>
            </a:r>
          </a:p>
          <a:p>
            <a:pPr marL="12065" marR="5080" algn="ctr">
              <a:lnSpc>
                <a:spcPct val="120000"/>
              </a:lnSpc>
              <a:spcBef>
                <a:spcPts val="100"/>
              </a:spcBef>
            </a:pP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EFB21-4830-48FC-910F-28A3BD921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52400"/>
            <a:ext cx="7428865" cy="938719"/>
          </a:xfrm>
        </p:spPr>
        <p:txBody>
          <a:bodyPr/>
          <a:lstStyle/>
          <a:p>
            <a:r>
              <a:rPr lang="en-US" sz="2500" dirty="0"/>
              <a:t>Useful Resources: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Student Clubs and Associations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0B754F-4540-49D0-8327-4DE5F1A297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371600"/>
            <a:ext cx="6858000" cy="4114800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u="sng" dirty="0">
                <a:hlinkClick r:id="rId2"/>
              </a:rPr>
              <a:t>Student Associations</a:t>
            </a:r>
            <a:r>
              <a:rPr lang="en-US" dirty="0"/>
              <a:t>  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267217-DA3E-4BC1-A2F3-E9C217203A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457254"/>
            <a:ext cx="5009207" cy="5400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18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747EA-5660-46D0-B8BB-D0E0A05F8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0"/>
            <a:ext cx="7428865" cy="574040"/>
          </a:xfrm>
        </p:spPr>
        <p:txBody>
          <a:bodyPr/>
          <a:lstStyle/>
          <a:p>
            <a:r>
              <a:rPr lang="en-US" dirty="0"/>
              <a:t>Useful Resources: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3E775-DA3F-48C7-962C-6ABA94F83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1447800"/>
            <a:ext cx="7543800" cy="3739485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sz="2500" u="sng" dirty="0">
                <a:hlinkClick r:id="rId2"/>
              </a:rPr>
              <a:t>Undergraduate Calendar</a:t>
            </a:r>
            <a:r>
              <a:rPr lang="en-US" sz="2500" dirty="0"/>
              <a:t>  </a:t>
            </a:r>
          </a:p>
          <a:p>
            <a:pPr rtl="0" fontAlgn="base">
              <a:lnSpc>
                <a:spcPct val="150000"/>
              </a:lnSpc>
            </a:pPr>
            <a:endParaRPr lang="en-US" sz="2500" dirty="0"/>
          </a:p>
          <a:p>
            <a:pPr rtl="0" fontAlgn="base">
              <a:lnSpc>
                <a:spcPct val="150000"/>
              </a:lnSpc>
            </a:pPr>
            <a:endParaRPr lang="en-US" sz="2500" dirty="0"/>
          </a:p>
          <a:p>
            <a:pPr rtl="0" fontAlgn="base">
              <a:lnSpc>
                <a:spcPct val="150000"/>
              </a:lnSpc>
            </a:pPr>
            <a:endParaRPr lang="en-US" sz="2500" dirty="0"/>
          </a:p>
          <a:p>
            <a:pPr rtl="0">
              <a:spcBef>
                <a:spcPts val="25"/>
              </a:spcBef>
            </a:pPr>
            <a:r>
              <a:rPr lang="en-US" sz="2500" u="sng" dirty="0">
                <a:hlinkClick r:id="rId3"/>
              </a:rPr>
              <a:t>Department of Computer Science and Software Engineering (CSSE)</a:t>
            </a:r>
            <a:r>
              <a:rPr lang="en-US" sz="2500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421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364991" y="2779775"/>
            <a:ext cx="5779007" cy="407822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399D7-EB16-40FD-9ED9-9459CB845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40" y="385064"/>
            <a:ext cx="8303260" cy="1661993"/>
          </a:xfrm>
        </p:spPr>
        <p:txBody>
          <a:bodyPr/>
          <a:lstStyle/>
          <a:p>
            <a:pPr algn="ctr"/>
            <a:r>
              <a:rPr lang="en-US" dirty="0">
                <a:uFill>
                  <a:solidFill>
                    <a:srgbClr val="000000"/>
                  </a:solidFill>
                </a:uFill>
                <a:hlinkClick r:id="rId2"/>
              </a:rPr>
              <a:t>Computer</a:t>
            </a:r>
            <a:r>
              <a:rPr lang="en-US" spc="-45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dirty="0">
                <a:uFill>
                  <a:solidFill>
                    <a:srgbClr val="000000"/>
                  </a:solidFill>
                </a:uFill>
                <a:hlinkClick r:id="rId2"/>
              </a:rPr>
              <a:t>Science</a:t>
            </a:r>
            <a:r>
              <a:rPr lang="en-US" spc="-35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dirty="0">
                <a:uFill>
                  <a:solidFill>
                    <a:srgbClr val="000000"/>
                  </a:solidFill>
                </a:uFill>
                <a:hlinkClick r:id="rId2"/>
              </a:rPr>
              <a:t>&amp;</a:t>
            </a:r>
            <a:r>
              <a:rPr lang="en-US" spc="-70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dirty="0">
                <a:uFill>
                  <a:solidFill>
                    <a:srgbClr val="000000"/>
                  </a:solidFill>
                </a:uFill>
                <a:hlinkClick r:id="rId2"/>
              </a:rPr>
              <a:t>Software</a:t>
            </a:r>
            <a:r>
              <a:rPr lang="en-US" spc="-25" dirty="0">
                <a:uFill>
                  <a:solidFill>
                    <a:srgbClr val="000000"/>
                  </a:solidFill>
                </a:uFill>
                <a:hlinkClick r:id="rId2"/>
              </a:rPr>
              <a:t> </a:t>
            </a:r>
            <a:r>
              <a:rPr lang="en-US" spc="-10" dirty="0">
                <a:uFill>
                  <a:solidFill>
                    <a:srgbClr val="000000"/>
                  </a:solidFill>
                </a:uFill>
                <a:hlinkClick r:id="rId2"/>
              </a:rPr>
              <a:t>Engineering</a:t>
            </a:r>
            <a:r>
              <a:rPr lang="en-US" spc="-10" dirty="0"/>
              <a:t> </a:t>
            </a:r>
            <a:r>
              <a:rPr lang="en-US" dirty="0">
                <a:solidFill>
                  <a:srgbClr val="007CA8"/>
                </a:solidFill>
              </a:rPr>
              <a:t>(CSSE):</a:t>
            </a:r>
            <a:br>
              <a:rPr lang="en-US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047B0E-2AF7-4F21-8AA7-D85A2CFBC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341631"/>
            <a:ext cx="8839200" cy="3754874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Two programs: </a:t>
            </a:r>
          </a:p>
          <a:p>
            <a:r>
              <a:rPr lang="en-US" dirty="0"/>
              <a:t>               1. Bachelor of Computer Science   (Dr. Wang </a:t>
            </a:r>
            <a:r>
              <a:rPr lang="en-US" dirty="0">
                <a:hlinkClick r:id="rId3"/>
              </a:rPr>
              <a:t>ugpd-compsci@concordia.ca</a:t>
            </a:r>
            <a:r>
              <a:rPr lang="en-US" dirty="0"/>
              <a:t> )</a:t>
            </a:r>
          </a:p>
          <a:p>
            <a:r>
              <a:rPr lang="en-US" dirty="0"/>
              <a:t>               2. Software Engineering (Dr. Rigby </a:t>
            </a:r>
            <a:r>
              <a:rPr lang="en-US" dirty="0">
                <a:hlinkClick r:id="rId4"/>
              </a:rPr>
              <a:t>peter.rigby@concordia.ca</a:t>
            </a:r>
            <a:r>
              <a:rPr lang="en-US" dirty="0"/>
              <a:t>  )</a:t>
            </a:r>
          </a:p>
          <a:p>
            <a:r>
              <a:rPr lang="en-US" dirty="0"/>
              <a:t>               3. Chair of the Department: (Dr. Paquet </a:t>
            </a:r>
            <a:r>
              <a:rPr lang="en-US" dirty="0">
                <a:hlinkClick r:id="rId5"/>
              </a:rPr>
              <a:t>joey.paquet@concordia.ca</a:t>
            </a:r>
            <a:r>
              <a:rPr lang="en-US" dirty="0"/>
              <a:t> )</a:t>
            </a:r>
          </a:p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Programs’ assistant: </a:t>
            </a:r>
            <a:r>
              <a:rPr lang="en-US" dirty="0"/>
              <a:t>Natallia Lapko and Carly Carruthers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How to contact us:</a:t>
            </a:r>
          </a:p>
          <a:p>
            <a:r>
              <a:rPr lang="en-US" dirty="0"/>
              <a:t>               1. </a:t>
            </a:r>
            <a:r>
              <a:rPr lang="en-CA" u="sng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hlinkClick r:id="rId6"/>
              </a:rPr>
              <a:t>cse-ugrad@concordia.ca</a:t>
            </a:r>
            <a:endParaRPr lang="en-CA" u="sng" spc="-10" dirty="0">
              <a:solidFill>
                <a:srgbClr val="0070C0"/>
              </a:solidFill>
              <a:uFill>
                <a:solidFill>
                  <a:srgbClr val="0070C0"/>
                </a:solidFill>
              </a:uFill>
            </a:endParaRPr>
          </a:p>
          <a:p>
            <a:r>
              <a:rPr lang="en-US" spc="-10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</a:rPr>
              <a:t>               </a:t>
            </a:r>
            <a:r>
              <a:rPr lang="en-US" dirty="0"/>
              <a:t>2. in person: ER Building 10</a:t>
            </a:r>
            <a:r>
              <a:rPr lang="en-US" baseline="30000" dirty="0"/>
              <a:t>th</a:t>
            </a:r>
            <a:r>
              <a:rPr lang="en-US" dirty="0"/>
              <a:t> floor</a:t>
            </a:r>
          </a:p>
          <a:p>
            <a:r>
              <a:rPr lang="en-US" dirty="0"/>
              <a:t>               3. drop-in sessions and booked appointments: </a:t>
            </a:r>
          </a:p>
          <a:p>
            <a:r>
              <a:rPr lang="en-US" sz="1000" dirty="0">
                <a:hlinkClick r:id="rId7"/>
              </a:rPr>
              <a:t>https://www.concordia.ca/ginacody/computer-science-software-eng/students/undergraduate.html</a:t>
            </a:r>
            <a:r>
              <a:rPr lang="en-US" sz="1000" dirty="0"/>
              <a:t> </a:t>
            </a:r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8120B7-DB96-49D5-921B-F70C3CCCCDD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67400" y="3003624"/>
            <a:ext cx="2912075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090EB-26CB-422D-8E40-3D5468015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40" y="385064"/>
            <a:ext cx="7428865" cy="1661993"/>
          </a:xfrm>
        </p:spPr>
        <p:txBody>
          <a:bodyPr/>
          <a:lstStyle/>
          <a:p>
            <a:pPr rtl="0"/>
            <a:r>
              <a:rPr lang="en-US" dirty="0"/>
              <a:t>Program Requirements: </a:t>
            </a:r>
            <a:br>
              <a:rPr lang="en-US" dirty="0"/>
            </a:br>
            <a:br>
              <a:rPr lang="en-US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3E649C-49F7-4EDD-A3F0-3011AB487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794458"/>
            <a:ext cx="8229600" cy="5678478"/>
          </a:xfrm>
        </p:spPr>
        <p:txBody>
          <a:bodyPr/>
          <a:lstStyle/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2"/>
              </a:rPr>
              <a:t>Bachelor of Engineering, Software Engineering</a:t>
            </a:r>
            <a:r>
              <a:rPr lang="en-US" dirty="0"/>
              <a:t>  </a:t>
            </a:r>
          </a:p>
          <a:p>
            <a:pPr algn="just" rtl="0" fontAlgn="base">
              <a:lnSpc>
                <a:spcPct val="150000"/>
              </a:lnSpc>
            </a:pPr>
            <a:endParaRPr lang="en-US" u="sng" dirty="0">
              <a:hlinkClick r:id="rId3"/>
            </a:endParaRP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4"/>
              </a:rPr>
              <a:t>Bachelor of Computer Science</a:t>
            </a:r>
            <a:r>
              <a:rPr lang="en-US" dirty="0"/>
              <a:t>  </a:t>
            </a: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5"/>
              </a:rPr>
              <a:t>Bachelor of Computer Science Joint Major in Data Science</a:t>
            </a:r>
            <a:r>
              <a:rPr lang="en-US" dirty="0"/>
              <a:t>  </a:t>
            </a: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6"/>
              </a:rPr>
              <a:t>Bachelor of Computer Science Joint Major in Computation Arts and Computer Science</a:t>
            </a:r>
            <a:r>
              <a:rPr lang="en-US" dirty="0"/>
              <a:t> </a:t>
            </a: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7"/>
              </a:rPr>
              <a:t>Bachelor of Computer Science in Health and Life Sciences</a:t>
            </a:r>
            <a:r>
              <a:rPr lang="en-US" dirty="0"/>
              <a:t>  </a:t>
            </a: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8"/>
              </a:rPr>
              <a:t>Minor in Computer Science</a:t>
            </a:r>
            <a:r>
              <a:rPr lang="en-US" dirty="0"/>
              <a:t>  </a:t>
            </a:r>
          </a:p>
          <a:p>
            <a:pPr algn="just" rtl="0" fontAlgn="base">
              <a:lnSpc>
                <a:spcPct val="150000"/>
              </a:lnSpc>
            </a:pPr>
            <a:endParaRPr lang="en-US" dirty="0"/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9"/>
              </a:rPr>
              <a:t>Extended Credit Program (BCompSc, including Joint Majors)</a:t>
            </a:r>
            <a:r>
              <a:rPr lang="en-US" dirty="0"/>
              <a:t> </a:t>
            </a: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10"/>
              </a:rPr>
              <a:t>Extended Credit Program (BCompSc Health and Life Sciences)</a:t>
            </a:r>
            <a:r>
              <a:rPr lang="en-US" dirty="0"/>
              <a:t> </a:t>
            </a:r>
          </a:p>
          <a:p>
            <a:pPr algn="just" rtl="0" fontAlgn="base">
              <a:lnSpc>
                <a:spcPct val="150000"/>
              </a:lnSpc>
            </a:pPr>
            <a:r>
              <a:rPr lang="en-US" u="sng" dirty="0">
                <a:hlinkClick r:id="rId11"/>
              </a:rPr>
              <a:t>Extended Credit Program (SOEN)</a:t>
            </a:r>
            <a:r>
              <a:rPr lang="en-US" dirty="0">
                <a:hlinkClick r:id="rId11"/>
              </a:rPr>
              <a:t> </a:t>
            </a:r>
            <a:endParaRPr lang="en-US" dirty="0"/>
          </a:p>
          <a:p>
            <a:pPr algn="just" rtl="0" fontAlgn="base">
              <a:lnSpc>
                <a:spcPct val="150000"/>
              </a:lnSpc>
            </a:pPr>
            <a:endParaRPr lang="en-US" dirty="0"/>
          </a:p>
          <a:p>
            <a:pPr rtl="0" fontAlgn="base">
              <a:lnSpc>
                <a:spcPct val="150000"/>
              </a:lnSpc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47188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6E27-2279-4952-8F2A-592E8935E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0"/>
            <a:ext cx="7428865" cy="1508105"/>
          </a:xfrm>
        </p:spPr>
        <p:txBody>
          <a:bodyPr/>
          <a:lstStyle/>
          <a:p>
            <a:pPr rtl="0"/>
            <a:r>
              <a:rPr lang="en-US" sz="2600" dirty="0"/>
              <a:t>Useful Resources: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How to register for a course? </a:t>
            </a:r>
            <a:br>
              <a:rPr lang="en-US" dirty="0"/>
            </a:b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EF6FC-88E7-4F3C-A2BD-57B6AB2A0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4540" y="1676400"/>
            <a:ext cx="7312660" cy="4720336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CA" dirty="0">
                <a:hlinkClick r:id="rId2"/>
              </a:rPr>
              <a:t>Course</a:t>
            </a:r>
            <a:r>
              <a:rPr lang="en-CA" spc="-45" dirty="0">
                <a:hlinkClick r:id="rId2"/>
              </a:rPr>
              <a:t> </a:t>
            </a:r>
            <a:r>
              <a:rPr lang="en-CA" dirty="0">
                <a:hlinkClick r:id="rId2"/>
              </a:rPr>
              <a:t>registration</a:t>
            </a:r>
            <a:r>
              <a:rPr lang="en-CA" spc="-15" dirty="0">
                <a:hlinkClick r:id="rId2"/>
              </a:rPr>
              <a:t> </a:t>
            </a:r>
            <a:r>
              <a:rPr lang="en-CA" spc="-10" dirty="0">
                <a:hlinkClick r:id="rId2"/>
              </a:rPr>
              <a:t>guide</a:t>
            </a:r>
            <a:endParaRPr lang="en-CA" spc="-10" dirty="0"/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CA" sz="1750" dirty="0"/>
          </a:p>
          <a:p>
            <a:pPr rtl="0" fontAlgn="base"/>
            <a:endParaRPr lang="en-US" dirty="0"/>
          </a:p>
          <a:p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F687747-2438-49B6-93F1-5BBF5F572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4217" y="838200"/>
            <a:ext cx="4469783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59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05594-DFD6-40CC-A3B8-6FE64221A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0"/>
            <a:ext cx="7428865" cy="938719"/>
          </a:xfrm>
        </p:spPr>
        <p:txBody>
          <a:bodyPr/>
          <a:lstStyle/>
          <a:p>
            <a:r>
              <a:rPr lang="en-US" sz="2500" dirty="0"/>
              <a:t>Useful Resources: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How can I know what courses to take?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AB5566-3A9F-4B7F-AC37-1E8126F2B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045" y="1447800"/>
            <a:ext cx="3989070" cy="961802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dirty="0">
                <a:hlinkClick r:id="rId2"/>
              </a:rPr>
              <a:t>Course sequences</a:t>
            </a:r>
            <a:endParaRPr lang="en-US" dirty="0"/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en-CA" sz="175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8A2A61-CABD-4F3D-8DBD-54142F5F08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1" y="2123076"/>
            <a:ext cx="5334000" cy="179337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47E50B-0930-4F84-93B0-F50CFEB1FA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6584" y="4343400"/>
            <a:ext cx="5130832" cy="1886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969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C39CD-AADE-41B8-AAB8-807CB13D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33737"/>
            <a:ext cx="7428865" cy="861774"/>
          </a:xfrm>
        </p:spPr>
        <p:txBody>
          <a:bodyPr/>
          <a:lstStyle/>
          <a:p>
            <a:r>
              <a:rPr lang="en-US" sz="2000" dirty="0"/>
              <a:t>Useful Resources: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What the course is about?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CCA20-8E02-466C-B907-785CABEC6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8361" y="1447800"/>
            <a:ext cx="3989070" cy="692497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u="sng" dirty="0">
                <a:hlinkClick r:id="rId2"/>
              </a:rPr>
              <a:t>Course Descriptions</a:t>
            </a:r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92102E-9BE3-48E0-B394-A3C80C3FD0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9489" y="1981200"/>
            <a:ext cx="5275883" cy="4189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49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5F3AA-3133-45EE-831C-2705ADF7F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52400"/>
            <a:ext cx="7428865" cy="861774"/>
          </a:xfrm>
        </p:spPr>
        <p:txBody>
          <a:bodyPr/>
          <a:lstStyle/>
          <a:p>
            <a:r>
              <a:rPr lang="en-US" sz="2000" dirty="0"/>
              <a:t>Useful Resources: 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To know </a:t>
            </a:r>
            <a:r>
              <a:rPr lang="en-US" i="1" dirty="0">
                <a:solidFill>
                  <a:srgbClr val="FF0000"/>
                </a:solidFill>
              </a:rPr>
              <a:t>WHEN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781E3-5228-4449-BB7E-9FF7A6862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4540" y="1524000"/>
            <a:ext cx="3989070" cy="692497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u="sng" dirty="0">
                <a:hlinkClick r:id="rId2"/>
              </a:rPr>
              <a:t>Important Academic Dates</a:t>
            </a:r>
            <a:r>
              <a:rPr lang="en-US" dirty="0">
                <a:hlinkClick r:id="rId2"/>
              </a:rPr>
              <a:t> 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BB1FB3-9DB6-4BC4-BD5B-D7E6F7983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5480" y="2216497"/>
            <a:ext cx="5636260" cy="4011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74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3FE2-5F88-4F9F-B2EB-C7498C2F5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553998"/>
          </a:xfrm>
        </p:spPr>
        <p:txBody>
          <a:bodyPr/>
          <a:lstStyle/>
          <a:p>
            <a:pPr algn="l"/>
            <a:r>
              <a:rPr lang="en-US" sz="2500" dirty="0"/>
              <a:t>Useful Resources: </a:t>
            </a:r>
            <a:r>
              <a:rPr lang="en-US" dirty="0">
                <a:solidFill>
                  <a:srgbClr val="FF0000"/>
                </a:solidFill>
              </a:rPr>
              <a:t>Coop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F615C4-37B4-490C-A094-A7E4E88B6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143000"/>
            <a:ext cx="7010400" cy="1107996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u="sng" dirty="0">
                <a:hlinkClick r:id="rId2"/>
              </a:rPr>
              <a:t>Institute for Co-operative Education</a:t>
            </a:r>
            <a:endParaRPr lang="en-US" u="sng" dirty="0"/>
          </a:p>
          <a:p>
            <a:pPr rtl="0" fontAlgn="base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COOP Director Dr. Jayakumar: </a:t>
            </a:r>
            <a:r>
              <a:rPr lang="en-US" dirty="0">
                <a:solidFill>
                  <a:srgbClr val="FF0000"/>
                </a:solidFill>
                <a:hlinkClick r:id="rId3"/>
              </a:rPr>
              <a:t>jayakumar@cse.concordia.ca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General inquiries: </a:t>
            </a:r>
            <a:r>
              <a:rPr lang="en-US" dirty="0">
                <a:hlinkClick r:id="rId4"/>
              </a:rPr>
              <a:t>info.coop@concordia.ca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D041F3-853C-46BB-88E9-869F38C1E3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2743200"/>
            <a:ext cx="6372225" cy="2907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522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AC33E-8344-4161-B331-A2ECB249E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7428865" cy="615553"/>
          </a:xfrm>
        </p:spPr>
        <p:txBody>
          <a:bodyPr/>
          <a:lstStyle/>
          <a:p>
            <a:r>
              <a:rPr lang="en-US" dirty="0"/>
              <a:t>Useful Resources: </a:t>
            </a:r>
            <a:r>
              <a:rPr lang="en-US" sz="4000" dirty="0">
                <a:solidFill>
                  <a:srgbClr val="FF0000"/>
                </a:solidFill>
              </a:rPr>
              <a:t>SAS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512EE1-8548-40C3-8D9F-B83333486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915400" cy="2215991"/>
          </a:xfrm>
        </p:spPr>
        <p:txBody>
          <a:bodyPr/>
          <a:lstStyle/>
          <a:p>
            <a:pPr rtl="0" fontAlgn="base">
              <a:lnSpc>
                <a:spcPct val="150000"/>
              </a:lnSpc>
            </a:pPr>
            <a:r>
              <a:rPr lang="en-US" u="sng" dirty="0">
                <a:hlinkClick r:id="rId2"/>
              </a:rPr>
              <a:t>Student Academic Services Office (SAS)</a:t>
            </a:r>
            <a:r>
              <a:rPr lang="en-US" dirty="0"/>
              <a:t> </a:t>
            </a:r>
          </a:p>
          <a:p>
            <a:pPr rtl="0" fontAlgn="base">
              <a:lnSpc>
                <a:spcPct val="150000"/>
              </a:lnSpc>
            </a:pPr>
            <a:endParaRPr lang="en-US" dirty="0"/>
          </a:p>
          <a:p>
            <a:pPr rtl="0" fontAlgn="base">
              <a:lnSpc>
                <a:spcPct val="150000"/>
              </a:lnSpc>
            </a:pPr>
            <a:r>
              <a:rPr lang="en-US" sz="1600" dirty="0">
                <a:solidFill>
                  <a:srgbClr val="FF0000"/>
                </a:solidFill>
              </a:rPr>
              <a:t>General inquiries</a:t>
            </a:r>
            <a:r>
              <a:rPr lang="en-US" sz="1600" dirty="0"/>
              <a:t>: </a:t>
            </a:r>
            <a:r>
              <a:rPr lang="en-US" sz="1600" u="sng" dirty="0">
                <a:hlinkClick r:id="rId3"/>
              </a:rPr>
              <a:t>sas-front-desk@encs.concordia.ca</a:t>
            </a:r>
            <a:endParaRPr lang="en-US" sz="1600" u="sng" dirty="0"/>
          </a:p>
          <a:p>
            <a:pPr rtl="0" fontAlgn="base">
              <a:lnSpc>
                <a:spcPct val="150000"/>
              </a:lnSpc>
            </a:pPr>
            <a:r>
              <a:rPr lang="en-US" sz="1600" u="sng" dirty="0">
                <a:solidFill>
                  <a:srgbClr val="FF0000"/>
                </a:solidFill>
              </a:rPr>
              <a:t>Student requests and forms:</a:t>
            </a:r>
            <a:r>
              <a:rPr lang="en-US" sz="1600" u="sng" dirty="0"/>
              <a:t> </a:t>
            </a:r>
            <a:r>
              <a:rPr lang="en-US" sz="1600" u="sng" dirty="0">
                <a:hlinkClick r:id="rId4"/>
              </a:rPr>
              <a:t>https://www.concordia.ca/ginacody/students/academic-services/undergraduate/requests.html</a:t>
            </a:r>
            <a:r>
              <a:rPr lang="en-US" sz="1600" u="sng" dirty="0"/>
              <a:t>  </a:t>
            </a:r>
            <a:endParaRPr lang="en-US" sz="1600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435D02-031B-4183-B0B6-D4C7400F76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7600" y="2713254"/>
            <a:ext cx="3633787" cy="375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67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5C65480C5C1F4599F1B59CBC78E3CC" ma:contentTypeVersion="6" ma:contentTypeDescription="Create a new document." ma:contentTypeScope="" ma:versionID="b108ba029b4f533ddd3847e29246aea4">
  <xsd:schema xmlns:xsd="http://www.w3.org/2001/XMLSchema" xmlns:xs="http://www.w3.org/2001/XMLSchema" xmlns:p="http://schemas.microsoft.com/office/2006/metadata/properties" xmlns:ns2="a28ab514-3c66-48e3-84db-c95b9b59311a" xmlns:ns3="8168f5b1-1151-488a-a6b0-38043a6fcc33" targetNamespace="http://schemas.microsoft.com/office/2006/metadata/properties" ma:root="true" ma:fieldsID="cd8cce3c490635d770487ef74997c5de" ns2:_="" ns3:_="">
    <xsd:import namespace="a28ab514-3c66-48e3-84db-c95b9b59311a"/>
    <xsd:import namespace="8168f5b1-1151-488a-a6b0-38043a6fcc3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8ab514-3c66-48e3-84db-c95b9b593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68f5b1-1151-488a-a6b0-38043a6fcc3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9D0BEBC-48F3-4F25-ABAE-41BC3135AB6C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168f5b1-1151-488a-a6b0-38043a6fcc33"/>
    <ds:schemaRef ds:uri="a28ab514-3c66-48e3-84db-c95b9b59311a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A2488D4-502A-405E-86B5-F8F1FC62C4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8ab514-3c66-48e3-84db-c95b9b59311a"/>
    <ds:schemaRef ds:uri="8168f5b1-1151-488a-a6b0-38043a6fcc3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8566EF-E4B8-4F84-8C22-8CED3807E6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</TotalTime>
  <Words>367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Calibri</vt:lpstr>
      <vt:lpstr>Courier New</vt:lpstr>
      <vt:lpstr>Office Theme</vt:lpstr>
      <vt:lpstr>Academic Advising Session For Newly Admitted Students</vt:lpstr>
      <vt:lpstr>Computer Science &amp; Software Engineering (CSSE): </vt:lpstr>
      <vt:lpstr>Program Requirements:   </vt:lpstr>
      <vt:lpstr>Useful Resources:  How to register for a course?  </vt:lpstr>
      <vt:lpstr>Useful Resources:  How can I know what courses to take?</vt:lpstr>
      <vt:lpstr>Useful Resources:  What the course is about?</vt:lpstr>
      <vt:lpstr>Useful Resources:  To know WHEN</vt:lpstr>
      <vt:lpstr>Useful Resources: Coop</vt:lpstr>
      <vt:lpstr>Useful Resources: SAS</vt:lpstr>
      <vt:lpstr>Useful Resources:  Student Clubs and Associations</vt:lpstr>
      <vt:lpstr>Useful Resources:</vt:lpstr>
      <vt:lpstr>PowerPoint Presentation</vt:lpstr>
    </vt:vector>
  </TitlesOfParts>
  <Company>Marketing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Christopher Alleyne</dc:creator>
  <cp:lastModifiedBy>Vahid Jabarouti</cp:lastModifiedBy>
  <cp:revision>21</cp:revision>
  <dcterms:created xsi:type="dcterms:W3CDTF">2022-10-26T12:29:23Z</dcterms:created>
  <dcterms:modified xsi:type="dcterms:W3CDTF">2023-11-17T18:25:04Z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0x010100B65C65480C5C1F4599F1B59CBC78E3CC</vt:lpwstr>
  </property>
  <property fmtid="{D5CDD505-2E9C-101B-9397-08002B2CF9AE}" pid="3" name="Created">
    <vt:filetime>2022-04-20T00:00:00Z</vt:filetime>
  </property>
  <property fmtid="{D5CDD505-2E9C-101B-9397-08002B2CF9AE}" pid="4" name="Creator">
    <vt:lpwstr>Acrobat PDFMaker 15 for PowerPoint</vt:lpwstr>
  </property>
  <property fmtid="{D5CDD505-2E9C-101B-9397-08002B2CF9AE}" pid="5" name="LastSaved">
    <vt:filetime>2022-10-26T00:00:00Z</vt:filetime>
  </property>
  <property fmtid="{D5CDD505-2E9C-101B-9397-08002B2CF9AE}" pid="6" name="Producer">
    <vt:lpwstr>Adobe PDF Library 15.0</vt:lpwstr>
  </property>
</Properties>
</file>