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9" r:id="rId5"/>
    <p:sldId id="262" r:id="rId6"/>
    <p:sldId id="259" r:id="rId7"/>
    <p:sldId id="260" r:id="rId8"/>
    <p:sldId id="261" r:id="rId9"/>
    <p:sldId id="263" r:id="rId10"/>
    <p:sldId id="265" r:id="rId11"/>
    <p:sldId id="264" r:id="rId12"/>
    <p:sldId id="268" r:id="rId13"/>
    <p:sldId id="266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ordia.ca/cuevents/offices/provost/ssc/2024/04/12/course-registration-how-to-use-concordia-system-p.html" TargetMode="External"/><Relationship Id="rId2" Type="http://schemas.openxmlformats.org/officeDocument/2006/relationships/hyperlink" Target="https://www.concordia.ca/students/registration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concordia.ca/events/academic-dates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ayakumar@cse.concordia.ca" TargetMode="External"/><Relationship Id="rId2" Type="http://schemas.openxmlformats.org/officeDocument/2006/relationships/hyperlink" Target="https://www.concordia.ca/academics/co-op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hyperlink" Target="https://www.concordia.ca/academics/co-op/programs/undergraduate.html" TargetMode="External"/><Relationship Id="rId4" Type="http://schemas.openxmlformats.org/officeDocument/2006/relationships/hyperlink" Target="mailto:info.coop@concordia.c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concordia.ca/ginacody/students/associations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ncordia.ca/students/exchanges/csep.html" TargetMode="External"/><Relationship Id="rId13" Type="http://schemas.openxmlformats.org/officeDocument/2006/relationships/hyperlink" Target="https://www.concordia.ca/students/services/safety-security.html" TargetMode="External"/><Relationship Id="rId3" Type="http://schemas.openxmlformats.org/officeDocument/2006/relationships/hyperlink" Target="https://www.concordia.ca/students/birks.html" TargetMode="External"/><Relationship Id="rId7" Type="http://schemas.openxmlformats.org/officeDocument/2006/relationships/hyperlink" Target="https://www.concordia.ca/academics/co-op.html" TargetMode="External"/><Relationship Id="rId12" Type="http://schemas.openxmlformats.org/officeDocument/2006/relationships/hyperlink" Target="https://www.concordia.ca/students/services/sports-fitness-recreation.html" TargetMode="External"/><Relationship Id="rId2" Type="http://schemas.openxmlformats.org/officeDocument/2006/relationships/hyperlink" Target="https://www.concordia.ca/students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concordia.ca/students/services/library.html" TargetMode="External"/><Relationship Id="rId11" Type="http://schemas.openxmlformats.org/officeDocument/2006/relationships/hyperlink" Target="https://www.concordia.ca/students/services.html" TargetMode="External"/><Relationship Id="rId5" Type="http://schemas.openxmlformats.org/officeDocument/2006/relationships/hyperlink" Target="https://www.concordia.ca/students/services/academic.html" TargetMode="External"/><Relationship Id="rId10" Type="http://schemas.openxmlformats.org/officeDocument/2006/relationships/hyperlink" Target="https://www.concordia.ca/students/services/fees-funding.html" TargetMode="External"/><Relationship Id="rId4" Type="http://schemas.openxmlformats.org/officeDocument/2006/relationships/hyperlink" Target="https://www.concordia.ca/ginacody/students/academic-services.html" TargetMode="External"/><Relationship Id="rId9" Type="http://schemas.openxmlformats.org/officeDocument/2006/relationships/hyperlink" Target="https://ecaconcordia.ca/" TargetMode="External"/><Relationship Id="rId14" Type="http://schemas.openxmlformats.org/officeDocument/2006/relationships/hyperlink" Target="https://www.concordia.ca/students/services/housing-food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mailto:ugpd-compsci@concordia.ca" TargetMode="External"/><Relationship Id="rId7" Type="http://schemas.openxmlformats.org/officeDocument/2006/relationships/hyperlink" Target="https://www.concordia.ca/ginacody/computer-science-software-eng/students/undergraduate.html" TargetMode="External"/><Relationship Id="rId2" Type="http://schemas.openxmlformats.org/officeDocument/2006/relationships/hyperlink" Target="https://www.concordia.ca/ginacody/computer-science-software-e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se-ugrad@concordia.ca" TargetMode="External"/><Relationship Id="rId5" Type="http://schemas.openxmlformats.org/officeDocument/2006/relationships/hyperlink" Target="mailto:joey.paquet@concordia.ca" TargetMode="External"/><Relationship Id="rId4" Type="http://schemas.openxmlformats.org/officeDocument/2006/relationships/hyperlink" Target="mailto:peter.rigby@concordia.c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acuityscheduling.com/schedule.php?owner=18004019&amp;calendarID=7703052" TargetMode="External"/><Relationship Id="rId2" Type="http://schemas.openxmlformats.org/officeDocument/2006/relationships/hyperlink" Target="https://app.acuityscheduling.com/schedule.php?owner=18004019&amp;calendarID=721473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p.acuityscheduling.com/schedule.php?owner=18004019" TargetMode="External"/><Relationship Id="rId5" Type="http://schemas.openxmlformats.org/officeDocument/2006/relationships/hyperlink" Target="https://app.acuityscheduling.com/schedule.php?owner=18004019&amp;calendarID=7703065" TargetMode="External"/><Relationship Id="rId4" Type="http://schemas.openxmlformats.org/officeDocument/2006/relationships/hyperlink" Target="https://app.acuityscheduling.com/schedule.php?owner=18004019&amp;calendarID=7699411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concordia.ca/ginacody/students/academic-services/undergraduate/requests.html" TargetMode="External"/><Relationship Id="rId7" Type="http://schemas.openxmlformats.org/officeDocument/2006/relationships/hyperlink" Target="https://concordia-ca.zoom.us/j/86356135228" TargetMode="External"/><Relationship Id="rId2" Type="http://schemas.openxmlformats.org/officeDocument/2006/relationships/hyperlink" Target="mailto:sakib.shahid@concordia.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an01.safelinks.protection.outlook.com/?url=https%3A%2F%2Fconcordia-ca.zoom.us%2Fj%2F86356135228&amp;data=05%7C02%7Csamantha.hanley%40concordia.ca%7C87aaf26b71664555de7d08dbfa5f3ce5%7C5569f185d22f4e139850ce5b1abcd2e8%7C0%7C0%7C638379059181363108%7CUnknown%7CTWFpbGZsb3d8eyJWIjoiMC4wLjAwMDAiLCJQIjoiV2luMzIiLCJBTiI6Ik1haWwiLCJXVCI6Mn0%3D%7C3000%7C%7C%7C&amp;sdata=mjxK%2Bsr7sdDA%2B5gjVDrK4kmjNdiSWtVRlSasIpsRnF4%3D&amp;reserved=0" TargetMode="External"/><Relationship Id="rId5" Type="http://schemas.openxmlformats.org/officeDocument/2006/relationships/hyperlink" Target="mailto:reihane.karimian@concordia.ca" TargetMode="External"/><Relationship Id="rId4" Type="http://schemas.openxmlformats.org/officeDocument/2006/relationships/hyperlink" Target="mailto:amnah.abdulrazzak@concordia.ca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ncordia.ca/academics/undergraduate/calendar/current/section-71-gina-cody-school-of-engineering-and-computer-science/section-71-70-department-of-computer-science-and-software-engineering/section-71-70-5-minor-in-computer-science.html" TargetMode="External"/><Relationship Id="rId3" Type="http://schemas.openxmlformats.org/officeDocument/2006/relationships/hyperlink" Target="https://www.concordia.ca/academics/undergraduate/computer-science.html" TargetMode="External"/><Relationship Id="rId7" Type="http://schemas.openxmlformats.org/officeDocument/2006/relationships/hyperlink" Target="https://www.concordia.ca/academics/undergraduate/calendar/current/section-71-gina-cody-school-of-engineering-and-computer-science/section-71-75-computer-science-in-health-and-life-sciences/section-71-75-1-curriculum-for-the-degree-of-bcompsc-in-health-and-life-sciences.html#71.75.2" TargetMode="External"/><Relationship Id="rId12" Type="http://schemas.openxmlformats.org/officeDocument/2006/relationships/image" Target="../media/image2.png"/><Relationship Id="rId2" Type="http://schemas.openxmlformats.org/officeDocument/2006/relationships/hyperlink" Target="https://www.concordia.ca/academics/undergraduate/calendar/current/section-71-gina-cody-school-of-engineering-and-computer-science/section-71-70-department-of-computer-science-and-software-engineering/section-71-70-9-degree-requirements-for-the-beng-in-software-engineeri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ncordia.ca/academics/undergraduate/calendar/current/section-71-gina-cody-school-of-engineering-and-computer-science/section-71-80-computation-arts-and-computer-science/bcompsc-joint-major-in-computation-arts-and-computer-science.html" TargetMode="External"/><Relationship Id="rId11" Type="http://schemas.openxmlformats.org/officeDocument/2006/relationships/hyperlink" Target="https://www.concordia.ca/academics/undergraduate/calendar/current/section-71-gina-cody-school-of-engineering-and-computer-science/section-71-20-beng/section-71-20-2-alternative-entry-programs.html" TargetMode="External"/><Relationship Id="rId5" Type="http://schemas.openxmlformats.org/officeDocument/2006/relationships/hyperlink" Target="https://www.concordia.ca/academics/undergraduate/calendar/current/section-71-gina-cody-school-of-engineering-and-computer-science/section-71-85-data-science/bcompsc-joint-major-in-data-science.html" TargetMode="External"/><Relationship Id="rId10" Type="http://schemas.openxmlformats.org/officeDocument/2006/relationships/hyperlink" Target="https://www.concordia.ca/academics/undergraduate/calendar/current/section-71-gina-cody-school-of-engineering-and-computer-science/section-71-75-computer-science-in-health-and-life-sciences/section-71-75-1-curriculum-for-the-degree-of-bcompsc-in-health-and-life-sciences.html#71.75.3" TargetMode="External"/><Relationship Id="rId4" Type="http://schemas.openxmlformats.org/officeDocument/2006/relationships/hyperlink" Target="https://www.concordia.ca/academics/undergraduate/calendar/current/section-71-gina-cody-school-of-engineering-and-computer-science/section-71-70-department-of-computer-science-and-software-engineering/section-71-70-2-degree-requirements-bcompsc-.html" TargetMode="External"/><Relationship Id="rId9" Type="http://schemas.openxmlformats.org/officeDocument/2006/relationships/hyperlink" Target="https://www.concordia.ca/academics/undergraduate/calendar/current/section-71-gina-cody-school-of-engineering-and-computer-science/section-71-70-department-of-computer-science-and-software-engineering/section-71-70-3-extended-credit-program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oncordia.ca/ginacody/computer-science-software-eng/programs/course-sequence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hyperlink" Target="https://www.concordia.ca/academics/undergraduate/calendar/current/section-71-gina-cody-school-of-engineering-and-computer-science/section-71-75-computer-science-in-health-and-life-sciences/section-71-75-1-curriculum-for-the-degree-of-bcompsc-in-health-and-life-sciences.html#71.75.3" TargetMode="External"/><Relationship Id="rId2" Type="http://schemas.openxmlformats.org/officeDocument/2006/relationships/hyperlink" Target="https://www.concordia.ca/academics/undergraduate/calendar/current/section-71-gina-cody-school-of-engineering-and-computer-science/section-71-70-department-of-computer-science-and-software-engineering/section-71-70-3-extended-credit-program.html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hyperlink" Target="https://www.concordia.ca/academics/undergraduate/calendar/current/section-71-gina-cody-school-of-engineering-and-computer-science/section-71-20-beng/section-71-20-2-alternative-entry-programs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concordia.ca/academics/undergraduate/calendar/current/quick-links/gina-cody-school-of-engineering-and-computer-science-courses.html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7CE86-EAC4-4E6F-AD7E-C1ADC1EAB2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8000" dirty="0"/>
              <a:t>WELCOME 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7C261-6693-4D67-9A51-3E06C1FF3C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Computer Science and Software Engineering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5850B0-F866-435A-B7D4-0C485C497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992" y="234972"/>
            <a:ext cx="5399086" cy="107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10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B03E0-3017-4C48-94B7-6A0AFF42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How To Register For A Course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F081D5-5253-4818-9573-D0085F08145E}"/>
              </a:ext>
            </a:extLst>
          </p:cNvPr>
          <p:cNvSpPr/>
          <p:nvPr/>
        </p:nvSpPr>
        <p:spPr>
          <a:xfrm>
            <a:off x="2788045" y="3872742"/>
            <a:ext cx="3641061" cy="5784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CA" sz="2400" dirty="0">
                <a:hlinkClick r:id="rId2"/>
              </a:rPr>
              <a:t>Course</a:t>
            </a:r>
            <a:r>
              <a:rPr lang="en-CA" sz="2400" spc="-45" dirty="0">
                <a:hlinkClick r:id="rId2"/>
              </a:rPr>
              <a:t> </a:t>
            </a:r>
            <a:r>
              <a:rPr lang="en-CA" sz="2400" dirty="0">
                <a:hlinkClick r:id="rId2"/>
              </a:rPr>
              <a:t>registration</a:t>
            </a:r>
            <a:r>
              <a:rPr lang="en-CA" sz="2400" spc="-15" dirty="0">
                <a:hlinkClick r:id="rId2"/>
              </a:rPr>
              <a:t> </a:t>
            </a:r>
            <a:r>
              <a:rPr lang="en-CA" sz="2400" spc="-10" dirty="0">
                <a:hlinkClick r:id="rId2"/>
              </a:rPr>
              <a:t>guide</a:t>
            </a:r>
            <a:endParaRPr lang="en-CA" sz="2400" spc="-1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24DC8E-08F2-4ED2-8F22-9EBADAEA4390}"/>
              </a:ext>
            </a:extLst>
          </p:cNvPr>
          <p:cNvSpPr/>
          <p:nvPr/>
        </p:nvSpPr>
        <p:spPr>
          <a:xfrm>
            <a:off x="1560576" y="193040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Having trouble navigating the course registration system?</a:t>
            </a:r>
          </a:p>
          <a:p>
            <a:pPr algn="ctr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The Welcome Crew Mentors have you covered!</a:t>
            </a:r>
          </a:p>
          <a:p>
            <a:pPr algn="ctr"/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Register for an upcoming workshop: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u="sng" dirty="0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Course registration: How to use the system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83F8B7-DB75-4C97-841A-6DF9DFA5A5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44586"/>
            <a:ext cx="1560575" cy="50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386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9826C-6A0E-4A8E-933F-1FADB9457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Academic Calendar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D8F01B-6CF2-495A-9E16-62D4B130ECCA}"/>
              </a:ext>
            </a:extLst>
          </p:cNvPr>
          <p:cNvSpPr/>
          <p:nvPr/>
        </p:nvSpPr>
        <p:spPr>
          <a:xfrm>
            <a:off x="543768" y="1930400"/>
            <a:ext cx="3625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Important Academic Dates</a:t>
            </a:r>
            <a:endParaRPr lang="en-CA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D17076-1722-4223-9A6A-E8AE5C50EC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17" y="109685"/>
            <a:ext cx="1560711" cy="4999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5D1234-F31B-4283-93A5-7F201F41D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1602" y="2704108"/>
            <a:ext cx="7772400" cy="364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077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1FE89-A9D7-4DFB-9C0A-815D84E90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CO-OP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1C5CE6-897D-45B7-B5AB-6E21F744BD17}"/>
              </a:ext>
            </a:extLst>
          </p:cNvPr>
          <p:cNvSpPr/>
          <p:nvPr/>
        </p:nvSpPr>
        <p:spPr>
          <a:xfrm>
            <a:off x="268224" y="1499423"/>
            <a:ext cx="9580626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Institute for Co-operative Education</a:t>
            </a:r>
            <a:endParaRPr lang="en-US" u="sng" dirty="0">
              <a:solidFill>
                <a:schemeClr val="accent2">
                  <a:lumMod val="7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endParaRPr lang="en-US" u="sng" dirty="0"/>
          </a:p>
          <a:p>
            <a:pPr fontAlgn="base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COOP Director Dr. Jayakumar: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jayakumar@cse.concordia.ca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General inquiries: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info.coop@concordia.ca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How to apply: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https://www.concordia.ca/academics/co-op/programs/undergraduate.html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5C8EEF-3CEC-4B9D-8F95-7B1B547FF7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34112"/>
            <a:ext cx="1471443" cy="4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543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08425-6DDF-4B33-A08D-FFA8637CB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algn="ctr"/>
            <a:r>
              <a:rPr lang="en-CA" dirty="0"/>
              <a:t>Student Clubs and Associations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BCF575-8C22-41F6-A845-0A167CBA3E57}"/>
              </a:ext>
            </a:extLst>
          </p:cNvPr>
          <p:cNvSpPr/>
          <p:nvPr/>
        </p:nvSpPr>
        <p:spPr>
          <a:xfrm>
            <a:off x="783710" y="1745734"/>
            <a:ext cx="29470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Associations</a:t>
            </a:r>
            <a:r>
              <a:rPr lang="en-US" sz="2000" dirty="0"/>
              <a:t> </a:t>
            </a:r>
            <a:endParaRPr lang="en-CA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EF4BB4-6101-4E8C-9E67-3584BC023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043" y="1457255"/>
            <a:ext cx="5009207" cy="54007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41234F-725B-4F22-9FBB-5D0428D25E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17" y="109685"/>
            <a:ext cx="1560711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419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ADBCD-B01A-4005-AB4F-969ADDEC0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solidFill>
                  <a:srgbClr val="92D050"/>
                </a:solidFill>
              </a:rPr>
              <a:t>Student services at Concordia</a:t>
            </a:r>
            <a:endParaRPr lang="en-CA" u="sng" dirty="0">
              <a:solidFill>
                <a:srgbClr val="92D05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FE2A6F-840B-4A63-915C-678155CF70AD}"/>
              </a:ext>
            </a:extLst>
          </p:cNvPr>
          <p:cNvSpPr/>
          <p:nvPr/>
        </p:nvSpPr>
        <p:spPr>
          <a:xfrm>
            <a:off x="2434813" y="1557828"/>
            <a:ext cx="6096000" cy="46258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Hub</a:t>
            </a:r>
          </a:p>
          <a:p>
            <a:pPr algn="ctr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Birks Student Centre</a:t>
            </a:r>
          </a:p>
          <a:p>
            <a:pPr algn="ctr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Academic Services – Gina Cody School</a:t>
            </a:r>
          </a:p>
          <a:p>
            <a:pPr algn="ctr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Academics &amp; 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Library resources</a:t>
            </a:r>
          </a:p>
          <a:p>
            <a:pPr algn="ctr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Co-op &amp; </a:t>
            </a: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Exchange</a:t>
            </a:r>
          </a:p>
          <a:p>
            <a:pPr algn="ctr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 Associations &amp; Clubs</a:t>
            </a:r>
          </a:p>
          <a:p>
            <a:pPr algn="ctr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Financial services &amp; funding</a:t>
            </a:r>
          </a:p>
          <a:p>
            <a:pPr algn="ctr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 support &amp; software</a:t>
            </a:r>
          </a:p>
          <a:p>
            <a:pPr algn="ctr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Sports, fitness &amp; recreation</a:t>
            </a:r>
          </a:p>
          <a:p>
            <a:pPr algn="ctr">
              <a:lnSpc>
                <a:spcPct val="150000"/>
              </a:lnSpc>
            </a:pPr>
            <a:r>
              <a:rPr lang="en-CA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Safety &amp; security</a:t>
            </a:r>
          </a:p>
          <a:p>
            <a:pPr algn="ctr">
              <a:lnSpc>
                <a:spcPct val="150000"/>
              </a:lnSpc>
            </a:pPr>
            <a:r>
              <a:rPr lang="en-CA" u="sng" dirty="0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Housing &amp; food</a:t>
            </a:r>
          </a:p>
        </p:txBody>
      </p:sp>
    </p:spTree>
    <p:extLst>
      <p:ext uri="{BB962C8B-B14F-4D97-AF65-F5344CB8AC3E}">
        <p14:creationId xmlns:p14="http://schemas.microsoft.com/office/powerpoint/2010/main" val="168972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2A2B-8792-4AB6-B2AD-0EDEF2F5A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uFill>
                  <a:solidFill>
                    <a:srgbClr val="000000"/>
                  </a:solidFill>
                </a:uFill>
                <a:hlinkClick r:id="rId2"/>
              </a:rPr>
              <a:t>Computer</a:t>
            </a:r>
            <a:r>
              <a:rPr lang="en-US" sz="3200" spc="-45" dirty="0">
                <a:uFill>
                  <a:solidFill>
                    <a:srgbClr val="000000"/>
                  </a:solidFill>
                </a:uFill>
                <a:hlinkClick r:id="rId2"/>
              </a:rPr>
              <a:t> </a:t>
            </a:r>
            <a:r>
              <a:rPr lang="en-US" sz="3200" dirty="0">
                <a:uFill>
                  <a:solidFill>
                    <a:srgbClr val="000000"/>
                  </a:solidFill>
                </a:uFill>
                <a:hlinkClick r:id="rId2"/>
              </a:rPr>
              <a:t>Science</a:t>
            </a:r>
            <a:r>
              <a:rPr lang="en-US" sz="3200" spc="-35" dirty="0">
                <a:uFill>
                  <a:solidFill>
                    <a:srgbClr val="000000"/>
                  </a:solidFill>
                </a:uFill>
                <a:hlinkClick r:id="rId2"/>
              </a:rPr>
              <a:t> </a:t>
            </a:r>
            <a:r>
              <a:rPr lang="en-US" sz="3200" dirty="0">
                <a:uFill>
                  <a:solidFill>
                    <a:srgbClr val="000000"/>
                  </a:solidFill>
                </a:uFill>
                <a:hlinkClick r:id="rId2"/>
              </a:rPr>
              <a:t>&amp;</a:t>
            </a:r>
            <a:r>
              <a:rPr lang="en-US" sz="3200" spc="-70" dirty="0">
                <a:uFill>
                  <a:solidFill>
                    <a:srgbClr val="000000"/>
                  </a:solidFill>
                </a:uFill>
                <a:hlinkClick r:id="rId2"/>
              </a:rPr>
              <a:t> </a:t>
            </a:r>
            <a:r>
              <a:rPr lang="en-US" sz="3200" dirty="0">
                <a:uFill>
                  <a:solidFill>
                    <a:srgbClr val="000000"/>
                  </a:solidFill>
                </a:uFill>
                <a:hlinkClick r:id="rId2"/>
              </a:rPr>
              <a:t>Software</a:t>
            </a:r>
            <a:r>
              <a:rPr lang="en-US" sz="3200" spc="-25" dirty="0">
                <a:uFill>
                  <a:solidFill>
                    <a:srgbClr val="000000"/>
                  </a:solidFill>
                </a:uFill>
                <a:hlinkClick r:id="rId2"/>
              </a:rPr>
              <a:t> </a:t>
            </a:r>
            <a:r>
              <a:rPr lang="en-US" sz="3200" spc="-10" dirty="0">
                <a:uFill>
                  <a:solidFill>
                    <a:srgbClr val="000000"/>
                  </a:solidFill>
                </a:uFill>
                <a:hlinkClick r:id="rId2"/>
              </a:rPr>
              <a:t>Engineering</a:t>
            </a:r>
            <a:br>
              <a:rPr lang="en-US" sz="3200" spc="-10" dirty="0">
                <a:uFill>
                  <a:solidFill>
                    <a:srgbClr val="000000"/>
                  </a:solidFill>
                </a:uFill>
              </a:rPr>
            </a:br>
            <a:r>
              <a:rPr lang="en-US" sz="3200" spc="-10" dirty="0">
                <a:uFill>
                  <a:solidFill>
                    <a:srgbClr val="000000"/>
                  </a:solidFill>
                </a:uFill>
              </a:rPr>
              <a:t>(CSSE)</a:t>
            </a:r>
            <a:endParaRPr lang="en-CA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6E06D-1FB7-4FE5-A158-ACE8AA406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Two programs: </a:t>
            </a:r>
          </a:p>
          <a:p>
            <a:r>
              <a:rPr lang="en-US" dirty="0"/>
              <a:t>               1. Bachelor of Computer Science   (Dr. Wang </a:t>
            </a:r>
            <a:r>
              <a:rPr lang="en-US" dirty="0">
                <a:hlinkClick r:id="rId3"/>
              </a:rPr>
              <a:t>ugpd-compsci@concordia.ca</a:t>
            </a:r>
            <a:r>
              <a:rPr lang="en-US" dirty="0"/>
              <a:t> )</a:t>
            </a:r>
          </a:p>
          <a:p>
            <a:r>
              <a:rPr lang="en-US" dirty="0"/>
              <a:t>               2. Software Engineering (Dr. Rigby </a:t>
            </a:r>
            <a:r>
              <a:rPr lang="en-US" dirty="0">
                <a:hlinkClick r:id="rId4"/>
              </a:rPr>
              <a:t>peter.rigby@concordia.ca</a:t>
            </a:r>
            <a:r>
              <a:rPr lang="en-US" dirty="0"/>
              <a:t>  )</a:t>
            </a:r>
          </a:p>
          <a:p>
            <a:r>
              <a:rPr lang="en-US" dirty="0"/>
              <a:t>               3. Chair of the Department: (Dr. Paquet </a:t>
            </a:r>
            <a:r>
              <a:rPr lang="en-US" dirty="0">
                <a:hlinkClick r:id="rId5"/>
              </a:rPr>
              <a:t>joey.paquet@concordia.ca</a:t>
            </a:r>
            <a:r>
              <a:rPr lang="en-US" dirty="0"/>
              <a:t> )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Programs advisors: </a:t>
            </a:r>
            <a:r>
              <a:rPr lang="en-US" dirty="0"/>
              <a:t>Natallia Lapko and Carly Carruthers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How to contact us:</a:t>
            </a:r>
          </a:p>
          <a:p>
            <a:r>
              <a:rPr lang="en-US" dirty="0"/>
              <a:t>               1. </a:t>
            </a:r>
            <a:r>
              <a:rPr lang="en-CA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hlinkClick r:id="rId6"/>
              </a:rPr>
              <a:t>cse-ugrad@concordia.ca</a:t>
            </a:r>
            <a:endParaRPr lang="en-CA" u="sng" spc="-10" dirty="0">
              <a:solidFill>
                <a:srgbClr val="0070C0"/>
              </a:solidFill>
              <a:uFill>
                <a:solidFill>
                  <a:srgbClr val="0070C0"/>
                </a:solidFill>
              </a:uFill>
            </a:endParaRPr>
          </a:p>
          <a:p>
            <a:r>
              <a:rPr lang="en-US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               </a:t>
            </a:r>
            <a:r>
              <a:rPr lang="en-US" dirty="0"/>
              <a:t>2. </a:t>
            </a:r>
            <a:r>
              <a:rPr lang="en-US" b="1" dirty="0"/>
              <a:t>IN-PERSON:</a:t>
            </a:r>
            <a:r>
              <a:rPr lang="en-US" dirty="0"/>
              <a:t> ER Building 10</a:t>
            </a:r>
            <a:r>
              <a:rPr lang="en-US" baseline="30000" dirty="0"/>
              <a:t>th</a:t>
            </a:r>
            <a:r>
              <a:rPr lang="en-US" dirty="0"/>
              <a:t> floor</a:t>
            </a:r>
          </a:p>
          <a:p>
            <a:r>
              <a:rPr lang="en-US" dirty="0"/>
              <a:t>               3. </a:t>
            </a:r>
            <a:r>
              <a:rPr lang="en-US" b="1" dirty="0"/>
              <a:t>ZOOM MEETING ID: </a:t>
            </a:r>
            <a:r>
              <a:rPr lang="en-US" dirty="0"/>
              <a:t>825 8607 8275</a:t>
            </a:r>
          </a:p>
          <a:p>
            <a:endParaRPr lang="en-US" dirty="0"/>
          </a:p>
          <a:p>
            <a:r>
              <a:rPr lang="en-US" sz="1000" dirty="0">
                <a:hlinkClick r:id="rId7"/>
              </a:rPr>
              <a:t>https://www.concordia.ca/ginacody/computer-science-software-eng/students/undergraduate.html</a:t>
            </a:r>
            <a:r>
              <a:rPr lang="en-US" sz="1000" dirty="0"/>
              <a:t> </a:t>
            </a: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40FF28-0739-4730-8B78-EF61F3E294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0"/>
            <a:ext cx="1633728" cy="52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11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540A2-8265-47B3-A019-85740BFBE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u="sng" dirty="0"/>
              <a:t>ZOOM &amp; IN-PERSON SCHEDULE</a:t>
            </a:r>
            <a:br>
              <a:rPr lang="en-CA" u="sng" dirty="0"/>
            </a:br>
            <a:r>
              <a:rPr lang="en-CA" u="sng" dirty="0"/>
              <a:t>(program advisors Natallia and Carly)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A1EA1-FB5B-495D-9D5E-2054513A5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Mondays</a:t>
            </a:r>
          </a:p>
          <a:p>
            <a:pPr algn="ctr"/>
            <a:r>
              <a:rPr lang="en-US" b="1" dirty="0"/>
              <a:t>ONLINE</a:t>
            </a:r>
            <a:r>
              <a:rPr lang="en-US" dirty="0"/>
              <a:t> advising 10am – 12pm  </a:t>
            </a:r>
          </a:p>
          <a:p>
            <a:endParaRPr lang="en-US" dirty="0"/>
          </a:p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Tuesdays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en-US" b="1" dirty="0"/>
              <a:t>IN-PERSON</a:t>
            </a:r>
            <a:r>
              <a:rPr lang="en-US" dirty="0"/>
              <a:t> advising 2pm – 4pm</a:t>
            </a:r>
          </a:p>
          <a:p>
            <a:endParaRPr lang="en-US" dirty="0"/>
          </a:p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Wednesdays </a:t>
            </a:r>
          </a:p>
          <a:p>
            <a:pPr algn="ctr"/>
            <a:r>
              <a:rPr lang="en-US" b="1" dirty="0"/>
              <a:t>IN-PERSON</a:t>
            </a:r>
            <a:r>
              <a:rPr lang="en-US" dirty="0"/>
              <a:t> advising 2pm – 4pm</a:t>
            </a:r>
          </a:p>
          <a:p>
            <a:endParaRPr lang="en-US" dirty="0"/>
          </a:p>
          <a:p>
            <a:pPr algn="ctr"/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Thursdays </a:t>
            </a:r>
          </a:p>
          <a:p>
            <a:pPr algn="ctr"/>
            <a:r>
              <a:rPr lang="en-US" b="1" dirty="0"/>
              <a:t>ONLINE</a:t>
            </a:r>
            <a:r>
              <a:rPr lang="en-US" dirty="0"/>
              <a:t> advising 2pm – 4pm</a:t>
            </a: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B90F40-9533-4564-918E-678E28224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1788"/>
            <a:ext cx="1621536" cy="52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14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A2AC0-83F9-4CC0-A43F-679F43F2C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u="sng" dirty="0"/>
              <a:t>ZOOM SCHEDULE</a:t>
            </a:r>
            <a:br>
              <a:rPr lang="en-CA" u="sng" dirty="0"/>
            </a:br>
            <a:r>
              <a:rPr lang="en-CA" u="sng" dirty="0"/>
              <a:t>(Faculty members)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EB4B0-6CB7-476C-ACE2-98C378D75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87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book an appointment: </a:t>
            </a:r>
          </a:p>
          <a:p>
            <a:pPr marL="0" indent="0" algn="ctr">
              <a:buNone/>
            </a:pP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/>
              <a:t>Undergraduate Program Director </a:t>
            </a:r>
            <a:r>
              <a:rPr lang="en-US" dirty="0"/>
              <a:t>(Dr. Wang) </a:t>
            </a:r>
            <a:r>
              <a:rPr lang="en-US" dirty="0">
                <a:hlinkClick r:id="rId2"/>
              </a:rPr>
              <a:t>booking page</a:t>
            </a:r>
            <a:endParaRPr lang="en-US" dirty="0"/>
          </a:p>
          <a:p>
            <a:r>
              <a:rPr lang="en-US" b="1" dirty="0"/>
              <a:t>Undergraduate Faculty Adviser </a:t>
            </a:r>
            <a:r>
              <a:rPr lang="en-US" dirty="0"/>
              <a:t>(Dr. Houari) </a:t>
            </a:r>
            <a:r>
              <a:rPr lang="en-US" dirty="0">
                <a:hlinkClick r:id="rId3"/>
              </a:rPr>
              <a:t>booking page</a:t>
            </a:r>
            <a:endParaRPr lang="en-US" dirty="0"/>
          </a:p>
          <a:p>
            <a:r>
              <a:rPr lang="en-US" b="1" dirty="0"/>
              <a:t>Undergraduate Faculty Adviser </a:t>
            </a:r>
            <a:r>
              <a:rPr lang="en-US" dirty="0"/>
              <a:t>(Dr. Pankratov) </a:t>
            </a:r>
            <a:r>
              <a:rPr lang="en-US" dirty="0">
                <a:hlinkClick r:id="rId4"/>
              </a:rPr>
              <a:t>booking page</a:t>
            </a:r>
            <a:endParaRPr lang="en-US" dirty="0"/>
          </a:p>
          <a:p>
            <a:r>
              <a:rPr lang="en-US" b="1" dirty="0"/>
              <a:t>Undergraduate Faculty Adviser </a:t>
            </a:r>
            <a:r>
              <a:rPr lang="en-US" dirty="0"/>
              <a:t>(Dr. Xiao) </a:t>
            </a:r>
            <a:r>
              <a:rPr lang="en-US" dirty="0">
                <a:hlinkClick r:id="rId5"/>
              </a:rPr>
              <a:t>booking page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General booking page: </a:t>
            </a:r>
            <a:r>
              <a:rPr lang="en-US" dirty="0">
                <a:hlinkClick r:id="rId6"/>
              </a:rPr>
              <a:t>here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226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C5D8D-00AF-4861-9867-F56277D0D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909" y="53933"/>
            <a:ext cx="8596668" cy="1320800"/>
          </a:xfrm>
        </p:spPr>
        <p:txBody>
          <a:bodyPr/>
          <a:lstStyle/>
          <a:p>
            <a:pPr algn="ctr"/>
            <a:r>
              <a:rPr lang="en-CA" dirty="0"/>
              <a:t>How We Help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A0891C1-9ACF-4D84-A170-56E6513B63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057844"/>
              </p:ext>
            </p:extLst>
          </p:nvPr>
        </p:nvGraphicFramePr>
        <p:xfrm>
          <a:off x="0" y="714333"/>
          <a:ext cx="12191999" cy="65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2775">
                  <a:extLst>
                    <a:ext uri="{9D8B030D-6E8A-4147-A177-3AD203B41FA5}">
                      <a16:colId xmlns:a16="http://schemas.microsoft.com/office/drawing/2014/main" val="3106020375"/>
                    </a:ext>
                  </a:extLst>
                </a:gridCol>
                <a:gridCol w="7079224">
                  <a:extLst>
                    <a:ext uri="{9D8B030D-6E8A-4147-A177-3AD203B41FA5}">
                      <a16:colId xmlns:a16="http://schemas.microsoft.com/office/drawing/2014/main" val="4153056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DEPARTMENT ADVISORS</a:t>
                      </a:r>
                      <a:endParaRPr lang="en-C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SAS ADVISORS</a:t>
                      </a:r>
                      <a:endParaRPr lang="en-C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89614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 PROVIDE ACADEMIC ADVISING CONCERNING: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 course selection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 sequence / re-sequence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requirements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requirements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 credit audits</a:t>
                      </a:r>
                      <a:endParaRPr lang="en-CA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Course registration assistance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Present options and counsel students regarding the procedures for requesting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re-evaluations, deferrals, grade changes,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Advise students regarding failed /conditional standing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sum up:</a:t>
                      </a:r>
                      <a:r>
                        <a:rPr lang="en-CA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advise on University policies and procedures as well as available student services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C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 a course that you are currently taking in a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Gegep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/college: email to </a:t>
                      </a:r>
                      <a:r>
                        <a:rPr lang="fi-FI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Sakib Shahid </a:t>
                      </a:r>
                      <a:r>
                        <a:rPr lang="fi-FI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2"/>
                        </a:rPr>
                        <a:t>sakib.shahid@concordia.ca</a:t>
                      </a:r>
                      <a:r>
                        <a:rPr lang="fi-FI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en-C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60642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i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Internal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 credits (for courses completed at Concordia): submit a request online </a:t>
                      </a: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https://www.concordia.ca/ginacody/students/academic-services/undergraduate/requests.html</a:t>
                      </a: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questions: Amnah Abdul Razzak 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amnah.abdulrazzak@concordia.ca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5324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C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 credits (for courses completed at another university): submit a request online </a:t>
                      </a: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https://www.concordia.ca/ginacody/students/academic-services/undergraduate/requests.html</a:t>
                      </a: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questions: </a:t>
                      </a:r>
                      <a:r>
                        <a:rPr lang="fi-FI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Reihane Karimian </a:t>
                      </a:r>
                      <a:r>
                        <a:rPr lang="fi-FI" sz="1600" dirty="0"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reihane.karimian@concordia.ca</a:t>
                      </a:r>
                      <a:r>
                        <a:rPr lang="fi-FI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C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3865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CA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SAS provides online advising (below). To see them in person: EV Building 2</a:t>
                      </a:r>
                      <a:r>
                        <a:rPr lang="en-US" u="none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lang="en-US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floor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Tuesdays, from 10 to 11 a.m.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https://concordia-ca.zoom.us/j/86356135228</a:t>
                      </a:r>
                      <a:b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Meeting ID: 863 5613 5228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Thursdays, from 3 to 4 p.m.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https://concordia-ca.zoom.us/j/86356135228</a:t>
                      </a:r>
                      <a:b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Meeting ID: 863 5613 5228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6424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4EAB39C-317A-47FB-AC82-4A4A0391C9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111788"/>
            <a:ext cx="1243584" cy="401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889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5E17B-2E39-45E8-BC1C-3DD2FFA53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u="sng" dirty="0"/>
              <a:t>Program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89DD5-FBBF-4DDE-99C8-B2D14ECC5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fontAlgn="base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Bachelor of Engineering, Software Engineering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 </a:t>
            </a:r>
          </a:p>
          <a:p>
            <a:pPr marL="0" indent="0" algn="just" fontAlgn="base">
              <a:lnSpc>
                <a:spcPct val="150000"/>
              </a:lnSpc>
              <a:buNone/>
            </a:pPr>
            <a:endParaRPr lang="en-US" u="sng" dirty="0">
              <a:solidFill>
                <a:schemeClr val="accent2">
                  <a:lumMod val="75000"/>
                </a:schemeClr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Bachelor of Computer Science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 </a:t>
            </a:r>
          </a:p>
          <a:p>
            <a:pPr algn="just" fontAlgn="base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Bachelor of Computer Science Joint Major in Data Science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 </a:t>
            </a:r>
          </a:p>
          <a:p>
            <a:pPr algn="just" fontAlgn="base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Bachelor of Computer Science Joint Major in Computation Arts and Computer Science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just" fontAlgn="base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Bachelor of Computer Science in Health and Life Sciences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 </a:t>
            </a:r>
          </a:p>
          <a:p>
            <a:pPr algn="just" fontAlgn="base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Minor in Computer Science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 </a:t>
            </a:r>
          </a:p>
          <a:p>
            <a:pPr algn="just" fontAlgn="base">
              <a:lnSpc>
                <a:spcPct val="150000"/>
              </a:lnSpc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algn="just" fontAlgn="base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Extended Credit Program (BCompSc, including Joint Majors)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just" fontAlgn="base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Extended Credit Program (BCompSc Health and Life Sciences)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just" fontAlgn="base">
              <a:lnSpc>
                <a:spcPct val="150000"/>
              </a:lnSpc>
            </a:pPr>
            <a:r>
              <a:rPr lang="en-US" u="sng" dirty="0">
                <a:solidFill>
                  <a:schemeClr val="accent2">
                    <a:lumMod val="75000"/>
                  </a:schemeClr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Extended Credit Program (SOEN)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FA73CA-20C9-4EA5-8E3B-3868944C563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135042"/>
            <a:ext cx="1468565" cy="47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73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466F-0D83-4B1F-9A2F-FF91AD3F1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Courses To Take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04F72-10E2-4EBB-8A6E-D4C57A6DA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sequences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5D5C89-14C6-42F6-A9C9-BADD492F0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1595890"/>
            <a:ext cx="5334000" cy="17933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39AD18A-BE17-4F79-96C8-C43AEA3F53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2168" y="3559210"/>
            <a:ext cx="5130832" cy="18869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A4EF70F-12CF-4B2D-B0C4-ADB05ABB3A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34112"/>
            <a:ext cx="1471443" cy="4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008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600F8-02DD-44EE-9BA0-0F1D51BAC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dirty="0"/>
              <a:t>Extended Credit Program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6AD9AA2-A1F5-46BB-B8A4-4DC053E4F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4261" y="-1339538"/>
            <a:ext cx="4185623" cy="4697017"/>
          </a:xfrm>
        </p:spPr>
        <p:txBody>
          <a:bodyPr/>
          <a:lstStyle/>
          <a:p>
            <a:pPr algn="ctr" fontAlgn="base">
              <a:lnSpc>
                <a:spcPct val="150000"/>
              </a:lnSpc>
            </a:pPr>
            <a:r>
              <a:rPr lang="en-US" sz="1600" u="sng" dirty="0">
                <a:hlinkClick r:id="rId2"/>
              </a:rPr>
              <a:t>ECP (BCompSc, including Joint Majors)</a:t>
            </a:r>
            <a:r>
              <a:rPr lang="en-US" sz="1600" dirty="0"/>
              <a:t> </a:t>
            </a:r>
          </a:p>
          <a:p>
            <a:pPr algn="just" fontAlgn="base">
              <a:lnSpc>
                <a:spcPct val="150000"/>
              </a:lnSpc>
            </a:pPr>
            <a:r>
              <a:rPr lang="en-US" sz="1600" dirty="0"/>
              <a:t> </a:t>
            </a:r>
          </a:p>
          <a:p>
            <a:pPr algn="just" fontAlgn="base">
              <a:lnSpc>
                <a:spcPct val="150000"/>
              </a:lnSpc>
            </a:pPr>
            <a:endParaRPr lang="en-US" dirty="0"/>
          </a:p>
          <a:p>
            <a:endParaRPr lang="en-CA" dirty="0"/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EAF7C674-659E-47B4-8C9C-67F2899F4AA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16220" y="1664250"/>
            <a:ext cx="4736883" cy="2041095"/>
          </a:xfrm>
          <a:prstGeom prst="rect">
            <a:avLst/>
          </a:prstGeo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30EF6AB-321D-41FE-BB80-52B0BBA19F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15264" y="1634578"/>
            <a:ext cx="4185618" cy="576262"/>
          </a:xfrm>
        </p:spPr>
        <p:txBody>
          <a:bodyPr/>
          <a:lstStyle/>
          <a:p>
            <a:r>
              <a:rPr lang="en-US" u="sng" dirty="0">
                <a:hlinkClick r:id="rId4"/>
              </a:rPr>
              <a:t>ECP (SOEN) </a:t>
            </a:r>
            <a:endParaRPr lang="en-US" dirty="0"/>
          </a:p>
          <a:p>
            <a:endParaRPr lang="en-CA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FEE2A96F-6066-4A44-9149-2309208A15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2737246"/>
            <a:ext cx="4185617" cy="2555694"/>
          </a:xfrm>
        </p:spPr>
        <p:txBody>
          <a:bodyPr/>
          <a:lstStyle/>
          <a:p>
            <a:endParaRPr lang="en-CA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7ADD51C-AFB3-4029-8C6A-B3DA5D32FF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5380" y="1739839"/>
            <a:ext cx="4559750" cy="255569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A9C954E-F4C8-4FC9-B959-3E3FC9C57B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379" y="98325"/>
            <a:ext cx="1387853" cy="44847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337C6AA-4577-4146-8526-F51F779D429E}"/>
              </a:ext>
            </a:extLst>
          </p:cNvPr>
          <p:cNvSpPr/>
          <p:nvPr/>
        </p:nvSpPr>
        <p:spPr>
          <a:xfrm>
            <a:off x="436513" y="3926201"/>
            <a:ext cx="4353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hlinkClick r:id="rId7"/>
              </a:rPr>
              <a:t>ECP (BCompSc Health and Life Sciences)</a:t>
            </a:r>
            <a:endParaRPr lang="en-CA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30681E2-0237-4510-A5FB-49EDA7E251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4068" y="4270396"/>
            <a:ext cx="4031363" cy="245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63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B03E0-3017-4C48-94B7-6A0AFF42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The Course Is About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DCEA10-3F7A-474A-BF84-F143E5A7D28A}"/>
              </a:ext>
            </a:extLst>
          </p:cNvPr>
          <p:cNvSpPr/>
          <p:nvPr/>
        </p:nvSpPr>
        <p:spPr>
          <a:xfrm>
            <a:off x="677334" y="1536115"/>
            <a:ext cx="3591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 Descriptions</a:t>
            </a:r>
            <a:endParaRPr lang="en-CA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2C86D9F-184E-4C5F-A64F-AC8A78363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3345" y="2059335"/>
            <a:ext cx="5275883" cy="418906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8F6CC27-94DE-460B-BA9E-A32913D735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0"/>
            <a:ext cx="1816608" cy="58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210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234</TotalTime>
  <Words>770</Words>
  <Application>Microsoft Office PowerPoint</Application>
  <PresentationFormat>Widescreen</PresentationFormat>
  <Paragraphs>114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Bell MT</vt:lpstr>
      <vt:lpstr>Courier New</vt:lpstr>
      <vt:lpstr>Trebuchet MS</vt:lpstr>
      <vt:lpstr>Wingdings 3</vt:lpstr>
      <vt:lpstr>Facet</vt:lpstr>
      <vt:lpstr>WELCOME TO</vt:lpstr>
      <vt:lpstr>Computer Science &amp; Software Engineering (CSSE)</vt:lpstr>
      <vt:lpstr>ZOOM &amp; IN-PERSON SCHEDULE (program advisors Natallia and Carly)</vt:lpstr>
      <vt:lpstr>ZOOM SCHEDULE (Faculty members)</vt:lpstr>
      <vt:lpstr>How We Help</vt:lpstr>
      <vt:lpstr>Program Requirements </vt:lpstr>
      <vt:lpstr>What Courses To Take</vt:lpstr>
      <vt:lpstr>Extended Credit Program </vt:lpstr>
      <vt:lpstr>What The Course Is About</vt:lpstr>
      <vt:lpstr>How To Register For A Course</vt:lpstr>
      <vt:lpstr>Academic Calendar</vt:lpstr>
      <vt:lpstr>CO-OP</vt:lpstr>
      <vt:lpstr>Student Clubs and Associations</vt:lpstr>
      <vt:lpstr>Student services at Concordia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</dc:title>
  <dc:creator>Carly Carruthers</dc:creator>
  <cp:lastModifiedBy>Carly Carruthers</cp:lastModifiedBy>
  <cp:revision>20</cp:revision>
  <dcterms:created xsi:type="dcterms:W3CDTF">2024-06-12T14:09:46Z</dcterms:created>
  <dcterms:modified xsi:type="dcterms:W3CDTF">2024-06-13T15:53:47Z</dcterms:modified>
</cp:coreProperties>
</file>