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354" r:id="rId3"/>
    <p:sldId id="340" r:id="rId4"/>
    <p:sldId id="333" r:id="rId5"/>
    <p:sldId id="259" r:id="rId6"/>
    <p:sldId id="365" r:id="rId7"/>
    <p:sldId id="332" r:id="rId8"/>
    <p:sldId id="368" r:id="rId9"/>
    <p:sldId id="295" r:id="rId10"/>
    <p:sldId id="366" r:id="rId11"/>
    <p:sldId id="361" r:id="rId12"/>
    <p:sldId id="269" r:id="rId13"/>
    <p:sldId id="362" r:id="rId14"/>
    <p:sldId id="352" r:id="rId15"/>
    <p:sldId id="367" r:id="rId16"/>
    <p:sldId id="341" r:id="rId17"/>
    <p:sldId id="358" r:id="rId18"/>
    <p:sldId id="359" r:id="rId19"/>
    <p:sldId id="360" r:id="rId20"/>
    <p:sldId id="353" r:id="rId2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D3"/>
    <a:srgbClr val="FF7575"/>
    <a:srgbClr val="800000"/>
    <a:srgbClr val="A1FF43"/>
    <a:srgbClr val="336600"/>
    <a:srgbClr val="96FF2D"/>
    <a:srgbClr val="87E3E1"/>
    <a:srgbClr val="165C5A"/>
    <a:srgbClr val="33CC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4662" autoAdjust="0"/>
  </p:normalViewPr>
  <p:slideViewPr>
    <p:cSldViewPr snapToGrid="0">
      <p:cViewPr varScale="1">
        <p:scale>
          <a:sx n="69" d="100"/>
          <a:sy n="69" d="100"/>
        </p:scale>
        <p:origin x="16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-1128"/>
    </p:cViewPr>
  </p:sorterViewPr>
  <p:notesViewPr>
    <p:cSldViewPr snapToGrid="0">
      <p:cViewPr varScale="1">
        <p:scale>
          <a:sx n="83" d="100"/>
          <a:sy n="83" d="100"/>
        </p:scale>
        <p:origin x="31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5735" y="0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/>
          <a:lstStyle>
            <a:lvl1pPr algn="r">
              <a:defRPr sz="1200"/>
            </a:lvl1pPr>
          </a:lstStyle>
          <a:p>
            <a:fld id="{572C94BF-3DF5-44DD-9140-0AD0941B4839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8869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5735" y="8838869"/>
            <a:ext cx="3042603" cy="467056"/>
          </a:xfrm>
          <a:prstGeom prst="rect">
            <a:avLst/>
          </a:prstGeom>
        </p:spPr>
        <p:txBody>
          <a:bodyPr vert="horz" lIns="90675" tIns="45338" rIns="90675" bIns="45338" rtlCol="0" anchor="b"/>
          <a:lstStyle>
            <a:lvl1pPr algn="r">
              <a:defRPr sz="1200"/>
            </a:lvl1pPr>
          </a:lstStyle>
          <a:p>
            <a:fld id="{50898A43-6548-4618-9852-2BA890D8EE1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23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5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743" y="5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/>
          <a:lstStyle>
            <a:lvl1pPr algn="r">
              <a:defRPr sz="1200"/>
            </a:lvl1pPr>
          </a:lstStyle>
          <a:p>
            <a:fld id="{555EFE42-444A-4D6C-9759-D3DF6B10A5DF}" type="datetimeFigureOut">
              <a:rPr lang="en-CA" smtClean="0"/>
              <a:t>2018-10-16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2050"/>
            <a:ext cx="4184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87" tIns="44744" rIns="89487" bIns="4474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9" y="4478159"/>
            <a:ext cx="5614668" cy="3664526"/>
          </a:xfrm>
          <a:prstGeom prst="rect">
            <a:avLst/>
          </a:prstGeom>
        </p:spPr>
        <p:txBody>
          <a:bodyPr vert="horz" lIns="89487" tIns="44744" rIns="89487" bIns="447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38722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743" y="8838722"/>
            <a:ext cx="3042603" cy="467203"/>
          </a:xfrm>
          <a:prstGeom prst="rect">
            <a:avLst/>
          </a:prstGeom>
        </p:spPr>
        <p:txBody>
          <a:bodyPr vert="horz" lIns="89487" tIns="44744" rIns="89487" bIns="44744" rtlCol="0" anchor="b"/>
          <a:lstStyle>
            <a:lvl1pPr algn="r">
              <a:defRPr sz="1200"/>
            </a:lvl1pPr>
          </a:lstStyle>
          <a:p>
            <a:fld id="{4AC092C1-3821-416F-BE9D-954D69A0BC8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99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92C1-3821-416F-BE9D-954D69A0BC8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81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92C1-3821-416F-BE9D-954D69A0BC8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08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92C1-3821-416F-BE9D-954D69A0BC8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419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92C1-3821-416F-BE9D-954D69A0BC8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4206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092C1-3821-416F-BE9D-954D69A0BC87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0902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3" y="2060848"/>
            <a:ext cx="7416824" cy="1583432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3" y="4149080"/>
            <a:ext cx="7416824" cy="910952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67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6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6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option 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 option 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2204864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07504" y="6525348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BB4AF-9602-4A99-80DE-E331B60F8FC2}" type="slidenum">
              <a:rPr lang="en-CA" sz="10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1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30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6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891" indent="-342891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32" indent="-28574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2971" indent="-22859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349" indent="-228594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5"/>
          <p:cNvSpPr>
            <a:spLocks noGrp="1"/>
          </p:cNvSpPr>
          <p:nvPr>
            <p:ph type="ctrTitle"/>
          </p:nvPr>
        </p:nvSpPr>
        <p:spPr>
          <a:xfrm>
            <a:off x="731520" y="1532709"/>
            <a:ext cx="8011886" cy="2725781"/>
          </a:xfrm>
        </p:spPr>
        <p:txBody>
          <a:bodyPr/>
          <a:lstStyle/>
          <a:p>
            <a:r>
              <a:rPr lang="en-CA" b="1" dirty="0" smtClean="0"/>
              <a:t>2018–19 Budget Conversations </a:t>
            </a:r>
            <a:br>
              <a:rPr lang="en-CA" b="1" dirty="0" smtClean="0"/>
            </a:br>
            <a:r>
              <a:rPr lang="en-CA" b="1" dirty="0" smtClean="0"/>
              <a:t/>
            </a:r>
            <a:br>
              <a:rPr lang="en-CA" b="1" dirty="0" smtClean="0"/>
            </a:br>
            <a:r>
              <a:rPr lang="en-CA" b="1" dirty="0" smtClean="0"/>
              <a:t>Presenters:</a:t>
            </a:r>
            <a:br>
              <a:rPr lang="en-CA" b="1" dirty="0" smtClean="0"/>
            </a:b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Graham Carr, Provost and VP, Academic</a:t>
            </a:r>
            <a:b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Denis Cossette, Chief Financial Officer</a:t>
            </a:r>
            <a:endParaRPr lang="en-CA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0" name="Subtitle 16"/>
          <p:cNvSpPr>
            <a:spLocks noGrp="1"/>
          </p:cNvSpPr>
          <p:nvPr>
            <p:ph type="subTitle" idx="1"/>
          </p:nvPr>
        </p:nvSpPr>
        <p:spPr>
          <a:xfrm>
            <a:off x="899592" y="4005064"/>
            <a:ext cx="7416824" cy="1054968"/>
          </a:xfrm>
        </p:spPr>
        <p:txBody>
          <a:bodyPr/>
          <a:lstStyle/>
          <a:p>
            <a:pPr eaLnBrk="1" hangingPunct="1"/>
            <a:endParaRPr lang="en-CA" dirty="0" smtClean="0">
              <a:latin typeface="Arial" charset="0"/>
            </a:endParaRPr>
          </a:p>
          <a:p>
            <a:pPr eaLnBrk="1" hangingPunct="1"/>
            <a:r>
              <a:rPr lang="en-CA" b="1" dirty="0" smtClean="0">
                <a:latin typeface="Arial" charset="0"/>
              </a:rPr>
              <a:t>September 2018</a:t>
            </a:r>
            <a:endParaRPr lang="en-CA" b="1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80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73509"/>
            <a:ext cx="8608312" cy="944628"/>
          </a:xfrm>
        </p:spPr>
        <p:txBody>
          <a:bodyPr/>
          <a:lstStyle/>
          <a:p>
            <a:r>
              <a:rPr lang="en-CA" dirty="0"/>
              <a:t>Projected Expenses: $498.8 million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E8A4C-A261-F849-9718-A5B4A7BEA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9" y="1511567"/>
            <a:ext cx="70739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6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Expense Categories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761744"/>
            <a:ext cx="7491094" cy="438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4" y="372752"/>
            <a:ext cx="8416980" cy="709714"/>
          </a:xfrm>
        </p:spPr>
        <p:txBody>
          <a:bodyPr/>
          <a:lstStyle/>
          <a:p>
            <a:r>
              <a:rPr lang="en-CA" dirty="0" smtClean="0"/>
              <a:t>Projected Revenues: $496.9 million</a:t>
            </a:r>
            <a:br>
              <a:rPr lang="en-CA" dirty="0" smtClean="0"/>
            </a:br>
            <a:endParaRPr lang="en-CA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62" y="1611983"/>
            <a:ext cx="6702148" cy="489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8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Investing in Our Future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2018-19 </a:t>
            </a:r>
            <a:r>
              <a:rPr lang="en-US" dirty="0"/>
              <a:t>budget reflects ongoing commitment to investing in our future as a next-generation university by:</a:t>
            </a:r>
          </a:p>
          <a:p>
            <a:r>
              <a:rPr lang="en-US" dirty="0"/>
              <a:t>Making strategic investments that </a:t>
            </a:r>
            <a:r>
              <a:rPr lang="en-US" dirty="0" smtClean="0"/>
              <a:t>enhance the </a:t>
            </a:r>
            <a:r>
              <a:rPr lang="en-US" dirty="0"/>
              <a:t>student </a:t>
            </a:r>
            <a:r>
              <a:rPr lang="en-US" dirty="0" smtClean="0"/>
              <a:t>experience and maintain momentum for </a:t>
            </a:r>
            <a:r>
              <a:rPr lang="en-US" dirty="0"/>
              <a:t>our 9 Strategic Directions initiatives; and</a:t>
            </a:r>
          </a:p>
          <a:p>
            <a:r>
              <a:rPr lang="en-US" dirty="0"/>
              <a:t>Returning to a balanced budget, supported by ongoing robust financial planning and evaluation.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42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84426"/>
            <a:ext cx="7772400" cy="1143000"/>
          </a:xfrm>
        </p:spPr>
        <p:txBody>
          <a:bodyPr/>
          <a:lstStyle/>
          <a:p>
            <a:pPr algn="ctr"/>
            <a:r>
              <a:rPr lang="en-CA" dirty="0" smtClean="0"/>
              <a:t>Questions?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015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723" y="2790092"/>
            <a:ext cx="7772400" cy="1143000"/>
          </a:xfrm>
        </p:spPr>
        <p:txBody>
          <a:bodyPr/>
          <a:lstStyle/>
          <a:p>
            <a:r>
              <a:rPr lang="en-US" dirty="0" smtClean="0"/>
              <a:t>Appendix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59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964" y="372752"/>
            <a:ext cx="8564590" cy="709714"/>
          </a:xfrm>
        </p:spPr>
        <p:txBody>
          <a:bodyPr/>
          <a:lstStyle/>
          <a:p>
            <a:r>
              <a:rPr lang="en-CA" dirty="0" smtClean="0"/>
              <a:t>Quebec Operating Grant: $320 million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790164" y="2086376"/>
            <a:ext cx="1133340" cy="4765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36" y="1536598"/>
            <a:ext cx="6577584" cy="44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0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Tuition Fees, Bursaries and Financial Aid, 2008-09 to 2017-18, per Student</a:t>
            </a:r>
            <a:endParaRPr lang="en-CA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27825"/>
            <a:ext cx="7766977" cy="3084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741192"/>
            <a:ext cx="74130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/>
              <a:t>Additional annual investment compared to </a:t>
            </a:r>
            <a:r>
              <a:rPr lang="en-US" sz="2200" dirty="0" smtClean="0"/>
              <a:t>2008-09:</a:t>
            </a:r>
            <a:br>
              <a:rPr lang="en-US" sz="2200" dirty="0" smtClean="0"/>
            </a:br>
            <a:r>
              <a:rPr lang="en-US" sz="2200" dirty="0" smtClean="0"/>
              <a:t>$ 4.8 M</a:t>
            </a:r>
            <a:endParaRPr lang="en-US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313" y="6029862"/>
            <a:ext cx="3286029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3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FTEs and Projections 2010-11 to</a:t>
            </a:r>
            <a:br>
              <a:rPr lang="en-US" sz="3200" dirty="0" smtClean="0"/>
            </a:br>
            <a:r>
              <a:rPr lang="en-US" sz="3200" dirty="0" smtClean="0"/>
              <a:t>2018-19 (9-year history)</a:t>
            </a:r>
            <a:endParaRPr lang="en-C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170" y="1624584"/>
            <a:ext cx="7285339" cy="48824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9" y="5577071"/>
            <a:ext cx="802879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Graduate and International Students, 2010-11 to 2017-18 (8-year history)</a:t>
            </a:r>
            <a:endParaRPr lang="en-CA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73751"/>
            <a:ext cx="7237312" cy="485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7415"/>
            <a:ext cx="7806566" cy="63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61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014924"/>
            <a:ext cx="9229117" cy="30965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86" y="0"/>
            <a:ext cx="9156986" cy="2260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986" y="4699829"/>
            <a:ext cx="9156986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9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3" y="42532"/>
            <a:ext cx="8407228" cy="649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503" y="409575"/>
            <a:ext cx="8399971" cy="1143000"/>
          </a:xfrm>
        </p:spPr>
        <p:txBody>
          <a:bodyPr/>
          <a:lstStyle/>
          <a:p>
            <a:r>
              <a:rPr lang="en-CA" sz="3500" dirty="0" smtClean="0"/>
              <a:t>2018-19 Concordia’s Operating Budget </a:t>
            </a:r>
            <a:endParaRPr lang="en-CA" sz="35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59926"/>
              </p:ext>
            </p:extLst>
          </p:nvPr>
        </p:nvGraphicFramePr>
        <p:xfrm>
          <a:off x="829753" y="1670939"/>
          <a:ext cx="7655944" cy="29138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27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1268">
                <a:tc>
                  <a:txBody>
                    <a:bodyPr/>
                    <a:lstStyle/>
                    <a:p>
                      <a:endParaRPr lang="en-CA" sz="2200" dirty="0" smtClean="0"/>
                    </a:p>
                    <a:p>
                      <a:r>
                        <a:rPr lang="en-CA" sz="2200" dirty="0" smtClean="0"/>
                        <a:t>Total Revenues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200" dirty="0" smtClean="0"/>
                    </a:p>
                    <a:p>
                      <a:pPr algn="ctr"/>
                      <a:r>
                        <a:rPr lang="en-CA" sz="2200" dirty="0" smtClean="0"/>
                        <a:t>$496.9 million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268">
                <a:tc>
                  <a:txBody>
                    <a:bodyPr/>
                    <a:lstStyle/>
                    <a:p>
                      <a:endParaRPr lang="en-CA" sz="2200" dirty="0" smtClean="0"/>
                    </a:p>
                    <a:p>
                      <a:r>
                        <a:rPr lang="en-CA" sz="2200" dirty="0" smtClean="0"/>
                        <a:t>Total</a:t>
                      </a:r>
                      <a:r>
                        <a:rPr lang="en-CA" sz="2200" baseline="0" dirty="0" smtClean="0"/>
                        <a:t> Expenses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200" dirty="0" smtClean="0"/>
                    </a:p>
                    <a:p>
                      <a:pPr algn="ctr"/>
                      <a:r>
                        <a:rPr lang="en-CA" sz="2200" dirty="0" smtClean="0"/>
                        <a:t>$498.8 million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268">
                <a:tc>
                  <a:txBody>
                    <a:bodyPr/>
                    <a:lstStyle/>
                    <a:p>
                      <a:endParaRPr lang="en-CA" sz="2200" dirty="0" smtClean="0"/>
                    </a:p>
                    <a:p>
                      <a:r>
                        <a:rPr lang="en-CA" sz="2200" dirty="0" smtClean="0"/>
                        <a:t>Operating</a:t>
                      </a:r>
                      <a:r>
                        <a:rPr lang="en-CA" sz="2200" baseline="0" dirty="0" smtClean="0"/>
                        <a:t> Deficit - Forecast</a:t>
                      </a:r>
                      <a:endParaRPr lang="en-CA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200" dirty="0" smtClean="0"/>
                    </a:p>
                    <a:p>
                      <a:pPr algn="ctr"/>
                      <a:r>
                        <a:rPr lang="en-US" sz="2200" dirty="0" smtClean="0"/>
                        <a:t>$1.9 million</a:t>
                      </a:r>
                      <a:endParaRPr lang="en-CA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63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06" y="355844"/>
            <a:ext cx="8431102" cy="979180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Concordia: Historical Context</a:t>
            </a:r>
            <a:b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92" y="1160633"/>
            <a:ext cx="8604504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CA" sz="2200" b="1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$90 million: </a:t>
            </a: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cumulative Quebec government budget reductions between 2010-11 and </a:t>
            </a:r>
            <a: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2016-17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Impact : Deficit position </a:t>
            </a:r>
            <a:endParaRPr lang="en-CA" sz="22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	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57515"/>
              </p:ext>
            </p:extLst>
          </p:nvPr>
        </p:nvGraphicFramePr>
        <p:xfrm>
          <a:off x="657594" y="2474329"/>
          <a:ext cx="7436690" cy="35417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5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50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097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Budget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 smtClean="0"/>
                    </a:p>
                    <a:p>
                      <a:pPr algn="ctr"/>
                      <a:r>
                        <a:rPr lang="en-CA" dirty="0" smtClean="0"/>
                        <a:t>Actual</a:t>
                      </a:r>
                      <a:endParaRPr lang="en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695">
                <a:tc>
                  <a:txBody>
                    <a:bodyPr/>
                    <a:lstStyle/>
                    <a:p>
                      <a:r>
                        <a:rPr lang="en-CA" b="1" dirty="0" smtClean="0"/>
                        <a:t>2015-16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$9.3 million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695">
                <a:tc>
                  <a:txBody>
                    <a:bodyPr/>
                    <a:lstStyle/>
                    <a:p>
                      <a:r>
                        <a:rPr lang="en-CA" b="1" dirty="0" smtClean="0"/>
                        <a:t>2016-17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$6.3 million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$5.9 million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695">
                <a:tc>
                  <a:txBody>
                    <a:bodyPr/>
                    <a:lstStyle/>
                    <a:p>
                      <a:r>
                        <a:rPr lang="en-CA" b="1" dirty="0" smtClean="0"/>
                        <a:t>2017-18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$3.9 million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$3.6</a:t>
                      </a:r>
                      <a:r>
                        <a:rPr lang="en-US" b="1" baseline="0" dirty="0" smtClean="0"/>
                        <a:t> million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69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2018-19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$1.9 million</a:t>
                      </a:r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3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0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06" y="355844"/>
            <a:ext cx="8431102" cy="979180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  <a:r>
              <a:rPr lang="en-CA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unding </a:t>
            </a:r>
            <a:r>
              <a:rPr lang="en-CA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pproach</a:t>
            </a:r>
            <a:br>
              <a:rPr lang="en-CA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3192" y="1160633"/>
            <a:ext cx="8604504" cy="364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endParaRPr lang="en-CA" sz="24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First re-investment in 2017-18: 		$   3.2 M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Second re-investment in 2018-19 (1):   	</a:t>
            </a:r>
            <a:r>
              <a:rPr lang="en-CA" sz="2200" u="sng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$   9.5 M </a:t>
            </a:r>
          </a:p>
          <a:p>
            <a:pPr marL="400041" lvl="1" fontAlgn="base">
              <a:spcBef>
                <a:spcPct val="20000"/>
              </a:spcBef>
              <a:spcAft>
                <a:spcPct val="0"/>
              </a:spcAft>
            </a:pPr>
            <a:r>
              <a:rPr lang="en-CA" sz="2200" i="1" kern="0" dirty="0">
                <a:solidFill>
                  <a:srgbClr val="000000"/>
                </a:solidFill>
                <a:latin typeface="Arial"/>
                <a:ea typeface="ＭＳ Ｐゴシック" pitchFamily="-32" charset="-128"/>
              </a:rPr>
              <a:t>Cumulative					</a:t>
            </a: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pitchFamily="-32" charset="-128"/>
              </a:rPr>
              <a:t>$ 12.7 M </a:t>
            </a: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endParaRPr lang="en-CA" sz="22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				</a:t>
            </a:r>
            <a: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14% </a:t>
            </a: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of reductions recovered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endParaRPr lang="en-CA" sz="2200" kern="0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marL="342891" lvl="0" indent="-342891" fontAlgn="base">
              <a:spcBef>
                <a:spcPct val="20000"/>
              </a:spcBef>
              <a:spcAft>
                <a:spcPct val="0"/>
              </a:spcAft>
              <a:buFont typeface="Wingdings" charset="0"/>
              <a:buChar char="§"/>
            </a:pP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As per the proposed government 5-year plan, </a:t>
            </a:r>
            <a: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reductions will</a:t>
            </a:r>
            <a:b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have </a:t>
            </a: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been recovered by </a:t>
            </a:r>
            <a:r>
              <a:rPr lang="en-CA" sz="2200" kern="0" dirty="0" smtClean="0">
                <a:solidFill>
                  <a:srgbClr val="000000"/>
                </a:solidFill>
                <a:latin typeface="Arial"/>
                <a:ea typeface="ＭＳ Ｐゴシック" charset="0"/>
              </a:rPr>
              <a:t>2022-23</a:t>
            </a:r>
            <a:r>
              <a:rPr lang="en-CA" sz="2200" kern="0" dirty="0">
                <a:solidFill>
                  <a:srgbClr val="000000"/>
                </a:solidFill>
                <a:latin typeface="Arial"/>
                <a:ea typeface="ＭＳ Ｐゴシック" charset="0"/>
              </a:rPr>
              <a:t>		</a:t>
            </a:r>
          </a:p>
        </p:txBody>
      </p:sp>
      <p:sp>
        <p:nvSpPr>
          <p:cNvPr id="5" name="Rectangle 4"/>
          <p:cNvSpPr/>
          <p:nvPr/>
        </p:nvSpPr>
        <p:spPr>
          <a:xfrm>
            <a:off x="502920" y="58515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CA" sz="1400" dirty="0">
                <a:solidFill>
                  <a:srgbClr val="000000"/>
                </a:solidFill>
              </a:rPr>
              <a:t>Note 1: 	</a:t>
            </a:r>
            <a:r>
              <a:rPr lang="en-CA" sz="1400" b="1" dirty="0">
                <a:solidFill>
                  <a:srgbClr val="000000"/>
                </a:solidFill>
              </a:rPr>
              <a:t>$3.2 M   </a:t>
            </a:r>
            <a:r>
              <a:rPr lang="en-CA" sz="1400" dirty="0">
                <a:solidFill>
                  <a:srgbClr val="000000"/>
                </a:solidFill>
              </a:rPr>
              <a:t>2017-18 re-investment</a:t>
            </a:r>
          </a:p>
          <a:p>
            <a:pPr lvl="0"/>
            <a:r>
              <a:rPr lang="en-CA" sz="1400" dirty="0">
                <a:solidFill>
                  <a:srgbClr val="000000"/>
                </a:solidFill>
              </a:rPr>
              <a:t>	</a:t>
            </a:r>
            <a:r>
              <a:rPr lang="en-CA" sz="1400" b="1" dirty="0">
                <a:solidFill>
                  <a:srgbClr val="000000"/>
                </a:solidFill>
              </a:rPr>
              <a:t>$4.3 M   </a:t>
            </a:r>
            <a:r>
              <a:rPr lang="en-CA" sz="1400" dirty="0">
                <a:solidFill>
                  <a:srgbClr val="000000"/>
                </a:solidFill>
              </a:rPr>
              <a:t>2018-19 re-investment</a:t>
            </a:r>
          </a:p>
          <a:p>
            <a:pPr lvl="0"/>
            <a:r>
              <a:rPr lang="en-CA" sz="1400" dirty="0">
                <a:solidFill>
                  <a:srgbClr val="000000"/>
                </a:solidFill>
              </a:rPr>
              <a:t>	</a:t>
            </a:r>
            <a:r>
              <a:rPr lang="en-CA" sz="1400" b="1" dirty="0">
                <a:solidFill>
                  <a:srgbClr val="000000"/>
                </a:solidFill>
              </a:rPr>
              <a:t>$2.0 M   </a:t>
            </a:r>
            <a:r>
              <a:rPr lang="en-CA" sz="1400" dirty="0">
                <a:solidFill>
                  <a:srgbClr val="000000"/>
                </a:solidFill>
              </a:rPr>
              <a:t>2018-19 additional re-investment</a:t>
            </a:r>
          </a:p>
        </p:txBody>
      </p:sp>
    </p:spTree>
    <p:extLst>
      <p:ext uri="{BB962C8B-B14F-4D97-AF65-F5344CB8AC3E}">
        <p14:creationId xmlns:p14="http://schemas.microsoft.com/office/powerpoint/2010/main" val="33745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36924" cy="1143000"/>
          </a:xfrm>
        </p:spPr>
        <p:txBody>
          <a:bodyPr/>
          <a:lstStyle/>
          <a:p>
            <a:r>
              <a:rPr lang="en-CA" dirty="0" smtClean="0"/>
              <a:t>Quebec Reality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085088"/>
            <a:ext cx="8063772" cy="5535168"/>
          </a:xfrm>
        </p:spPr>
        <p:txBody>
          <a:bodyPr/>
          <a:lstStyle/>
          <a:p>
            <a:r>
              <a:rPr lang="en-US" dirty="0" smtClean="0"/>
              <a:t>Second </a:t>
            </a:r>
            <a:r>
              <a:rPr lang="en-US" dirty="0"/>
              <a:t>year of </a:t>
            </a:r>
            <a:r>
              <a:rPr lang="en-US" dirty="0" smtClean="0"/>
              <a:t>reinvestment</a:t>
            </a:r>
            <a:r>
              <a:rPr lang="en-US" dirty="0"/>
              <a:t>, after many years of cuts</a:t>
            </a:r>
          </a:p>
          <a:p>
            <a:r>
              <a:rPr lang="en-US" dirty="0"/>
              <a:t>Quebec university sector </a:t>
            </a:r>
            <a:r>
              <a:rPr lang="en-US" dirty="0" smtClean="0"/>
              <a:t>facing declining student </a:t>
            </a:r>
            <a:r>
              <a:rPr lang="en-US" dirty="0"/>
              <a:t>population. </a:t>
            </a:r>
            <a:endParaRPr lang="en-US" dirty="0" smtClean="0"/>
          </a:p>
          <a:p>
            <a:r>
              <a:rPr lang="en-US" dirty="0" smtClean="0"/>
              <a:t>Quebec finding ways </a:t>
            </a:r>
            <a:r>
              <a:rPr lang="en-US" dirty="0"/>
              <a:t>to manage </a:t>
            </a:r>
            <a:r>
              <a:rPr lang="en-US" dirty="0" smtClean="0"/>
              <a:t>this </a:t>
            </a:r>
            <a:r>
              <a:rPr lang="en-US" dirty="0"/>
              <a:t>decline, mainly in regions</a:t>
            </a:r>
          </a:p>
          <a:p>
            <a:r>
              <a:rPr lang="en-US" dirty="0"/>
              <a:t>One </a:t>
            </a:r>
            <a:r>
              <a:rPr lang="en-US" dirty="0" smtClean="0"/>
              <a:t>solution: new </a:t>
            </a:r>
            <a:r>
              <a:rPr lang="en-US" dirty="0"/>
              <a:t>funding </a:t>
            </a:r>
            <a:r>
              <a:rPr lang="en-US" dirty="0" smtClean="0"/>
              <a:t>formula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Concordia context </a:t>
            </a:r>
          </a:p>
          <a:p>
            <a:r>
              <a:rPr lang="en-US" dirty="0" smtClean="0"/>
              <a:t>3% </a:t>
            </a:r>
            <a:r>
              <a:rPr lang="en-US" dirty="0"/>
              <a:t>growth </a:t>
            </a:r>
            <a:r>
              <a:rPr lang="en-US" dirty="0" smtClean="0"/>
              <a:t>in student </a:t>
            </a:r>
            <a:r>
              <a:rPr lang="en-US" dirty="0"/>
              <a:t>population per year in </a:t>
            </a:r>
            <a:r>
              <a:rPr lang="en-US" dirty="0" smtClean="0"/>
              <a:t>last 2 </a:t>
            </a:r>
            <a:r>
              <a:rPr lang="en-US" dirty="0"/>
              <a:t>years</a:t>
            </a:r>
          </a:p>
          <a:p>
            <a:r>
              <a:rPr lang="en-US" dirty="0"/>
              <a:t>Financial performance improving, but still in deficit</a:t>
            </a:r>
          </a:p>
          <a:p>
            <a:r>
              <a:rPr lang="en-US" dirty="0"/>
              <a:t>Many new initiatives </a:t>
            </a:r>
            <a:r>
              <a:rPr lang="en-US" dirty="0" smtClean="0"/>
              <a:t>in progress</a:t>
            </a:r>
            <a:endParaRPr lang="en-US" dirty="0"/>
          </a:p>
          <a:p>
            <a:r>
              <a:rPr lang="en-US" dirty="0"/>
              <a:t>Budget has to support this momentum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44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36924" cy="1143000"/>
          </a:xfrm>
        </p:spPr>
        <p:txBody>
          <a:bodyPr/>
          <a:lstStyle/>
          <a:p>
            <a:r>
              <a:rPr lang="en-CA" dirty="0" smtClean="0"/>
              <a:t>Building the Budget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952" y="1085088"/>
            <a:ext cx="8063772" cy="5535168"/>
          </a:xfrm>
        </p:spPr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Fall and Winter</a:t>
            </a:r>
          </a:p>
          <a:p>
            <a:r>
              <a:rPr lang="en-US" dirty="0" smtClean="0"/>
              <a:t>Key assumptions determined</a:t>
            </a:r>
          </a:p>
          <a:p>
            <a:r>
              <a:rPr lang="en-US" dirty="0" smtClean="0"/>
              <a:t>Budget planning process launched – all sectors advised</a:t>
            </a:r>
          </a:p>
          <a:p>
            <a:r>
              <a:rPr lang="en-US" dirty="0" smtClean="0"/>
              <a:t>Various draft versions prepared and reviewed by the BRWG and the President’s Executive Group (“PEG”)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May</a:t>
            </a:r>
            <a:endParaRPr lang="en-US" b="1" dirty="0"/>
          </a:p>
          <a:p>
            <a:r>
              <a:rPr lang="en-US" dirty="0" smtClean="0"/>
              <a:t>Government of Quebec gives Concordia final guidelines regarding revenues</a:t>
            </a:r>
          </a:p>
          <a:p>
            <a:r>
              <a:rPr lang="en-US" dirty="0" smtClean="0"/>
              <a:t>Final budget is prepared </a:t>
            </a:r>
          </a:p>
          <a:p>
            <a:r>
              <a:rPr lang="en-US" dirty="0" smtClean="0"/>
              <a:t>Budget is approved first by the Finance Committee, then by the Board of Governors</a:t>
            </a:r>
          </a:p>
          <a:p>
            <a:r>
              <a:rPr lang="en-US" dirty="0" smtClean="0"/>
              <a:t>Sectors are notified of budget allocations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1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1" y="1143369"/>
            <a:ext cx="7642490" cy="54135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373509"/>
            <a:ext cx="8608312" cy="944628"/>
          </a:xfrm>
        </p:spPr>
        <p:txBody>
          <a:bodyPr/>
          <a:lstStyle/>
          <a:p>
            <a:r>
              <a:rPr lang="en-CA" dirty="0" smtClean="0"/>
              <a:t>Projected Expenses: $498.8 million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792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cordia-Powerpoint-template-page-numbers-4x3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9" id="{0C38AE85-08E7-C74C-B2B8-7960D041C521}" vid="{55C64367-58A5-8A40-A72D-B6767387A3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53097</TotalTime>
  <Words>348</Words>
  <Application>Microsoft Office PowerPoint</Application>
  <PresentationFormat>On-screen Show (4:3)</PresentationFormat>
  <Paragraphs>89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Arial</vt:lpstr>
      <vt:lpstr>Arial Bold</vt:lpstr>
      <vt:lpstr>Calibri</vt:lpstr>
      <vt:lpstr>Gill Sans</vt:lpstr>
      <vt:lpstr>GillSans Bold</vt:lpstr>
      <vt:lpstr>Wingdings</vt:lpstr>
      <vt:lpstr>Concordia-Powerpoint-template-page-numbers-4x3</vt:lpstr>
      <vt:lpstr>2018–19 Budget Conversations   Presenters: Graham Carr, Provost and VP, Academic Denis Cossette, Chief Financial Officer</vt:lpstr>
      <vt:lpstr>PowerPoint Presentation</vt:lpstr>
      <vt:lpstr>PowerPoint Presentation</vt:lpstr>
      <vt:lpstr>2018-19 Concordia’s Operating Budget </vt:lpstr>
      <vt:lpstr>Concordia: Historical Context </vt:lpstr>
      <vt:lpstr>Government Funding Approach </vt:lpstr>
      <vt:lpstr>Quebec Reality </vt:lpstr>
      <vt:lpstr>Building the Budget </vt:lpstr>
      <vt:lpstr>Projected Expenses: $498.8 million</vt:lpstr>
      <vt:lpstr>Projected Expenses: $498.8 million</vt:lpstr>
      <vt:lpstr>Expense Categories</vt:lpstr>
      <vt:lpstr>Projected Revenues: $496.9 million </vt:lpstr>
      <vt:lpstr>Investing in Our Future</vt:lpstr>
      <vt:lpstr>Questions?</vt:lpstr>
      <vt:lpstr>Appendix</vt:lpstr>
      <vt:lpstr>Quebec Operating Grant: $320 million </vt:lpstr>
      <vt:lpstr>Tuition Fees, Bursaries and Financial Aid, 2008-09 to 2017-18, per Student</vt:lpstr>
      <vt:lpstr>FTEs and Projections 2010-11 to 2018-19 (9-year history)</vt:lpstr>
      <vt:lpstr>Graduate and International Students, 2010-11 to 2017-18 (8-year history)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STRENGTH STATUS Increasing Borrowing Capacity Limit from $700M to $1B</dc:title>
  <dc:creator>Denis Cossette</dc:creator>
  <cp:lastModifiedBy>Jean-Francois Hamel</cp:lastModifiedBy>
  <cp:revision>379</cp:revision>
  <cp:lastPrinted>2017-08-30T18:56:22Z</cp:lastPrinted>
  <dcterms:created xsi:type="dcterms:W3CDTF">2017-04-18T18:34:04Z</dcterms:created>
  <dcterms:modified xsi:type="dcterms:W3CDTF">2018-10-16T18:57:10Z</dcterms:modified>
</cp:coreProperties>
</file>