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328" r:id="rId3"/>
    <p:sldId id="340" r:id="rId4"/>
    <p:sldId id="324" r:id="rId5"/>
    <p:sldId id="326" r:id="rId6"/>
    <p:sldId id="343" r:id="rId7"/>
    <p:sldId id="344" r:id="rId8"/>
    <p:sldId id="345" r:id="rId9"/>
    <p:sldId id="346" r:id="rId10"/>
    <p:sldId id="347" r:id="rId11"/>
    <p:sldId id="349" r:id="rId12"/>
    <p:sldId id="327" r:id="rId13"/>
    <p:sldId id="350" r:id="rId14"/>
    <p:sldId id="351" r:id="rId15"/>
    <p:sldId id="335" r:id="rId16"/>
    <p:sldId id="325" r:id="rId17"/>
    <p:sldId id="323" r:id="rId18"/>
    <p:sldId id="336" r:id="rId19"/>
    <p:sldId id="332" r:id="rId20"/>
    <p:sldId id="259" r:id="rId21"/>
    <p:sldId id="333" r:id="rId22"/>
    <p:sldId id="269" r:id="rId23"/>
    <p:sldId id="341" r:id="rId24"/>
    <p:sldId id="295" r:id="rId25"/>
    <p:sldId id="342" r:id="rId26"/>
    <p:sldId id="334" r:id="rId27"/>
    <p:sldId id="264" r:id="rId28"/>
    <p:sldId id="338" r:id="rId29"/>
    <p:sldId id="283" r:id="rId30"/>
    <p:sldId id="289" r:id="rId31"/>
    <p:sldId id="352" r:id="rId32"/>
    <p:sldId id="353" r:id="rId3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5D3"/>
    <a:srgbClr val="FF7575"/>
    <a:srgbClr val="800000"/>
    <a:srgbClr val="A1FF43"/>
    <a:srgbClr val="336600"/>
    <a:srgbClr val="96FF2D"/>
    <a:srgbClr val="87E3E1"/>
    <a:srgbClr val="165C5A"/>
    <a:srgbClr val="33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2" autoAdjust="0"/>
    <p:restoredTop sz="94650" autoAdjust="0"/>
  </p:normalViewPr>
  <p:slideViewPr>
    <p:cSldViewPr snapToGrid="0">
      <p:cViewPr varScale="1">
        <p:scale>
          <a:sx n="74" d="100"/>
          <a:sy n="74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$32M - 1.1% New Money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32000000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$53M - 1.8% Growth and Indexation 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Sheet1!$C$3</c:f>
              <c:numCache>
                <c:formatCode>General</c:formatCode>
                <c:ptCount val="1"/>
                <c:pt idx="0">
                  <c:v>53000000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770400"/>
        <c:axId val="229770960"/>
      </c:barChart>
      <c:catAx>
        <c:axId val="22977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70960"/>
        <c:crosses val="autoZero"/>
        <c:auto val="1"/>
        <c:lblAlgn val="ctr"/>
        <c:lblOffset val="100"/>
        <c:noMultiLvlLbl val="0"/>
      </c:catAx>
      <c:valAx>
        <c:axId val="229770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70400"/>
        <c:crosses val="autoZero"/>
        <c:crossBetween val="between"/>
        <c:majorUnit val="100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2603" cy="467056"/>
          </a:xfrm>
          <a:prstGeom prst="rect">
            <a:avLst/>
          </a:prstGeom>
        </p:spPr>
        <p:txBody>
          <a:bodyPr vert="horz" lIns="90675" tIns="45338" rIns="90675" bIns="4533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5" y="0"/>
            <a:ext cx="3042603" cy="467056"/>
          </a:xfrm>
          <a:prstGeom prst="rect">
            <a:avLst/>
          </a:prstGeom>
        </p:spPr>
        <p:txBody>
          <a:bodyPr vert="horz" lIns="90675" tIns="45338" rIns="90675" bIns="45338" rtlCol="0"/>
          <a:lstStyle>
            <a:lvl1pPr algn="r">
              <a:defRPr sz="1200"/>
            </a:lvl1pPr>
          </a:lstStyle>
          <a:p>
            <a:fld id="{572C94BF-3DF5-44DD-9140-0AD0941B4839}" type="datetimeFigureOut">
              <a:rPr lang="en-CA" smtClean="0"/>
              <a:t>02/10/2017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8869"/>
            <a:ext cx="3042603" cy="467056"/>
          </a:xfrm>
          <a:prstGeom prst="rect">
            <a:avLst/>
          </a:prstGeom>
        </p:spPr>
        <p:txBody>
          <a:bodyPr vert="horz" lIns="90675" tIns="45338" rIns="90675" bIns="4533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5" y="8838869"/>
            <a:ext cx="3042603" cy="467056"/>
          </a:xfrm>
          <a:prstGeom prst="rect">
            <a:avLst/>
          </a:prstGeom>
        </p:spPr>
        <p:txBody>
          <a:bodyPr vert="horz" lIns="90675" tIns="45338" rIns="90675" bIns="45338" rtlCol="0" anchor="b"/>
          <a:lstStyle>
            <a:lvl1pPr algn="r">
              <a:defRPr sz="1200"/>
            </a:lvl1pPr>
          </a:lstStyle>
          <a:p>
            <a:fld id="{50898A43-6548-4618-9852-2BA890D8EE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23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42603" cy="467203"/>
          </a:xfrm>
          <a:prstGeom prst="rect">
            <a:avLst/>
          </a:prstGeom>
        </p:spPr>
        <p:txBody>
          <a:bodyPr vert="horz" lIns="89487" tIns="44744" rIns="89487" bIns="447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43" y="5"/>
            <a:ext cx="3042603" cy="467203"/>
          </a:xfrm>
          <a:prstGeom prst="rect">
            <a:avLst/>
          </a:prstGeom>
        </p:spPr>
        <p:txBody>
          <a:bodyPr vert="horz" lIns="89487" tIns="44744" rIns="89487" bIns="44744" rtlCol="0"/>
          <a:lstStyle>
            <a:lvl1pPr algn="r">
              <a:defRPr sz="1200"/>
            </a:lvl1pPr>
          </a:lstStyle>
          <a:p>
            <a:fld id="{555EFE42-444A-4D6C-9759-D3DF6B10A5DF}" type="datetimeFigureOut">
              <a:rPr lang="en-CA" smtClean="0"/>
              <a:t>02/10/2017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2050"/>
            <a:ext cx="4184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87" tIns="44744" rIns="89487" bIns="4474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78159"/>
            <a:ext cx="5614668" cy="3664526"/>
          </a:xfrm>
          <a:prstGeom prst="rect">
            <a:avLst/>
          </a:prstGeom>
        </p:spPr>
        <p:txBody>
          <a:bodyPr vert="horz" lIns="89487" tIns="44744" rIns="89487" bIns="447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38722"/>
            <a:ext cx="3042603" cy="467203"/>
          </a:xfrm>
          <a:prstGeom prst="rect">
            <a:avLst/>
          </a:prstGeom>
        </p:spPr>
        <p:txBody>
          <a:bodyPr vert="horz" lIns="89487" tIns="44744" rIns="89487" bIns="447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43" y="8838722"/>
            <a:ext cx="3042603" cy="467203"/>
          </a:xfrm>
          <a:prstGeom prst="rect">
            <a:avLst/>
          </a:prstGeom>
        </p:spPr>
        <p:txBody>
          <a:bodyPr vert="horz" lIns="89487" tIns="44744" rIns="89487" bIns="44744" rtlCol="0" anchor="b"/>
          <a:lstStyle>
            <a:lvl1pPr algn="r">
              <a:defRPr sz="1200"/>
            </a:lvl1pPr>
          </a:lstStyle>
          <a:p>
            <a:fld id="{4AC092C1-3821-416F-BE9D-954D69A0B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99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3" y="2060848"/>
            <a:ext cx="7416824" cy="1583432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3" y="4149080"/>
            <a:ext cx="7416824" cy="91095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4" y="65253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BB4AF-9602-4A99-80DE-E331B60F8FC2}" type="slidenum">
              <a:rPr lang="en-CA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5253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BB4AF-9602-4A99-80DE-E331B60F8FC2}" type="slidenum">
              <a:rPr lang="en-CA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6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5253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BB4AF-9602-4A99-80DE-E331B60F8FC2}" type="slidenum">
              <a:rPr lang="en-CA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6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option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04864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5253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BB4AF-9602-4A99-80DE-E331B60F8FC2}" type="slidenum">
              <a:rPr lang="en-CA"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5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option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04864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5253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BB4AF-9602-4A99-80DE-E331B60F8FC2}" type="slidenum">
              <a:rPr lang="en-CA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0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4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5"/>
          <p:cNvSpPr>
            <a:spLocks noGrp="1"/>
          </p:cNvSpPr>
          <p:nvPr>
            <p:ph type="ctrTitle"/>
          </p:nvPr>
        </p:nvSpPr>
        <p:spPr>
          <a:xfrm>
            <a:off x="731520" y="1532709"/>
            <a:ext cx="8011886" cy="2725781"/>
          </a:xfrm>
        </p:spPr>
        <p:txBody>
          <a:bodyPr/>
          <a:lstStyle/>
          <a:p>
            <a:r>
              <a:rPr lang="en-CA" b="1" dirty="0" smtClean="0"/>
              <a:t>2017–18 Budget Conversations </a:t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Presenters:</a:t>
            </a:r>
            <a:br>
              <a:rPr lang="en-CA" b="1" dirty="0" smtClean="0"/>
            </a:b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Graham Carr, Provost and </a:t>
            </a:r>
            <a:r>
              <a:rPr lang="en-CA" sz="2600" smtClean="0">
                <a:latin typeface="Arial" panose="020B0604020202020204" pitchFamily="34" charset="0"/>
                <a:cs typeface="Arial" panose="020B0604020202020204" pitchFamily="34" charset="0"/>
              </a:rPr>
              <a:t>VP of Academic </a:t>
            </a: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b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Denis Cossette, Chief Financial Officer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Subtitle 16"/>
          <p:cNvSpPr>
            <a:spLocks noGrp="1"/>
          </p:cNvSpPr>
          <p:nvPr>
            <p:ph type="subTitle" idx="1"/>
          </p:nvPr>
        </p:nvSpPr>
        <p:spPr>
          <a:xfrm>
            <a:off x="899592" y="4005064"/>
            <a:ext cx="7416824" cy="1054968"/>
          </a:xfrm>
        </p:spPr>
        <p:txBody>
          <a:bodyPr/>
          <a:lstStyle/>
          <a:p>
            <a:pPr eaLnBrk="1" hangingPunct="1"/>
            <a:endParaRPr lang="en-CA" dirty="0" smtClean="0">
              <a:latin typeface="Arial" charset="0"/>
            </a:endParaRPr>
          </a:p>
          <a:p>
            <a:pPr eaLnBrk="1" hangingPunct="1"/>
            <a:r>
              <a:rPr lang="en-CA" b="1" dirty="0" smtClean="0">
                <a:latin typeface="Arial" charset="0"/>
              </a:rPr>
              <a:t>September 2017</a:t>
            </a:r>
            <a:endParaRPr lang="en-CA" b="1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" y="325"/>
            <a:ext cx="9147626" cy="70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11"/>
            <a:ext cx="9144000" cy="70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11"/>
            <a:ext cx="9144000" cy="70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11"/>
            <a:ext cx="9144000" cy="70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11"/>
            <a:ext cx="9144000" cy="70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"/>
            <a:ext cx="9144000" cy="70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91" y="320040"/>
            <a:ext cx="8162109" cy="1143000"/>
          </a:xfrm>
        </p:spPr>
        <p:txBody>
          <a:bodyPr/>
          <a:lstStyle/>
          <a:p>
            <a:r>
              <a:rPr lang="en-CA" dirty="0" smtClean="0"/>
              <a:t>Annual Operating Budget – Process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341"/>
            <a:ext cx="7431657" cy="5305867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Review Working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(BRWG)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Reviews current state and develops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assumptions.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Budget planning begins in the fall, involves all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sectors.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Constantly reviews assumptions and forecasts to respect current funding situation and strategic alignment of the university’s priorities, in collaboration with the Faculties and units.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BRWG 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n-CA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Graham Carr, Provost and VP, Academic Affairs</a:t>
            </a:r>
          </a:p>
          <a:p>
            <a:pPr lvl="1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Denis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Cossette, CFO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Roger </a:t>
            </a:r>
            <a:r>
              <a:rPr lang="en-CA" sz="1600" dirty="0" err="1">
                <a:latin typeface="Arial" panose="020B0604020202020204" pitchFamily="34" charset="0"/>
                <a:cs typeface="Arial" panose="020B0604020202020204" pitchFamily="34" charset="0"/>
              </a:rPr>
              <a:t>Côté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, VP, Services</a:t>
            </a: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Christophe Guy, VP, Research and Graduate Studies</a:t>
            </a:r>
          </a:p>
          <a:p>
            <a:pPr lvl="1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Jean-François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Hamel, Senior Director Financial Planning and Budgets</a:t>
            </a:r>
          </a:p>
          <a:p>
            <a:pPr lvl="1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Lisa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Ostiguy, Deputy Provost</a:t>
            </a:r>
          </a:p>
          <a:p>
            <a:pPr lvl="1"/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Gracy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Pardillo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AVP Finance and Controller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VP Services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VP Research and Graduate Studies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Controller </a:t>
            </a:r>
          </a:p>
          <a:p>
            <a:r>
              <a:rPr lang="en-CA" dirty="0" smtClean="0"/>
              <a:t>CFO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21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97" y="633141"/>
            <a:ext cx="8636122" cy="1143000"/>
          </a:xfrm>
        </p:spPr>
        <p:txBody>
          <a:bodyPr/>
          <a:lstStyle/>
          <a:p>
            <a:r>
              <a:rPr lang="en-CA" dirty="0" smtClean="0"/>
              <a:t>Annual </a:t>
            </a:r>
            <a:r>
              <a:rPr lang="en-CA" dirty="0"/>
              <a:t>O</a:t>
            </a:r>
            <a:r>
              <a:rPr lang="en-CA" dirty="0" smtClean="0"/>
              <a:t>perating Budget: Timeline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18" y="1347465"/>
            <a:ext cx="6646144" cy="51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"/>
            <a:ext cx="9144000" cy="70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36924" cy="1143000"/>
          </a:xfrm>
        </p:spPr>
        <p:txBody>
          <a:bodyPr/>
          <a:lstStyle/>
          <a:p>
            <a:r>
              <a:rPr lang="en-CA" dirty="0" smtClean="0"/>
              <a:t>2017-18 Operating Budget:</a:t>
            </a:r>
            <a:br>
              <a:rPr lang="en-CA" dirty="0" smtClean="0"/>
            </a:br>
            <a:r>
              <a:rPr lang="en-CA" dirty="0" smtClean="0"/>
              <a:t>Key Challenges and Assumptions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Government of Quebec funding and legal framework requirements (e.g. prescribed decisions such as tuition fees, pension reform)</a:t>
            </a:r>
          </a:p>
          <a:p>
            <a:r>
              <a:rPr lang="en-CA" dirty="0" smtClean="0"/>
              <a:t>Increases in government funding lower than annual cost increases</a:t>
            </a:r>
          </a:p>
          <a:p>
            <a:r>
              <a:rPr lang="en-CA" dirty="0" smtClean="0"/>
              <a:t>Most costs are fixed, e.g. salaries and utilities</a:t>
            </a:r>
          </a:p>
          <a:p>
            <a:r>
              <a:rPr lang="en-CA" dirty="0" smtClean="0"/>
              <a:t>Deficit reduction</a:t>
            </a:r>
          </a:p>
          <a:p>
            <a:r>
              <a:rPr lang="en-CA" dirty="0" smtClean="0"/>
              <a:t>Need to adapt to changing environment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44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Charting Our Future as a</a:t>
            </a:r>
            <a:br>
              <a:rPr lang="en-CA" dirty="0" smtClean="0"/>
            </a:br>
            <a:r>
              <a:rPr lang="en-CA" dirty="0" smtClean="0"/>
              <a:t>Next-Generation University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72" y="1715785"/>
            <a:ext cx="4195855" cy="47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06" y="154676"/>
            <a:ext cx="8824294" cy="691688"/>
          </a:xfrm>
        </p:spPr>
        <p:txBody>
          <a:bodyPr>
            <a:normAutofit fontScale="90000"/>
          </a:bodyPr>
          <a:lstStyle/>
          <a:p>
            <a:r>
              <a:rPr lang="en-CA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</a:t>
            </a:r>
            <a:r>
              <a:rPr lang="en-CA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CA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uebec: University Funding</a:t>
            </a:r>
            <a:br>
              <a:rPr lang="en-CA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46364"/>
            <a:ext cx="2073576" cy="50116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077" y="2245857"/>
            <a:ext cx="130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3% increase in university sector ($85M)</a:t>
            </a:r>
            <a:endParaRPr lang="en-CA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6" y="2387539"/>
            <a:ext cx="103641" cy="914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2201816" y="2387539"/>
            <a:ext cx="2417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083" y="967670"/>
            <a:ext cx="2664183" cy="432854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858800720"/>
              </p:ext>
            </p:extLst>
          </p:nvPr>
        </p:nvGraphicFramePr>
        <p:xfrm>
          <a:off x="4381689" y="1317850"/>
          <a:ext cx="4552041" cy="177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13" y="3575220"/>
            <a:ext cx="3462828" cy="5974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526" y="4172680"/>
            <a:ext cx="4560203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03" y="409575"/>
            <a:ext cx="8399971" cy="1143000"/>
          </a:xfrm>
        </p:spPr>
        <p:txBody>
          <a:bodyPr/>
          <a:lstStyle/>
          <a:p>
            <a:r>
              <a:rPr lang="en-CA" sz="3500" dirty="0" smtClean="0"/>
              <a:t>2017-18 Concordia’s Operating Budget </a:t>
            </a:r>
            <a:endParaRPr lang="en-CA" sz="35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084267"/>
              </p:ext>
            </p:extLst>
          </p:nvPr>
        </p:nvGraphicFramePr>
        <p:xfrm>
          <a:off x="829753" y="1670939"/>
          <a:ext cx="7655944" cy="29138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27972"/>
                <a:gridCol w="3827972"/>
              </a:tblGrid>
              <a:tr h="971268">
                <a:tc>
                  <a:txBody>
                    <a:bodyPr/>
                    <a:lstStyle/>
                    <a:p>
                      <a:endParaRPr lang="en-CA" sz="2000" dirty="0" smtClean="0"/>
                    </a:p>
                    <a:p>
                      <a:r>
                        <a:rPr lang="en-CA" sz="2000" dirty="0" smtClean="0"/>
                        <a:t>Total Revenues</a:t>
                      </a:r>
                      <a:endParaRPr lang="en-CA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$473.7 million</a:t>
                      </a:r>
                      <a:endParaRPr lang="en-CA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71268">
                <a:tc>
                  <a:txBody>
                    <a:bodyPr/>
                    <a:lstStyle/>
                    <a:p>
                      <a:endParaRPr lang="en-CA" sz="2000" dirty="0" smtClean="0"/>
                    </a:p>
                    <a:p>
                      <a:r>
                        <a:rPr lang="en-CA" sz="2000" dirty="0" smtClean="0"/>
                        <a:t>Total</a:t>
                      </a:r>
                      <a:r>
                        <a:rPr lang="en-CA" sz="2000" baseline="0" dirty="0" smtClean="0"/>
                        <a:t> Expenses</a:t>
                      </a:r>
                      <a:endParaRPr lang="en-CA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$477.6 million</a:t>
                      </a:r>
                      <a:endParaRPr lang="en-CA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71268">
                <a:tc>
                  <a:txBody>
                    <a:bodyPr/>
                    <a:lstStyle/>
                    <a:p>
                      <a:endParaRPr lang="en-CA" sz="2000" dirty="0" smtClean="0"/>
                    </a:p>
                    <a:p>
                      <a:r>
                        <a:rPr lang="en-CA" sz="2000" dirty="0" smtClean="0"/>
                        <a:t>Operating</a:t>
                      </a:r>
                      <a:r>
                        <a:rPr lang="en-CA" sz="2000" baseline="0" dirty="0" smtClean="0"/>
                        <a:t> Deficit - Forecast</a:t>
                      </a:r>
                      <a:endParaRPr lang="en-CA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($3.9</a:t>
                      </a:r>
                      <a:r>
                        <a:rPr lang="en-CA" sz="2000" baseline="0" dirty="0" smtClean="0"/>
                        <a:t> million)</a:t>
                      </a:r>
                      <a:endParaRPr lang="en-CA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6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64" y="372752"/>
            <a:ext cx="9144000" cy="709714"/>
          </a:xfrm>
        </p:spPr>
        <p:txBody>
          <a:bodyPr/>
          <a:lstStyle/>
          <a:p>
            <a:r>
              <a:rPr lang="en-CA" dirty="0" smtClean="0"/>
              <a:t>Projected Net Revenues: $473.7 million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6" y="1082466"/>
            <a:ext cx="7797395" cy="55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64" y="372752"/>
            <a:ext cx="8045527" cy="709714"/>
          </a:xfrm>
        </p:spPr>
        <p:txBody>
          <a:bodyPr/>
          <a:lstStyle/>
          <a:p>
            <a:r>
              <a:rPr lang="en-CA" dirty="0" smtClean="0"/>
              <a:t>Operating Grant: $300 million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61" y="1273995"/>
            <a:ext cx="6270037" cy="4500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164" y="2086376"/>
            <a:ext cx="1133340" cy="476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48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73509"/>
            <a:ext cx="8608312" cy="944628"/>
          </a:xfrm>
        </p:spPr>
        <p:txBody>
          <a:bodyPr/>
          <a:lstStyle/>
          <a:p>
            <a:r>
              <a:rPr lang="en-CA" dirty="0" smtClean="0"/>
              <a:t>Projected Expenses: $477.6 million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021437"/>
            <a:ext cx="7294759" cy="56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6" y="363276"/>
            <a:ext cx="8049763" cy="6219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73509"/>
            <a:ext cx="8608312" cy="944628"/>
          </a:xfrm>
        </p:spPr>
        <p:txBody>
          <a:bodyPr/>
          <a:lstStyle/>
          <a:p>
            <a:r>
              <a:rPr lang="en-CA" dirty="0" smtClean="0"/>
              <a:t>Other Expenses: $46 million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99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"/>
            <a:ext cx="9144000" cy="70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37229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Priorities for 2017-18</a:t>
            </a:r>
            <a:r>
              <a:rPr lang="en-CA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943791"/>
            <a:ext cx="8700655" cy="5418372"/>
          </a:xfrm>
        </p:spPr>
        <p:txBody>
          <a:bodyPr>
            <a:normAutofit/>
          </a:bodyPr>
          <a:lstStyle/>
          <a:p>
            <a:pPr marL="457188" lvl="1" indent="0">
              <a:buNone/>
            </a:pPr>
            <a:r>
              <a:rPr lang="en-CA" dirty="0" smtClean="0"/>
              <a:t>	</a:t>
            </a:r>
            <a:r>
              <a:rPr lang="en-CA" dirty="0"/>
              <a:t>	</a:t>
            </a:r>
            <a:endParaRPr lang="en-CA" dirty="0" smtClean="0"/>
          </a:p>
          <a:p>
            <a:pPr marL="457188" lvl="1" indent="0">
              <a:buNone/>
            </a:pPr>
            <a:r>
              <a:rPr lang="en-CA" sz="2400" b="1" dirty="0" smtClean="0"/>
              <a:t>Strategic investments, including:</a:t>
            </a:r>
            <a:r>
              <a:rPr lang="en-CA" b="1" dirty="0" smtClean="0"/>
              <a:t>	</a:t>
            </a:r>
            <a:endParaRPr lang="en-CA" dirty="0"/>
          </a:p>
          <a:p>
            <a:pPr lvl="1"/>
            <a:r>
              <a:rPr lang="en-CA" dirty="0" smtClean="0"/>
              <a:t>Enrolment Incentives</a:t>
            </a:r>
            <a:endParaRPr lang="en-CA" dirty="0"/>
          </a:p>
          <a:p>
            <a:pPr lvl="1"/>
            <a:r>
              <a:rPr lang="en-CA" dirty="0" smtClean="0"/>
              <a:t>Strategic Directions Initiatives</a:t>
            </a:r>
            <a:endParaRPr lang="en-CA" dirty="0"/>
          </a:p>
          <a:p>
            <a:pPr lvl="1"/>
            <a:r>
              <a:rPr lang="en-CA" dirty="0" smtClean="0"/>
              <a:t>Postdoctoral Hiring</a:t>
            </a:r>
            <a:endParaRPr lang="en-CA" dirty="0"/>
          </a:p>
          <a:p>
            <a:pPr lvl="1"/>
            <a:r>
              <a:rPr lang="en-CA" dirty="0" smtClean="0"/>
              <a:t>Support to researchers (indirect costs)</a:t>
            </a:r>
          </a:p>
          <a:p>
            <a:pPr lvl="1"/>
            <a:r>
              <a:rPr lang="en-CA" dirty="0" smtClean="0"/>
              <a:t>Campaign for Concordia</a:t>
            </a:r>
            <a:r>
              <a:rPr lang="en-CA" dirty="0"/>
              <a:t>	</a:t>
            </a:r>
            <a:endParaRPr lang="en-CA" u="sng" dirty="0" smtClean="0"/>
          </a:p>
          <a:p>
            <a:pPr marL="457188" lvl="1" indent="0">
              <a:buNone/>
            </a:pPr>
            <a:r>
              <a:rPr lang="en-CA" dirty="0" smtClean="0"/>
              <a:t>			</a:t>
            </a:r>
          </a:p>
          <a:p>
            <a:pPr marL="0" indent="0">
              <a:buNone/>
            </a:pPr>
            <a:r>
              <a:rPr lang="en-CA" sz="2200" b="1" dirty="0">
                <a:ea typeface="ＭＳ Ｐゴシック" pitchFamily="-32" charset="-128"/>
              </a:rPr>
              <a:t> </a:t>
            </a:r>
            <a:r>
              <a:rPr lang="en-CA" sz="2200" b="1" dirty="0" smtClean="0">
                <a:ea typeface="ＭＳ Ｐゴシック" pitchFamily="-32" charset="-128"/>
              </a:rPr>
              <a:t>     </a:t>
            </a:r>
            <a:r>
              <a:rPr lang="en-CA" b="1" dirty="0" smtClean="0">
                <a:ea typeface="ＭＳ Ｐゴシック" pitchFamily="-32" charset="-128"/>
              </a:rPr>
              <a:t>Reduction of annual </a:t>
            </a:r>
            <a:r>
              <a:rPr lang="en-CA" b="1" dirty="0">
                <a:ea typeface="ＭＳ Ｐゴシック" pitchFamily="-32" charset="-128"/>
              </a:rPr>
              <a:t>d</a:t>
            </a:r>
            <a:r>
              <a:rPr lang="en-CA" b="1" dirty="0" smtClean="0">
                <a:ea typeface="ＭＳ Ｐゴシック" pitchFamily="-32" charset="-128"/>
              </a:rPr>
              <a:t>eficit</a:t>
            </a:r>
          </a:p>
          <a:p>
            <a:pPr lvl="1"/>
            <a:r>
              <a:rPr lang="en-CA" dirty="0"/>
              <a:t>Reduction of the deficit by </a:t>
            </a:r>
            <a:r>
              <a:rPr lang="en-CA" dirty="0" smtClean="0"/>
              <a:t>58% </a:t>
            </a:r>
            <a:r>
              <a:rPr lang="en-CA" dirty="0"/>
              <a:t>over </a:t>
            </a:r>
            <a:r>
              <a:rPr lang="en-CA" dirty="0" smtClean="0"/>
              <a:t>past two </a:t>
            </a:r>
            <a:r>
              <a:rPr lang="en-CA" dirty="0"/>
              <a:t>years</a:t>
            </a:r>
          </a:p>
          <a:p>
            <a:pPr lvl="1"/>
            <a:r>
              <a:rPr lang="en-CA" dirty="0"/>
              <a:t>Cumulative </a:t>
            </a:r>
            <a:r>
              <a:rPr lang="en-CA" dirty="0" smtClean="0"/>
              <a:t>Government of Quebec budget reductions</a:t>
            </a:r>
            <a:br>
              <a:rPr lang="en-CA" dirty="0" smtClean="0"/>
            </a:br>
            <a:r>
              <a:rPr lang="en-CA" dirty="0" smtClean="0"/>
              <a:t>since 2010-11: </a:t>
            </a:r>
            <a:r>
              <a:rPr lang="en-CA" dirty="0"/>
              <a:t>$ </a:t>
            </a:r>
            <a:r>
              <a:rPr lang="en-CA" dirty="0" smtClean="0"/>
              <a:t>90 million</a:t>
            </a:r>
            <a:endParaRPr lang="en-CA" dirty="0"/>
          </a:p>
          <a:p>
            <a:pPr marL="0" indent="0">
              <a:buNone/>
            </a:pPr>
            <a:endParaRPr lang="en-CA" sz="2200" b="1" dirty="0"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1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41385"/>
            <a:ext cx="7772400" cy="1143000"/>
          </a:xfrm>
        </p:spPr>
        <p:txBody>
          <a:bodyPr/>
          <a:lstStyle/>
          <a:p>
            <a:r>
              <a:rPr lang="en-CA" dirty="0" smtClean="0"/>
              <a:t>Reducing Annual </a:t>
            </a:r>
            <a:r>
              <a:rPr lang="en-CA" dirty="0"/>
              <a:t>D</a:t>
            </a:r>
            <a:r>
              <a:rPr lang="en-CA" dirty="0" smtClean="0"/>
              <a:t>eficit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799" y="1752600"/>
            <a:ext cx="8196943" cy="4114800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 smtClean="0"/>
              <a:t>				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265473"/>
              </p:ext>
            </p:extLst>
          </p:nvPr>
        </p:nvGraphicFramePr>
        <p:xfrm>
          <a:off x="1021509" y="1752600"/>
          <a:ext cx="7100980" cy="3451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2095"/>
                <a:gridCol w="1854557"/>
                <a:gridCol w="1725769"/>
                <a:gridCol w="2068559"/>
              </a:tblGrid>
              <a:tr h="127963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Budget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Actual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Cumulative</a:t>
                      </a:r>
                      <a:r>
                        <a:rPr lang="en-CA" baseline="0" dirty="0" smtClean="0"/>
                        <a:t> deficit since 2008-09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23790">
                <a:tc>
                  <a:txBody>
                    <a:bodyPr/>
                    <a:lstStyle/>
                    <a:p>
                      <a:r>
                        <a:rPr lang="en-CA" dirty="0" smtClean="0"/>
                        <a:t>2015-16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$9.3 million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$14.1 million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23790">
                <a:tc>
                  <a:txBody>
                    <a:bodyPr/>
                    <a:lstStyle/>
                    <a:p>
                      <a:r>
                        <a:rPr lang="en-CA" dirty="0" smtClean="0"/>
                        <a:t>2016-17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$6.3 million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$5.7 million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$19.8 million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23790">
                <a:tc>
                  <a:txBody>
                    <a:bodyPr/>
                    <a:lstStyle/>
                    <a:p>
                      <a:r>
                        <a:rPr lang="en-CA" dirty="0" smtClean="0"/>
                        <a:t>2017-18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$3.9 million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$23.7 million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3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"/>
            <a:ext cx="9153892" cy="70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4" y="296"/>
            <a:ext cx="8347353" cy="64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2636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Investing in Our Future</a:t>
            </a:r>
            <a:br>
              <a:rPr lang="en-CA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85977"/>
            <a:ext cx="7612812" cy="4756030"/>
          </a:xfrm>
        </p:spPr>
        <p:txBody>
          <a:bodyPr/>
          <a:lstStyle/>
          <a:p>
            <a:pPr marL="342891" lvl="1" indent="-342891"/>
            <a:r>
              <a:rPr lang="en-CA" sz="2600" dirty="0" smtClean="0">
                <a:ea typeface="ＭＳ Ｐゴシック" charset="0"/>
                <a:cs typeface="ＭＳ Ｐゴシック" charset="0"/>
              </a:rPr>
              <a:t>2017-18 budget reflects ongoing commitment to investing in our future as a next-generation university by:</a:t>
            </a:r>
          </a:p>
          <a:p>
            <a:pPr marL="742930" lvl="2" indent="-342891"/>
            <a:r>
              <a:rPr lang="en-CA" sz="2400" dirty="0" smtClean="0">
                <a:ea typeface="ＭＳ Ｐゴシック" charset="0"/>
                <a:cs typeface="ＭＳ Ｐゴシック" charset="0"/>
              </a:rPr>
              <a:t>Making strategic investments that support enhancing enhance the student experience;</a:t>
            </a:r>
          </a:p>
          <a:p>
            <a:pPr marL="742930" lvl="2" indent="-342891"/>
            <a:r>
              <a:rPr lang="en-CA" sz="2400" dirty="0" smtClean="0">
                <a:ea typeface="ＭＳ Ｐゴシック" charset="0"/>
                <a:cs typeface="ＭＳ Ｐゴシック" charset="0"/>
              </a:rPr>
              <a:t>Re-allocating funds to build on the momentum from our 9 Strategic Directions initiatives; and</a:t>
            </a:r>
          </a:p>
          <a:p>
            <a:pPr marL="742930" lvl="2" indent="-342891"/>
            <a:r>
              <a:rPr lang="en-CA" sz="2400" dirty="0" smtClean="0">
                <a:ea typeface="ＭＳ Ｐゴシック" charset="0"/>
                <a:cs typeface="ＭＳ Ｐゴシック" charset="0"/>
              </a:rPr>
              <a:t>Returning to a balanced budget, supported by ongoing robust financial planning and evaluation.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37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84426"/>
            <a:ext cx="7772400" cy="1143000"/>
          </a:xfrm>
        </p:spPr>
        <p:txBody>
          <a:bodyPr/>
          <a:lstStyle/>
          <a:p>
            <a:pPr algn="ctr"/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01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9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4" y="926968"/>
            <a:ext cx="8476180" cy="49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" y="-57341"/>
            <a:ext cx="9146908" cy="70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493"/>
            <a:ext cx="9144000" cy="70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9145979" cy="70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11"/>
            <a:ext cx="9144000" cy="70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" y="-208210"/>
            <a:ext cx="9144928" cy="70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ordia-Powerpoint-template-page-numbers-4x3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0C38AE85-08E7-C74C-B2B8-7960D041C521}" vid="{55C64367-58A5-8A40-A72D-B6767387A3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49935</TotalTime>
  <Words>345</Words>
  <Application>Microsoft Office PowerPoint</Application>
  <PresentationFormat>On-screen Show (4:3)</PresentationFormat>
  <Paragraphs>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Arial Bold</vt:lpstr>
      <vt:lpstr>Calibri</vt:lpstr>
      <vt:lpstr>Gill Sans</vt:lpstr>
      <vt:lpstr>GillSans Bold</vt:lpstr>
      <vt:lpstr>Wingdings</vt:lpstr>
      <vt:lpstr>Concordia-Powerpoint-template-page-numbers-4x3</vt:lpstr>
      <vt:lpstr>2017–18 Budget Conversations   Presenters: Graham Carr, Provost and VP of Academic Affairs Denis Cossette, Chief Financial Officer</vt:lpstr>
      <vt:lpstr>Charting Our Future as a Next-Generation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Operating Budget – Process </vt:lpstr>
      <vt:lpstr>Annual Operating Budget: Timeline</vt:lpstr>
      <vt:lpstr>PowerPoint Presentation</vt:lpstr>
      <vt:lpstr>2017-18 Operating Budget: Key Challenges and Assumptions</vt:lpstr>
      <vt:lpstr>Government of Quebec: University Funding </vt:lpstr>
      <vt:lpstr>2017-18 Concordia’s Operating Budget </vt:lpstr>
      <vt:lpstr>Projected Net Revenues: $473.7 million</vt:lpstr>
      <vt:lpstr>Operating Grant: $300 million </vt:lpstr>
      <vt:lpstr>Projected Expenses: $477.6 million</vt:lpstr>
      <vt:lpstr>Other Expenses: $46 million</vt:lpstr>
      <vt:lpstr>PowerPoint Presentation</vt:lpstr>
      <vt:lpstr>Key Priorities for 2017-18 </vt:lpstr>
      <vt:lpstr>Reducing Annual Deficit </vt:lpstr>
      <vt:lpstr>PowerPoint Presentation</vt:lpstr>
      <vt:lpstr>Investing in Our Future 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STRENGTH STATUS Increasing Borrowing Capacity Limit from $700M to $1B</dc:title>
  <dc:creator>Denis Cossette</dc:creator>
  <cp:lastModifiedBy>Karen McCarthy</cp:lastModifiedBy>
  <cp:revision>338</cp:revision>
  <cp:lastPrinted>2017-08-30T18:56:22Z</cp:lastPrinted>
  <dcterms:created xsi:type="dcterms:W3CDTF">2017-04-18T18:34:04Z</dcterms:created>
  <dcterms:modified xsi:type="dcterms:W3CDTF">2017-10-02T15:24:37Z</dcterms:modified>
</cp:coreProperties>
</file>