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8" r:id="rId3"/>
    <p:sldId id="263" r:id="rId4"/>
    <p:sldId id="264" r:id="rId5"/>
    <p:sldId id="265" r:id="rId6"/>
    <p:sldId id="266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F3421E-75A1-4FB8-9F44-3609C667D37E}" type="datetimeFigureOut">
              <a:rPr lang="en-CA" smtClean="0"/>
              <a:t>10/06/2016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0438DA-61FA-409A-B62B-E31BB039A8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573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E8A74B-1D25-4B69-BCD2-2F8C0A659F05}" type="datetimeFigureOut">
              <a:rPr lang="en-CA" smtClean="0"/>
              <a:t>10/06/2016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E55779-63A6-4264-BBFC-DE35038E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765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5779-63A6-4264-BBFC-DE35038EA54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432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0E6-5EC1-4DA0-A893-110DA07579AB}" type="datetimeFigureOut">
              <a:rPr lang="en-CA" smtClean="0"/>
              <a:t>10/06/2016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0EA-25EA-43C6-80C4-2190925B3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49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0E6-5EC1-4DA0-A893-110DA07579AB}" type="datetimeFigureOut">
              <a:rPr lang="en-CA" smtClean="0"/>
              <a:t>10/06/2016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0EA-25EA-43C6-80C4-2190925B3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28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0E6-5EC1-4DA0-A893-110DA07579AB}" type="datetimeFigureOut">
              <a:rPr lang="en-CA" smtClean="0"/>
              <a:t>10/06/2016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0EA-25EA-43C6-80C4-2190925B3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25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07808"/>
            <a:ext cx="7772400" cy="1376908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26195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013" y="5085184"/>
            <a:ext cx="7768952" cy="80773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7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9027"/>
            <a:ext cx="7772400" cy="210021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: Big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3898776" cy="2533674"/>
          </a:xfrm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075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: Ima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8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595616" cy="220675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429000"/>
            <a:ext cx="9144000" cy="2736304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560" y="3934618"/>
            <a:ext cx="7921253" cy="179863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1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68313" y="1628775"/>
            <a:ext cx="8218487" cy="4133850"/>
          </a:xfrm>
        </p:spPr>
        <p:txBody>
          <a:bodyPr/>
          <a:lstStyle>
            <a:lvl1pPr marL="514350" indent="-514350">
              <a:buClr>
                <a:srgbClr val="326195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91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bullt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3" y="1628775"/>
            <a:ext cx="8218487" cy="4133850"/>
          </a:xfrm>
        </p:spPr>
        <p:txBody>
          <a:bodyPr/>
          <a:lstStyle>
            <a:lvl1pPr marL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8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(no bullt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3" y="2204865"/>
            <a:ext cx="8218487" cy="3557760"/>
          </a:xfrm>
        </p:spPr>
        <p:txBody>
          <a:bodyPr/>
          <a:lstStyle>
            <a:lvl1pPr marL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484312"/>
            <a:ext cx="8207375" cy="648543"/>
          </a:xfrm>
        </p:spPr>
        <p:txBody>
          <a:bodyPr>
            <a:normAutofit/>
          </a:bodyPr>
          <a:lstStyle>
            <a:lvl1pPr marL="0">
              <a:buNone/>
              <a:defRPr sz="2000" b="1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optional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84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0E6-5EC1-4DA0-A893-110DA07579AB}" type="datetimeFigureOut">
              <a:rPr lang="en-CA" smtClean="0"/>
              <a:t>10/06/2016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0EA-25EA-43C6-80C4-2190925B3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402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3" y="2204863"/>
            <a:ext cx="8218487" cy="35577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484312"/>
            <a:ext cx="8207375" cy="648543"/>
          </a:xfrm>
        </p:spPr>
        <p:txBody>
          <a:bodyPr>
            <a:normAutofit/>
          </a:bodyPr>
          <a:lstStyle>
            <a:lvl1pPr marL="0">
              <a:buNone/>
              <a:defRPr sz="2000" b="1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optional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96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3" y="1628775"/>
            <a:ext cx="8218487" cy="4133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44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2578841" y="3596081"/>
            <a:ext cx="3986318" cy="0"/>
          </a:xfrm>
          <a:prstGeom prst="line">
            <a:avLst/>
          </a:prstGeom>
          <a:ln w="25400">
            <a:solidFill>
              <a:srgbClr val="326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8137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4"/>
            <a:ext cx="4040188" cy="30963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137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4041775" cy="30963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2420888"/>
            <a:ext cx="4032448" cy="0"/>
          </a:xfrm>
          <a:prstGeom prst="line">
            <a:avLst/>
          </a:prstGeom>
          <a:ln w="25400">
            <a:solidFill>
              <a:srgbClr val="326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48616" y="2420888"/>
            <a:ext cx="4032448" cy="0"/>
          </a:xfrm>
          <a:prstGeom prst="line">
            <a:avLst/>
          </a:prstGeom>
          <a:ln w="25400">
            <a:solidFill>
              <a:srgbClr val="326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5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484312"/>
            <a:ext cx="8207375" cy="648543"/>
          </a:xfrm>
        </p:spPr>
        <p:txBody>
          <a:bodyPr>
            <a:normAutofit/>
          </a:bodyPr>
          <a:lstStyle>
            <a:lvl1pPr marL="0">
              <a:buNone/>
              <a:defRPr sz="2000" b="1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optional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27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1814"/>
          </a:xfrm>
        </p:spPr>
        <p:txBody>
          <a:bodyPr anchor="t">
            <a:noAutofit/>
          </a:bodyPr>
          <a:lstStyle>
            <a:lvl1pPr algn="l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73051"/>
            <a:ext cx="4834880" cy="5388197"/>
          </a:xfrm>
        </p:spPr>
        <p:txBody>
          <a:bodyPr>
            <a:normAutofit/>
          </a:bodyPr>
          <a:lstStyle>
            <a:lvl1pPr marL="0"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384376"/>
          </a:xfrm>
        </p:spPr>
        <p:txBody>
          <a:bodyPr/>
          <a:lstStyle>
            <a:lvl1pPr marL="0" indent="0">
              <a:buNone/>
              <a:defRPr sz="1400">
                <a:solidFill>
                  <a:srgbClr val="58595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887971" y="3032956"/>
            <a:ext cx="5256584" cy="0"/>
          </a:xfrm>
          <a:prstGeom prst="line">
            <a:avLst/>
          </a:prstGeom>
          <a:ln w="25400">
            <a:solidFill>
              <a:srgbClr val="326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8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3645024"/>
            <a:ext cx="9144000" cy="2664296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21075"/>
            <a:ext cx="7772400" cy="1380133"/>
          </a:xfr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373216"/>
            <a:ext cx="7772400" cy="72008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36898" y="6371803"/>
            <a:ext cx="7219478" cy="360362"/>
          </a:xfrm>
        </p:spPr>
        <p:txBody>
          <a:bodyPr>
            <a:noAutofit/>
          </a:bodyPr>
          <a:lstStyle>
            <a:lvl1pPr marL="0">
              <a:buNone/>
              <a:defRPr sz="800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 smtClean="0"/>
              <a:t>Click to edit photo source/credits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41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(sing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9712" y="1556792"/>
            <a:ext cx="5256584" cy="3384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712" y="5157192"/>
            <a:ext cx="5256584" cy="720080"/>
          </a:xfrm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79613" y="5948958"/>
            <a:ext cx="5256212" cy="360362"/>
          </a:xfrm>
        </p:spPr>
        <p:txBody>
          <a:bodyPr lIns="0">
            <a:noAutofit/>
          </a:bodyPr>
          <a:lstStyle>
            <a:lvl1pPr marL="0">
              <a:buNone/>
              <a:defRPr sz="800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 smtClean="0"/>
              <a:t>Click to edit photo source/credits</a:t>
            </a:r>
            <a:endParaRPr lang="en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79712" y="5066341"/>
            <a:ext cx="5256584" cy="0"/>
          </a:xfrm>
          <a:prstGeom prst="line">
            <a:avLst/>
          </a:prstGeom>
          <a:ln w="25400">
            <a:solidFill>
              <a:srgbClr val="326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7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0E6-5EC1-4DA0-A893-110DA07579AB}" type="datetimeFigureOut">
              <a:rPr lang="en-CA" smtClean="0"/>
              <a:t>10/06/2016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0EA-25EA-43C6-80C4-2190925B3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575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with Caption (dou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9082" y="1556792"/>
            <a:ext cx="3240360" cy="3384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138142"/>
            <a:ext cx="3240360" cy="792088"/>
          </a:xfrm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0786" y="6356945"/>
            <a:ext cx="6840289" cy="360362"/>
          </a:xfrm>
        </p:spPr>
        <p:txBody>
          <a:bodyPr lIns="0">
            <a:noAutofit/>
          </a:bodyPr>
          <a:lstStyle>
            <a:lvl1pPr marL="0">
              <a:buNone/>
              <a:defRPr sz="800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 smtClean="0"/>
              <a:t>Click to edit photo source/credits</a:t>
            </a:r>
            <a:endParaRPr lang="en-CA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3923928" y="1556792"/>
            <a:ext cx="3240360" cy="3384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3925119" y="5138142"/>
            <a:ext cx="3240360" cy="792088"/>
          </a:xfrm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5085184"/>
            <a:ext cx="3240360" cy="0"/>
          </a:xfrm>
          <a:prstGeom prst="line">
            <a:avLst/>
          </a:prstGeom>
          <a:ln w="25400">
            <a:solidFill>
              <a:srgbClr val="326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6901" y="5085184"/>
            <a:ext cx="3240360" cy="0"/>
          </a:xfrm>
          <a:prstGeom prst="line">
            <a:avLst/>
          </a:prstGeom>
          <a:ln w="25400">
            <a:solidFill>
              <a:srgbClr val="326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18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1146428"/>
          </a:xfrm>
          <a:prstGeom prst="rect">
            <a:avLst/>
          </a:prstGeom>
        </p:spPr>
      </p:pic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468313" y="1628775"/>
            <a:ext cx="8207375" cy="4536529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1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0113" y="836712"/>
            <a:ext cx="7343775" cy="3744416"/>
          </a:xfrm>
        </p:spPr>
        <p:txBody>
          <a:bodyPr anchor="b">
            <a:normAutofit/>
          </a:bodyPr>
          <a:lstStyle>
            <a:lvl1pPr marL="0">
              <a:buNone/>
              <a:defRPr sz="3200" b="0" baseline="0">
                <a:solidFill>
                  <a:srgbClr val="326195"/>
                </a:solidFill>
              </a:defRPr>
            </a:lvl1pPr>
          </a:lstStyle>
          <a:p>
            <a:pPr lvl="0"/>
            <a:r>
              <a:rPr lang="en-CA" dirty="0" smtClean="0"/>
              <a:t>Use this slide for a quote, a powerful statement or as a transition slide to introduce a new topic.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4653136"/>
            <a:ext cx="7343775" cy="1080120"/>
          </a:xfrm>
        </p:spPr>
        <p:txBody>
          <a:bodyPr>
            <a:normAutofit/>
          </a:bodyPr>
          <a:lstStyle>
            <a:lvl1pPr marL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622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0113" y="836712"/>
            <a:ext cx="7343775" cy="1800200"/>
          </a:xfrm>
        </p:spPr>
        <p:txBody>
          <a:bodyPr anchor="b">
            <a:normAutofit/>
          </a:bodyPr>
          <a:lstStyle>
            <a:lvl1pPr marL="0">
              <a:buNone/>
              <a:defRPr sz="2400" b="0" baseline="0">
                <a:solidFill>
                  <a:srgbClr val="326195"/>
                </a:solidFill>
              </a:defRPr>
            </a:lvl1pPr>
          </a:lstStyle>
          <a:p>
            <a:pPr lvl="0"/>
            <a:r>
              <a:rPr lang="en-CA" dirty="0" smtClean="0"/>
              <a:t>Use this slide to emphasize a statistic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2742828"/>
            <a:ext cx="7343775" cy="2592288"/>
          </a:xfrm>
        </p:spPr>
        <p:txBody>
          <a:bodyPr>
            <a:noAutofit/>
          </a:bodyPr>
          <a:lstStyle>
            <a:lvl1pPr>
              <a:buNone/>
              <a:defRPr sz="16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100%</a:t>
            </a:r>
            <a:endParaRPr lang="en-CA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5445224"/>
            <a:ext cx="7344816" cy="360362"/>
          </a:xfrm>
        </p:spPr>
        <p:txBody>
          <a:bodyPr>
            <a:noAutofit/>
          </a:bodyPr>
          <a:lstStyle>
            <a:lvl1pPr marL="0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photo source/credits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50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11503" y="3252857"/>
            <a:ext cx="464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326195"/>
                </a:solidFill>
                <a:latin typeface="Arial" pitchFamily="34" charset="0"/>
                <a:cs typeface="Arial" pitchFamily="34" charset="0"/>
              </a:rPr>
              <a:t>www.sshrc-crsh.gc.ca</a:t>
            </a:r>
            <a:endParaRPr lang="en-CA" sz="3600" dirty="0">
              <a:solidFill>
                <a:srgbClr val="3261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1D1D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29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6D0635-3424-49C7-9C8E-541C2141547A}" type="datetimeFigureOut">
              <a:rPr lang="en-CA">
                <a:solidFill>
                  <a:prstClr val="black"/>
                </a:solidFill>
              </a:rPr>
              <a:pPr/>
              <a:t>10/06/2016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88BE-CF30-4AA6-BF1B-D6A9694334E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8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0E6-5EC1-4DA0-A893-110DA07579AB}" type="datetimeFigureOut">
              <a:rPr lang="en-CA" smtClean="0"/>
              <a:t>10/06/2016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0EA-25EA-43C6-80C4-2190925B3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025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0E6-5EC1-4DA0-A893-110DA07579AB}" type="datetimeFigureOut">
              <a:rPr lang="en-CA" smtClean="0"/>
              <a:t>10/06/2016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0EA-25EA-43C6-80C4-2190925B3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490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0E6-5EC1-4DA0-A893-110DA07579AB}" type="datetimeFigureOut">
              <a:rPr lang="en-CA" smtClean="0"/>
              <a:t>10/06/2016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0EA-25EA-43C6-80C4-2190925B3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544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0E6-5EC1-4DA0-A893-110DA07579AB}" type="datetimeFigureOut">
              <a:rPr lang="en-CA" smtClean="0"/>
              <a:t>10/06/2016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0EA-25EA-43C6-80C4-2190925B3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754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0E6-5EC1-4DA0-A893-110DA07579AB}" type="datetimeFigureOut">
              <a:rPr lang="en-CA" smtClean="0"/>
              <a:t>10/06/2016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0EA-25EA-43C6-80C4-2190925B3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94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10E6-5EC1-4DA0-A893-110DA07579AB}" type="datetimeFigureOut">
              <a:rPr lang="en-CA" smtClean="0"/>
              <a:t>10/06/2016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0EA-25EA-43C6-80C4-2190925B3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69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D10E6-5EC1-4DA0-A893-110DA07579AB}" type="datetimeFigureOut">
              <a:rPr lang="en-CA" smtClean="0"/>
              <a:t>10/06/2016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A0EA-25EA-43C6-80C4-2190925B3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9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8029"/>
            <a:ext cx="9144000" cy="9873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4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26195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rgbClr val="1D1D1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i="1" kern="120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300" i="1" kern="120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7" y="0"/>
            <a:ext cx="8418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cap="small" dirty="0"/>
              <a:t>La vision du CRSH </a:t>
            </a:r>
            <a:br>
              <a:rPr lang="fr-FR" cap="small" dirty="0"/>
            </a:br>
            <a:r>
              <a:rPr lang="fr-FR" cap="small" dirty="0"/>
              <a:t>pour la période allant de 2016 à 2020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2756" y="2209800"/>
            <a:ext cx="8218487" cy="3124200"/>
          </a:xfrm>
        </p:spPr>
        <p:txBody>
          <a:bodyPr/>
          <a:lstStyle/>
          <a:p>
            <a:pPr algn="ctr"/>
            <a:r>
              <a:rPr lang="fr-FR" sz="2800" i="1" dirty="0">
                <a:solidFill>
                  <a:schemeClr val="tx2"/>
                </a:solidFill>
                <a:latin typeface="+mj-lt"/>
              </a:rPr>
              <a:t>Le Canada maintient et améliore la position qu’il occupe à titre de chef de file mondial de la recherche et de la formation en recherche en sciences humaines, assurant une vie meilleure aux Canadiens grâce aux idées et à l’innovation.</a:t>
            </a:r>
            <a:endParaRPr lang="en-CA" sz="2800" i="1" dirty="0">
              <a:solidFill>
                <a:schemeClr val="tx2"/>
              </a:solidFill>
              <a:latin typeface="+mj-lt"/>
            </a:endParaRPr>
          </a:p>
          <a:p>
            <a:endParaRPr lang="en-CA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7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267200" cy="1828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1800" dirty="0">
                <a:solidFill>
                  <a:prstClr val="black"/>
                </a:solidFill>
                <a:latin typeface="+mn-lt"/>
                <a:cs typeface="+mn-cs"/>
              </a:rPr>
              <a:t>Le CRSH veillera à ce que le Canada maintienne et améliore la position concurrentielle qu’il occupe sur la scène mondiale grâce à la production de travaux de recherche de haut calibre en adhérant à des formes inédites et diversifiées d’excellence en recherche.</a:t>
            </a:r>
            <a:endParaRPr lang="en-CA" sz="1800" dirty="0">
              <a:solidFill>
                <a:prstClr val="black"/>
              </a:solidFill>
              <a:latin typeface="+mn-lt"/>
              <a:cs typeface="+mn-cs"/>
            </a:endParaRP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CA" sz="1300" cap="all" dirty="0"/>
              <a:t>Objectif stratégique 1</a:t>
            </a:r>
            <a:r>
              <a:rPr lang="en-CA" sz="1400" b="1" cap="all" dirty="0"/>
              <a:t/>
            </a:r>
            <a:br>
              <a:rPr lang="en-CA" sz="1400" b="1" cap="all" dirty="0"/>
            </a:br>
            <a:r>
              <a:rPr lang="fr-CA" sz="2000" cap="all" dirty="0">
                <a:solidFill>
                  <a:schemeClr val="tx1"/>
                </a:solidFill>
              </a:rPr>
              <a:t>susciter l’excellence </a:t>
            </a:r>
            <a:r>
              <a:rPr lang="fr-CA" sz="2000" cap="all" dirty="0" smtClean="0">
                <a:solidFill>
                  <a:schemeClr val="tx1"/>
                </a:solidFill>
              </a:rPr>
              <a:t>En recherche </a:t>
            </a:r>
            <a:br>
              <a:rPr lang="fr-CA" sz="2000" cap="all" dirty="0" smtClean="0">
                <a:solidFill>
                  <a:schemeClr val="tx1"/>
                </a:solidFill>
              </a:rPr>
            </a:br>
            <a:r>
              <a:rPr lang="fr-CA" sz="2000" cap="all" dirty="0" smtClean="0">
                <a:solidFill>
                  <a:schemeClr val="tx1"/>
                </a:solidFill>
              </a:rPr>
              <a:t>dans un contexte qui Évolue</a:t>
            </a:r>
            <a:endParaRPr lang="en-CA" sz="1400" cap="all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6183"/>
            <a:ext cx="4038600" cy="269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4400" y="3657600"/>
            <a:ext cx="411480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CA" sz="1200" dirty="0">
                <a:solidFill>
                  <a:srgbClr val="1D1D1D"/>
                </a:solidFill>
                <a:latin typeface="Arial" pitchFamily="34" charset="0"/>
                <a:cs typeface="Arial" pitchFamily="34" charset="0"/>
              </a:rPr>
              <a:t>Pour atteindre cet objectif, le CRSH compte :</a:t>
            </a:r>
            <a:endParaRPr lang="en-CA" sz="1200" dirty="0">
              <a:solidFill>
                <a:srgbClr val="1D1D1D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1200" dirty="0">
                <a:solidFill>
                  <a:srgbClr val="1D1D1D"/>
                </a:solidFill>
                <a:latin typeface="Arial" pitchFamily="34" charset="0"/>
                <a:cs typeface="Arial" pitchFamily="34" charset="0"/>
              </a:rPr>
              <a:t>promouvoir le libre accès aux publications de recherche et l’intendance des données de recherche;</a:t>
            </a:r>
            <a:endParaRPr lang="en-CA" sz="1200" dirty="0">
              <a:solidFill>
                <a:srgbClr val="1D1D1D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1200" dirty="0">
                <a:solidFill>
                  <a:srgbClr val="1D1D1D"/>
                </a:solidFill>
                <a:latin typeface="Arial" pitchFamily="34" charset="0"/>
                <a:cs typeface="Arial" pitchFamily="34" charset="0"/>
              </a:rPr>
              <a:t>simplifier le processus d’attribution du financement;</a:t>
            </a:r>
            <a:endParaRPr lang="en-CA" sz="1200" dirty="0">
              <a:solidFill>
                <a:srgbClr val="1D1D1D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1200" dirty="0">
                <a:solidFill>
                  <a:srgbClr val="1D1D1D"/>
                </a:solidFill>
                <a:latin typeface="Arial" pitchFamily="34" charset="0"/>
                <a:cs typeface="Arial" pitchFamily="34" charset="0"/>
              </a:rPr>
              <a:t>soutenir et faire progresser les recherches menées par et avec les communautés autochtones du Canada;</a:t>
            </a:r>
            <a:endParaRPr lang="en-CA" sz="1200" dirty="0">
              <a:solidFill>
                <a:srgbClr val="1D1D1D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1200" dirty="0">
                <a:solidFill>
                  <a:srgbClr val="1D1D1D"/>
                </a:solidFill>
                <a:latin typeface="Arial" pitchFamily="34" charset="0"/>
                <a:cs typeface="Arial" pitchFamily="34" charset="0"/>
              </a:rPr>
              <a:t>continuer de soutenir l’expérimentation à l’aide de démarches et de méthodes de recherche disciplinaires et interdisciplinaires novatrices.</a:t>
            </a:r>
            <a:endParaRPr lang="en-CA" sz="1200" dirty="0">
              <a:solidFill>
                <a:srgbClr val="1D1D1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1800" dirty="0">
                <a:solidFill>
                  <a:prstClr val="black"/>
                </a:solidFill>
                <a:latin typeface="+mn-lt"/>
                <a:cs typeface="+mn-cs"/>
              </a:rPr>
              <a:t>Le CRSH créera de nouvelles occasions stratégiques et prometteuses pour la recherche, la formation et la mobilisation des connaissances au Canada grâce à des initiatives de financement conjoint et à d’autres formes de collaboration  avec des bailleurs de fonds et des organismes qui sont parties prenantes tant au pays qu’à l’étranger</a:t>
            </a:r>
            <a:r>
              <a:rPr lang="fr-CA" sz="1800" dirty="0" smtClean="0">
                <a:solidFill>
                  <a:prstClr val="black"/>
                </a:solidFill>
                <a:latin typeface="+mn-lt"/>
                <a:cs typeface="+mn-cs"/>
              </a:rPr>
              <a:t>.</a:t>
            </a:r>
            <a:endParaRPr lang="fr-CA" dirty="0" smtClean="0"/>
          </a:p>
          <a:p>
            <a:pPr marL="0" indent="0">
              <a:buNone/>
            </a:pPr>
            <a:endParaRPr lang="fr-CA" sz="1200" dirty="0" smtClean="0"/>
          </a:p>
          <a:p>
            <a:pPr marL="0" indent="0">
              <a:buNone/>
            </a:pPr>
            <a:r>
              <a:rPr lang="fr-CA" sz="1200" dirty="0" smtClean="0"/>
              <a:t>Pour </a:t>
            </a:r>
            <a:r>
              <a:rPr lang="fr-CA" sz="1200" dirty="0"/>
              <a:t>atteindre cet objectif, le CRSH compte :</a:t>
            </a:r>
            <a:endParaRPr lang="en-CA" sz="1200" dirty="0"/>
          </a:p>
          <a:p>
            <a:pPr lvl="0">
              <a:buFont typeface="Wingdings" pitchFamily="2" charset="2"/>
              <a:buChar char="Ø"/>
            </a:pPr>
            <a:r>
              <a:rPr lang="fr-CA" sz="1200" dirty="0"/>
              <a:t>multiplier les partenariats </a:t>
            </a:r>
            <a:r>
              <a:rPr lang="fr-CA" sz="1200" dirty="0" smtClean="0"/>
              <a:t>organisationnels;</a:t>
            </a:r>
            <a:endParaRPr lang="en-CA" sz="1200" dirty="0"/>
          </a:p>
          <a:p>
            <a:pPr lvl="0">
              <a:buFont typeface="Wingdings" pitchFamily="2" charset="2"/>
              <a:buChar char="Ø"/>
            </a:pPr>
            <a:r>
              <a:rPr lang="fr-CA" sz="1200" dirty="0"/>
              <a:t>travailler avec d’autres organismes de financement de partout dans le monde  pour financer des recherches </a:t>
            </a:r>
            <a:r>
              <a:rPr lang="fr-CA" sz="1200" dirty="0" smtClean="0"/>
              <a:t>concertées;</a:t>
            </a:r>
            <a:endParaRPr lang="en-CA" sz="1200" dirty="0"/>
          </a:p>
          <a:p>
            <a:pPr>
              <a:buFont typeface="Wingdings" pitchFamily="2" charset="2"/>
              <a:buChar char="Ø"/>
            </a:pPr>
            <a:r>
              <a:rPr lang="fr-CA" sz="1200" dirty="0"/>
              <a:t>promouvoir la participation des sciences humaines dans des projets de recherche interdisciplinaire </a:t>
            </a:r>
            <a:r>
              <a:rPr lang="fr-CA" sz="1200" dirty="0" smtClean="0"/>
              <a:t>d’envergure.</a:t>
            </a:r>
            <a:endParaRPr lang="en-CA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304800"/>
            <a:ext cx="8305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CA" sz="1300" cap="all" dirty="0">
                <a:solidFill>
                  <a:srgbClr val="326195"/>
                </a:solidFill>
                <a:latin typeface="Trebuchet MS" pitchFamily="34" charset="0"/>
                <a:ea typeface="+mj-ea"/>
                <a:cs typeface="+mj-cs"/>
              </a:rPr>
              <a:t>Objectif stratégique 2</a:t>
            </a:r>
            <a:endParaRPr lang="en-CA" sz="1300" cap="all" dirty="0">
              <a:solidFill>
                <a:srgbClr val="326195"/>
              </a:solidFill>
              <a:latin typeface="Trebuchet MS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fr-CA" sz="2000" cap="all" dirty="0">
                <a:latin typeface="Trebuchet MS" pitchFamily="34" charset="0"/>
                <a:ea typeface="+mj-ea"/>
                <a:cs typeface="+mj-cs"/>
              </a:rPr>
              <a:t>créer des occasions de recherche et de formation dans le cadre d’initiatives concertées</a:t>
            </a:r>
            <a:endParaRPr lang="en-CA" sz="2000" cap="all" dirty="0"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9630"/>
            <a:ext cx="4038600" cy="269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1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1800" dirty="0">
                <a:solidFill>
                  <a:prstClr val="black"/>
                </a:solidFill>
                <a:latin typeface="+mn-lt"/>
                <a:cs typeface="+mn-cs"/>
              </a:rPr>
              <a:t>Le CRSH favorisera les occasions de faire en sorte que les résultats de ses investissements </a:t>
            </a:r>
            <a:r>
              <a:rPr lang="fr-CA" sz="1800" dirty="0" smtClean="0">
                <a:solidFill>
                  <a:prstClr val="black"/>
                </a:solidFill>
                <a:latin typeface="+mn-lt"/>
                <a:cs typeface="+mn-cs"/>
              </a:rPr>
              <a:t>soient </a:t>
            </a:r>
            <a:r>
              <a:rPr lang="fr-CA" sz="1800" dirty="0">
                <a:solidFill>
                  <a:prstClr val="black"/>
                </a:solidFill>
                <a:latin typeface="+mn-lt"/>
                <a:cs typeface="+mn-cs"/>
              </a:rPr>
              <a:t>plus accessibles aux organismes canadiens de tous les secteurs, contribuent à la prise de décisions et à l’innovation et permettent de cerner et de relever les défis d’aujourd’hui et de demain</a:t>
            </a:r>
            <a:r>
              <a:rPr lang="fr-CA" sz="1800" dirty="0" smtClean="0">
                <a:solidFill>
                  <a:prstClr val="black"/>
                </a:solidFill>
                <a:latin typeface="+mn-lt"/>
                <a:cs typeface="+mn-cs"/>
              </a:rPr>
              <a:t>.</a:t>
            </a:r>
            <a:endParaRPr lang="fr-CA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CA" sz="1200" dirty="0" smtClean="0"/>
              <a:t>Pour </a:t>
            </a:r>
            <a:r>
              <a:rPr lang="fr-CA" sz="1200" dirty="0"/>
              <a:t>atteindre cet objectif, le CRSH compte :</a:t>
            </a:r>
            <a:endParaRPr lang="en-CA" sz="1200" dirty="0"/>
          </a:p>
          <a:p>
            <a:pPr lvl="0">
              <a:buFont typeface="Wingdings" pitchFamily="2" charset="2"/>
              <a:buChar char="Ø"/>
            </a:pPr>
            <a:r>
              <a:rPr lang="fr-CA" sz="1200" dirty="0"/>
              <a:t>collaborer avec les secteurs public, privé, sans but lucratif et universitaire pour s’attaquer aux principaux défis </a:t>
            </a:r>
            <a:r>
              <a:rPr lang="fr-CA" sz="1200" dirty="0" smtClean="0"/>
              <a:t>au </a:t>
            </a:r>
            <a:r>
              <a:rPr lang="fr-CA" sz="1200" dirty="0"/>
              <a:t>Canada;</a:t>
            </a:r>
            <a:endParaRPr lang="en-CA" sz="1200" dirty="0"/>
          </a:p>
          <a:p>
            <a:pPr lvl="0">
              <a:buFont typeface="Wingdings" pitchFamily="2" charset="2"/>
              <a:buChar char="Ø"/>
            </a:pPr>
            <a:r>
              <a:rPr lang="fr-CA" sz="1200" dirty="0"/>
              <a:t>offrir aux étudiants davantage d’occasions de collaborer avec les secteurs non </a:t>
            </a:r>
            <a:r>
              <a:rPr lang="fr-CA" sz="1200" dirty="0" smtClean="0"/>
              <a:t>universitaires;</a:t>
            </a:r>
            <a:endParaRPr lang="en-CA" sz="1200" dirty="0"/>
          </a:p>
          <a:p>
            <a:pPr lvl="0">
              <a:buFont typeface="Wingdings" pitchFamily="2" charset="2"/>
              <a:buChar char="Ø"/>
            </a:pPr>
            <a:r>
              <a:rPr lang="fr-CA" sz="1200" dirty="0"/>
              <a:t>travailler avec les étudiants, les chercheurs, les établissements de recherche </a:t>
            </a:r>
            <a:r>
              <a:rPr lang="fr-CA" sz="1200" dirty="0" smtClean="0"/>
              <a:t>afin </a:t>
            </a:r>
            <a:r>
              <a:rPr lang="fr-CA" sz="1200" dirty="0"/>
              <a:t>de mieux faire ressortir la valeur </a:t>
            </a:r>
            <a:r>
              <a:rPr lang="fr-CA" sz="1200" dirty="0" smtClean="0"/>
              <a:t>de </a:t>
            </a:r>
            <a:r>
              <a:rPr lang="fr-CA" sz="1200" dirty="0"/>
              <a:t>la recherche;</a:t>
            </a:r>
            <a:endParaRPr lang="en-CA" sz="1200" dirty="0"/>
          </a:p>
          <a:p>
            <a:pPr lvl="0">
              <a:buFont typeface="Wingdings" pitchFamily="2" charset="2"/>
              <a:buChar char="Ø"/>
            </a:pPr>
            <a:r>
              <a:rPr lang="fr-CA" sz="1200" dirty="0"/>
              <a:t>rendre ses données administratives plus facilement accessibles au public.</a:t>
            </a:r>
            <a:endParaRPr lang="en-CA" sz="1200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7ECF-CC17-4421-85DA-DFD24CA9E84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457200" y="319588"/>
            <a:ext cx="82296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CA" sz="1300" cap="all" dirty="0">
                <a:solidFill>
                  <a:srgbClr val="326195"/>
                </a:solidFill>
                <a:latin typeface="Trebuchet MS" pitchFamily="34" charset="0"/>
                <a:ea typeface="+mj-ea"/>
                <a:cs typeface="+mj-cs"/>
              </a:rPr>
              <a:t>Objectif stratégique </a:t>
            </a:r>
            <a:r>
              <a:rPr lang="fr-CA" sz="1300" cap="all" dirty="0" smtClean="0">
                <a:solidFill>
                  <a:srgbClr val="326195"/>
                </a:solidFill>
                <a:latin typeface="Trebuchet MS" pitchFamily="34" charset="0"/>
                <a:ea typeface="+mj-ea"/>
                <a:cs typeface="+mj-cs"/>
              </a:rPr>
              <a:t>3</a:t>
            </a:r>
            <a:endParaRPr lang="en-CA" sz="1300" cap="all" dirty="0">
              <a:solidFill>
                <a:srgbClr val="326195"/>
              </a:solidFill>
              <a:latin typeface="Trebuchet MS" pitchFamily="34" charset="0"/>
              <a:ea typeface="+mj-ea"/>
              <a:cs typeface="+mj-cs"/>
            </a:endParaRPr>
          </a:p>
          <a:p>
            <a:pPr algn="ctr"/>
            <a:r>
              <a:rPr lang="fr-FR" sz="1800" cap="all" dirty="0">
                <a:solidFill>
                  <a:schemeClr val="tx1"/>
                </a:solidFill>
              </a:rPr>
              <a:t>ÉTABLIR DES LIENS ENTRE LA RECHERCHE EN SCIENCES HUMAINES </a:t>
            </a:r>
            <a:r>
              <a:rPr lang="fr-FR" sz="1800" cap="all" dirty="0" smtClean="0">
                <a:solidFill>
                  <a:schemeClr val="tx1"/>
                </a:solidFill>
              </a:rPr>
              <a:t/>
            </a:r>
            <a:br>
              <a:rPr lang="fr-FR" sz="1800" cap="all" dirty="0" smtClean="0">
                <a:solidFill>
                  <a:schemeClr val="tx1"/>
                </a:solidFill>
              </a:rPr>
            </a:br>
            <a:r>
              <a:rPr lang="fr-FR" sz="1800" cap="all" dirty="0" smtClean="0">
                <a:solidFill>
                  <a:schemeClr val="tx1"/>
                </a:solidFill>
              </a:rPr>
              <a:t>ET </a:t>
            </a:r>
            <a:r>
              <a:rPr lang="fr-FR" sz="1800" cap="all" dirty="0">
                <a:solidFill>
                  <a:schemeClr val="tx1"/>
                </a:solidFill>
              </a:rPr>
              <a:t>LES CANADIENS</a:t>
            </a:r>
            <a:endParaRPr lang="en-CA" sz="1800" cap="all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6822"/>
            <a:ext cx="4038600" cy="26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5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199</Words>
  <Application>Microsoft Office PowerPoint</Application>
  <PresentationFormat>On-screen Show (4:3)</PresentationFormat>
  <Paragraphs>29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2_Office Theme</vt:lpstr>
      <vt:lpstr>PowerPoint Presentation</vt:lpstr>
      <vt:lpstr>La vision du CRSH  pour la période allant de 2016 à 2020</vt:lpstr>
      <vt:lpstr>Objectif stratégique 1 susciter l’excellence En recherche  dans un contexte qui Évolue</vt:lpstr>
      <vt:lpstr>PowerPoint Presentation</vt:lpstr>
      <vt:lpstr>Objectif stratégique 3 ÉTABLIR DES LIENS ENTRE LA RECHERCHE EN SCIENCES HUMAINES  ET LES CANADIENS</vt:lpstr>
    </vt:vector>
  </TitlesOfParts>
  <Company>NSERC - SSHRC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</cp:revision>
  <cp:lastPrinted>2016-05-26T16:32:15Z</cp:lastPrinted>
  <dcterms:created xsi:type="dcterms:W3CDTF">2016-05-24T20:35:54Z</dcterms:created>
  <dcterms:modified xsi:type="dcterms:W3CDTF">2016-06-10T18:51:17Z</dcterms:modified>
</cp:coreProperties>
</file>