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8" r:id="rId1"/>
  </p:sldMasterIdLst>
  <p:notesMasterIdLst>
    <p:notesMasterId r:id="rId25"/>
  </p:notesMasterIdLst>
  <p:handoutMasterIdLst>
    <p:handoutMasterId r:id="rId26"/>
  </p:handoutMasterIdLst>
  <p:sldIdLst>
    <p:sldId id="256" r:id="rId2"/>
    <p:sldId id="257" r:id="rId3"/>
    <p:sldId id="259" r:id="rId4"/>
    <p:sldId id="262" r:id="rId5"/>
    <p:sldId id="263" r:id="rId6"/>
    <p:sldId id="264" r:id="rId7"/>
    <p:sldId id="266"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58" r:id="rId23"/>
    <p:sldId id="260" r:id="rId2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49" autoAdjust="0"/>
  </p:normalViewPr>
  <p:slideViewPr>
    <p:cSldViewPr>
      <p:cViewPr>
        <p:scale>
          <a:sx n="136" d="100"/>
          <a:sy n="136" d="100"/>
        </p:scale>
        <p:origin x="9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219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3B6AED-D4AA-7B43-977D-59BA1D662A17}" type="datetimeFigureOut">
              <a:rPr lang="en-US" smtClean="0"/>
              <a:t>4/12/2022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37B4F6-DA37-034D-9CAD-2ECBC4DC1D31}" type="slidenum">
              <a:rPr lang="en-US" smtClean="0"/>
              <a:t>‹#›</a:t>
            </a:fld>
            <a:endParaRPr lang="en-US"/>
          </a:p>
        </p:txBody>
      </p:sp>
    </p:spTree>
    <p:extLst>
      <p:ext uri="{BB962C8B-B14F-4D97-AF65-F5344CB8AC3E}">
        <p14:creationId xmlns:p14="http://schemas.microsoft.com/office/powerpoint/2010/main" val="4574921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1</a:t>
            </a:fld>
            <a:endParaRPr lang="en-US" dirty="0"/>
          </a:p>
        </p:txBody>
      </p:sp>
    </p:spTree>
    <p:extLst>
      <p:ext uri="{BB962C8B-B14F-4D97-AF65-F5344CB8AC3E}">
        <p14:creationId xmlns:p14="http://schemas.microsoft.com/office/powerpoint/2010/main" val="328718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2</a:t>
            </a:fld>
            <a:endParaRPr lang="en-US" dirty="0"/>
          </a:p>
        </p:txBody>
      </p:sp>
    </p:spTree>
    <p:extLst>
      <p:ext uri="{BB962C8B-B14F-4D97-AF65-F5344CB8AC3E}">
        <p14:creationId xmlns:p14="http://schemas.microsoft.com/office/powerpoint/2010/main" val="388191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Share our main website page.</a:t>
            </a:r>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4</a:t>
            </a:fld>
            <a:endParaRPr lang="en-US" dirty="0"/>
          </a:p>
        </p:txBody>
      </p:sp>
    </p:spTree>
    <p:extLst>
      <p:ext uri="{BB962C8B-B14F-4D97-AF65-F5344CB8AC3E}">
        <p14:creationId xmlns:p14="http://schemas.microsoft.com/office/powerpoint/2010/main" val="359233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7</a:t>
            </a:fld>
            <a:endParaRPr lang="en-US" dirty="0"/>
          </a:p>
        </p:txBody>
      </p:sp>
    </p:spTree>
    <p:extLst>
      <p:ext uri="{BB962C8B-B14F-4D97-AF65-F5344CB8AC3E}">
        <p14:creationId xmlns:p14="http://schemas.microsoft.com/office/powerpoint/2010/main" val="218485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1199456" y="2852936"/>
            <a:ext cx="9313035" cy="1224136"/>
          </a:xfrm>
        </p:spPr>
        <p:txBody>
          <a:bodyPr anchor="ctr"/>
          <a:lstStyle>
            <a:lvl1pPr algn="l">
              <a:defRPr sz="4000" b="1" i="0" baseline="0"/>
            </a:lvl1pPr>
          </a:lstStyle>
          <a:p>
            <a:r>
              <a:rPr lang="en-US" dirty="0"/>
              <a:t>Financial Aid &amp; Awards </a:t>
            </a:r>
          </a:p>
        </p:txBody>
      </p:sp>
      <p:sp>
        <p:nvSpPr>
          <p:cNvPr id="3075" name="Rectangle 3"/>
          <p:cNvSpPr>
            <a:spLocks noGrp="1" noChangeArrowheads="1"/>
          </p:cNvSpPr>
          <p:nvPr>
            <p:ph type="subTitle" idx="1"/>
          </p:nvPr>
        </p:nvSpPr>
        <p:spPr>
          <a:xfrm>
            <a:off x="1199456" y="4293096"/>
            <a:ext cx="9313035" cy="766936"/>
          </a:xfrm>
        </p:spPr>
        <p:txBody>
          <a:bodyPr/>
          <a:lstStyle>
            <a:lvl1pPr marL="0" indent="0">
              <a:buFontTx/>
              <a:buNone/>
              <a:defRPr sz="1800"/>
            </a:lvl1pPr>
          </a:lstStyle>
          <a:p>
            <a:endParaRPr lang="en-US" dirty="0"/>
          </a:p>
        </p:txBody>
      </p:sp>
      <p:sp>
        <p:nvSpPr>
          <p:cNvPr id="2" name="Slide Number Placeholder 1">
            <a:extLst>
              <a:ext uri="{FF2B5EF4-FFF2-40B4-BE49-F238E27FC236}">
                <a16:creationId xmlns:a16="http://schemas.microsoft.com/office/drawing/2014/main" id="{B3B813C2-5A80-EC42-ABCA-412052B17629}"/>
              </a:ext>
            </a:extLst>
          </p:cNvPr>
          <p:cNvSpPr>
            <a:spLocks noGrp="1"/>
          </p:cNvSpPr>
          <p:nvPr>
            <p:ph type="sldNum" sz="quarter" idx="10"/>
          </p:nvPr>
        </p:nvSpPr>
        <p:spPr/>
        <p:txBody>
          <a:bodyPr/>
          <a:lstStyle/>
          <a:p>
            <a:fld id="{A35D118A-333E-D14F-A7CC-F26895C7C671}" type="slidenum">
              <a:rPr lang="en-US" smtClean="0"/>
              <a:t>‹#›</a:t>
            </a:fld>
            <a:endParaRPr lang="en-US" dirty="0"/>
          </a:p>
        </p:txBody>
      </p:sp>
    </p:spTree>
    <p:extLst>
      <p:ext uri="{BB962C8B-B14F-4D97-AF65-F5344CB8AC3E}">
        <p14:creationId xmlns:p14="http://schemas.microsoft.com/office/powerpoint/2010/main" val="35980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68F4-F1F9-4F09-A5E7-7B10E5026EEB}"/>
              </a:ext>
            </a:extLst>
          </p:cNvPr>
          <p:cNvSpPr>
            <a:spLocks noGrp="1"/>
          </p:cNvSpPr>
          <p:nvPr>
            <p:ph type="title" hasCustomPrompt="1"/>
          </p:nvPr>
        </p:nvSpPr>
        <p:spPr>
          <a:xfrm>
            <a:off x="914400" y="333375"/>
            <a:ext cx="10363200" cy="719361"/>
          </a:xfrm>
        </p:spPr>
        <p:txBody>
          <a:bodyPr/>
          <a:lstStyle>
            <a:lvl1pPr>
              <a:defRPr/>
            </a:lvl1pPr>
          </a:lstStyle>
          <a:p>
            <a:r>
              <a:rPr lang="en-US" dirty="0"/>
              <a:t>Scholarships</a:t>
            </a:r>
            <a:endParaRPr lang="en-CA" dirty="0"/>
          </a:p>
        </p:txBody>
      </p:sp>
      <p:sp>
        <p:nvSpPr>
          <p:cNvPr id="3" name="Slide Number Placeholder 2">
            <a:extLst>
              <a:ext uri="{FF2B5EF4-FFF2-40B4-BE49-F238E27FC236}">
                <a16:creationId xmlns:a16="http://schemas.microsoft.com/office/drawing/2014/main" id="{407E3970-B5D6-4D67-A804-2D562EC8F164}"/>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sp>
        <p:nvSpPr>
          <p:cNvPr id="4" name="TextBox 3">
            <a:extLst>
              <a:ext uri="{FF2B5EF4-FFF2-40B4-BE49-F238E27FC236}">
                <a16:creationId xmlns:a16="http://schemas.microsoft.com/office/drawing/2014/main" id="{33E22F6B-11B3-4C86-BF8C-3FDCD18E2225}"/>
              </a:ext>
            </a:extLst>
          </p:cNvPr>
          <p:cNvSpPr txBox="1"/>
          <p:nvPr userDrawn="1"/>
        </p:nvSpPr>
        <p:spPr>
          <a:xfrm>
            <a:off x="914400" y="1268760"/>
            <a:ext cx="10363200" cy="6001643"/>
          </a:xfrm>
          <a:prstGeom prst="rect">
            <a:avLst/>
          </a:prstGeom>
          <a:noFill/>
        </p:spPr>
        <p:txBody>
          <a:bodyPr wrap="square" rtlCol="0">
            <a:spAutoFit/>
          </a:bodyPr>
          <a:lstStyle/>
          <a:p>
            <a:pPr marL="342900" indent="-342900" algn="l">
              <a:buFont typeface="Arial" panose="020B0604020202020204" pitchFamily="34" charset="0"/>
              <a:buChar char="•"/>
            </a:pPr>
            <a:r>
              <a:rPr lang="en-CA" dirty="0">
                <a:latin typeface="+mn-lt"/>
              </a:rPr>
              <a:t>Scholarships are awarded automatically by the Faculties based on top academic excellence. No application is required.</a:t>
            </a:r>
          </a:p>
          <a:p>
            <a:pPr marL="0" indent="0" algn="l">
              <a:buFont typeface="Arial" panose="020B0604020202020204" pitchFamily="34" charset="0"/>
              <a:buNone/>
            </a:pPr>
            <a:r>
              <a:rPr lang="en-CA" dirty="0">
                <a:latin typeface="+mn-lt"/>
              </a:rPr>
              <a:t> </a:t>
            </a:r>
          </a:p>
          <a:p>
            <a:pPr marL="342900" indent="-342900" algn="l">
              <a:buFont typeface="Arial" panose="020B0604020202020204" pitchFamily="34" charset="0"/>
              <a:buChar char="•"/>
            </a:pPr>
            <a:r>
              <a:rPr lang="en-CA" dirty="0">
                <a:latin typeface="+mn-lt"/>
              </a:rPr>
              <a:t>The number of available scholarships is limited and they are highly competitive.</a:t>
            </a:r>
          </a:p>
          <a:p>
            <a:pPr marL="0" indent="0" algn="l">
              <a:buFont typeface="Arial" panose="020B0604020202020204" pitchFamily="34" charset="0"/>
              <a:buNone/>
            </a:pPr>
            <a:endParaRPr lang="en-CA" dirty="0">
              <a:latin typeface="+mn-lt"/>
            </a:endParaRPr>
          </a:p>
          <a:p>
            <a:pPr marL="342900" indent="-342900" algn="l">
              <a:buFont typeface="Arial" panose="020B0604020202020204" pitchFamily="34" charset="0"/>
              <a:buChar char="•"/>
            </a:pPr>
            <a:r>
              <a:rPr lang="en-CA" dirty="0">
                <a:latin typeface="+mn-lt"/>
              </a:rPr>
              <a:t>Students who have received a scholarship will see a credit in their Concordia student account after the DNE deadline in Fall. Depending on the amount of the scholarship, they may receive the first half in Fall and the second half in Winter.</a:t>
            </a:r>
          </a:p>
          <a:p>
            <a:pPr marL="0" indent="0" algn="l">
              <a:buFont typeface="Arial" panose="020B0604020202020204" pitchFamily="34" charset="0"/>
              <a:buNone/>
            </a:pPr>
            <a:endParaRPr lang="en-CA" dirty="0">
              <a:latin typeface="+mn-lt"/>
            </a:endParaRPr>
          </a:p>
          <a:p>
            <a:pPr marL="342900" indent="-342900" algn="l">
              <a:buFont typeface="Arial" panose="020B0604020202020204" pitchFamily="34" charset="0"/>
              <a:buChar char="•"/>
            </a:pPr>
            <a:r>
              <a:rPr lang="en-CA" dirty="0">
                <a:latin typeface="+mn-lt"/>
              </a:rPr>
              <a:t>Please make sure you are familiar with the renewability conditions of your scholarship, if applicable. </a:t>
            </a:r>
          </a:p>
          <a:p>
            <a:pPr marL="0" indent="0" algn="l">
              <a:buFont typeface="Arial" panose="020B0604020202020204" pitchFamily="34" charset="0"/>
              <a:buNone/>
            </a:pPr>
            <a:endParaRPr lang="en-CA" dirty="0">
              <a:latin typeface="+mn-lt"/>
            </a:endParaRPr>
          </a:p>
          <a:p>
            <a:pPr marL="0" indent="0" algn="l">
              <a:buFont typeface="Arial" panose="020B0604020202020204" pitchFamily="34" charset="0"/>
              <a:buNone/>
            </a:pPr>
            <a:endParaRPr lang="en-CA" dirty="0">
              <a:latin typeface="+mn-lt"/>
            </a:endParaRPr>
          </a:p>
          <a:p>
            <a:pPr marL="0" indent="0" algn="l">
              <a:buFont typeface="Arial" panose="020B0604020202020204" pitchFamily="34" charset="0"/>
              <a:buNone/>
            </a:pPr>
            <a:endParaRPr lang="en-CA" dirty="0">
              <a:latin typeface="+mn-lt"/>
            </a:endParaRPr>
          </a:p>
        </p:txBody>
      </p:sp>
    </p:spTree>
    <p:extLst>
      <p:ext uri="{BB962C8B-B14F-4D97-AF65-F5344CB8AC3E}">
        <p14:creationId xmlns:p14="http://schemas.microsoft.com/office/powerpoint/2010/main" val="420397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68F4-F1F9-4F09-A5E7-7B10E5026EEB}"/>
              </a:ext>
            </a:extLst>
          </p:cNvPr>
          <p:cNvSpPr>
            <a:spLocks noGrp="1"/>
          </p:cNvSpPr>
          <p:nvPr>
            <p:ph type="title" hasCustomPrompt="1"/>
          </p:nvPr>
        </p:nvSpPr>
        <p:spPr>
          <a:xfrm>
            <a:off x="914400" y="333375"/>
            <a:ext cx="10363200" cy="719361"/>
          </a:xfrm>
        </p:spPr>
        <p:txBody>
          <a:bodyPr/>
          <a:lstStyle>
            <a:lvl1pPr>
              <a:defRPr/>
            </a:lvl1pPr>
          </a:lstStyle>
          <a:p>
            <a:r>
              <a:rPr lang="en-US" dirty="0"/>
              <a:t>Entrance and In-Course Bursaries</a:t>
            </a:r>
            <a:endParaRPr lang="en-CA" dirty="0"/>
          </a:p>
        </p:txBody>
      </p:sp>
      <p:sp>
        <p:nvSpPr>
          <p:cNvPr id="3" name="Slide Number Placeholder 2">
            <a:extLst>
              <a:ext uri="{FF2B5EF4-FFF2-40B4-BE49-F238E27FC236}">
                <a16:creationId xmlns:a16="http://schemas.microsoft.com/office/drawing/2014/main" id="{407E3970-B5D6-4D67-A804-2D562EC8F164}"/>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sp>
        <p:nvSpPr>
          <p:cNvPr id="4" name="TextBox 3">
            <a:extLst>
              <a:ext uri="{FF2B5EF4-FFF2-40B4-BE49-F238E27FC236}">
                <a16:creationId xmlns:a16="http://schemas.microsoft.com/office/drawing/2014/main" id="{33E22F6B-11B3-4C86-BF8C-3FDCD18E2225}"/>
              </a:ext>
            </a:extLst>
          </p:cNvPr>
          <p:cNvSpPr txBox="1"/>
          <p:nvPr userDrawn="1"/>
        </p:nvSpPr>
        <p:spPr>
          <a:xfrm>
            <a:off x="914400" y="1316385"/>
            <a:ext cx="10363200" cy="4955203"/>
          </a:xfrm>
          <a:prstGeom prst="rect">
            <a:avLst/>
          </a:prstGeom>
          <a:noFill/>
        </p:spPr>
        <p:txBody>
          <a:bodyPr wrap="square" rtlCol="0">
            <a:spAutoFit/>
          </a:bodyPr>
          <a:lstStyle/>
          <a:p>
            <a:pPr marL="342900" indent="-342900" algn="l">
              <a:buFont typeface="Arial" panose="020B0604020202020204" pitchFamily="34" charset="0"/>
              <a:buChar char="•"/>
            </a:pPr>
            <a:r>
              <a:rPr lang="en-CA" dirty="0">
                <a:latin typeface="+mn-lt"/>
              </a:rPr>
              <a:t>While scholarships are based on academic excellence, bursaries are awarded based on the applicant’s financial need and statement. However, they are just as competitive, often with more applicants than bursaries available. </a:t>
            </a:r>
          </a:p>
          <a:p>
            <a:pPr marL="0" indent="0" algn="l">
              <a:buFont typeface="Arial" panose="020B0604020202020204" pitchFamily="34" charset="0"/>
              <a:buNone/>
            </a:pPr>
            <a:endParaRPr lang="en-CA" dirty="0">
              <a:latin typeface="+mn-lt"/>
            </a:endParaRPr>
          </a:p>
          <a:p>
            <a:pPr marL="342900" indent="-342900" algn="l">
              <a:buFont typeface="Arial" panose="020B0604020202020204" pitchFamily="34" charset="0"/>
              <a:buChar char="•"/>
            </a:pPr>
            <a:r>
              <a:rPr lang="en-CA" b="1" dirty="0">
                <a:latin typeface="+mn-lt"/>
              </a:rPr>
              <a:t>Entrance Bursary – Deadline May 18, 2022</a:t>
            </a:r>
          </a:p>
          <a:p>
            <a:pPr marL="800100" lvl="1" indent="-342900" algn="l">
              <a:buFont typeface="Arial" panose="020B0604020202020204" pitchFamily="34" charset="0"/>
              <a:buChar char="•"/>
            </a:pPr>
            <a:r>
              <a:rPr lang="en-CA" sz="2000" b="0" dirty="0">
                <a:latin typeface="+mn-lt"/>
              </a:rPr>
              <a:t>New students (Winter 21 or Fall 22)</a:t>
            </a:r>
          </a:p>
          <a:p>
            <a:pPr marL="800100" lvl="1" indent="-342900" algn="l">
              <a:buFont typeface="Arial" panose="020B0604020202020204" pitchFamily="34" charset="0"/>
              <a:buChar char="•"/>
            </a:pPr>
            <a:r>
              <a:rPr lang="en-CA" sz="2000" b="0" dirty="0">
                <a:latin typeface="+mn-lt"/>
              </a:rPr>
              <a:t>Open to Canadian, U.S and International students</a:t>
            </a:r>
          </a:p>
          <a:p>
            <a:pPr marL="342900" lvl="0" indent="-342900" algn="l">
              <a:buFont typeface="Arial" panose="020B0604020202020204" pitchFamily="34" charset="0"/>
              <a:buChar char="•"/>
            </a:pPr>
            <a:r>
              <a:rPr lang="en-CA" sz="2400" b="1" dirty="0">
                <a:latin typeface="+mn-lt"/>
              </a:rPr>
              <a:t>In-Course Bursary – Deadline May 27, 2022</a:t>
            </a:r>
          </a:p>
          <a:p>
            <a:pPr marL="800100" lvl="1" indent="-342900" algn="l">
              <a:buFont typeface="Arial" panose="020B0604020202020204" pitchFamily="34" charset="0"/>
              <a:buChar char="•"/>
            </a:pPr>
            <a:r>
              <a:rPr lang="en-CA" sz="2000" b="0" dirty="0">
                <a:latin typeface="+mn-lt"/>
              </a:rPr>
              <a:t>New students with transferred credits</a:t>
            </a:r>
          </a:p>
          <a:p>
            <a:pPr marL="800100" lvl="1" indent="-342900" algn="l">
              <a:buFont typeface="Arial" panose="020B0604020202020204" pitchFamily="34" charset="0"/>
              <a:buChar char="•"/>
            </a:pPr>
            <a:r>
              <a:rPr lang="en-CA" sz="2000" b="0" dirty="0">
                <a:latin typeface="+mn-lt"/>
              </a:rPr>
              <a:t>Returning students </a:t>
            </a:r>
          </a:p>
          <a:p>
            <a:pPr marL="800100" lvl="1" indent="-342900" algn="l">
              <a:buFont typeface="Arial" panose="020B0604020202020204" pitchFamily="34" charset="0"/>
              <a:buChar char="•"/>
            </a:pPr>
            <a:r>
              <a:rPr lang="en-CA" sz="2000" b="0" dirty="0">
                <a:latin typeface="+mn-lt"/>
              </a:rPr>
              <a:t>Open to Canadian, U.S and International students</a:t>
            </a:r>
          </a:p>
          <a:p>
            <a:pPr marL="0" indent="0" algn="l">
              <a:buFont typeface="Arial" panose="020B0604020202020204" pitchFamily="34" charset="0"/>
              <a:buNone/>
            </a:pPr>
            <a:endParaRPr lang="en-CA" dirty="0">
              <a:latin typeface="+mn-lt"/>
            </a:endParaRPr>
          </a:p>
          <a:p>
            <a:pPr marL="0" indent="0" algn="l">
              <a:buFont typeface="Arial" panose="020B0604020202020204" pitchFamily="34" charset="0"/>
              <a:buNone/>
            </a:pPr>
            <a:endParaRPr lang="en-CA" dirty="0">
              <a:latin typeface="+mn-lt"/>
            </a:endParaRPr>
          </a:p>
        </p:txBody>
      </p:sp>
    </p:spTree>
    <p:extLst>
      <p:ext uri="{BB962C8B-B14F-4D97-AF65-F5344CB8AC3E}">
        <p14:creationId xmlns:p14="http://schemas.microsoft.com/office/powerpoint/2010/main" val="217536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715B-012C-4D0C-BF5C-3E846116F55E}"/>
              </a:ext>
            </a:extLst>
          </p:cNvPr>
          <p:cNvSpPr>
            <a:spLocks noGrp="1"/>
          </p:cNvSpPr>
          <p:nvPr>
            <p:ph type="title" hasCustomPrompt="1"/>
          </p:nvPr>
        </p:nvSpPr>
        <p:spPr>
          <a:xfrm>
            <a:off x="914400" y="333375"/>
            <a:ext cx="10363200" cy="791369"/>
          </a:xfrm>
        </p:spPr>
        <p:txBody>
          <a:bodyPr/>
          <a:lstStyle>
            <a:lvl1pPr>
              <a:defRPr/>
            </a:lvl1pPr>
          </a:lstStyle>
          <a:p>
            <a:r>
              <a:rPr lang="en-US" dirty="0"/>
              <a:t>How to apply for bursaries </a:t>
            </a:r>
            <a:endParaRPr lang="en-CA" dirty="0"/>
          </a:p>
        </p:txBody>
      </p:sp>
      <p:sp>
        <p:nvSpPr>
          <p:cNvPr id="3" name="Slide Number Placeholder 2">
            <a:extLst>
              <a:ext uri="{FF2B5EF4-FFF2-40B4-BE49-F238E27FC236}">
                <a16:creationId xmlns:a16="http://schemas.microsoft.com/office/drawing/2014/main" id="{A0D445F6-0C5D-4D5F-A924-FBD6274079E5}"/>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pic>
        <p:nvPicPr>
          <p:cNvPr id="6" name="Picture 5" descr="Graphical user interface&#10;&#10;Description automatically generated">
            <a:extLst>
              <a:ext uri="{FF2B5EF4-FFF2-40B4-BE49-F238E27FC236}">
                <a16:creationId xmlns:a16="http://schemas.microsoft.com/office/drawing/2014/main" id="{C9B2D294-2413-41F0-A056-62B15BC4ABF4}"/>
              </a:ext>
            </a:extLst>
          </p:cNvPr>
          <p:cNvPicPr>
            <a:picLocks noChangeAspect="1"/>
          </p:cNvPicPr>
          <p:nvPr userDrawn="1"/>
        </p:nvPicPr>
        <p:blipFill>
          <a:blip r:embed="rId2"/>
          <a:stretch>
            <a:fillRect/>
          </a:stretch>
        </p:blipFill>
        <p:spPr>
          <a:xfrm>
            <a:off x="2063552" y="1628800"/>
            <a:ext cx="7736028" cy="4378884"/>
          </a:xfrm>
          <a:prstGeom prst="rect">
            <a:avLst/>
          </a:prstGeom>
        </p:spPr>
      </p:pic>
    </p:spTree>
    <p:extLst>
      <p:ext uri="{BB962C8B-B14F-4D97-AF65-F5344CB8AC3E}">
        <p14:creationId xmlns:p14="http://schemas.microsoft.com/office/powerpoint/2010/main" val="237624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715B-012C-4D0C-BF5C-3E846116F55E}"/>
              </a:ext>
            </a:extLst>
          </p:cNvPr>
          <p:cNvSpPr>
            <a:spLocks noGrp="1"/>
          </p:cNvSpPr>
          <p:nvPr>
            <p:ph type="title" hasCustomPrompt="1"/>
          </p:nvPr>
        </p:nvSpPr>
        <p:spPr>
          <a:xfrm>
            <a:off x="914400" y="333375"/>
            <a:ext cx="10363200" cy="791369"/>
          </a:xfrm>
        </p:spPr>
        <p:txBody>
          <a:bodyPr/>
          <a:lstStyle>
            <a:lvl1pPr>
              <a:defRPr/>
            </a:lvl1pPr>
          </a:lstStyle>
          <a:p>
            <a:r>
              <a:rPr lang="en-US" dirty="0"/>
              <a:t>How to upload your documents</a:t>
            </a:r>
            <a:endParaRPr lang="en-CA" dirty="0"/>
          </a:p>
        </p:txBody>
      </p:sp>
      <p:sp>
        <p:nvSpPr>
          <p:cNvPr id="3" name="Slide Number Placeholder 2">
            <a:extLst>
              <a:ext uri="{FF2B5EF4-FFF2-40B4-BE49-F238E27FC236}">
                <a16:creationId xmlns:a16="http://schemas.microsoft.com/office/drawing/2014/main" id="{A0D445F6-0C5D-4D5F-A924-FBD6274079E5}"/>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sp>
        <p:nvSpPr>
          <p:cNvPr id="4" name="TextBox 3">
            <a:extLst>
              <a:ext uri="{FF2B5EF4-FFF2-40B4-BE49-F238E27FC236}">
                <a16:creationId xmlns:a16="http://schemas.microsoft.com/office/drawing/2014/main" id="{14AFF99C-D304-4AEA-80FF-338BD7682C17}"/>
              </a:ext>
            </a:extLst>
          </p:cNvPr>
          <p:cNvSpPr txBox="1"/>
          <p:nvPr userDrawn="1"/>
        </p:nvSpPr>
        <p:spPr>
          <a:xfrm>
            <a:off x="914400" y="1484784"/>
            <a:ext cx="5181600" cy="4708981"/>
          </a:xfrm>
          <a:prstGeom prst="rect">
            <a:avLst/>
          </a:prstGeom>
          <a:noFill/>
        </p:spPr>
        <p:txBody>
          <a:bodyPr wrap="square" rtlCol="0">
            <a:spAutoFit/>
          </a:bodyPr>
          <a:lstStyle/>
          <a:p>
            <a:pPr marL="342900" indent="-342900" algn="l">
              <a:buFont typeface="Arial" panose="020B0604020202020204" pitchFamily="34" charset="0"/>
              <a:buChar char="•"/>
            </a:pPr>
            <a:r>
              <a:rPr lang="en-CA" sz="2000" dirty="0">
                <a:latin typeface="+mn-lt"/>
              </a:rPr>
              <a:t>After completing your Needs Analysis, you will be required to upload certain documents onto your Student Centre.</a:t>
            </a:r>
          </a:p>
          <a:p>
            <a:pPr marL="0" indent="0" algn="l">
              <a:buFont typeface="Arial" panose="020B0604020202020204" pitchFamily="34" charset="0"/>
              <a:buNone/>
            </a:pPr>
            <a:endParaRPr lang="en-CA" sz="2000" dirty="0">
              <a:latin typeface="+mn-lt"/>
            </a:endParaRPr>
          </a:p>
          <a:p>
            <a:pPr marL="342900" indent="-342900" algn="l">
              <a:buFont typeface="Arial" panose="020B0604020202020204" pitchFamily="34" charset="0"/>
              <a:buChar char="•"/>
            </a:pPr>
            <a:r>
              <a:rPr lang="en-CA" sz="2000" dirty="0">
                <a:latin typeface="+mn-lt"/>
              </a:rPr>
              <a:t>The content of your to-do list may vary depending on the information you’ve entered in your Needs Analysis.</a:t>
            </a:r>
          </a:p>
          <a:p>
            <a:pPr marL="0" indent="0" algn="l">
              <a:buFont typeface="Arial" panose="020B0604020202020204" pitchFamily="34" charset="0"/>
              <a:buNone/>
            </a:pPr>
            <a:endParaRPr lang="en-CA" sz="2000" dirty="0">
              <a:latin typeface="+mn-lt"/>
            </a:endParaRPr>
          </a:p>
          <a:p>
            <a:pPr marL="342900" indent="-342900" algn="l">
              <a:buFont typeface="Arial" panose="020B0604020202020204" pitchFamily="34" charset="0"/>
              <a:buChar char="•"/>
            </a:pPr>
            <a:r>
              <a:rPr lang="en-CA" sz="2000" dirty="0">
                <a:latin typeface="+mn-lt"/>
              </a:rPr>
              <a:t>You can find guidance on how to upload your financial aid-related documents on our website.</a:t>
            </a:r>
          </a:p>
          <a:p>
            <a:pPr marL="342900" indent="-342900" algn="l">
              <a:buFont typeface="Arial" panose="020B0604020202020204" pitchFamily="34" charset="0"/>
              <a:buChar char="•"/>
            </a:pPr>
            <a:endParaRPr lang="en-CA" sz="2000" dirty="0">
              <a:latin typeface="+mn-lt"/>
            </a:endParaRPr>
          </a:p>
          <a:p>
            <a:pPr marL="342900" indent="-342900" algn="l">
              <a:buFont typeface="Arial" panose="020B0604020202020204" pitchFamily="34" charset="0"/>
              <a:buChar char="•"/>
            </a:pPr>
            <a:r>
              <a:rPr lang="en-CA" sz="2000" dirty="0">
                <a:latin typeface="+mn-lt"/>
              </a:rPr>
              <a:t>Don’t have the document required? Don’t panic, you can upload a written statement instead or an alternative doc.</a:t>
            </a:r>
          </a:p>
        </p:txBody>
      </p:sp>
      <p:pic>
        <p:nvPicPr>
          <p:cNvPr id="7" name="Picture 6" descr="Graphical user interface, text&#10;&#10;Description automatically generated">
            <a:extLst>
              <a:ext uri="{FF2B5EF4-FFF2-40B4-BE49-F238E27FC236}">
                <a16:creationId xmlns:a16="http://schemas.microsoft.com/office/drawing/2014/main" id="{A00689B8-6D71-4013-93AA-9BCDB669C4A6}"/>
              </a:ext>
            </a:extLst>
          </p:cNvPr>
          <p:cNvPicPr>
            <a:picLocks noChangeAspect="1"/>
          </p:cNvPicPr>
          <p:nvPr userDrawn="1"/>
        </p:nvPicPr>
        <p:blipFill>
          <a:blip r:embed="rId2"/>
          <a:stretch>
            <a:fillRect/>
          </a:stretch>
        </p:blipFill>
        <p:spPr>
          <a:xfrm>
            <a:off x="6528048" y="1052736"/>
            <a:ext cx="4976384" cy="5112590"/>
          </a:xfrm>
          <a:prstGeom prst="rect">
            <a:avLst/>
          </a:prstGeom>
        </p:spPr>
      </p:pic>
    </p:spTree>
    <p:extLst>
      <p:ext uri="{BB962C8B-B14F-4D97-AF65-F5344CB8AC3E}">
        <p14:creationId xmlns:p14="http://schemas.microsoft.com/office/powerpoint/2010/main" val="347670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715B-012C-4D0C-BF5C-3E846116F55E}"/>
              </a:ext>
            </a:extLst>
          </p:cNvPr>
          <p:cNvSpPr>
            <a:spLocks noGrp="1"/>
          </p:cNvSpPr>
          <p:nvPr>
            <p:ph type="title" hasCustomPrompt="1"/>
          </p:nvPr>
        </p:nvSpPr>
        <p:spPr>
          <a:xfrm>
            <a:off x="507604" y="333375"/>
            <a:ext cx="5876428" cy="791369"/>
          </a:xfrm>
        </p:spPr>
        <p:txBody>
          <a:bodyPr/>
          <a:lstStyle>
            <a:lvl1pPr>
              <a:defRPr sz="3200"/>
            </a:lvl1pPr>
          </a:lstStyle>
          <a:p>
            <a:r>
              <a:rPr lang="en-US" dirty="0"/>
              <a:t>Application-based awards</a:t>
            </a:r>
            <a:endParaRPr lang="en-CA" dirty="0"/>
          </a:p>
        </p:txBody>
      </p:sp>
      <p:sp>
        <p:nvSpPr>
          <p:cNvPr id="3" name="Slide Number Placeholder 2">
            <a:extLst>
              <a:ext uri="{FF2B5EF4-FFF2-40B4-BE49-F238E27FC236}">
                <a16:creationId xmlns:a16="http://schemas.microsoft.com/office/drawing/2014/main" id="{A0D445F6-0C5D-4D5F-A924-FBD6274079E5}"/>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pic>
        <p:nvPicPr>
          <p:cNvPr id="5" name="Picture 4" descr="Graphical user interface, text, application, website&#10;&#10;Description automatically generated">
            <a:extLst>
              <a:ext uri="{FF2B5EF4-FFF2-40B4-BE49-F238E27FC236}">
                <a16:creationId xmlns:a16="http://schemas.microsoft.com/office/drawing/2014/main" id="{D2290431-E175-48A9-A223-B282E4F5E9D7}"/>
              </a:ext>
            </a:extLst>
          </p:cNvPr>
          <p:cNvPicPr>
            <a:picLocks noChangeAspect="1"/>
          </p:cNvPicPr>
          <p:nvPr userDrawn="1"/>
        </p:nvPicPr>
        <p:blipFill>
          <a:blip r:embed="rId2"/>
          <a:stretch>
            <a:fillRect/>
          </a:stretch>
        </p:blipFill>
        <p:spPr>
          <a:xfrm>
            <a:off x="5879976" y="404664"/>
            <a:ext cx="5804420" cy="5798929"/>
          </a:xfrm>
          <a:prstGeom prst="rect">
            <a:avLst/>
          </a:prstGeom>
        </p:spPr>
      </p:pic>
      <p:sp>
        <p:nvSpPr>
          <p:cNvPr id="4" name="TextBox 3">
            <a:extLst>
              <a:ext uri="{FF2B5EF4-FFF2-40B4-BE49-F238E27FC236}">
                <a16:creationId xmlns:a16="http://schemas.microsoft.com/office/drawing/2014/main" id="{FD77CE28-2D25-4425-912D-888D5A76E0C0}"/>
              </a:ext>
            </a:extLst>
          </p:cNvPr>
          <p:cNvSpPr txBox="1"/>
          <p:nvPr userDrawn="1"/>
        </p:nvSpPr>
        <p:spPr>
          <a:xfrm>
            <a:off x="623392" y="1556792"/>
            <a:ext cx="4968552" cy="461665"/>
          </a:xfrm>
          <a:prstGeom prst="rect">
            <a:avLst/>
          </a:prstGeom>
          <a:noFill/>
        </p:spPr>
        <p:txBody>
          <a:bodyPr wrap="square" rtlCol="0">
            <a:spAutoFit/>
          </a:bodyPr>
          <a:lstStyle/>
          <a:p>
            <a:pPr marL="342900" indent="-342900" algn="l">
              <a:buFont typeface="Arial" panose="020B0604020202020204" pitchFamily="34" charset="0"/>
              <a:buChar char="•"/>
            </a:pPr>
            <a:r>
              <a:rPr lang="en-CA" b="0" dirty="0">
                <a:latin typeface="+mn-lt"/>
              </a:rPr>
              <a:t>Reopens in August</a:t>
            </a:r>
          </a:p>
        </p:txBody>
      </p:sp>
    </p:spTree>
    <p:extLst>
      <p:ext uri="{BB962C8B-B14F-4D97-AF65-F5344CB8AC3E}">
        <p14:creationId xmlns:p14="http://schemas.microsoft.com/office/powerpoint/2010/main" val="284789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715B-012C-4D0C-BF5C-3E846116F55E}"/>
              </a:ext>
            </a:extLst>
          </p:cNvPr>
          <p:cNvSpPr>
            <a:spLocks noGrp="1"/>
          </p:cNvSpPr>
          <p:nvPr>
            <p:ph type="title" hasCustomPrompt="1"/>
          </p:nvPr>
        </p:nvSpPr>
        <p:spPr>
          <a:xfrm>
            <a:off x="914400" y="333375"/>
            <a:ext cx="10363200" cy="791369"/>
          </a:xfrm>
        </p:spPr>
        <p:txBody>
          <a:bodyPr/>
          <a:lstStyle>
            <a:lvl1pPr>
              <a:defRPr/>
            </a:lvl1pPr>
          </a:lstStyle>
          <a:p>
            <a:r>
              <a:rPr lang="en-US" dirty="0"/>
              <a:t>External awards</a:t>
            </a:r>
            <a:endParaRPr lang="en-CA" dirty="0"/>
          </a:p>
        </p:txBody>
      </p:sp>
      <p:sp>
        <p:nvSpPr>
          <p:cNvPr id="3" name="Slide Number Placeholder 2">
            <a:extLst>
              <a:ext uri="{FF2B5EF4-FFF2-40B4-BE49-F238E27FC236}">
                <a16:creationId xmlns:a16="http://schemas.microsoft.com/office/drawing/2014/main" id="{A0D445F6-0C5D-4D5F-A924-FBD6274079E5}"/>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pic>
        <p:nvPicPr>
          <p:cNvPr id="6" name="Picture 5" descr="Graphical user interface, text, application, email, website&#10;&#10;Description automatically generated">
            <a:extLst>
              <a:ext uri="{FF2B5EF4-FFF2-40B4-BE49-F238E27FC236}">
                <a16:creationId xmlns:a16="http://schemas.microsoft.com/office/drawing/2014/main" id="{D649A6CA-4701-47CE-B19A-D1A956533255}"/>
              </a:ext>
            </a:extLst>
          </p:cNvPr>
          <p:cNvPicPr>
            <a:picLocks noChangeAspect="1"/>
          </p:cNvPicPr>
          <p:nvPr userDrawn="1"/>
        </p:nvPicPr>
        <p:blipFill>
          <a:blip r:embed="rId2"/>
          <a:stretch>
            <a:fillRect/>
          </a:stretch>
        </p:blipFill>
        <p:spPr>
          <a:xfrm>
            <a:off x="4799856" y="226705"/>
            <a:ext cx="6213221" cy="6297920"/>
          </a:xfrm>
          <a:prstGeom prst="rect">
            <a:avLst/>
          </a:prstGeom>
        </p:spPr>
      </p:pic>
      <p:sp>
        <p:nvSpPr>
          <p:cNvPr id="7" name="TextBox 6">
            <a:extLst>
              <a:ext uri="{FF2B5EF4-FFF2-40B4-BE49-F238E27FC236}">
                <a16:creationId xmlns:a16="http://schemas.microsoft.com/office/drawing/2014/main" id="{51F53047-28B0-4014-9C3E-C3E159EF1A01}"/>
              </a:ext>
            </a:extLst>
          </p:cNvPr>
          <p:cNvSpPr txBox="1"/>
          <p:nvPr userDrawn="1"/>
        </p:nvSpPr>
        <p:spPr>
          <a:xfrm>
            <a:off x="623392" y="1700808"/>
            <a:ext cx="3767925" cy="3785652"/>
          </a:xfrm>
          <a:prstGeom prst="rect">
            <a:avLst/>
          </a:prstGeom>
          <a:noFill/>
        </p:spPr>
        <p:txBody>
          <a:bodyPr wrap="square" rtlCol="0">
            <a:spAutoFit/>
          </a:bodyPr>
          <a:lstStyle/>
          <a:p>
            <a:pPr marL="0" indent="0" algn="l">
              <a:buFont typeface="Arial" panose="020B0604020202020204" pitchFamily="34" charset="0"/>
              <a:buNone/>
            </a:pPr>
            <a:r>
              <a:rPr lang="en-CA" sz="2000" dirty="0">
                <a:latin typeface="+mn-lt"/>
              </a:rPr>
              <a:t>External awards are a great way to receive extra funding.</a:t>
            </a:r>
          </a:p>
          <a:p>
            <a:pPr algn="l"/>
            <a:endParaRPr lang="en-CA" sz="2000" dirty="0">
              <a:latin typeface="+mn-lt"/>
            </a:endParaRPr>
          </a:p>
          <a:p>
            <a:pPr marL="342900" indent="-342900" algn="l">
              <a:buFont typeface="Arial" panose="020B0604020202020204" pitchFamily="34" charset="0"/>
              <a:buChar char="•"/>
            </a:pPr>
            <a:r>
              <a:rPr lang="en-CA" sz="2000" dirty="0">
                <a:latin typeface="+mn-lt"/>
              </a:rPr>
              <a:t>Not included in Concordia’s one-award policy</a:t>
            </a:r>
          </a:p>
          <a:p>
            <a:pPr algn="l"/>
            <a:endParaRPr lang="en-CA" sz="2000" dirty="0">
              <a:latin typeface="+mn-lt"/>
            </a:endParaRPr>
          </a:p>
          <a:p>
            <a:pPr marL="342900" indent="-342900" algn="l">
              <a:buFont typeface="Arial" panose="020B0604020202020204" pitchFamily="34" charset="0"/>
              <a:buChar char="•"/>
            </a:pPr>
            <a:r>
              <a:rPr lang="en-CA" sz="2000" dirty="0">
                <a:latin typeface="+mn-lt"/>
              </a:rPr>
              <a:t>Not a lot of students apply, so you have more chances at winning!</a:t>
            </a:r>
          </a:p>
          <a:p>
            <a:pPr marL="342900" indent="-342900" algn="l">
              <a:buFont typeface="Arial" panose="020B0604020202020204" pitchFamily="34" charset="0"/>
              <a:buChar char="•"/>
            </a:pPr>
            <a:endParaRPr lang="en-CA" sz="2000" dirty="0">
              <a:latin typeface="+mn-lt"/>
            </a:endParaRPr>
          </a:p>
          <a:p>
            <a:pPr marL="342900" indent="-342900" algn="l">
              <a:buFont typeface="Arial" panose="020B0604020202020204" pitchFamily="34" charset="0"/>
              <a:buChar char="•"/>
            </a:pPr>
            <a:r>
              <a:rPr lang="en-CA" sz="2000" dirty="0">
                <a:latin typeface="+mn-lt"/>
              </a:rPr>
              <a:t>Opportunities available throughout the semester</a:t>
            </a:r>
          </a:p>
        </p:txBody>
      </p:sp>
    </p:spTree>
    <p:extLst>
      <p:ext uri="{BB962C8B-B14F-4D97-AF65-F5344CB8AC3E}">
        <p14:creationId xmlns:p14="http://schemas.microsoft.com/office/powerpoint/2010/main" val="416379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reak Slide-Burgun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76872"/>
            <a:ext cx="10078144" cy="2016224"/>
          </a:xfrm>
        </p:spPr>
        <p:txBody>
          <a:bodyPr anchor="ctr"/>
          <a:lstStyle>
            <a:lvl1pPr algn="ctr">
              <a:defRPr b="1" i="0" baseline="0">
                <a:solidFill>
                  <a:schemeClr val="bg1"/>
                </a:solidFill>
              </a:defRPr>
            </a:lvl1pPr>
          </a:lstStyle>
          <a:p>
            <a:r>
              <a:rPr lang="en-US" dirty="0"/>
              <a:t>Work-Study</a:t>
            </a:r>
          </a:p>
        </p:txBody>
      </p:sp>
      <p:sp>
        <p:nvSpPr>
          <p:cNvPr id="3" name="Slide Number Placeholder 2">
            <a:extLst>
              <a:ext uri="{FF2B5EF4-FFF2-40B4-BE49-F238E27FC236}">
                <a16:creationId xmlns:a16="http://schemas.microsoft.com/office/drawing/2014/main" id="{89715676-9382-DF42-BB5E-A936CDCBE150}"/>
              </a:ext>
            </a:extLst>
          </p:cNvPr>
          <p:cNvSpPr>
            <a:spLocks noGrp="1"/>
          </p:cNvSpPr>
          <p:nvPr>
            <p:ph type="sldNum" sz="quarter" idx="10"/>
          </p:nvPr>
        </p:nvSpPr>
        <p:spPr/>
        <p:txBody>
          <a:bodyPr/>
          <a:lstStyle>
            <a:lvl1pPr>
              <a:defRPr>
                <a:solidFill>
                  <a:schemeClr val="bg1"/>
                </a:solidFill>
              </a:defRPr>
            </a:lvl1pPr>
          </a:lstStyle>
          <a:p>
            <a:fld id="{A35D118A-333E-D14F-A7CC-F26895C7C671}" type="slidenum">
              <a:rPr lang="en-US" smtClean="0"/>
              <a:pPr/>
              <a:t>‹#›</a:t>
            </a:fld>
            <a:endParaRPr lang="en-US" dirty="0">
              <a:solidFill>
                <a:schemeClr val="bg1"/>
              </a:solidFill>
            </a:endParaRPr>
          </a:p>
        </p:txBody>
      </p:sp>
    </p:spTree>
    <p:extLst>
      <p:ext uri="{BB962C8B-B14F-4D97-AF65-F5344CB8AC3E}">
        <p14:creationId xmlns:p14="http://schemas.microsoft.com/office/powerpoint/2010/main" val="232812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715B-012C-4D0C-BF5C-3E846116F55E}"/>
              </a:ext>
            </a:extLst>
          </p:cNvPr>
          <p:cNvSpPr>
            <a:spLocks noGrp="1"/>
          </p:cNvSpPr>
          <p:nvPr>
            <p:ph type="title" hasCustomPrompt="1"/>
          </p:nvPr>
        </p:nvSpPr>
        <p:spPr>
          <a:xfrm>
            <a:off x="914400" y="333375"/>
            <a:ext cx="10363200" cy="791369"/>
          </a:xfrm>
        </p:spPr>
        <p:txBody>
          <a:bodyPr/>
          <a:lstStyle>
            <a:lvl1pPr>
              <a:defRPr/>
            </a:lvl1pPr>
          </a:lstStyle>
          <a:p>
            <a:r>
              <a:rPr lang="en-US" dirty="0"/>
              <a:t>Looking for a job on campus?</a:t>
            </a:r>
            <a:endParaRPr lang="en-CA" dirty="0"/>
          </a:p>
        </p:txBody>
      </p:sp>
      <p:sp>
        <p:nvSpPr>
          <p:cNvPr id="3" name="Slide Number Placeholder 2">
            <a:extLst>
              <a:ext uri="{FF2B5EF4-FFF2-40B4-BE49-F238E27FC236}">
                <a16:creationId xmlns:a16="http://schemas.microsoft.com/office/drawing/2014/main" id="{A0D445F6-0C5D-4D5F-A924-FBD6274079E5}"/>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sp>
        <p:nvSpPr>
          <p:cNvPr id="4" name="TextBox 3">
            <a:extLst>
              <a:ext uri="{FF2B5EF4-FFF2-40B4-BE49-F238E27FC236}">
                <a16:creationId xmlns:a16="http://schemas.microsoft.com/office/drawing/2014/main" id="{B61842F7-0350-45D0-9E7D-6C65A7944E59}"/>
              </a:ext>
            </a:extLst>
          </p:cNvPr>
          <p:cNvSpPr txBox="1"/>
          <p:nvPr userDrawn="1"/>
        </p:nvSpPr>
        <p:spPr>
          <a:xfrm>
            <a:off x="914400" y="1427142"/>
            <a:ext cx="10150152" cy="4616648"/>
          </a:xfrm>
          <a:prstGeom prst="rect">
            <a:avLst/>
          </a:prstGeom>
          <a:noFill/>
        </p:spPr>
        <p:txBody>
          <a:bodyPr wrap="square" rtlCol="0">
            <a:spAutoFit/>
          </a:bodyPr>
          <a:lstStyle/>
          <a:p>
            <a:pPr algn="l"/>
            <a:r>
              <a:rPr lang="en-CA" sz="2000" dirty="0">
                <a:latin typeface="+mn-lt"/>
              </a:rPr>
              <a:t>The Work-Study program helps students find a </a:t>
            </a:r>
            <a:r>
              <a:rPr lang="en-CA" sz="2000" b="1" dirty="0">
                <a:latin typeface="+mn-lt"/>
              </a:rPr>
              <a:t>part-time</a:t>
            </a:r>
            <a:r>
              <a:rPr lang="en-CA" sz="2000" dirty="0">
                <a:latin typeface="+mn-lt"/>
              </a:rPr>
              <a:t> job on campus. Eligible students may work up to </a:t>
            </a:r>
            <a:r>
              <a:rPr lang="en-CA" sz="2000" b="1" dirty="0">
                <a:latin typeface="+mn-lt"/>
              </a:rPr>
              <a:t>20 hours per week </a:t>
            </a:r>
            <a:r>
              <a:rPr lang="en-CA" sz="2000" dirty="0">
                <a:latin typeface="+mn-lt"/>
              </a:rPr>
              <a:t>to a maximum of 200 hours per semester. Jobs are subsidized by the Minist</a:t>
            </a:r>
            <a:r>
              <a:rPr lang="en-CA" sz="2000" dirty="0">
                <a:solidFill>
                  <a:srgbClr val="000000"/>
                </a:solidFill>
                <a:effectLst/>
                <a:latin typeface="Arial" panose="020B0604020202020204" pitchFamily="34" charset="0"/>
                <a:ea typeface="Times New Roman" panose="02020603050405020304" pitchFamily="18" charset="0"/>
              </a:rPr>
              <a:t>ère de l’Éducation et Enseignement supérieure and Concordia and pay between </a:t>
            </a:r>
            <a:r>
              <a:rPr lang="en-CA" sz="2000" b="1" dirty="0">
                <a:solidFill>
                  <a:srgbClr val="000000"/>
                </a:solidFill>
                <a:effectLst/>
                <a:latin typeface="Arial" panose="020B0604020202020204" pitchFamily="34" charset="0"/>
                <a:ea typeface="Times New Roman" panose="02020603050405020304" pitchFamily="18" charset="0"/>
              </a:rPr>
              <a:t>$14.25 </a:t>
            </a:r>
            <a:r>
              <a:rPr lang="en-CA" sz="2000" dirty="0">
                <a:solidFill>
                  <a:srgbClr val="000000"/>
                </a:solidFill>
                <a:effectLst/>
                <a:latin typeface="Arial" panose="020B0604020202020204" pitchFamily="34" charset="0"/>
                <a:ea typeface="Times New Roman" panose="02020603050405020304" pitchFamily="18" charset="0"/>
              </a:rPr>
              <a:t>to </a:t>
            </a:r>
            <a:r>
              <a:rPr lang="en-CA" sz="2000" b="1" dirty="0">
                <a:solidFill>
                  <a:srgbClr val="000000"/>
                </a:solidFill>
                <a:effectLst/>
                <a:latin typeface="Arial" panose="020B0604020202020204" pitchFamily="34" charset="0"/>
                <a:ea typeface="Times New Roman" panose="02020603050405020304" pitchFamily="18" charset="0"/>
              </a:rPr>
              <a:t>$16.25 per hour</a:t>
            </a:r>
            <a:r>
              <a:rPr lang="en-CA" sz="2000" dirty="0">
                <a:solidFill>
                  <a:srgbClr val="000000"/>
                </a:solidFill>
                <a:effectLst/>
                <a:latin typeface="Arial" panose="020B0604020202020204" pitchFamily="34" charset="0"/>
                <a:ea typeface="Times New Roman" panose="02020603050405020304" pitchFamily="18" charset="0"/>
              </a:rPr>
              <a:t>. </a:t>
            </a:r>
          </a:p>
          <a:p>
            <a:pPr algn="l"/>
            <a:endParaRPr lang="en-CA" sz="2000" dirty="0">
              <a:solidFill>
                <a:srgbClr val="000000"/>
              </a:solidFill>
              <a:effectLst/>
              <a:latin typeface="Arial" panose="020B0604020202020204" pitchFamily="34" charset="0"/>
              <a:ea typeface="Times New Roman" panose="02020603050405020304" pitchFamily="18" charset="0"/>
            </a:endParaRPr>
          </a:p>
          <a:p>
            <a:pPr algn="ctr"/>
            <a:r>
              <a:rPr lang="en-CA" sz="1800" u="none"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Students who wish to work during the Fall 22 semester can apply between June 15 to July 15</a:t>
            </a:r>
            <a:r>
              <a:rPr lang="en-CA" sz="1800" dirty="0">
                <a:solidFill>
                  <a:srgbClr val="000000"/>
                </a:solidFill>
                <a:effectLst/>
                <a:latin typeface="Arial" panose="020B0604020202020204" pitchFamily="34" charset="0"/>
                <a:ea typeface="Times New Roman" panose="02020603050405020304" pitchFamily="18" charset="0"/>
              </a:rPr>
              <a:t>.</a:t>
            </a:r>
          </a:p>
          <a:p>
            <a:pPr algn="l"/>
            <a:endParaRPr lang="en-CA" sz="2000" dirty="0">
              <a:solidFill>
                <a:srgbClr val="000000"/>
              </a:solidFill>
              <a:effectLst/>
              <a:latin typeface="+mn-lt"/>
            </a:endParaRPr>
          </a:p>
          <a:p>
            <a:pPr algn="l"/>
            <a:r>
              <a:rPr lang="en-CA" sz="2000" b="1" dirty="0">
                <a:solidFill>
                  <a:srgbClr val="000000"/>
                </a:solidFill>
                <a:effectLst/>
                <a:latin typeface="+mn-lt"/>
              </a:rPr>
              <a:t>Eligibility criteria: </a:t>
            </a:r>
          </a:p>
          <a:p>
            <a:pPr marL="342900" indent="-342900" algn="l">
              <a:buFont typeface="Arial" panose="020B0604020202020204" pitchFamily="34" charset="0"/>
              <a:buChar char="•"/>
            </a:pPr>
            <a:r>
              <a:rPr lang="en-CA" sz="2000" dirty="0">
                <a:solidFill>
                  <a:srgbClr val="000000"/>
                </a:solidFill>
                <a:effectLst/>
                <a:latin typeface="+mn-lt"/>
              </a:rPr>
              <a:t>Must be enrolled in a degree program (Bachelor’s, Master’s or PhD)</a:t>
            </a:r>
          </a:p>
          <a:p>
            <a:pPr marL="342900" indent="-342900" algn="l">
              <a:buFont typeface="Arial" panose="020B0604020202020204" pitchFamily="34" charset="0"/>
              <a:buChar char="•"/>
            </a:pPr>
            <a:r>
              <a:rPr lang="en-CA" sz="2000" dirty="0">
                <a:solidFill>
                  <a:srgbClr val="000000"/>
                </a:solidFill>
                <a:effectLst/>
                <a:latin typeface="+mn-lt"/>
              </a:rPr>
              <a:t>Canadian students must be receiving government student aid</a:t>
            </a:r>
          </a:p>
          <a:p>
            <a:pPr marL="800100" lvl="1" indent="-342900" algn="l">
              <a:buFont typeface="Arial" panose="020B0604020202020204" pitchFamily="34" charset="0"/>
              <a:buChar char="•"/>
            </a:pPr>
            <a:r>
              <a:rPr lang="en-CA" sz="1800" dirty="0">
                <a:solidFill>
                  <a:srgbClr val="000000"/>
                </a:solidFill>
                <a:effectLst/>
                <a:latin typeface="+mn-lt"/>
              </a:rPr>
              <a:t>International students can apply after their first year at Concordia and must pay the full international rate</a:t>
            </a:r>
            <a:endParaRPr lang="en-CA" sz="1800" dirty="0">
              <a:solidFill>
                <a:srgbClr val="000000"/>
              </a:solidFill>
              <a:effectLst/>
              <a:latin typeface="Arial" panose="020B0604020202020204" pitchFamily="34" charset="0"/>
            </a:endParaRPr>
          </a:p>
          <a:p>
            <a:pPr marL="342900" lvl="0" indent="-342900" algn="l">
              <a:buFont typeface="Arial" panose="020B0604020202020204" pitchFamily="34" charset="0"/>
              <a:buChar char="•"/>
            </a:pPr>
            <a:r>
              <a:rPr lang="en-CA" sz="2000" dirty="0">
                <a:solidFill>
                  <a:srgbClr val="000000"/>
                </a:solidFill>
                <a:effectLst/>
                <a:latin typeface="Arial" panose="020B0604020202020204" pitchFamily="34" charset="0"/>
              </a:rPr>
              <a:t>Must be studying full-time and make satisfactory academic progress (GPA over 2.0)</a:t>
            </a:r>
          </a:p>
          <a:p>
            <a:pPr marL="0" lvl="0" indent="0" algn="l">
              <a:buFont typeface="Arial" panose="020B0604020202020204" pitchFamily="34" charset="0"/>
              <a:buNone/>
            </a:pPr>
            <a:endParaRPr lang="en-CA" sz="2000" dirty="0">
              <a:solidFill>
                <a:srgbClr val="000000"/>
              </a:solidFill>
              <a:effectLst/>
              <a:latin typeface="Arial" panose="020B0604020202020204" pitchFamily="34" charset="0"/>
            </a:endParaRPr>
          </a:p>
          <a:p>
            <a:pPr marL="0" lvl="0" indent="0" algn="l">
              <a:buFont typeface="Arial" panose="020B0604020202020204" pitchFamily="34" charset="0"/>
              <a:buNone/>
            </a:pPr>
            <a:r>
              <a:rPr lang="en-CA" sz="2000" dirty="0">
                <a:solidFill>
                  <a:srgbClr val="000000"/>
                </a:solidFill>
                <a:effectLst/>
                <a:latin typeface="Arial" panose="020B0604020202020204" pitchFamily="34" charset="0"/>
              </a:rPr>
              <a:t>Visit our Work-Study webpage for more details.</a:t>
            </a:r>
            <a:endParaRPr lang="en-CA" sz="2000" dirty="0">
              <a:solidFill>
                <a:srgbClr val="000000"/>
              </a:solidFill>
              <a:effectLst/>
              <a:latin typeface="+mn-lt"/>
            </a:endParaRPr>
          </a:p>
        </p:txBody>
      </p:sp>
    </p:spTree>
    <p:extLst>
      <p:ext uri="{BB962C8B-B14F-4D97-AF65-F5344CB8AC3E}">
        <p14:creationId xmlns:p14="http://schemas.microsoft.com/office/powerpoint/2010/main" val="82547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715B-012C-4D0C-BF5C-3E846116F55E}"/>
              </a:ext>
            </a:extLst>
          </p:cNvPr>
          <p:cNvSpPr>
            <a:spLocks noGrp="1"/>
          </p:cNvSpPr>
          <p:nvPr>
            <p:ph type="title" hasCustomPrompt="1"/>
          </p:nvPr>
        </p:nvSpPr>
        <p:spPr>
          <a:xfrm>
            <a:off x="914400" y="333375"/>
            <a:ext cx="10363200" cy="791369"/>
          </a:xfrm>
        </p:spPr>
        <p:txBody>
          <a:bodyPr/>
          <a:lstStyle>
            <a:lvl1pPr>
              <a:defRPr/>
            </a:lvl1pPr>
          </a:lstStyle>
          <a:p>
            <a:r>
              <a:rPr lang="en-US" dirty="0"/>
              <a:t>Looking for a job on campus?</a:t>
            </a:r>
            <a:endParaRPr lang="en-CA" dirty="0"/>
          </a:p>
        </p:txBody>
      </p:sp>
      <p:sp>
        <p:nvSpPr>
          <p:cNvPr id="3" name="Slide Number Placeholder 2">
            <a:extLst>
              <a:ext uri="{FF2B5EF4-FFF2-40B4-BE49-F238E27FC236}">
                <a16:creationId xmlns:a16="http://schemas.microsoft.com/office/drawing/2014/main" id="{A0D445F6-0C5D-4D5F-A924-FBD6274079E5}"/>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sp>
        <p:nvSpPr>
          <p:cNvPr id="4" name="TextBox 3">
            <a:extLst>
              <a:ext uri="{FF2B5EF4-FFF2-40B4-BE49-F238E27FC236}">
                <a16:creationId xmlns:a16="http://schemas.microsoft.com/office/drawing/2014/main" id="{B61842F7-0350-45D0-9E7D-6C65A7944E59}"/>
              </a:ext>
            </a:extLst>
          </p:cNvPr>
          <p:cNvSpPr txBox="1"/>
          <p:nvPr userDrawn="1"/>
        </p:nvSpPr>
        <p:spPr>
          <a:xfrm>
            <a:off x="6917087" y="1844824"/>
            <a:ext cx="4360513" cy="1015663"/>
          </a:xfrm>
          <a:prstGeom prst="rect">
            <a:avLst/>
          </a:prstGeom>
          <a:noFill/>
        </p:spPr>
        <p:txBody>
          <a:bodyPr wrap="square" rtlCol="0">
            <a:spAutoFit/>
          </a:bodyPr>
          <a:lstStyle/>
          <a:p>
            <a:pPr algn="l"/>
            <a:r>
              <a:rPr lang="en-CA" sz="2000" dirty="0">
                <a:solidFill>
                  <a:srgbClr val="000000"/>
                </a:solidFill>
                <a:effectLst/>
                <a:latin typeface="+mn-lt"/>
              </a:rPr>
              <a:t>Please know that there are other job opportunities on campus that are not part of the Work-Study program. </a:t>
            </a:r>
          </a:p>
        </p:txBody>
      </p:sp>
      <p:pic>
        <p:nvPicPr>
          <p:cNvPr id="6" name="Picture 5" descr="Graphical user interface, text&#10;&#10;Description automatically generated">
            <a:extLst>
              <a:ext uri="{FF2B5EF4-FFF2-40B4-BE49-F238E27FC236}">
                <a16:creationId xmlns:a16="http://schemas.microsoft.com/office/drawing/2014/main" id="{5A8117CA-B80E-4DDE-AA2B-52972D24EF5A}"/>
              </a:ext>
            </a:extLst>
          </p:cNvPr>
          <p:cNvPicPr>
            <a:picLocks noChangeAspect="1"/>
          </p:cNvPicPr>
          <p:nvPr userDrawn="1"/>
        </p:nvPicPr>
        <p:blipFill>
          <a:blip r:embed="rId2"/>
          <a:stretch>
            <a:fillRect/>
          </a:stretch>
        </p:blipFill>
        <p:spPr>
          <a:xfrm>
            <a:off x="1053951" y="1130846"/>
            <a:ext cx="5579569" cy="5590629"/>
          </a:xfrm>
          <a:prstGeom prst="rect">
            <a:avLst/>
          </a:prstGeom>
        </p:spPr>
      </p:pic>
    </p:spTree>
    <p:extLst>
      <p:ext uri="{BB962C8B-B14F-4D97-AF65-F5344CB8AC3E}">
        <p14:creationId xmlns:p14="http://schemas.microsoft.com/office/powerpoint/2010/main" val="2112873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reak Slide-Burgun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1824" y="188640"/>
            <a:ext cx="8205936" cy="1224136"/>
          </a:xfrm>
        </p:spPr>
        <p:txBody>
          <a:bodyPr anchor="ctr"/>
          <a:lstStyle>
            <a:lvl1pPr algn="ctr">
              <a:defRPr b="1" i="0" baseline="0">
                <a:solidFill>
                  <a:schemeClr val="bg1"/>
                </a:solidFill>
              </a:defRPr>
            </a:lvl1pPr>
          </a:lstStyle>
          <a:p>
            <a:r>
              <a:rPr lang="en-US" dirty="0"/>
              <a:t>Best Practices</a:t>
            </a:r>
          </a:p>
        </p:txBody>
      </p:sp>
      <p:sp>
        <p:nvSpPr>
          <p:cNvPr id="3" name="Slide Number Placeholder 2">
            <a:extLst>
              <a:ext uri="{FF2B5EF4-FFF2-40B4-BE49-F238E27FC236}">
                <a16:creationId xmlns:a16="http://schemas.microsoft.com/office/drawing/2014/main" id="{89715676-9382-DF42-BB5E-A936CDCBE150}"/>
              </a:ext>
            </a:extLst>
          </p:cNvPr>
          <p:cNvSpPr>
            <a:spLocks noGrp="1"/>
          </p:cNvSpPr>
          <p:nvPr>
            <p:ph type="sldNum" sz="quarter" idx="10"/>
          </p:nvPr>
        </p:nvSpPr>
        <p:spPr/>
        <p:txBody>
          <a:bodyPr/>
          <a:lstStyle>
            <a:lvl1pPr>
              <a:defRPr>
                <a:solidFill>
                  <a:schemeClr val="bg1"/>
                </a:solidFill>
              </a:defRPr>
            </a:lvl1pPr>
          </a:lstStyle>
          <a:p>
            <a:fld id="{A35D118A-333E-D14F-A7CC-F26895C7C671}" type="slidenum">
              <a:rPr lang="en-US" smtClean="0"/>
              <a:pPr/>
              <a:t>‹#›</a:t>
            </a:fld>
            <a:endParaRPr lang="en-US" dirty="0">
              <a:solidFill>
                <a:schemeClr val="bg1"/>
              </a:solidFill>
            </a:endParaRPr>
          </a:p>
        </p:txBody>
      </p:sp>
      <p:sp>
        <p:nvSpPr>
          <p:cNvPr id="4" name="TextBox 3">
            <a:extLst>
              <a:ext uri="{FF2B5EF4-FFF2-40B4-BE49-F238E27FC236}">
                <a16:creationId xmlns:a16="http://schemas.microsoft.com/office/drawing/2014/main" id="{E8EF7B19-FF1B-4BA0-98DB-953FB99D18A2}"/>
              </a:ext>
            </a:extLst>
          </p:cNvPr>
          <p:cNvSpPr txBox="1"/>
          <p:nvPr userDrawn="1"/>
        </p:nvSpPr>
        <p:spPr>
          <a:xfrm>
            <a:off x="1775520" y="1916832"/>
            <a:ext cx="9001000" cy="4524315"/>
          </a:xfrm>
          <a:prstGeom prst="rect">
            <a:avLst/>
          </a:prstGeom>
          <a:noFill/>
        </p:spPr>
        <p:txBody>
          <a:bodyPr wrap="square" rtlCol="0">
            <a:spAutoFit/>
          </a:bodyPr>
          <a:lstStyle/>
          <a:p>
            <a:pPr marL="342900" indent="-342900" algn="l">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Don’t wait until the last minute</a:t>
            </a:r>
          </a:p>
          <a:p>
            <a:pPr marL="800100" lvl="1" indent="-342900" algn="l">
              <a:buFont typeface="Arial" panose="020B0604020202020204" pitchFamily="34" charset="0"/>
              <a:buChar char="•"/>
            </a:pPr>
            <a:r>
              <a:rPr lang="en-CA" b="0" dirty="0">
                <a:solidFill>
                  <a:schemeClr val="bg1"/>
                </a:solidFill>
                <a:effectLst>
                  <a:outerShdw blurRad="38100" dist="38100" dir="2700000" algn="tl">
                    <a:srgbClr val="000000">
                      <a:alpha val="43137"/>
                    </a:srgbClr>
                  </a:outerShdw>
                </a:effectLst>
                <a:latin typeface="+mn-lt"/>
              </a:rPr>
              <a:t>Register early for your classes</a:t>
            </a:r>
          </a:p>
          <a:p>
            <a:pPr marL="800100" lvl="1" indent="-342900" algn="l">
              <a:buFont typeface="Arial" panose="020B0604020202020204" pitchFamily="34" charset="0"/>
              <a:buChar char="•"/>
            </a:pPr>
            <a:r>
              <a:rPr lang="en-CA" b="0" dirty="0">
                <a:solidFill>
                  <a:schemeClr val="bg1"/>
                </a:solidFill>
                <a:effectLst>
                  <a:outerShdw blurRad="38100" dist="38100" dir="2700000" algn="tl">
                    <a:srgbClr val="000000">
                      <a:alpha val="43137"/>
                    </a:srgbClr>
                  </a:outerShdw>
                </a:effectLst>
                <a:latin typeface="+mn-lt"/>
              </a:rPr>
              <a:t>Apply for financial aid and/or awards as soon as possible</a:t>
            </a:r>
          </a:p>
          <a:p>
            <a:pPr marL="800100" lvl="1" indent="-342900" algn="l">
              <a:buFont typeface="Arial" panose="020B0604020202020204" pitchFamily="34" charset="0"/>
              <a:buChar char="•"/>
            </a:pPr>
            <a:endParaRPr lang="en-CA" b="0" dirty="0">
              <a:solidFill>
                <a:schemeClr val="bg1"/>
              </a:solidFill>
              <a:effectLst>
                <a:outerShdw blurRad="38100" dist="38100" dir="2700000" algn="tl">
                  <a:srgbClr val="000000">
                    <a:alpha val="43137"/>
                  </a:srgbClr>
                </a:outerShdw>
              </a:effectLst>
              <a:latin typeface="+mn-lt"/>
            </a:endParaRPr>
          </a:p>
          <a:p>
            <a:pPr marL="342900" lvl="0" indent="-342900" algn="l">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Plan ahead: start saving your money now</a:t>
            </a:r>
          </a:p>
          <a:p>
            <a:pPr marL="800100" lvl="1" indent="-342900" algn="l">
              <a:buFont typeface="Arial" panose="020B0604020202020204" pitchFamily="34" charset="0"/>
              <a:buChar char="•"/>
            </a:pPr>
            <a:r>
              <a:rPr lang="en-CA" b="0" dirty="0">
                <a:solidFill>
                  <a:schemeClr val="bg1"/>
                </a:solidFill>
                <a:effectLst>
                  <a:outerShdw blurRad="38100" dist="38100" dir="2700000" algn="tl">
                    <a:srgbClr val="000000">
                      <a:alpha val="43137"/>
                    </a:srgbClr>
                  </a:outerShdw>
                </a:effectLst>
                <a:latin typeface="+mn-lt"/>
              </a:rPr>
              <a:t>Use our Tuition Calculator</a:t>
            </a:r>
          </a:p>
          <a:p>
            <a:pPr marL="800100" lvl="1" indent="-342900" algn="l">
              <a:buFont typeface="Arial" panose="020B0604020202020204" pitchFamily="34" charset="0"/>
              <a:buChar char="•"/>
            </a:pPr>
            <a:r>
              <a:rPr lang="en-CA" b="0" dirty="0">
                <a:solidFill>
                  <a:schemeClr val="bg1"/>
                </a:solidFill>
                <a:effectLst>
                  <a:outerShdw blurRad="38100" dist="38100" dir="2700000" algn="tl">
                    <a:srgbClr val="000000">
                      <a:alpha val="43137"/>
                    </a:srgbClr>
                  </a:outerShdw>
                </a:effectLst>
                <a:latin typeface="+mn-lt"/>
              </a:rPr>
              <a:t>Prepare emergency funding for your first year</a:t>
            </a:r>
          </a:p>
          <a:p>
            <a:pPr marL="800100" lvl="1" indent="-342900" algn="l">
              <a:buFont typeface="Arial" panose="020B0604020202020204" pitchFamily="34" charset="0"/>
              <a:buChar char="•"/>
            </a:pPr>
            <a:endParaRPr lang="en-CA" b="0" dirty="0">
              <a:solidFill>
                <a:schemeClr val="bg1"/>
              </a:solidFill>
              <a:effectLst>
                <a:outerShdw blurRad="38100" dist="38100" dir="2700000" algn="tl">
                  <a:srgbClr val="000000">
                    <a:alpha val="43137"/>
                  </a:srgbClr>
                </a:outerShdw>
              </a:effectLst>
              <a:latin typeface="+mn-lt"/>
            </a:endParaRPr>
          </a:p>
          <a:p>
            <a:pPr marL="342900" lvl="0" indent="-342900" algn="l">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Don’t be afraid to ask for help!</a:t>
            </a:r>
          </a:p>
          <a:p>
            <a:pPr marL="800100" lvl="1" indent="-342900" algn="l">
              <a:buFont typeface="Arial" panose="020B0604020202020204" pitchFamily="34" charset="0"/>
              <a:buChar char="•"/>
            </a:pPr>
            <a:r>
              <a:rPr lang="en-CA" b="0" dirty="0">
                <a:solidFill>
                  <a:schemeClr val="bg1"/>
                </a:solidFill>
                <a:effectLst>
                  <a:outerShdw blurRad="38100" dist="38100" dir="2700000" algn="tl">
                    <a:srgbClr val="000000">
                      <a:alpha val="43137"/>
                    </a:srgbClr>
                  </a:outerShdw>
                </a:effectLst>
                <a:latin typeface="+mn-lt"/>
              </a:rPr>
              <a:t>There are so many resources for students on campus</a:t>
            </a:r>
            <a:endParaRPr lang="en-CA" b="0" dirty="0">
              <a:solidFill>
                <a:schemeClr val="bg1"/>
              </a:solidFill>
              <a:effectLst/>
              <a:latin typeface="+mn-lt"/>
            </a:endParaRPr>
          </a:p>
          <a:p>
            <a:pPr marL="457200" lvl="1" indent="0" algn="l">
              <a:buFont typeface="Arial" panose="020B0604020202020204" pitchFamily="34" charset="0"/>
              <a:buNone/>
            </a:pPr>
            <a:endParaRPr lang="en-CA" b="0" dirty="0">
              <a:solidFill>
                <a:schemeClr val="bg1"/>
              </a:solidFill>
              <a:effectLst>
                <a:outerShdw blurRad="38100" dist="38100" dir="2700000" algn="tl">
                  <a:srgbClr val="000000">
                    <a:alpha val="43137"/>
                  </a:srgbClr>
                </a:outerShdw>
              </a:effectLst>
              <a:latin typeface="+mn-lt"/>
            </a:endParaRPr>
          </a:p>
          <a:p>
            <a:pPr marL="342900" lvl="0" indent="-342900" algn="l">
              <a:buFont typeface="Arial" panose="020B0604020202020204" pitchFamily="34" charset="0"/>
              <a:buChar char="•"/>
            </a:pPr>
            <a:endParaRPr lang="en-CA" b="0" dirty="0">
              <a:solidFill>
                <a:schemeClr val="bg1"/>
              </a:solidFill>
              <a:latin typeface="+mn-lt"/>
            </a:endParaRPr>
          </a:p>
        </p:txBody>
      </p:sp>
    </p:spTree>
    <p:extLst>
      <p:ext uri="{BB962C8B-B14F-4D97-AF65-F5344CB8AC3E}">
        <p14:creationId xmlns:p14="http://schemas.microsoft.com/office/powerpoint/2010/main" val="328757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vl1pPr>
          </a:lstStyle>
          <a:p>
            <a:r>
              <a:rPr lang="en-US" dirty="0"/>
              <a:t>The Financial Aid &amp; Awards Office can help you with:</a:t>
            </a:r>
          </a:p>
        </p:txBody>
      </p:sp>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stStyle>
          <a:p>
            <a:pPr lvl="0"/>
            <a:r>
              <a:rPr lang="en-US" dirty="0"/>
              <a:t>Government student loans and bursaries applications</a:t>
            </a:r>
          </a:p>
          <a:p>
            <a:pPr lvl="1"/>
            <a:r>
              <a:rPr lang="en-US" dirty="0"/>
              <a:t>Processing confirmations of enrolment and interest free status</a:t>
            </a:r>
          </a:p>
          <a:p>
            <a:pPr lvl="1"/>
            <a:r>
              <a:rPr lang="en-US" dirty="0"/>
              <a:t>Repaying your student loans</a:t>
            </a:r>
          </a:p>
          <a:p>
            <a:pPr lvl="1"/>
            <a:r>
              <a:rPr lang="en-US" dirty="0"/>
              <a:t>Appeals and inquiries</a:t>
            </a:r>
          </a:p>
          <a:p>
            <a:pPr lvl="0"/>
            <a:r>
              <a:rPr lang="en-US" dirty="0"/>
              <a:t>Disbursement of U.S loans and private U.S loans</a:t>
            </a:r>
          </a:p>
          <a:p>
            <a:pPr lvl="0"/>
            <a:r>
              <a:rPr lang="en-US" dirty="0"/>
              <a:t>Financial aid applications with Concordia-administered undergraduate scholarships, bursaries and awards</a:t>
            </a:r>
          </a:p>
          <a:p>
            <a:pPr lvl="0"/>
            <a:r>
              <a:rPr lang="en-US" dirty="0"/>
              <a:t>Work-Study Program</a:t>
            </a:r>
          </a:p>
          <a:p>
            <a:pPr lvl="0"/>
            <a:r>
              <a:rPr lang="en-US" dirty="0"/>
              <a:t>Budgeting </a:t>
            </a:r>
          </a:p>
          <a:p>
            <a:pPr lvl="0"/>
            <a:endParaRPr lang="en-US" dirty="0"/>
          </a:p>
          <a:p>
            <a:pPr lvl="0"/>
            <a:endParaRPr lang="en-US" dirty="0"/>
          </a:p>
        </p:txBody>
      </p:sp>
      <p:sp>
        <p:nvSpPr>
          <p:cNvPr id="4" name="Slide Number Placeholder 3">
            <a:extLst>
              <a:ext uri="{FF2B5EF4-FFF2-40B4-BE49-F238E27FC236}">
                <a16:creationId xmlns:a16="http://schemas.microsoft.com/office/drawing/2014/main" id="{1A6D4B17-F9A7-BD47-9F01-2A62F9B561E9}"/>
              </a:ext>
            </a:extLst>
          </p:cNvPr>
          <p:cNvSpPr>
            <a:spLocks noGrp="1"/>
          </p:cNvSpPr>
          <p:nvPr>
            <p:ph type="sldNum" sz="quarter" idx="10"/>
          </p:nvPr>
        </p:nvSpPr>
        <p:spPr/>
        <p:txBody>
          <a:bodyPr/>
          <a:lstStyle/>
          <a:p>
            <a:fld id="{A35D118A-333E-D14F-A7CC-F26895C7C671}" type="slidenum">
              <a:rPr lang="en-US" smtClean="0"/>
              <a:t>‹#›</a:t>
            </a:fld>
            <a:endParaRPr lang="en-US" dirty="0"/>
          </a:p>
        </p:txBody>
      </p:sp>
    </p:spTree>
    <p:extLst>
      <p:ext uri="{BB962C8B-B14F-4D97-AF65-F5344CB8AC3E}">
        <p14:creationId xmlns:p14="http://schemas.microsoft.com/office/powerpoint/2010/main" val="3607424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Slide-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76872"/>
            <a:ext cx="10363200" cy="1143000"/>
          </a:xfrm>
        </p:spPr>
        <p:txBody>
          <a:bodyPr/>
          <a:lstStyle>
            <a:lvl1pPr algn="ctr">
              <a:defRPr b="1" i="0" baseline="0">
                <a:solidFill>
                  <a:schemeClr val="accent1"/>
                </a:solidFill>
              </a:defRPr>
            </a:lvl1pPr>
          </a:lstStyle>
          <a:p>
            <a:r>
              <a:rPr lang="en-US" dirty="0"/>
              <a:t>Thank you for your time!</a:t>
            </a:r>
            <a:br>
              <a:rPr lang="en-US" dirty="0"/>
            </a:br>
            <a:br>
              <a:rPr lang="en-US" dirty="0"/>
            </a:br>
            <a:r>
              <a:rPr lang="en-US" dirty="0"/>
              <a:t>Questions?</a:t>
            </a:r>
          </a:p>
        </p:txBody>
      </p:sp>
      <p:sp>
        <p:nvSpPr>
          <p:cNvPr id="3" name="Slide Number Placeholder 2">
            <a:extLst>
              <a:ext uri="{FF2B5EF4-FFF2-40B4-BE49-F238E27FC236}">
                <a16:creationId xmlns:a16="http://schemas.microsoft.com/office/drawing/2014/main" id="{663863A0-3A0E-714F-8089-E49455B1EDB5}"/>
              </a:ext>
            </a:extLst>
          </p:cNvPr>
          <p:cNvSpPr>
            <a:spLocks noGrp="1"/>
          </p:cNvSpPr>
          <p:nvPr>
            <p:ph type="sldNum" sz="quarter" idx="10"/>
          </p:nvPr>
        </p:nvSpPr>
        <p:spPr/>
        <p:txBody>
          <a:bodyPr/>
          <a:lstStyle/>
          <a:p>
            <a:fld id="{A35D118A-333E-D14F-A7CC-F26895C7C671}" type="slidenum">
              <a:rPr lang="en-US" smtClean="0"/>
              <a:t>‹#›</a:t>
            </a:fld>
            <a:endParaRPr lang="en-US" dirty="0"/>
          </a:p>
        </p:txBody>
      </p:sp>
    </p:spTree>
    <p:extLst>
      <p:ext uri="{BB962C8B-B14F-4D97-AF65-F5344CB8AC3E}">
        <p14:creationId xmlns:p14="http://schemas.microsoft.com/office/powerpoint/2010/main" val="1732658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Slide-Burgun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76872"/>
            <a:ext cx="10078144" cy="2016224"/>
          </a:xfrm>
        </p:spPr>
        <p:txBody>
          <a:bodyPr anchor="ctr"/>
          <a:lstStyle>
            <a:lvl1pPr algn="ctr">
              <a:defRPr b="1" i="0" baseline="0">
                <a:solidFill>
                  <a:schemeClr val="bg1"/>
                </a:solidFill>
              </a:defRPr>
            </a:lvl1pPr>
          </a:lstStyle>
          <a:p>
            <a:r>
              <a:rPr lang="en-US" dirty="0"/>
              <a:t>Government Student Aid</a:t>
            </a:r>
          </a:p>
        </p:txBody>
      </p:sp>
      <p:sp>
        <p:nvSpPr>
          <p:cNvPr id="3" name="Slide Number Placeholder 2">
            <a:extLst>
              <a:ext uri="{FF2B5EF4-FFF2-40B4-BE49-F238E27FC236}">
                <a16:creationId xmlns:a16="http://schemas.microsoft.com/office/drawing/2014/main" id="{89715676-9382-DF42-BB5E-A936CDCBE150}"/>
              </a:ext>
            </a:extLst>
          </p:cNvPr>
          <p:cNvSpPr>
            <a:spLocks noGrp="1"/>
          </p:cNvSpPr>
          <p:nvPr>
            <p:ph type="sldNum" sz="quarter" idx="10"/>
          </p:nvPr>
        </p:nvSpPr>
        <p:spPr/>
        <p:txBody>
          <a:bodyPr/>
          <a:lstStyle>
            <a:lvl1pPr>
              <a:defRPr>
                <a:solidFill>
                  <a:schemeClr val="bg1"/>
                </a:solidFill>
              </a:defRPr>
            </a:lvl1pPr>
          </a:lstStyle>
          <a:p>
            <a:fld id="{A35D118A-333E-D14F-A7CC-F26895C7C671}" type="slidenum">
              <a:rPr lang="en-US" smtClean="0"/>
              <a:pPr/>
              <a:t>‹#›</a:t>
            </a:fld>
            <a:endParaRPr lang="en-US" dirty="0">
              <a:solidFill>
                <a:schemeClr val="bg1"/>
              </a:solidFill>
            </a:endParaRPr>
          </a:p>
        </p:txBody>
      </p:sp>
    </p:spTree>
    <p:extLst>
      <p:ext uri="{BB962C8B-B14F-4D97-AF65-F5344CB8AC3E}">
        <p14:creationId xmlns:p14="http://schemas.microsoft.com/office/powerpoint/2010/main" val="134772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E58F-258B-4FA7-9B41-898739D69AD3}"/>
              </a:ext>
            </a:extLst>
          </p:cNvPr>
          <p:cNvSpPr>
            <a:spLocks noGrp="1"/>
          </p:cNvSpPr>
          <p:nvPr>
            <p:ph type="title" hasCustomPrompt="1"/>
          </p:nvPr>
        </p:nvSpPr>
        <p:spPr>
          <a:xfrm>
            <a:off x="914400" y="333375"/>
            <a:ext cx="10363200" cy="719361"/>
          </a:xfrm>
        </p:spPr>
        <p:txBody>
          <a:bodyPr/>
          <a:lstStyle>
            <a:lvl1pPr>
              <a:defRPr sz="2800"/>
            </a:lvl1pPr>
          </a:lstStyle>
          <a:p>
            <a:r>
              <a:rPr lang="en-US" dirty="0"/>
              <a:t>Eligibility &amp; Application Process</a:t>
            </a:r>
            <a:endParaRPr lang="en-CA" dirty="0"/>
          </a:p>
        </p:txBody>
      </p:sp>
      <p:sp>
        <p:nvSpPr>
          <p:cNvPr id="3" name="Slide Number Placeholder 2">
            <a:extLst>
              <a:ext uri="{FF2B5EF4-FFF2-40B4-BE49-F238E27FC236}">
                <a16:creationId xmlns:a16="http://schemas.microsoft.com/office/drawing/2014/main" id="{4B8D5F99-B867-48A8-9549-E15F07E3F3C6}"/>
              </a:ext>
            </a:extLst>
          </p:cNvPr>
          <p:cNvSpPr>
            <a:spLocks noGrp="1"/>
          </p:cNvSpPr>
          <p:nvPr>
            <p:ph type="sldNum" sz="quarter" idx="10"/>
          </p:nvPr>
        </p:nvSpPr>
        <p:spPr/>
        <p:txBody>
          <a:bodyPr/>
          <a:lstStyle/>
          <a:p>
            <a:pPr algn="l"/>
            <a:fld id="{A35D118A-333E-D14F-A7CC-F26895C7C671}" type="slidenum">
              <a:rPr lang="en-US" smtClean="0"/>
              <a:pPr algn="l"/>
              <a:t>‹#›</a:t>
            </a:fld>
            <a:endParaRPr lang="en-US" dirty="0"/>
          </a:p>
        </p:txBody>
      </p:sp>
      <p:sp>
        <p:nvSpPr>
          <p:cNvPr id="5" name="TextBox 4">
            <a:extLst>
              <a:ext uri="{FF2B5EF4-FFF2-40B4-BE49-F238E27FC236}">
                <a16:creationId xmlns:a16="http://schemas.microsoft.com/office/drawing/2014/main" id="{14403BA9-20A2-4E25-9ECC-802379EB33F7}"/>
              </a:ext>
            </a:extLst>
          </p:cNvPr>
          <p:cNvSpPr txBox="1"/>
          <p:nvPr userDrawn="1"/>
        </p:nvSpPr>
        <p:spPr>
          <a:xfrm>
            <a:off x="914400" y="1442385"/>
            <a:ext cx="10363200" cy="4524315"/>
          </a:xfrm>
          <a:prstGeom prst="rect">
            <a:avLst/>
          </a:prstGeom>
          <a:noFill/>
        </p:spPr>
        <p:txBody>
          <a:bodyPr wrap="square" rtlCol="0">
            <a:spAutoFit/>
          </a:bodyPr>
          <a:lstStyle/>
          <a:p>
            <a:pPr marL="342900" indent="-342900" algn="l">
              <a:buFont typeface="Arial" panose="020B0604020202020204" pitchFamily="34" charset="0"/>
              <a:buChar char="•"/>
            </a:pPr>
            <a:r>
              <a:rPr lang="en-CA" dirty="0">
                <a:latin typeface="+mn-lt"/>
              </a:rPr>
              <a:t>The government financial aid options available in Canada are restricted to students who can prove their Canadian and provincial residency, as applicable. </a:t>
            </a:r>
          </a:p>
          <a:p>
            <a:pPr marL="0" indent="0" algn="l">
              <a:buFont typeface="Arial" panose="020B0604020202020204" pitchFamily="34" charset="0"/>
              <a:buNone/>
            </a:pPr>
            <a:endParaRPr lang="en-CA" dirty="0">
              <a:latin typeface="+mn-lt"/>
            </a:endParaRPr>
          </a:p>
          <a:p>
            <a:pPr marL="342900" indent="-342900" algn="l">
              <a:buFont typeface="Arial" panose="020B0604020202020204" pitchFamily="34" charset="0"/>
              <a:buChar char="•"/>
            </a:pPr>
            <a:r>
              <a:rPr lang="en-CA" dirty="0">
                <a:latin typeface="+mn-lt"/>
              </a:rPr>
              <a:t>For students that would like to receive government student aid with the Government of Quebec, please note that the residency requirements differ from those of Concordia University.</a:t>
            </a:r>
          </a:p>
          <a:p>
            <a:pPr marL="0" indent="0" algn="l">
              <a:buFont typeface="Arial" panose="020B0604020202020204" pitchFamily="34" charset="0"/>
              <a:buNone/>
            </a:pPr>
            <a:endParaRPr lang="en-CA" dirty="0">
              <a:latin typeface="+mn-lt"/>
            </a:endParaRPr>
          </a:p>
          <a:p>
            <a:pPr marL="342900" indent="-342900" algn="l">
              <a:buFont typeface="Arial" panose="020B0604020202020204" pitchFamily="34" charset="0"/>
              <a:buChar char="•"/>
            </a:pPr>
            <a:r>
              <a:rPr lang="en-CA" dirty="0">
                <a:latin typeface="+mn-lt"/>
              </a:rPr>
              <a:t>All the requirements and important deadlines are listed on the relevant provincial program’s website. </a:t>
            </a:r>
          </a:p>
          <a:p>
            <a:pPr marL="0" indent="0" algn="l">
              <a:buFont typeface="Arial" panose="020B0604020202020204" pitchFamily="34" charset="0"/>
              <a:buNone/>
            </a:pPr>
            <a:endParaRPr lang="en-CA" dirty="0">
              <a:latin typeface="+mn-lt"/>
            </a:endParaRPr>
          </a:p>
          <a:p>
            <a:pPr marL="342900" indent="-342900" algn="l">
              <a:buFont typeface="Arial" panose="020B0604020202020204" pitchFamily="34" charset="0"/>
              <a:buChar char="•"/>
            </a:pPr>
            <a:r>
              <a:rPr lang="en-CA" dirty="0">
                <a:latin typeface="+mn-lt"/>
              </a:rPr>
              <a:t>If you’re unsure about where you stand, email us! </a:t>
            </a:r>
            <a:r>
              <a:rPr lang="en-CA" dirty="0">
                <a:latin typeface="+mn-lt"/>
                <a:sym typeface="Wingdings" panose="05000000000000000000" pitchFamily="2" charset="2"/>
              </a:rPr>
              <a:t> </a:t>
            </a:r>
            <a:endParaRPr lang="en-CA" dirty="0">
              <a:latin typeface="+mn-lt"/>
            </a:endParaRPr>
          </a:p>
        </p:txBody>
      </p:sp>
    </p:spTree>
    <p:extLst>
      <p:ext uri="{BB962C8B-B14F-4D97-AF65-F5344CB8AC3E}">
        <p14:creationId xmlns:p14="http://schemas.microsoft.com/office/powerpoint/2010/main" val="133360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Main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33375"/>
            <a:ext cx="10363200" cy="657225"/>
          </a:xfrm>
        </p:spPr>
        <p:txBody>
          <a:bodyPr/>
          <a:lstStyle>
            <a:lvl1pPr>
              <a:defRPr sz="2800"/>
            </a:lvl1pPr>
          </a:lstStyle>
          <a:p>
            <a:r>
              <a:rPr lang="en-US" dirty="0"/>
              <a:t>Eligibility &amp; Application Process</a:t>
            </a:r>
          </a:p>
        </p:txBody>
      </p:sp>
      <p:sp>
        <p:nvSpPr>
          <p:cNvPr id="3" name="Content Placeholder 2"/>
          <p:cNvSpPr>
            <a:spLocks noGrp="1"/>
          </p:cNvSpPr>
          <p:nvPr>
            <p:ph idx="1" hasCustomPrompt="1"/>
          </p:nvPr>
        </p:nvSpPr>
        <p:spPr>
          <a:xfrm>
            <a:off x="914400" y="1268760"/>
            <a:ext cx="3885456" cy="4474840"/>
          </a:xfrm>
        </p:spPr>
        <p:txBody>
          <a:bodyPr/>
          <a:lstStyle>
            <a:lvl1pPr marL="342900" indent="-342900">
              <a:buFont typeface="Arial" panose="020B0604020202020204" pitchFamily="34" charset="0"/>
              <a:buChar char="•"/>
              <a:defRPr sz="2000" b="0">
                <a:effectLst/>
              </a:defRPr>
            </a:lvl1pPr>
            <a:lvl2pPr>
              <a:defRPr/>
            </a:lvl2pPr>
          </a:lstStyle>
          <a:p>
            <a:pPr lvl="0"/>
            <a:r>
              <a:rPr lang="en-US" dirty="0"/>
              <a:t>Applications for student loans must be done directly on the relevant government portal. </a:t>
            </a:r>
          </a:p>
          <a:p>
            <a:pPr lvl="0"/>
            <a:endParaRPr lang="en-US" dirty="0"/>
          </a:p>
          <a:p>
            <a:pPr lvl="0"/>
            <a:r>
              <a:rPr lang="en-US" dirty="0"/>
              <a:t>The links for all of the provinces and territories are available on our website. </a:t>
            </a:r>
          </a:p>
          <a:p>
            <a:pPr lvl="0"/>
            <a:endParaRPr lang="en-US" dirty="0"/>
          </a:p>
          <a:p>
            <a:pPr lvl="0"/>
            <a:r>
              <a:rPr lang="en-US" dirty="0"/>
              <a:t>Apply early and register for your classes as soon as possible to avoid delays in your funding.</a:t>
            </a:r>
          </a:p>
          <a:p>
            <a:pPr lvl="0"/>
            <a:endParaRPr lang="en-US" dirty="0"/>
          </a:p>
        </p:txBody>
      </p:sp>
      <p:sp>
        <p:nvSpPr>
          <p:cNvPr id="4" name="Slide Number Placeholder 3">
            <a:extLst>
              <a:ext uri="{FF2B5EF4-FFF2-40B4-BE49-F238E27FC236}">
                <a16:creationId xmlns:a16="http://schemas.microsoft.com/office/drawing/2014/main" id="{1A6D4B17-F9A7-BD47-9F01-2A62F9B561E9}"/>
              </a:ext>
            </a:extLst>
          </p:cNvPr>
          <p:cNvSpPr>
            <a:spLocks noGrp="1"/>
          </p:cNvSpPr>
          <p:nvPr>
            <p:ph type="sldNum" sz="quarter" idx="10"/>
          </p:nvPr>
        </p:nvSpPr>
        <p:spPr/>
        <p:txBody>
          <a:bodyPr/>
          <a:lstStyle/>
          <a:p>
            <a:fld id="{A35D118A-333E-D14F-A7CC-F26895C7C671}" type="slidenum">
              <a:rPr lang="en-US" smtClean="0"/>
              <a:t>‹#›</a:t>
            </a:fld>
            <a:endParaRPr lang="en-US" dirty="0"/>
          </a:p>
        </p:txBody>
      </p:sp>
      <p:pic>
        <p:nvPicPr>
          <p:cNvPr id="6" name="Picture 5" descr="Graphical user interface, text, application, email, website&#10;&#10;Description automatically generated">
            <a:extLst>
              <a:ext uri="{FF2B5EF4-FFF2-40B4-BE49-F238E27FC236}">
                <a16:creationId xmlns:a16="http://schemas.microsoft.com/office/drawing/2014/main" id="{D824D509-C1A1-47B3-8E60-39C283FEC4AF}"/>
              </a:ext>
            </a:extLst>
          </p:cNvPr>
          <p:cNvPicPr>
            <a:picLocks noChangeAspect="1"/>
          </p:cNvPicPr>
          <p:nvPr userDrawn="1"/>
        </p:nvPicPr>
        <p:blipFill rotWithShape="1">
          <a:blip r:embed="rId3"/>
          <a:srcRect t="794"/>
          <a:stretch/>
        </p:blipFill>
        <p:spPr>
          <a:xfrm>
            <a:off x="4771231" y="1090786"/>
            <a:ext cx="6959061" cy="4962103"/>
          </a:xfrm>
          <a:prstGeom prst="rect">
            <a:avLst/>
          </a:prstGeom>
        </p:spPr>
      </p:pic>
    </p:spTree>
    <p:extLst>
      <p:ext uri="{BB962C8B-B14F-4D97-AF65-F5344CB8AC3E}">
        <p14:creationId xmlns:p14="http://schemas.microsoft.com/office/powerpoint/2010/main" val="400106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ain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5EADF2D7-B3C7-427F-8C84-B00E77D8569B}"/>
              </a:ext>
            </a:extLst>
          </p:cNvPr>
          <p:cNvPicPr>
            <a:picLocks noChangeAspect="1"/>
          </p:cNvPicPr>
          <p:nvPr userDrawn="1"/>
        </p:nvPicPr>
        <p:blipFill>
          <a:blip r:embed="rId3"/>
          <a:stretch>
            <a:fillRect/>
          </a:stretch>
        </p:blipFill>
        <p:spPr>
          <a:xfrm>
            <a:off x="407368" y="1115512"/>
            <a:ext cx="5961688" cy="5423400"/>
          </a:xfrm>
          <a:prstGeom prst="rect">
            <a:avLst/>
          </a:prstGeom>
        </p:spPr>
      </p:pic>
      <p:sp>
        <p:nvSpPr>
          <p:cNvPr id="2" name="Title 1"/>
          <p:cNvSpPr>
            <a:spLocks noGrp="1"/>
          </p:cNvSpPr>
          <p:nvPr>
            <p:ph type="title" hasCustomPrompt="1"/>
          </p:nvPr>
        </p:nvSpPr>
        <p:spPr>
          <a:xfrm>
            <a:off x="914400" y="333375"/>
            <a:ext cx="10363200" cy="657225"/>
          </a:xfrm>
        </p:spPr>
        <p:txBody>
          <a:bodyPr/>
          <a:lstStyle>
            <a:lvl1pPr>
              <a:defRPr sz="2800"/>
            </a:lvl1pPr>
          </a:lstStyle>
          <a:p>
            <a:r>
              <a:rPr lang="en-US" dirty="0"/>
              <a:t>Eligibility &amp; Application Process</a:t>
            </a:r>
          </a:p>
        </p:txBody>
      </p:sp>
      <p:sp>
        <p:nvSpPr>
          <p:cNvPr id="4" name="Slide Number Placeholder 3">
            <a:extLst>
              <a:ext uri="{FF2B5EF4-FFF2-40B4-BE49-F238E27FC236}">
                <a16:creationId xmlns:a16="http://schemas.microsoft.com/office/drawing/2014/main" id="{1A6D4B17-F9A7-BD47-9F01-2A62F9B561E9}"/>
              </a:ext>
            </a:extLst>
          </p:cNvPr>
          <p:cNvSpPr>
            <a:spLocks noGrp="1"/>
          </p:cNvSpPr>
          <p:nvPr>
            <p:ph type="sldNum" sz="quarter" idx="10"/>
          </p:nvPr>
        </p:nvSpPr>
        <p:spPr/>
        <p:txBody>
          <a:bodyPr/>
          <a:lstStyle/>
          <a:p>
            <a:fld id="{A35D118A-333E-D14F-A7CC-F26895C7C671}" type="slidenum">
              <a:rPr lang="en-US" smtClean="0"/>
              <a:t>‹#›</a:t>
            </a:fld>
            <a:endParaRPr lang="en-US" dirty="0"/>
          </a:p>
        </p:txBody>
      </p:sp>
      <p:pic>
        <p:nvPicPr>
          <p:cNvPr id="11" name="Picture 10" descr="Graphical user interface, text, application, email&#10;&#10;Description automatically generated">
            <a:extLst>
              <a:ext uri="{FF2B5EF4-FFF2-40B4-BE49-F238E27FC236}">
                <a16:creationId xmlns:a16="http://schemas.microsoft.com/office/drawing/2014/main" id="{64622426-924D-4683-864E-2616A9BDD5DC}"/>
              </a:ext>
            </a:extLst>
          </p:cNvPr>
          <p:cNvPicPr>
            <a:picLocks noChangeAspect="1"/>
          </p:cNvPicPr>
          <p:nvPr userDrawn="1"/>
        </p:nvPicPr>
        <p:blipFill>
          <a:blip r:embed="rId4"/>
          <a:stretch>
            <a:fillRect/>
          </a:stretch>
        </p:blipFill>
        <p:spPr>
          <a:xfrm>
            <a:off x="6456040" y="1166536"/>
            <a:ext cx="5131064" cy="5372376"/>
          </a:xfrm>
          <a:prstGeom prst="rect">
            <a:avLst/>
          </a:prstGeom>
        </p:spPr>
      </p:pic>
    </p:spTree>
    <p:extLst>
      <p:ext uri="{BB962C8B-B14F-4D97-AF65-F5344CB8AC3E}">
        <p14:creationId xmlns:p14="http://schemas.microsoft.com/office/powerpoint/2010/main" val="387374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Main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33375"/>
            <a:ext cx="10363200" cy="657225"/>
          </a:xfrm>
        </p:spPr>
        <p:txBody>
          <a:bodyPr/>
          <a:lstStyle>
            <a:lvl1pPr>
              <a:defRPr sz="2800"/>
            </a:lvl1pPr>
          </a:lstStyle>
          <a:p>
            <a:r>
              <a:rPr lang="en-US" dirty="0"/>
              <a:t>After you’ve applied:</a:t>
            </a:r>
          </a:p>
        </p:txBody>
      </p:sp>
      <p:sp>
        <p:nvSpPr>
          <p:cNvPr id="3" name="Content Placeholder 2"/>
          <p:cNvSpPr>
            <a:spLocks noGrp="1"/>
          </p:cNvSpPr>
          <p:nvPr>
            <p:ph idx="1" hasCustomPrompt="1"/>
          </p:nvPr>
        </p:nvSpPr>
        <p:spPr>
          <a:xfrm>
            <a:off x="914400" y="1268760"/>
            <a:ext cx="10363200" cy="4474840"/>
          </a:xfrm>
        </p:spPr>
        <p:txBody>
          <a:bodyPr/>
          <a:lstStyle>
            <a:lvl1pPr marL="342900" indent="-342900">
              <a:buFont typeface="Arial" panose="020B0604020202020204" pitchFamily="34" charset="0"/>
              <a:buChar char="•"/>
              <a:defRPr sz="2000"/>
            </a:lvl1pPr>
            <a:lvl2pPr marL="742950" indent="-285750">
              <a:buFont typeface="Arial" panose="020B0604020202020204" pitchFamily="34" charset="0"/>
              <a:buChar char="•"/>
              <a:defRPr sz="2000"/>
            </a:lvl2pPr>
          </a:lstStyle>
          <a:p>
            <a:pPr lvl="0"/>
            <a:r>
              <a:rPr lang="en-US" dirty="0"/>
              <a:t>Students applying for Quebec student loans for the first time will receive a Certificate of Guarantee once their registration has been confirmed. </a:t>
            </a:r>
          </a:p>
          <a:p>
            <a:pPr lvl="1"/>
            <a:r>
              <a:rPr lang="en-US" dirty="0"/>
              <a:t>Full-time students will receive a CG in their student portal under “Avis/Notices”</a:t>
            </a:r>
          </a:p>
          <a:p>
            <a:pPr lvl="1"/>
            <a:r>
              <a:rPr lang="en-US" dirty="0"/>
              <a:t>Part-time students will receive a CG by mail.</a:t>
            </a:r>
          </a:p>
          <a:p>
            <a:pPr lvl="0"/>
            <a:r>
              <a:rPr lang="en-US" dirty="0"/>
              <a:t>The Certificate of Guarantee must then be taken to one of the five banks listed on the document. The bank will set up a direct deposit account. </a:t>
            </a:r>
          </a:p>
          <a:p>
            <a:pPr lvl="0"/>
            <a:endParaRPr lang="en-US" dirty="0"/>
          </a:p>
          <a:p>
            <a:pPr lvl="0"/>
            <a:r>
              <a:rPr lang="en-US" dirty="0"/>
              <a:t>For all other provinces and territories, please see the government’s website for information on how to set up the funding once you’ve been approved. </a:t>
            </a:r>
          </a:p>
          <a:p>
            <a:pPr lvl="0"/>
            <a:endParaRPr lang="en-US" dirty="0"/>
          </a:p>
        </p:txBody>
      </p:sp>
      <p:sp>
        <p:nvSpPr>
          <p:cNvPr id="4" name="Slide Number Placeholder 3">
            <a:extLst>
              <a:ext uri="{FF2B5EF4-FFF2-40B4-BE49-F238E27FC236}">
                <a16:creationId xmlns:a16="http://schemas.microsoft.com/office/drawing/2014/main" id="{1A6D4B17-F9A7-BD47-9F01-2A62F9B561E9}"/>
              </a:ext>
            </a:extLst>
          </p:cNvPr>
          <p:cNvSpPr>
            <a:spLocks noGrp="1"/>
          </p:cNvSpPr>
          <p:nvPr>
            <p:ph type="sldNum" sz="quarter" idx="10"/>
          </p:nvPr>
        </p:nvSpPr>
        <p:spPr/>
        <p:txBody>
          <a:bodyPr/>
          <a:lstStyle/>
          <a:p>
            <a:fld id="{A35D118A-333E-D14F-A7CC-F26895C7C671}" type="slidenum">
              <a:rPr lang="en-US" smtClean="0"/>
              <a:t>‹#›</a:t>
            </a:fld>
            <a:endParaRPr lang="en-US" dirty="0"/>
          </a:p>
        </p:txBody>
      </p:sp>
    </p:spTree>
    <p:extLst>
      <p:ext uri="{BB962C8B-B14F-4D97-AF65-F5344CB8AC3E}">
        <p14:creationId xmlns:p14="http://schemas.microsoft.com/office/powerpoint/2010/main" val="204484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Main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33375"/>
            <a:ext cx="10363200" cy="657225"/>
          </a:xfrm>
        </p:spPr>
        <p:txBody>
          <a:bodyPr/>
          <a:lstStyle>
            <a:lvl1pPr>
              <a:defRPr sz="2800"/>
            </a:lvl1pPr>
          </a:lstStyle>
          <a:p>
            <a:r>
              <a:rPr lang="en-US" dirty="0"/>
              <a:t>U.S Loans </a:t>
            </a:r>
          </a:p>
        </p:txBody>
      </p:sp>
      <p:sp>
        <p:nvSpPr>
          <p:cNvPr id="3" name="Content Placeholder 2"/>
          <p:cNvSpPr>
            <a:spLocks noGrp="1"/>
          </p:cNvSpPr>
          <p:nvPr>
            <p:ph idx="1" hasCustomPrompt="1"/>
          </p:nvPr>
        </p:nvSpPr>
        <p:spPr>
          <a:xfrm>
            <a:off x="914400" y="1052736"/>
            <a:ext cx="4965576" cy="4474840"/>
          </a:xfrm>
        </p:spPr>
        <p:txBody>
          <a:bodyPr/>
          <a:lstStyle>
            <a:lvl1pPr marL="0" indent="0">
              <a:buFont typeface="Arial" panose="020B0604020202020204" pitchFamily="34" charset="0"/>
              <a:buNone/>
              <a:defRPr sz="2000"/>
            </a:lvl1pPr>
            <a:lvl2pPr marL="742950" indent="-285750">
              <a:buFont typeface="Arial" panose="020B0604020202020204" pitchFamily="34" charset="0"/>
              <a:buChar char="•"/>
              <a:defRPr sz="2000"/>
            </a:lvl2pPr>
          </a:lstStyle>
          <a:p>
            <a:pPr lvl="0"/>
            <a:r>
              <a:rPr lang="en-US" dirty="0"/>
              <a:t>U.S students who wish to apply for U.S loans or U.S private loans must follow the application process as outlined on our website. </a:t>
            </a:r>
          </a:p>
          <a:p>
            <a:pPr lvl="0"/>
            <a:endParaRPr lang="en-US" dirty="0"/>
          </a:p>
          <a:p>
            <a:pPr lvl="0"/>
            <a:r>
              <a:rPr lang="en-US" dirty="0"/>
              <a:t>Make sure you upload your application on your student </a:t>
            </a:r>
            <a:r>
              <a:rPr lang="en-US" dirty="0" err="1"/>
              <a:t>centre</a:t>
            </a:r>
            <a:r>
              <a:rPr lang="en-US" dirty="0"/>
              <a:t> and notify our office that the documents are there. </a:t>
            </a:r>
          </a:p>
          <a:p>
            <a:pPr lvl="0"/>
            <a:endParaRPr lang="en-US" dirty="0"/>
          </a:p>
        </p:txBody>
      </p:sp>
      <p:sp>
        <p:nvSpPr>
          <p:cNvPr id="4" name="Slide Number Placeholder 3">
            <a:extLst>
              <a:ext uri="{FF2B5EF4-FFF2-40B4-BE49-F238E27FC236}">
                <a16:creationId xmlns:a16="http://schemas.microsoft.com/office/drawing/2014/main" id="{1A6D4B17-F9A7-BD47-9F01-2A62F9B561E9}"/>
              </a:ext>
            </a:extLst>
          </p:cNvPr>
          <p:cNvSpPr>
            <a:spLocks noGrp="1"/>
          </p:cNvSpPr>
          <p:nvPr>
            <p:ph type="sldNum" sz="quarter" idx="10"/>
          </p:nvPr>
        </p:nvSpPr>
        <p:spPr/>
        <p:txBody>
          <a:bodyPr/>
          <a:lstStyle/>
          <a:p>
            <a:fld id="{A35D118A-333E-D14F-A7CC-F26895C7C671}" type="slidenum">
              <a:rPr lang="en-US" smtClean="0"/>
              <a:t>‹#›</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1F0AB24C-AFA6-4562-97A8-6FECACBBD548}"/>
              </a:ext>
            </a:extLst>
          </p:cNvPr>
          <p:cNvPicPr>
            <a:picLocks noChangeAspect="1"/>
          </p:cNvPicPr>
          <p:nvPr userDrawn="1"/>
        </p:nvPicPr>
        <p:blipFill>
          <a:blip r:embed="rId3"/>
          <a:stretch>
            <a:fillRect/>
          </a:stretch>
        </p:blipFill>
        <p:spPr>
          <a:xfrm>
            <a:off x="5879976" y="620688"/>
            <a:ext cx="5565767" cy="5462193"/>
          </a:xfrm>
          <a:prstGeom prst="rect">
            <a:avLst/>
          </a:prstGeom>
        </p:spPr>
      </p:pic>
    </p:spTree>
    <p:extLst>
      <p:ext uri="{BB962C8B-B14F-4D97-AF65-F5344CB8AC3E}">
        <p14:creationId xmlns:p14="http://schemas.microsoft.com/office/powerpoint/2010/main" val="218138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reak Slide-Burgun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76872"/>
            <a:ext cx="10078144" cy="2016224"/>
          </a:xfrm>
        </p:spPr>
        <p:txBody>
          <a:bodyPr anchor="ctr"/>
          <a:lstStyle>
            <a:lvl1pPr algn="ctr">
              <a:defRPr b="1" i="0" baseline="0">
                <a:solidFill>
                  <a:schemeClr val="bg1"/>
                </a:solidFill>
              </a:defRPr>
            </a:lvl1pPr>
          </a:lstStyle>
          <a:p>
            <a:r>
              <a:rPr lang="en-US" dirty="0"/>
              <a:t>Scholarships, Bursaries &amp; Awards</a:t>
            </a:r>
          </a:p>
        </p:txBody>
      </p:sp>
      <p:sp>
        <p:nvSpPr>
          <p:cNvPr id="3" name="Slide Number Placeholder 2">
            <a:extLst>
              <a:ext uri="{FF2B5EF4-FFF2-40B4-BE49-F238E27FC236}">
                <a16:creationId xmlns:a16="http://schemas.microsoft.com/office/drawing/2014/main" id="{89715676-9382-DF42-BB5E-A936CDCBE150}"/>
              </a:ext>
            </a:extLst>
          </p:cNvPr>
          <p:cNvSpPr>
            <a:spLocks noGrp="1"/>
          </p:cNvSpPr>
          <p:nvPr>
            <p:ph type="sldNum" sz="quarter" idx="10"/>
          </p:nvPr>
        </p:nvSpPr>
        <p:spPr/>
        <p:txBody>
          <a:bodyPr/>
          <a:lstStyle>
            <a:lvl1pPr>
              <a:defRPr>
                <a:solidFill>
                  <a:schemeClr val="bg1"/>
                </a:solidFill>
              </a:defRPr>
            </a:lvl1pPr>
          </a:lstStyle>
          <a:p>
            <a:fld id="{A35D118A-333E-D14F-A7CC-F26895C7C671}" type="slidenum">
              <a:rPr lang="en-US" smtClean="0"/>
              <a:pPr/>
              <a:t>‹#›</a:t>
            </a:fld>
            <a:endParaRPr lang="en-US" dirty="0">
              <a:solidFill>
                <a:schemeClr val="bg1"/>
              </a:solidFill>
            </a:endParaRPr>
          </a:p>
        </p:txBody>
      </p:sp>
    </p:spTree>
    <p:extLst>
      <p:ext uri="{BB962C8B-B14F-4D97-AF65-F5344CB8AC3E}">
        <p14:creationId xmlns:p14="http://schemas.microsoft.com/office/powerpoint/2010/main" val="188961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33375"/>
            <a:ext cx="103632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027" name="Rectangle 3"/>
          <p:cNvSpPr>
            <a:spLocks noGrp="1" noChangeArrowheads="1"/>
          </p:cNvSpPr>
          <p:nvPr>
            <p:ph type="body" idx="1"/>
          </p:nvPr>
        </p:nvSpPr>
        <p:spPr bwMode="auto">
          <a:xfrm>
            <a:off x="914400" y="1752600"/>
            <a:ext cx="103632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3" name="Slide Number Placeholder 2">
            <a:extLst>
              <a:ext uri="{FF2B5EF4-FFF2-40B4-BE49-F238E27FC236}">
                <a16:creationId xmlns:a16="http://schemas.microsoft.com/office/drawing/2014/main" id="{9F3A0FE2-E4F9-454A-97FE-32D6CEDF4A89}"/>
              </a:ext>
            </a:extLst>
          </p:cNvPr>
          <p:cNvSpPr>
            <a:spLocks noGrp="1"/>
          </p:cNvSpPr>
          <p:nvPr>
            <p:ph type="sldNum" sz="quarter" idx="4"/>
          </p:nvPr>
        </p:nvSpPr>
        <p:spPr>
          <a:xfrm>
            <a:off x="839416" y="6356350"/>
            <a:ext cx="429072"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algn="l"/>
            <a:fld id="{A35D118A-333E-D14F-A7CC-F26895C7C671}"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5" r:id="rId3"/>
    <p:sldLayoutId id="2147483678" r:id="rId4"/>
    <p:sldLayoutId id="2147483677" r:id="rId5"/>
    <p:sldLayoutId id="2147483679" r:id="rId6"/>
    <p:sldLayoutId id="2147483680" r:id="rId7"/>
    <p:sldLayoutId id="2147483682" r:id="rId8"/>
    <p:sldLayoutId id="2147483681" r:id="rId9"/>
    <p:sldLayoutId id="2147483676" r:id="rId10"/>
    <p:sldLayoutId id="2147483683" r:id="rId11"/>
    <p:sldLayoutId id="2147483684" r:id="rId12"/>
    <p:sldLayoutId id="2147483690" r:id="rId13"/>
    <p:sldLayoutId id="2147483685" r:id="rId14"/>
    <p:sldLayoutId id="2147483686" r:id="rId15"/>
    <p:sldLayoutId id="2147483687" r:id="rId16"/>
    <p:sldLayoutId id="2147483688" r:id="rId17"/>
    <p:sldLayoutId id="2147483689" r:id="rId18"/>
    <p:sldLayoutId id="2147483691" r:id="rId19"/>
    <p:sldLayoutId id="2147483674" r:id="rId20"/>
    <p:sldLayoutId id="2147483673" r:id="rId21"/>
  </p:sldLayoutIdLst>
  <p:hf hdr="0" ft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mailto:fundingyoureducation@concordia.ca"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mailto:fundingyoureducation@concordia.c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C7CB-A7A6-1141-BA4E-B8EDB2D1928A}"/>
              </a:ext>
            </a:extLst>
          </p:cNvPr>
          <p:cNvSpPr>
            <a:spLocks noGrp="1"/>
          </p:cNvSpPr>
          <p:nvPr>
            <p:ph type="ctrTitle"/>
          </p:nvPr>
        </p:nvSpPr>
        <p:spPr/>
        <p:txBody>
          <a:bodyPr/>
          <a:lstStyle/>
          <a:p>
            <a:pPr algn="r"/>
            <a:r>
              <a:rPr lang="en-US" dirty="0"/>
              <a:t>Financial Aid &amp; Awards Opportunities and Best Practices</a:t>
            </a:r>
          </a:p>
        </p:txBody>
      </p:sp>
      <p:sp>
        <p:nvSpPr>
          <p:cNvPr id="3" name="Subtitle 2">
            <a:extLst>
              <a:ext uri="{FF2B5EF4-FFF2-40B4-BE49-F238E27FC236}">
                <a16:creationId xmlns:a16="http://schemas.microsoft.com/office/drawing/2014/main" id="{186C5E69-E81C-0C43-96C9-51D6304C4890}"/>
              </a:ext>
            </a:extLst>
          </p:cNvPr>
          <p:cNvSpPr>
            <a:spLocks noGrp="1"/>
          </p:cNvSpPr>
          <p:nvPr>
            <p:ph type="subTitle" idx="1"/>
          </p:nvPr>
        </p:nvSpPr>
        <p:spPr>
          <a:xfrm>
            <a:off x="841231" y="5805264"/>
            <a:ext cx="3382561" cy="766936"/>
          </a:xfrm>
        </p:spPr>
        <p:txBody>
          <a:bodyPr/>
          <a:lstStyle/>
          <a:p>
            <a:r>
              <a:rPr lang="en-US" sz="1100" dirty="0"/>
              <a:t>Olivia-Jade Tribert</a:t>
            </a:r>
          </a:p>
          <a:p>
            <a:r>
              <a:rPr lang="en-US" sz="1100" dirty="0"/>
              <a:t>Student Financial Outreach and Wellness Advisor</a:t>
            </a:r>
          </a:p>
          <a:p>
            <a:r>
              <a:rPr lang="en-US" sz="1100" dirty="0"/>
              <a:t>Financial Aid &amp; Awards Office</a:t>
            </a:r>
          </a:p>
        </p:txBody>
      </p:sp>
      <p:sp>
        <p:nvSpPr>
          <p:cNvPr id="5" name="TextBox 4">
            <a:extLst>
              <a:ext uri="{FF2B5EF4-FFF2-40B4-BE49-F238E27FC236}">
                <a16:creationId xmlns:a16="http://schemas.microsoft.com/office/drawing/2014/main" id="{B59531E7-31B7-428C-ABC0-A88B7E1D9568}"/>
              </a:ext>
            </a:extLst>
          </p:cNvPr>
          <p:cNvSpPr txBox="1"/>
          <p:nvPr/>
        </p:nvSpPr>
        <p:spPr>
          <a:xfrm>
            <a:off x="4367808" y="5805264"/>
            <a:ext cx="4318665" cy="667875"/>
          </a:xfrm>
          <a:prstGeom prst="rect">
            <a:avLst/>
          </a:prstGeom>
          <a:noFill/>
        </p:spPr>
        <p:txBody>
          <a:bodyPr wrap="square" rtlCol="0">
            <a:spAutoFit/>
          </a:bodyPr>
          <a:lstStyle/>
          <a:p>
            <a:pPr marL="0" lvl="1">
              <a:spcBef>
                <a:spcPct val="20000"/>
              </a:spcBef>
            </a:pPr>
            <a:r>
              <a:rPr lang="en-CA" sz="1100" dirty="0">
                <a:latin typeface="Arial"/>
              </a:rPr>
              <a:t>Erika Pettorelli</a:t>
            </a:r>
          </a:p>
          <a:p>
            <a:pPr marL="0" lvl="1">
              <a:spcBef>
                <a:spcPct val="20000"/>
              </a:spcBef>
            </a:pPr>
            <a:r>
              <a:rPr lang="en-CA" sz="1100" dirty="0">
                <a:latin typeface="Arial"/>
              </a:rPr>
              <a:t>Service Assistant</a:t>
            </a:r>
          </a:p>
          <a:p>
            <a:pPr marL="0" lvl="1">
              <a:spcBef>
                <a:spcPct val="20000"/>
              </a:spcBef>
            </a:pPr>
            <a:r>
              <a:rPr lang="en-CA" sz="1100" dirty="0">
                <a:latin typeface="Arial"/>
              </a:rPr>
              <a:t>Financial Aid &amp; Awards Office</a:t>
            </a:r>
          </a:p>
        </p:txBody>
      </p:sp>
    </p:spTree>
    <p:extLst>
      <p:ext uri="{BB962C8B-B14F-4D97-AF65-F5344CB8AC3E}">
        <p14:creationId xmlns:p14="http://schemas.microsoft.com/office/powerpoint/2010/main" val="60127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06BF-A1C8-4121-A09A-7E9FD223C6B0}"/>
              </a:ext>
            </a:extLst>
          </p:cNvPr>
          <p:cNvSpPr>
            <a:spLocks noGrp="1"/>
          </p:cNvSpPr>
          <p:nvPr>
            <p:ph type="title"/>
          </p:nvPr>
        </p:nvSpPr>
        <p:spPr/>
        <p:txBody>
          <a:bodyPr/>
          <a:lstStyle/>
          <a:p>
            <a:r>
              <a:rPr lang="en-CA" dirty="0"/>
              <a:t>Scholarships, Bursaries &amp; Awards</a:t>
            </a:r>
          </a:p>
        </p:txBody>
      </p:sp>
      <p:sp>
        <p:nvSpPr>
          <p:cNvPr id="3" name="Slide Number Placeholder 2">
            <a:extLst>
              <a:ext uri="{FF2B5EF4-FFF2-40B4-BE49-F238E27FC236}">
                <a16:creationId xmlns:a16="http://schemas.microsoft.com/office/drawing/2014/main" id="{C2C0C438-F0B2-4711-A3D0-D5281612C109}"/>
              </a:ext>
            </a:extLst>
          </p:cNvPr>
          <p:cNvSpPr>
            <a:spLocks noGrp="1"/>
          </p:cNvSpPr>
          <p:nvPr>
            <p:ph type="sldNum" sz="quarter" idx="10"/>
          </p:nvPr>
        </p:nvSpPr>
        <p:spPr/>
        <p:txBody>
          <a:bodyPr/>
          <a:lstStyle/>
          <a:p>
            <a:fld id="{A35D118A-333E-D14F-A7CC-F26895C7C671}" type="slidenum">
              <a:rPr lang="en-US" smtClean="0"/>
              <a:pPr/>
              <a:t>10</a:t>
            </a:fld>
            <a:endParaRPr lang="en-US" dirty="0">
              <a:solidFill>
                <a:schemeClr val="bg1"/>
              </a:solidFill>
            </a:endParaRPr>
          </a:p>
        </p:txBody>
      </p:sp>
    </p:spTree>
    <p:extLst>
      <p:ext uri="{BB962C8B-B14F-4D97-AF65-F5344CB8AC3E}">
        <p14:creationId xmlns:p14="http://schemas.microsoft.com/office/powerpoint/2010/main" val="405842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8E14-7C51-4EBB-951E-3B1F192E2831}"/>
              </a:ext>
            </a:extLst>
          </p:cNvPr>
          <p:cNvSpPr>
            <a:spLocks noGrp="1"/>
          </p:cNvSpPr>
          <p:nvPr>
            <p:ph type="title"/>
          </p:nvPr>
        </p:nvSpPr>
        <p:spPr/>
        <p:txBody>
          <a:bodyPr/>
          <a:lstStyle/>
          <a:p>
            <a:r>
              <a:rPr lang="en-CA" dirty="0"/>
              <a:t>Scholarships</a:t>
            </a:r>
          </a:p>
        </p:txBody>
      </p:sp>
      <p:sp>
        <p:nvSpPr>
          <p:cNvPr id="3" name="Slide Number Placeholder 2">
            <a:extLst>
              <a:ext uri="{FF2B5EF4-FFF2-40B4-BE49-F238E27FC236}">
                <a16:creationId xmlns:a16="http://schemas.microsoft.com/office/drawing/2014/main" id="{BB4E50C2-2EC4-4A63-BEE9-1A9EF52C8F79}"/>
              </a:ext>
            </a:extLst>
          </p:cNvPr>
          <p:cNvSpPr>
            <a:spLocks noGrp="1"/>
          </p:cNvSpPr>
          <p:nvPr>
            <p:ph type="sldNum" sz="quarter" idx="10"/>
          </p:nvPr>
        </p:nvSpPr>
        <p:spPr/>
        <p:txBody>
          <a:bodyPr/>
          <a:lstStyle/>
          <a:p>
            <a:pPr algn="l"/>
            <a:fld id="{A35D118A-333E-D14F-A7CC-F26895C7C671}" type="slidenum">
              <a:rPr lang="en-US" smtClean="0"/>
              <a:pPr algn="l"/>
              <a:t>11</a:t>
            </a:fld>
            <a:endParaRPr lang="en-US" dirty="0"/>
          </a:p>
        </p:txBody>
      </p:sp>
    </p:spTree>
    <p:extLst>
      <p:ext uri="{BB962C8B-B14F-4D97-AF65-F5344CB8AC3E}">
        <p14:creationId xmlns:p14="http://schemas.microsoft.com/office/powerpoint/2010/main" val="65919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8D85-1F55-49E7-942F-E98876608E80}"/>
              </a:ext>
            </a:extLst>
          </p:cNvPr>
          <p:cNvSpPr>
            <a:spLocks noGrp="1"/>
          </p:cNvSpPr>
          <p:nvPr>
            <p:ph type="title"/>
          </p:nvPr>
        </p:nvSpPr>
        <p:spPr/>
        <p:txBody>
          <a:bodyPr/>
          <a:lstStyle/>
          <a:p>
            <a:r>
              <a:rPr lang="en-CA" dirty="0"/>
              <a:t>Entrance &amp; In-Course Bursaries</a:t>
            </a:r>
          </a:p>
        </p:txBody>
      </p:sp>
      <p:sp>
        <p:nvSpPr>
          <p:cNvPr id="3" name="Slide Number Placeholder 2">
            <a:extLst>
              <a:ext uri="{FF2B5EF4-FFF2-40B4-BE49-F238E27FC236}">
                <a16:creationId xmlns:a16="http://schemas.microsoft.com/office/drawing/2014/main" id="{AAF8E90F-866D-4AA4-8128-CEC5FABD6D40}"/>
              </a:ext>
            </a:extLst>
          </p:cNvPr>
          <p:cNvSpPr>
            <a:spLocks noGrp="1"/>
          </p:cNvSpPr>
          <p:nvPr>
            <p:ph type="sldNum" sz="quarter" idx="10"/>
          </p:nvPr>
        </p:nvSpPr>
        <p:spPr/>
        <p:txBody>
          <a:bodyPr/>
          <a:lstStyle/>
          <a:p>
            <a:pPr algn="l"/>
            <a:fld id="{A35D118A-333E-D14F-A7CC-F26895C7C671}" type="slidenum">
              <a:rPr lang="en-US" smtClean="0"/>
              <a:pPr algn="l"/>
              <a:t>12</a:t>
            </a:fld>
            <a:endParaRPr lang="en-US" dirty="0"/>
          </a:p>
        </p:txBody>
      </p:sp>
    </p:spTree>
    <p:extLst>
      <p:ext uri="{BB962C8B-B14F-4D97-AF65-F5344CB8AC3E}">
        <p14:creationId xmlns:p14="http://schemas.microsoft.com/office/powerpoint/2010/main" val="125070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CA74-1B67-44A2-870C-594AED9B2C4A}"/>
              </a:ext>
            </a:extLst>
          </p:cNvPr>
          <p:cNvSpPr>
            <a:spLocks noGrp="1"/>
          </p:cNvSpPr>
          <p:nvPr>
            <p:ph type="title"/>
          </p:nvPr>
        </p:nvSpPr>
        <p:spPr/>
        <p:txBody>
          <a:bodyPr/>
          <a:lstStyle/>
          <a:p>
            <a:r>
              <a:rPr lang="en-CA" dirty="0"/>
              <a:t>How To Apply For Bursaries</a:t>
            </a:r>
          </a:p>
        </p:txBody>
      </p:sp>
      <p:sp>
        <p:nvSpPr>
          <p:cNvPr id="3" name="Slide Number Placeholder 2">
            <a:extLst>
              <a:ext uri="{FF2B5EF4-FFF2-40B4-BE49-F238E27FC236}">
                <a16:creationId xmlns:a16="http://schemas.microsoft.com/office/drawing/2014/main" id="{15879F98-E863-4CD5-8406-E85E63388C60}"/>
              </a:ext>
            </a:extLst>
          </p:cNvPr>
          <p:cNvSpPr>
            <a:spLocks noGrp="1"/>
          </p:cNvSpPr>
          <p:nvPr>
            <p:ph type="sldNum" sz="quarter" idx="10"/>
          </p:nvPr>
        </p:nvSpPr>
        <p:spPr/>
        <p:txBody>
          <a:bodyPr/>
          <a:lstStyle/>
          <a:p>
            <a:pPr algn="l"/>
            <a:fld id="{A35D118A-333E-D14F-A7CC-F26895C7C671}" type="slidenum">
              <a:rPr lang="en-US" smtClean="0"/>
              <a:pPr algn="l"/>
              <a:t>13</a:t>
            </a:fld>
            <a:endParaRPr lang="en-US" dirty="0"/>
          </a:p>
        </p:txBody>
      </p:sp>
    </p:spTree>
    <p:extLst>
      <p:ext uri="{BB962C8B-B14F-4D97-AF65-F5344CB8AC3E}">
        <p14:creationId xmlns:p14="http://schemas.microsoft.com/office/powerpoint/2010/main" val="367779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C158-6E49-46C7-AD17-DC2DE293B134}"/>
              </a:ext>
            </a:extLst>
          </p:cNvPr>
          <p:cNvSpPr>
            <a:spLocks noGrp="1"/>
          </p:cNvSpPr>
          <p:nvPr>
            <p:ph type="title"/>
          </p:nvPr>
        </p:nvSpPr>
        <p:spPr/>
        <p:txBody>
          <a:bodyPr/>
          <a:lstStyle/>
          <a:p>
            <a:r>
              <a:rPr lang="en-CA" dirty="0"/>
              <a:t>How To Upload Your Documents</a:t>
            </a:r>
          </a:p>
        </p:txBody>
      </p:sp>
      <p:sp>
        <p:nvSpPr>
          <p:cNvPr id="3" name="Slide Number Placeholder 2">
            <a:extLst>
              <a:ext uri="{FF2B5EF4-FFF2-40B4-BE49-F238E27FC236}">
                <a16:creationId xmlns:a16="http://schemas.microsoft.com/office/drawing/2014/main" id="{3B8BB05E-D5E2-4C3B-95F2-F6720D48F613}"/>
              </a:ext>
            </a:extLst>
          </p:cNvPr>
          <p:cNvSpPr>
            <a:spLocks noGrp="1"/>
          </p:cNvSpPr>
          <p:nvPr>
            <p:ph type="sldNum" sz="quarter" idx="10"/>
          </p:nvPr>
        </p:nvSpPr>
        <p:spPr/>
        <p:txBody>
          <a:bodyPr/>
          <a:lstStyle/>
          <a:p>
            <a:pPr algn="l"/>
            <a:fld id="{A35D118A-333E-D14F-A7CC-F26895C7C671}" type="slidenum">
              <a:rPr lang="en-US" smtClean="0"/>
              <a:pPr algn="l"/>
              <a:t>14</a:t>
            </a:fld>
            <a:endParaRPr lang="en-US" dirty="0"/>
          </a:p>
        </p:txBody>
      </p:sp>
    </p:spTree>
    <p:extLst>
      <p:ext uri="{BB962C8B-B14F-4D97-AF65-F5344CB8AC3E}">
        <p14:creationId xmlns:p14="http://schemas.microsoft.com/office/powerpoint/2010/main" val="254540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69BD-00D2-4072-A67C-44B8AF1642AD}"/>
              </a:ext>
            </a:extLst>
          </p:cNvPr>
          <p:cNvSpPr>
            <a:spLocks noGrp="1"/>
          </p:cNvSpPr>
          <p:nvPr>
            <p:ph type="title"/>
          </p:nvPr>
        </p:nvSpPr>
        <p:spPr/>
        <p:txBody>
          <a:bodyPr/>
          <a:lstStyle/>
          <a:p>
            <a:r>
              <a:rPr lang="en-CA" dirty="0"/>
              <a:t>Application-Based Awards</a:t>
            </a:r>
          </a:p>
        </p:txBody>
      </p:sp>
      <p:sp>
        <p:nvSpPr>
          <p:cNvPr id="3" name="Slide Number Placeholder 2">
            <a:extLst>
              <a:ext uri="{FF2B5EF4-FFF2-40B4-BE49-F238E27FC236}">
                <a16:creationId xmlns:a16="http://schemas.microsoft.com/office/drawing/2014/main" id="{774618C8-397A-41AA-818A-C0326808DF46}"/>
              </a:ext>
            </a:extLst>
          </p:cNvPr>
          <p:cNvSpPr>
            <a:spLocks noGrp="1"/>
          </p:cNvSpPr>
          <p:nvPr>
            <p:ph type="sldNum" sz="quarter" idx="10"/>
          </p:nvPr>
        </p:nvSpPr>
        <p:spPr/>
        <p:txBody>
          <a:bodyPr/>
          <a:lstStyle/>
          <a:p>
            <a:pPr algn="l"/>
            <a:fld id="{A35D118A-333E-D14F-A7CC-F26895C7C671}" type="slidenum">
              <a:rPr lang="en-US" smtClean="0"/>
              <a:pPr algn="l"/>
              <a:t>15</a:t>
            </a:fld>
            <a:endParaRPr lang="en-US" dirty="0"/>
          </a:p>
        </p:txBody>
      </p:sp>
      <p:sp>
        <p:nvSpPr>
          <p:cNvPr id="4" name="TextBox 3">
            <a:extLst>
              <a:ext uri="{FF2B5EF4-FFF2-40B4-BE49-F238E27FC236}">
                <a16:creationId xmlns:a16="http://schemas.microsoft.com/office/drawing/2014/main" id="{FB25757C-054B-4C38-9208-4E6DC68FD822}"/>
              </a:ext>
            </a:extLst>
          </p:cNvPr>
          <p:cNvSpPr txBox="1"/>
          <p:nvPr/>
        </p:nvSpPr>
        <p:spPr>
          <a:xfrm>
            <a:off x="623392" y="2420888"/>
            <a:ext cx="4320480" cy="2308324"/>
          </a:xfrm>
          <a:prstGeom prst="rect">
            <a:avLst/>
          </a:prstGeom>
          <a:noFill/>
        </p:spPr>
        <p:txBody>
          <a:bodyPr wrap="square" rtlCol="0">
            <a:spAutoFit/>
          </a:bodyPr>
          <a:lstStyle/>
          <a:p>
            <a:pPr marL="342900" indent="-342900" algn="l">
              <a:buFont typeface="Arial" panose="020B0604020202020204" pitchFamily="34" charset="0"/>
              <a:buChar char="•"/>
            </a:pPr>
            <a:r>
              <a:rPr lang="en-CA" dirty="0">
                <a:latin typeface="+mn-lt"/>
              </a:rPr>
              <a:t>Available every year, so if you don’t fully qualify for some of these awards, you may be able to apply the following year. </a:t>
            </a:r>
          </a:p>
          <a:p>
            <a:pPr algn="l"/>
            <a:endParaRPr lang="en-CA" dirty="0">
              <a:latin typeface="+mn-lt"/>
            </a:endParaRPr>
          </a:p>
        </p:txBody>
      </p:sp>
    </p:spTree>
    <p:extLst>
      <p:ext uri="{BB962C8B-B14F-4D97-AF65-F5344CB8AC3E}">
        <p14:creationId xmlns:p14="http://schemas.microsoft.com/office/powerpoint/2010/main" val="288719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476D-2DA1-4E05-B87F-27C1C432BFD2}"/>
              </a:ext>
            </a:extLst>
          </p:cNvPr>
          <p:cNvSpPr>
            <a:spLocks noGrp="1"/>
          </p:cNvSpPr>
          <p:nvPr>
            <p:ph type="title"/>
          </p:nvPr>
        </p:nvSpPr>
        <p:spPr>
          <a:xfrm>
            <a:off x="623392" y="332656"/>
            <a:ext cx="10363200" cy="791369"/>
          </a:xfrm>
        </p:spPr>
        <p:txBody>
          <a:bodyPr/>
          <a:lstStyle/>
          <a:p>
            <a:r>
              <a:rPr lang="en-CA" dirty="0"/>
              <a:t>External Awards</a:t>
            </a:r>
          </a:p>
        </p:txBody>
      </p:sp>
      <p:sp>
        <p:nvSpPr>
          <p:cNvPr id="3" name="Slide Number Placeholder 2">
            <a:extLst>
              <a:ext uri="{FF2B5EF4-FFF2-40B4-BE49-F238E27FC236}">
                <a16:creationId xmlns:a16="http://schemas.microsoft.com/office/drawing/2014/main" id="{6241823C-D41D-46AA-8544-3F63D3C397EB}"/>
              </a:ext>
            </a:extLst>
          </p:cNvPr>
          <p:cNvSpPr>
            <a:spLocks noGrp="1"/>
          </p:cNvSpPr>
          <p:nvPr>
            <p:ph type="sldNum" sz="quarter" idx="10"/>
          </p:nvPr>
        </p:nvSpPr>
        <p:spPr/>
        <p:txBody>
          <a:bodyPr/>
          <a:lstStyle/>
          <a:p>
            <a:pPr algn="l"/>
            <a:fld id="{A35D118A-333E-D14F-A7CC-F26895C7C671}" type="slidenum">
              <a:rPr lang="en-US" smtClean="0"/>
              <a:pPr algn="l"/>
              <a:t>16</a:t>
            </a:fld>
            <a:endParaRPr lang="en-US" dirty="0"/>
          </a:p>
        </p:txBody>
      </p:sp>
    </p:spTree>
    <p:extLst>
      <p:ext uri="{BB962C8B-B14F-4D97-AF65-F5344CB8AC3E}">
        <p14:creationId xmlns:p14="http://schemas.microsoft.com/office/powerpoint/2010/main" val="2390718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554C-3FB1-419C-8AA0-8AFDCEF07748}"/>
              </a:ext>
            </a:extLst>
          </p:cNvPr>
          <p:cNvSpPr>
            <a:spLocks noGrp="1"/>
          </p:cNvSpPr>
          <p:nvPr>
            <p:ph type="title"/>
          </p:nvPr>
        </p:nvSpPr>
        <p:spPr/>
        <p:txBody>
          <a:bodyPr/>
          <a:lstStyle/>
          <a:p>
            <a:r>
              <a:rPr lang="en-CA" dirty="0"/>
              <a:t>Work-Study</a:t>
            </a:r>
          </a:p>
        </p:txBody>
      </p:sp>
      <p:sp>
        <p:nvSpPr>
          <p:cNvPr id="3" name="Slide Number Placeholder 2">
            <a:extLst>
              <a:ext uri="{FF2B5EF4-FFF2-40B4-BE49-F238E27FC236}">
                <a16:creationId xmlns:a16="http://schemas.microsoft.com/office/drawing/2014/main" id="{1337F21E-488D-4462-95D1-5C3BEF47D68C}"/>
              </a:ext>
            </a:extLst>
          </p:cNvPr>
          <p:cNvSpPr>
            <a:spLocks noGrp="1"/>
          </p:cNvSpPr>
          <p:nvPr>
            <p:ph type="sldNum" sz="quarter" idx="10"/>
          </p:nvPr>
        </p:nvSpPr>
        <p:spPr/>
        <p:txBody>
          <a:bodyPr/>
          <a:lstStyle/>
          <a:p>
            <a:fld id="{A35D118A-333E-D14F-A7CC-F26895C7C671}" type="slidenum">
              <a:rPr lang="en-US" smtClean="0"/>
              <a:pPr/>
              <a:t>17</a:t>
            </a:fld>
            <a:endParaRPr lang="en-US" dirty="0">
              <a:solidFill>
                <a:schemeClr val="bg1"/>
              </a:solidFill>
            </a:endParaRPr>
          </a:p>
        </p:txBody>
      </p:sp>
    </p:spTree>
    <p:extLst>
      <p:ext uri="{BB962C8B-B14F-4D97-AF65-F5344CB8AC3E}">
        <p14:creationId xmlns:p14="http://schemas.microsoft.com/office/powerpoint/2010/main" val="219489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81E5-D660-40A5-83EF-C8BF8DD68AE4}"/>
              </a:ext>
            </a:extLst>
          </p:cNvPr>
          <p:cNvSpPr>
            <a:spLocks noGrp="1"/>
          </p:cNvSpPr>
          <p:nvPr>
            <p:ph type="title"/>
          </p:nvPr>
        </p:nvSpPr>
        <p:spPr/>
        <p:txBody>
          <a:bodyPr/>
          <a:lstStyle/>
          <a:p>
            <a:r>
              <a:rPr lang="en-CA" sz="3200" dirty="0"/>
              <a:t>Looking For a Job on Campus?</a:t>
            </a:r>
          </a:p>
        </p:txBody>
      </p:sp>
      <p:sp>
        <p:nvSpPr>
          <p:cNvPr id="3" name="Slide Number Placeholder 2">
            <a:extLst>
              <a:ext uri="{FF2B5EF4-FFF2-40B4-BE49-F238E27FC236}">
                <a16:creationId xmlns:a16="http://schemas.microsoft.com/office/drawing/2014/main" id="{3C33DD1C-88E4-48D3-877F-207F0F269E35}"/>
              </a:ext>
            </a:extLst>
          </p:cNvPr>
          <p:cNvSpPr>
            <a:spLocks noGrp="1"/>
          </p:cNvSpPr>
          <p:nvPr>
            <p:ph type="sldNum" sz="quarter" idx="10"/>
          </p:nvPr>
        </p:nvSpPr>
        <p:spPr/>
        <p:txBody>
          <a:bodyPr/>
          <a:lstStyle/>
          <a:p>
            <a:pPr algn="l"/>
            <a:fld id="{A35D118A-333E-D14F-A7CC-F26895C7C671}" type="slidenum">
              <a:rPr lang="en-US" smtClean="0"/>
              <a:pPr algn="l"/>
              <a:t>18</a:t>
            </a:fld>
            <a:endParaRPr lang="en-US" dirty="0"/>
          </a:p>
        </p:txBody>
      </p:sp>
    </p:spTree>
    <p:extLst>
      <p:ext uri="{BB962C8B-B14F-4D97-AF65-F5344CB8AC3E}">
        <p14:creationId xmlns:p14="http://schemas.microsoft.com/office/powerpoint/2010/main" val="403510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B8B8-A481-4FB5-B9B4-50A027532AA3}"/>
              </a:ext>
            </a:extLst>
          </p:cNvPr>
          <p:cNvSpPr>
            <a:spLocks noGrp="1"/>
          </p:cNvSpPr>
          <p:nvPr>
            <p:ph type="title"/>
          </p:nvPr>
        </p:nvSpPr>
        <p:spPr/>
        <p:txBody>
          <a:bodyPr/>
          <a:lstStyle/>
          <a:p>
            <a:r>
              <a:rPr lang="en-CA" sz="3200" dirty="0"/>
              <a:t>Other Job Opportunities…</a:t>
            </a:r>
          </a:p>
        </p:txBody>
      </p:sp>
      <p:sp>
        <p:nvSpPr>
          <p:cNvPr id="3" name="Slide Number Placeholder 2">
            <a:extLst>
              <a:ext uri="{FF2B5EF4-FFF2-40B4-BE49-F238E27FC236}">
                <a16:creationId xmlns:a16="http://schemas.microsoft.com/office/drawing/2014/main" id="{8AF160C4-8DF0-4B8E-AB08-8B0A8424E609}"/>
              </a:ext>
            </a:extLst>
          </p:cNvPr>
          <p:cNvSpPr>
            <a:spLocks noGrp="1"/>
          </p:cNvSpPr>
          <p:nvPr>
            <p:ph type="sldNum" sz="quarter" idx="10"/>
          </p:nvPr>
        </p:nvSpPr>
        <p:spPr/>
        <p:txBody>
          <a:bodyPr/>
          <a:lstStyle/>
          <a:p>
            <a:pPr algn="l"/>
            <a:fld id="{A35D118A-333E-D14F-A7CC-F26895C7C671}" type="slidenum">
              <a:rPr lang="en-US" smtClean="0"/>
              <a:pPr algn="l"/>
              <a:t>19</a:t>
            </a:fld>
            <a:endParaRPr lang="en-US" dirty="0"/>
          </a:p>
        </p:txBody>
      </p:sp>
    </p:spTree>
    <p:extLst>
      <p:ext uri="{BB962C8B-B14F-4D97-AF65-F5344CB8AC3E}">
        <p14:creationId xmlns:p14="http://schemas.microsoft.com/office/powerpoint/2010/main" val="326185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6E41-DCE6-474B-B729-B06A7F64BB1F}"/>
              </a:ext>
            </a:extLst>
          </p:cNvPr>
          <p:cNvSpPr>
            <a:spLocks noGrp="1"/>
          </p:cNvSpPr>
          <p:nvPr>
            <p:ph type="title"/>
          </p:nvPr>
        </p:nvSpPr>
        <p:spPr>
          <a:xfrm>
            <a:off x="914400" y="333375"/>
            <a:ext cx="10363200" cy="657225"/>
          </a:xfrm>
        </p:spPr>
        <p:txBody>
          <a:bodyPr/>
          <a:lstStyle/>
          <a:p>
            <a:r>
              <a:rPr lang="en-US" sz="2800" dirty="0"/>
              <a:t>The Financial Aid &amp; Awards Office can help you with…</a:t>
            </a:r>
          </a:p>
        </p:txBody>
      </p:sp>
      <p:sp>
        <p:nvSpPr>
          <p:cNvPr id="3" name="Content Placeholder 2">
            <a:extLst>
              <a:ext uri="{FF2B5EF4-FFF2-40B4-BE49-F238E27FC236}">
                <a16:creationId xmlns:a16="http://schemas.microsoft.com/office/drawing/2014/main" id="{568F373F-14A0-EC42-8A3C-550EC175739E}"/>
              </a:ext>
            </a:extLst>
          </p:cNvPr>
          <p:cNvSpPr>
            <a:spLocks noGrp="1"/>
          </p:cNvSpPr>
          <p:nvPr>
            <p:ph idx="1"/>
          </p:nvPr>
        </p:nvSpPr>
        <p:spPr>
          <a:xfrm>
            <a:off x="839416" y="1196752"/>
            <a:ext cx="10363200" cy="4752528"/>
          </a:xfrm>
        </p:spPr>
        <p:txBody>
          <a:bodyPr>
            <a:noAutofit/>
          </a:bodyPr>
          <a:lstStyle/>
          <a:p>
            <a:r>
              <a:rPr lang="en-US" dirty="0"/>
              <a:t>Government student aid applications</a:t>
            </a:r>
          </a:p>
          <a:p>
            <a:pPr lvl="1"/>
            <a:r>
              <a:rPr lang="en-US" sz="1800" dirty="0"/>
              <a:t>Quebec, Out-of-province and U.S residents</a:t>
            </a:r>
          </a:p>
          <a:p>
            <a:pPr lvl="1"/>
            <a:r>
              <a:rPr lang="en-US" sz="1800" dirty="0"/>
              <a:t>Processing confirmation of enrollment and Interest Free Status </a:t>
            </a:r>
          </a:p>
          <a:p>
            <a:pPr lvl="1"/>
            <a:r>
              <a:rPr lang="en-US" sz="1800" dirty="0"/>
              <a:t>Appeals and inquiries regarding your student aid file</a:t>
            </a:r>
          </a:p>
          <a:p>
            <a:r>
              <a:rPr lang="en-US" dirty="0"/>
              <a:t>Disbursement of U.S loans and private U.S loans</a:t>
            </a:r>
          </a:p>
          <a:p>
            <a:r>
              <a:rPr lang="en-US" dirty="0"/>
              <a:t>Undergraduate scholarships, bursaries and awards applications</a:t>
            </a:r>
          </a:p>
          <a:p>
            <a:pPr lvl="1"/>
            <a:r>
              <a:rPr lang="en-US" sz="1800" dirty="0"/>
              <a:t>Graduate students should contact their department or the School of Graduate Studies (SGS)</a:t>
            </a:r>
          </a:p>
          <a:p>
            <a:pPr lvl="1"/>
            <a:r>
              <a:rPr lang="en-US" sz="1800" dirty="0"/>
              <a:t>Entrance and In-Course Bursaries, Internal and External Awards, etc.</a:t>
            </a:r>
          </a:p>
          <a:p>
            <a:r>
              <a:rPr lang="en-US" dirty="0"/>
              <a:t>Work-Study</a:t>
            </a:r>
          </a:p>
          <a:p>
            <a:r>
              <a:rPr lang="en-US" dirty="0"/>
              <a:t>Budgeting</a:t>
            </a:r>
          </a:p>
        </p:txBody>
      </p:sp>
      <p:sp>
        <p:nvSpPr>
          <p:cNvPr id="4" name="Slide Number Placeholder 3">
            <a:extLst>
              <a:ext uri="{FF2B5EF4-FFF2-40B4-BE49-F238E27FC236}">
                <a16:creationId xmlns:a16="http://schemas.microsoft.com/office/drawing/2014/main" id="{EDB9DCDA-5E16-7147-8E04-E25CC3A037C4}"/>
              </a:ext>
            </a:extLst>
          </p:cNvPr>
          <p:cNvSpPr>
            <a:spLocks noGrp="1"/>
          </p:cNvSpPr>
          <p:nvPr>
            <p:ph type="sldNum" sz="quarter" idx="10"/>
          </p:nvPr>
        </p:nvSpPr>
        <p:spPr/>
        <p:txBody>
          <a:bodyPr/>
          <a:lstStyle/>
          <a:p>
            <a:fld id="{A35D118A-333E-D14F-A7CC-F26895C7C671}" type="slidenum">
              <a:rPr lang="en-US" smtClean="0"/>
              <a:t>2</a:t>
            </a:fld>
            <a:endParaRPr lang="en-US" dirty="0"/>
          </a:p>
        </p:txBody>
      </p:sp>
    </p:spTree>
    <p:extLst>
      <p:ext uri="{BB962C8B-B14F-4D97-AF65-F5344CB8AC3E}">
        <p14:creationId xmlns:p14="http://schemas.microsoft.com/office/powerpoint/2010/main" val="232572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CD76-D3E1-4CDB-9CDD-506DA2912863}"/>
              </a:ext>
            </a:extLst>
          </p:cNvPr>
          <p:cNvSpPr>
            <a:spLocks noGrp="1"/>
          </p:cNvSpPr>
          <p:nvPr>
            <p:ph type="title"/>
          </p:nvPr>
        </p:nvSpPr>
        <p:spPr/>
        <p:txBody>
          <a:bodyPr/>
          <a:lstStyle/>
          <a:p>
            <a:r>
              <a:rPr lang="en-CA" dirty="0"/>
              <a:t>Best Practices</a:t>
            </a:r>
          </a:p>
        </p:txBody>
      </p:sp>
      <p:sp>
        <p:nvSpPr>
          <p:cNvPr id="3" name="Slide Number Placeholder 2">
            <a:extLst>
              <a:ext uri="{FF2B5EF4-FFF2-40B4-BE49-F238E27FC236}">
                <a16:creationId xmlns:a16="http://schemas.microsoft.com/office/drawing/2014/main" id="{E4195D5D-78D7-4BE7-9F3F-EF1F92939AAB}"/>
              </a:ext>
            </a:extLst>
          </p:cNvPr>
          <p:cNvSpPr>
            <a:spLocks noGrp="1"/>
          </p:cNvSpPr>
          <p:nvPr>
            <p:ph type="sldNum" sz="quarter" idx="10"/>
          </p:nvPr>
        </p:nvSpPr>
        <p:spPr/>
        <p:txBody>
          <a:bodyPr/>
          <a:lstStyle/>
          <a:p>
            <a:fld id="{A35D118A-333E-D14F-A7CC-F26895C7C671}" type="slidenum">
              <a:rPr lang="en-US" smtClean="0"/>
              <a:pPr/>
              <a:t>20</a:t>
            </a:fld>
            <a:endParaRPr lang="en-US" dirty="0">
              <a:solidFill>
                <a:schemeClr val="bg1"/>
              </a:solidFill>
            </a:endParaRPr>
          </a:p>
        </p:txBody>
      </p:sp>
    </p:spTree>
    <p:extLst>
      <p:ext uri="{BB962C8B-B14F-4D97-AF65-F5344CB8AC3E}">
        <p14:creationId xmlns:p14="http://schemas.microsoft.com/office/powerpoint/2010/main" val="923317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CBBE-5C74-492D-B228-235E04954B49}"/>
              </a:ext>
            </a:extLst>
          </p:cNvPr>
          <p:cNvSpPr>
            <a:spLocks noGrp="1"/>
          </p:cNvSpPr>
          <p:nvPr>
            <p:ph type="title"/>
          </p:nvPr>
        </p:nvSpPr>
        <p:spPr>
          <a:xfrm>
            <a:off x="5969711" y="476672"/>
            <a:ext cx="6264696" cy="720080"/>
          </a:xfrm>
        </p:spPr>
        <p:txBody>
          <a:bodyPr/>
          <a:lstStyle/>
          <a:p>
            <a:r>
              <a:rPr lang="en-CA" dirty="0"/>
              <a:t>Best Practices</a:t>
            </a:r>
          </a:p>
        </p:txBody>
      </p:sp>
      <p:sp>
        <p:nvSpPr>
          <p:cNvPr id="3" name="Slide Number Placeholder 2">
            <a:extLst>
              <a:ext uri="{FF2B5EF4-FFF2-40B4-BE49-F238E27FC236}">
                <a16:creationId xmlns:a16="http://schemas.microsoft.com/office/drawing/2014/main" id="{DA5C22DF-B8C5-44E7-9622-ECCBB86A12F2}"/>
              </a:ext>
            </a:extLst>
          </p:cNvPr>
          <p:cNvSpPr>
            <a:spLocks noGrp="1"/>
          </p:cNvSpPr>
          <p:nvPr>
            <p:ph type="sldNum" sz="quarter" idx="10"/>
          </p:nvPr>
        </p:nvSpPr>
        <p:spPr/>
        <p:txBody>
          <a:bodyPr/>
          <a:lstStyle/>
          <a:p>
            <a:fld id="{A35D118A-333E-D14F-A7CC-F26895C7C671}" type="slidenum">
              <a:rPr lang="en-US" smtClean="0"/>
              <a:pPr/>
              <a:t>21</a:t>
            </a:fld>
            <a:endParaRPr lang="en-US" dirty="0">
              <a:solidFill>
                <a:schemeClr val="bg1"/>
              </a:solidFill>
            </a:endParaRPr>
          </a:p>
        </p:txBody>
      </p:sp>
      <p:sp>
        <p:nvSpPr>
          <p:cNvPr id="4" name="TextBox 3">
            <a:extLst>
              <a:ext uri="{FF2B5EF4-FFF2-40B4-BE49-F238E27FC236}">
                <a16:creationId xmlns:a16="http://schemas.microsoft.com/office/drawing/2014/main" id="{F3FB7306-AEE8-493E-9E57-DBEFD138A679}"/>
              </a:ext>
            </a:extLst>
          </p:cNvPr>
          <p:cNvSpPr txBox="1"/>
          <p:nvPr/>
        </p:nvSpPr>
        <p:spPr>
          <a:xfrm>
            <a:off x="2063552" y="2132856"/>
            <a:ext cx="8712968" cy="3293209"/>
          </a:xfrm>
          <a:prstGeom prst="rect">
            <a:avLst/>
          </a:prstGeom>
          <a:noFill/>
        </p:spPr>
        <p:txBody>
          <a:bodyPr wrap="square" rtlCol="0">
            <a:spAutoFit/>
          </a:bodyPr>
          <a:lstStyle/>
          <a:p>
            <a:pPr marL="342900" indent="-342900">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Get familiar with our website</a:t>
            </a:r>
          </a:p>
          <a:p>
            <a:pPr marL="800100" lvl="1" indent="-342900">
              <a:buFont typeface="Arial" panose="020B0604020202020204" pitchFamily="34" charset="0"/>
              <a:buChar char="•"/>
            </a:pPr>
            <a:r>
              <a:rPr lang="en-CA" sz="2000" dirty="0">
                <a:solidFill>
                  <a:schemeClr val="bg1"/>
                </a:solidFill>
                <a:effectLst>
                  <a:outerShdw blurRad="38100" dist="38100" dir="2700000" algn="tl">
                    <a:srgbClr val="000000">
                      <a:alpha val="43137"/>
                    </a:srgbClr>
                  </a:outerShdw>
                </a:effectLst>
                <a:latin typeface="+mn-lt"/>
              </a:rPr>
              <a:t>Read our notices</a:t>
            </a:r>
          </a:p>
          <a:p>
            <a:pPr lvl="1"/>
            <a:endParaRPr lang="en-CA" sz="2000" dirty="0">
              <a:solidFill>
                <a:schemeClr val="bg1"/>
              </a:solidFill>
              <a:effectLst>
                <a:outerShdw blurRad="38100" dist="38100" dir="2700000" algn="tl">
                  <a:srgbClr val="000000">
                    <a:alpha val="43137"/>
                  </a:srgbClr>
                </a:outerShdw>
              </a:effectLst>
              <a:latin typeface="+mn-lt"/>
            </a:endParaRPr>
          </a:p>
          <a:p>
            <a:pPr marL="342900" indent="-342900" algn="l">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Follow us on social media @CUStudentExperience</a:t>
            </a:r>
          </a:p>
          <a:p>
            <a:pPr marL="800100" lvl="1" indent="-342900">
              <a:buFont typeface="Arial" panose="020B0604020202020204" pitchFamily="34" charset="0"/>
              <a:buChar char="•"/>
            </a:pPr>
            <a:r>
              <a:rPr lang="en-CA" sz="2000" dirty="0">
                <a:solidFill>
                  <a:schemeClr val="bg1"/>
                </a:solidFill>
                <a:effectLst>
                  <a:outerShdw blurRad="38100" dist="38100" dir="2700000" algn="tl">
                    <a:srgbClr val="000000">
                      <a:alpha val="43137"/>
                    </a:srgbClr>
                  </a:outerShdw>
                </a:effectLst>
                <a:latin typeface="+mn-lt"/>
              </a:rPr>
              <a:t>Important information as well as other opportunities from other departments and offices are shared over there.</a:t>
            </a:r>
          </a:p>
          <a:p>
            <a:pPr marL="800100" lvl="1" indent="-342900">
              <a:buFont typeface="Arial" panose="020B0604020202020204" pitchFamily="34" charset="0"/>
              <a:buChar char="•"/>
            </a:pPr>
            <a:endParaRPr lang="en-CA" sz="1800" dirty="0">
              <a:solidFill>
                <a:schemeClr val="bg1"/>
              </a:solidFill>
              <a:effectLst>
                <a:outerShdw blurRad="38100" dist="38100" dir="2700000" algn="tl">
                  <a:srgbClr val="000000">
                    <a:alpha val="43137"/>
                  </a:srgbClr>
                </a:outerShdw>
              </a:effectLst>
              <a:latin typeface="+mn-lt"/>
            </a:endParaRPr>
          </a:p>
          <a:p>
            <a:pPr marL="342900" indent="-342900">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Get involved at Concordia and in your community</a:t>
            </a:r>
          </a:p>
          <a:p>
            <a:pPr marL="800100" lvl="1" indent="-342900">
              <a:buFont typeface="Arial" panose="020B0604020202020204" pitchFamily="34" charset="0"/>
              <a:buChar char="•"/>
            </a:pPr>
            <a:r>
              <a:rPr lang="en-CA" sz="2000" dirty="0">
                <a:solidFill>
                  <a:schemeClr val="bg1"/>
                </a:solidFill>
                <a:effectLst>
                  <a:outerShdw blurRad="38100" dist="38100" dir="2700000" algn="tl">
                    <a:srgbClr val="000000">
                      <a:alpha val="43137"/>
                    </a:srgbClr>
                  </a:outerShdw>
                </a:effectLst>
                <a:latin typeface="+mn-lt"/>
              </a:rPr>
              <a:t>This will help you network and boost your award applications</a:t>
            </a:r>
          </a:p>
          <a:p>
            <a:pPr marL="800100" lvl="1" indent="-342900">
              <a:buFont typeface="Arial" panose="020B0604020202020204" pitchFamily="34" charset="0"/>
              <a:buChar char="•"/>
            </a:pPr>
            <a:endParaRPr lang="en-CA"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5399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E3B0-F858-F842-8700-34D58F424E9C}"/>
              </a:ext>
            </a:extLst>
          </p:cNvPr>
          <p:cNvSpPr>
            <a:spLocks noGrp="1"/>
          </p:cNvSpPr>
          <p:nvPr>
            <p:ph type="title"/>
          </p:nvPr>
        </p:nvSpPr>
        <p:spPr/>
        <p:txBody>
          <a:bodyPr/>
          <a:lstStyle/>
          <a:p>
            <a:r>
              <a:rPr lang="en-US" dirty="0"/>
              <a:t>Thank you for joining us!</a:t>
            </a:r>
            <a:br>
              <a:rPr lang="en-US" dirty="0"/>
            </a:br>
            <a:br>
              <a:rPr lang="en-US" dirty="0"/>
            </a:br>
            <a:r>
              <a:rPr lang="en-US" dirty="0">
                <a:hlinkClick r:id="rId2"/>
              </a:rPr>
              <a:t>fundingyoureducation@concordia.ca</a:t>
            </a:r>
            <a:br>
              <a:rPr lang="en-US" dirty="0"/>
            </a:br>
            <a:br>
              <a:rPr lang="en-US" dirty="0"/>
            </a:br>
            <a:r>
              <a:rPr lang="en-US" sz="2800" dirty="0"/>
              <a:t>G.M Building 230</a:t>
            </a:r>
            <a:br>
              <a:rPr lang="en-US" sz="3200" dirty="0"/>
            </a:br>
            <a:r>
              <a:rPr lang="en-US" sz="2800" dirty="0"/>
              <a:t>514-848-2424 ext. 3507</a:t>
            </a:r>
            <a:endParaRPr lang="en-US" dirty="0"/>
          </a:p>
        </p:txBody>
      </p:sp>
      <p:sp>
        <p:nvSpPr>
          <p:cNvPr id="3" name="Slide Number Placeholder 2">
            <a:extLst>
              <a:ext uri="{FF2B5EF4-FFF2-40B4-BE49-F238E27FC236}">
                <a16:creationId xmlns:a16="http://schemas.microsoft.com/office/drawing/2014/main" id="{F2FCF743-E516-0E48-AE5A-7164B1DA8EAC}"/>
              </a:ext>
            </a:extLst>
          </p:cNvPr>
          <p:cNvSpPr>
            <a:spLocks noGrp="1"/>
          </p:cNvSpPr>
          <p:nvPr>
            <p:ph type="sldNum" sz="quarter" idx="10"/>
          </p:nvPr>
        </p:nvSpPr>
        <p:spPr/>
        <p:txBody>
          <a:bodyPr/>
          <a:lstStyle/>
          <a:p>
            <a:fld id="{A35D118A-333E-D14F-A7CC-F26895C7C671}" type="slidenum">
              <a:rPr lang="en-US" smtClean="0"/>
              <a:t>22</a:t>
            </a:fld>
            <a:endParaRPr lang="en-US" dirty="0"/>
          </a:p>
        </p:txBody>
      </p:sp>
    </p:spTree>
    <p:extLst>
      <p:ext uri="{BB962C8B-B14F-4D97-AF65-F5344CB8AC3E}">
        <p14:creationId xmlns:p14="http://schemas.microsoft.com/office/powerpoint/2010/main" val="1357039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2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3392-E6D9-534A-9A28-D0A74DAEA788}"/>
              </a:ext>
            </a:extLst>
          </p:cNvPr>
          <p:cNvSpPr>
            <a:spLocks noGrp="1"/>
          </p:cNvSpPr>
          <p:nvPr>
            <p:ph type="title"/>
          </p:nvPr>
        </p:nvSpPr>
        <p:spPr/>
        <p:txBody>
          <a:bodyPr/>
          <a:lstStyle/>
          <a:p>
            <a:r>
              <a:rPr lang="en-US" dirty="0"/>
              <a:t>Government Student Aid</a:t>
            </a:r>
            <a:br>
              <a:rPr lang="en-US" dirty="0"/>
            </a:br>
            <a:r>
              <a:rPr lang="en-US" dirty="0"/>
              <a:t>(Loans &amp; Bursaries)</a:t>
            </a:r>
          </a:p>
        </p:txBody>
      </p:sp>
      <p:sp>
        <p:nvSpPr>
          <p:cNvPr id="3" name="Slide Number Placeholder 2">
            <a:extLst>
              <a:ext uri="{FF2B5EF4-FFF2-40B4-BE49-F238E27FC236}">
                <a16:creationId xmlns:a16="http://schemas.microsoft.com/office/drawing/2014/main" id="{78483E9F-20E0-E841-B2ED-8558DECB788F}"/>
              </a:ext>
            </a:extLst>
          </p:cNvPr>
          <p:cNvSpPr>
            <a:spLocks noGrp="1"/>
          </p:cNvSpPr>
          <p:nvPr>
            <p:ph type="sldNum" sz="quarter" idx="10"/>
          </p:nvPr>
        </p:nvSpPr>
        <p:spPr/>
        <p:txBody>
          <a:bodyPr/>
          <a:lstStyle/>
          <a:p>
            <a:fld id="{A35D118A-333E-D14F-A7CC-F26895C7C671}" type="slidenum">
              <a:rPr lang="en-US" smtClean="0"/>
              <a:pPr/>
              <a:t>3</a:t>
            </a:fld>
            <a:endParaRPr lang="en-US" dirty="0">
              <a:solidFill>
                <a:schemeClr val="bg1"/>
              </a:solidFill>
            </a:endParaRPr>
          </a:p>
        </p:txBody>
      </p:sp>
    </p:spTree>
    <p:extLst>
      <p:ext uri="{BB962C8B-B14F-4D97-AF65-F5344CB8AC3E}">
        <p14:creationId xmlns:p14="http://schemas.microsoft.com/office/powerpoint/2010/main" val="349301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6E41-DCE6-474B-B729-B06A7F64BB1F}"/>
              </a:ext>
            </a:extLst>
          </p:cNvPr>
          <p:cNvSpPr>
            <a:spLocks noGrp="1"/>
          </p:cNvSpPr>
          <p:nvPr>
            <p:ph type="title"/>
          </p:nvPr>
        </p:nvSpPr>
        <p:spPr>
          <a:xfrm>
            <a:off x="914400" y="333375"/>
            <a:ext cx="10363200" cy="657225"/>
          </a:xfrm>
        </p:spPr>
        <p:txBody>
          <a:bodyPr/>
          <a:lstStyle/>
          <a:p>
            <a:r>
              <a:rPr lang="en-CA" sz="2400" dirty="0"/>
              <a:t>Government Student Aid: Eligibility &amp; Application Process</a:t>
            </a:r>
            <a:endParaRPr lang="en-US" sz="2800" dirty="0"/>
          </a:p>
        </p:txBody>
      </p:sp>
      <p:sp>
        <p:nvSpPr>
          <p:cNvPr id="3" name="Content Placeholder 2">
            <a:extLst>
              <a:ext uri="{FF2B5EF4-FFF2-40B4-BE49-F238E27FC236}">
                <a16:creationId xmlns:a16="http://schemas.microsoft.com/office/drawing/2014/main" id="{568F373F-14A0-EC42-8A3C-550EC175739E}"/>
              </a:ext>
            </a:extLst>
          </p:cNvPr>
          <p:cNvSpPr>
            <a:spLocks noGrp="1"/>
          </p:cNvSpPr>
          <p:nvPr>
            <p:ph idx="1"/>
          </p:nvPr>
        </p:nvSpPr>
        <p:spPr>
          <a:xfrm>
            <a:off x="839416" y="1015044"/>
            <a:ext cx="10363200" cy="4752528"/>
          </a:xfrm>
        </p:spPr>
        <p:txBody>
          <a:bodyPr>
            <a:noAutofit/>
          </a:bodyPr>
          <a:lstStyle/>
          <a:p>
            <a:r>
              <a:rPr lang="en-US" dirty="0"/>
              <a:t>Government financial aid options in Canada are restricted to students who can prove their Canadian and provincial residency, as applicable. </a:t>
            </a:r>
          </a:p>
          <a:p>
            <a:endParaRPr lang="en-US" dirty="0"/>
          </a:p>
          <a:p>
            <a:r>
              <a:rPr lang="en-US" dirty="0"/>
              <a:t>For students that would like to apply for student aid via the Government of Quebec, please note that the residency requirements differ from those of Concordia University.</a:t>
            </a:r>
          </a:p>
          <a:p>
            <a:pPr marL="0" indent="0">
              <a:buNone/>
            </a:pPr>
            <a:endParaRPr lang="en-US" dirty="0"/>
          </a:p>
          <a:p>
            <a:r>
              <a:rPr lang="en-US" dirty="0"/>
              <a:t>All the requirements and important deadlines are listed on the provincial program’s websites.</a:t>
            </a:r>
          </a:p>
          <a:p>
            <a:endParaRPr lang="en-US" dirty="0"/>
          </a:p>
          <a:p>
            <a:r>
              <a:rPr lang="en-US" dirty="0"/>
              <a:t>If you’re unsure about your residency, send us an email! </a:t>
            </a:r>
            <a:r>
              <a:rPr lang="en-US" dirty="0">
                <a:sym typeface="Wingdings" panose="05000000000000000000" pitchFamily="2" charset="2"/>
              </a:rPr>
              <a:t> </a:t>
            </a:r>
          </a:p>
          <a:p>
            <a:endParaRPr lang="en-US" dirty="0">
              <a:sym typeface="Wingdings" panose="05000000000000000000" pitchFamily="2" charset="2"/>
            </a:endParaRPr>
          </a:p>
          <a:p>
            <a:pPr marL="400050" lvl="1" indent="0" algn="ctr">
              <a:buNone/>
            </a:pPr>
            <a:r>
              <a:rPr lang="en-US" b="1" dirty="0">
                <a:sym typeface="Wingdings" panose="05000000000000000000" pitchFamily="2" charset="2"/>
              </a:rPr>
              <a:t>fundingyoureducation@concordia.ca</a:t>
            </a:r>
            <a:endParaRPr lang="en-US" b="1" dirty="0"/>
          </a:p>
          <a:p>
            <a:endParaRPr lang="en-US" sz="2000" dirty="0"/>
          </a:p>
        </p:txBody>
      </p:sp>
      <p:sp>
        <p:nvSpPr>
          <p:cNvPr id="4" name="Slide Number Placeholder 3">
            <a:extLst>
              <a:ext uri="{FF2B5EF4-FFF2-40B4-BE49-F238E27FC236}">
                <a16:creationId xmlns:a16="http://schemas.microsoft.com/office/drawing/2014/main" id="{EDB9DCDA-5E16-7147-8E04-E25CC3A037C4}"/>
              </a:ext>
            </a:extLst>
          </p:cNvPr>
          <p:cNvSpPr>
            <a:spLocks noGrp="1"/>
          </p:cNvSpPr>
          <p:nvPr>
            <p:ph type="sldNum" sz="quarter" idx="10"/>
          </p:nvPr>
        </p:nvSpPr>
        <p:spPr/>
        <p:txBody>
          <a:bodyPr/>
          <a:lstStyle/>
          <a:p>
            <a:fld id="{A35D118A-333E-D14F-A7CC-F26895C7C671}" type="slidenum">
              <a:rPr lang="en-US" smtClean="0"/>
              <a:t>4</a:t>
            </a:fld>
            <a:endParaRPr lang="en-US" dirty="0"/>
          </a:p>
        </p:txBody>
      </p:sp>
    </p:spTree>
    <p:extLst>
      <p:ext uri="{BB962C8B-B14F-4D97-AF65-F5344CB8AC3E}">
        <p14:creationId xmlns:p14="http://schemas.microsoft.com/office/powerpoint/2010/main" val="410803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88E9-83E2-451D-91B6-E9C823F4C8EA}"/>
              </a:ext>
            </a:extLst>
          </p:cNvPr>
          <p:cNvSpPr>
            <a:spLocks noGrp="1"/>
          </p:cNvSpPr>
          <p:nvPr>
            <p:ph type="title"/>
          </p:nvPr>
        </p:nvSpPr>
        <p:spPr/>
        <p:txBody>
          <a:bodyPr/>
          <a:lstStyle/>
          <a:p>
            <a:r>
              <a:rPr lang="en-CA" sz="2400" dirty="0"/>
              <a:t>Government Student Aid: Eligibility and Application Process</a:t>
            </a:r>
          </a:p>
        </p:txBody>
      </p:sp>
      <p:sp>
        <p:nvSpPr>
          <p:cNvPr id="3" name="Content Placeholder 2">
            <a:extLst>
              <a:ext uri="{FF2B5EF4-FFF2-40B4-BE49-F238E27FC236}">
                <a16:creationId xmlns:a16="http://schemas.microsoft.com/office/drawing/2014/main" id="{B0F7A410-081B-4251-B65E-AF58F90FA86A}"/>
              </a:ext>
            </a:extLst>
          </p:cNvPr>
          <p:cNvSpPr>
            <a:spLocks noGrp="1"/>
          </p:cNvSpPr>
          <p:nvPr>
            <p:ph idx="1"/>
          </p:nvPr>
        </p:nvSpPr>
        <p:spPr/>
        <p:txBody>
          <a:bodyPr/>
          <a:lstStyle/>
          <a:p>
            <a:r>
              <a:rPr lang="en-CA" sz="1800" dirty="0"/>
              <a:t>Students wishing to apply for student loans must do so directly on the governmental student loans website.</a:t>
            </a:r>
          </a:p>
          <a:p>
            <a:pPr marL="0" indent="0">
              <a:buNone/>
            </a:pPr>
            <a:endParaRPr lang="en-CA" sz="1800" dirty="0"/>
          </a:p>
          <a:p>
            <a:r>
              <a:rPr lang="en-CA" sz="1800" dirty="0"/>
              <a:t>Our website provides links to the government sites as well as program and school codes.</a:t>
            </a:r>
          </a:p>
          <a:p>
            <a:pPr marL="0" indent="0">
              <a:buNone/>
            </a:pPr>
            <a:endParaRPr lang="en-CA" sz="1800" dirty="0"/>
          </a:p>
          <a:p>
            <a:r>
              <a:rPr lang="en-CA" sz="1800" dirty="0"/>
              <a:t>Applications for student loans are not renewable, you must reapply every year.</a:t>
            </a:r>
          </a:p>
        </p:txBody>
      </p:sp>
      <p:sp>
        <p:nvSpPr>
          <p:cNvPr id="4" name="Slide Number Placeholder 3">
            <a:extLst>
              <a:ext uri="{FF2B5EF4-FFF2-40B4-BE49-F238E27FC236}">
                <a16:creationId xmlns:a16="http://schemas.microsoft.com/office/drawing/2014/main" id="{85997D50-60D6-478D-B62B-2A31690BA701}"/>
              </a:ext>
            </a:extLst>
          </p:cNvPr>
          <p:cNvSpPr>
            <a:spLocks noGrp="1"/>
          </p:cNvSpPr>
          <p:nvPr>
            <p:ph type="sldNum" sz="quarter" idx="10"/>
          </p:nvPr>
        </p:nvSpPr>
        <p:spPr/>
        <p:txBody>
          <a:bodyPr/>
          <a:lstStyle/>
          <a:p>
            <a:fld id="{A35D118A-333E-D14F-A7CC-F26895C7C671}" type="slidenum">
              <a:rPr lang="en-US" smtClean="0"/>
              <a:t>5</a:t>
            </a:fld>
            <a:endParaRPr lang="en-US" dirty="0"/>
          </a:p>
        </p:txBody>
      </p:sp>
    </p:spTree>
    <p:extLst>
      <p:ext uri="{BB962C8B-B14F-4D97-AF65-F5344CB8AC3E}">
        <p14:creationId xmlns:p14="http://schemas.microsoft.com/office/powerpoint/2010/main" val="137403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8161-72B3-47DA-AE72-27762A5AC888}"/>
              </a:ext>
            </a:extLst>
          </p:cNvPr>
          <p:cNvSpPr>
            <a:spLocks noGrp="1"/>
          </p:cNvSpPr>
          <p:nvPr>
            <p:ph type="title"/>
          </p:nvPr>
        </p:nvSpPr>
        <p:spPr/>
        <p:txBody>
          <a:bodyPr/>
          <a:lstStyle/>
          <a:p>
            <a:r>
              <a:rPr lang="en-CA" sz="2400" dirty="0"/>
              <a:t>Government Student Aid: Eligibility and Application Process</a:t>
            </a:r>
          </a:p>
        </p:txBody>
      </p:sp>
      <p:sp>
        <p:nvSpPr>
          <p:cNvPr id="3" name="Slide Number Placeholder 2">
            <a:extLst>
              <a:ext uri="{FF2B5EF4-FFF2-40B4-BE49-F238E27FC236}">
                <a16:creationId xmlns:a16="http://schemas.microsoft.com/office/drawing/2014/main" id="{AEE8D944-FCD8-4777-9110-8D132D20BC06}"/>
              </a:ext>
            </a:extLst>
          </p:cNvPr>
          <p:cNvSpPr>
            <a:spLocks noGrp="1"/>
          </p:cNvSpPr>
          <p:nvPr>
            <p:ph type="sldNum" sz="quarter" idx="10"/>
          </p:nvPr>
        </p:nvSpPr>
        <p:spPr/>
        <p:txBody>
          <a:bodyPr/>
          <a:lstStyle/>
          <a:p>
            <a:fld id="{A35D118A-333E-D14F-A7CC-F26895C7C671}" type="slidenum">
              <a:rPr lang="en-US" smtClean="0"/>
              <a:t>6</a:t>
            </a:fld>
            <a:endParaRPr lang="en-US" dirty="0"/>
          </a:p>
        </p:txBody>
      </p:sp>
    </p:spTree>
    <p:extLst>
      <p:ext uri="{BB962C8B-B14F-4D97-AF65-F5344CB8AC3E}">
        <p14:creationId xmlns:p14="http://schemas.microsoft.com/office/powerpoint/2010/main" val="244321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9F0D-1CB9-4C39-A24D-2C121A737102}"/>
              </a:ext>
            </a:extLst>
          </p:cNvPr>
          <p:cNvSpPr>
            <a:spLocks noGrp="1"/>
          </p:cNvSpPr>
          <p:nvPr>
            <p:ph type="title"/>
          </p:nvPr>
        </p:nvSpPr>
        <p:spPr/>
        <p:txBody>
          <a:bodyPr/>
          <a:lstStyle/>
          <a:p>
            <a:r>
              <a:rPr lang="en-CA" sz="2400" dirty="0"/>
              <a:t>Government Student Aid: After You’ve Applied</a:t>
            </a:r>
          </a:p>
        </p:txBody>
      </p:sp>
      <p:sp>
        <p:nvSpPr>
          <p:cNvPr id="3" name="Content Placeholder 2">
            <a:extLst>
              <a:ext uri="{FF2B5EF4-FFF2-40B4-BE49-F238E27FC236}">
                <a16:creationId xmlns:a16="http://schemas.microsoft.com/office/drawing/2014/main" id="{5F3AD817-707C-4C9B-926D-EE696B29DF1A}"/>
              </a:ext>
            </a:extLst>
          </p:cNvPr>
          <p:cNvSpPr>
            <a:spLocks noGrp="1"/>
          </p:cNvSpPr>
          <p:nvPr>
            <p:ph idx="1"/>
          </p:nvPr>
        </p:nvSpPr>
        <p:spPr/>
        <p:txBody>
          <a:bodyPr/>
          <a:lstStyle/>
          <a:p>
            <a:r>
              <a:rPr lang="en-CA" dirty="0"/>
              <a:t>Confirmations of enrollment are processed in August. If you’re on the waitlist for a class, registered or applied late, please email our office so we can update your government student loan file.</a:t>
            </a:r>
          </a:p>
          <a:p>
            <a:pPr lvl="1"/>
            <a:r>
              <a:rPr lang="en-CA" sz="1800" dirty="0"/>
              <a:t>Please always remember that waitlisted classes do no count toward your credit load.</a:t>
            </a:r>
          </a:p>
          <a:p>
            <a:pPr lvl="1"/>
            <a:r>
              <a:rPr lang="en-CA" sz="1800" dirty="0"/>
              <a:t>For </a:t>
            </a:r>
            <a:r>
              <a:rPr lang="en-CA" sz="1800" b="1" dirty="0"/>
              <a:t>QC students</a:t>
            </a:r>
            <a:r>
              <a:rPr lang="en-CA" sz="1800" dirty="0"/>
              <a:t>: You will receive a certificate of guarantee that must be taken to one of the 5 banks listed on the document. The bank will set up a direct deposit for your loans.</a:t>
            </a:r>
          </a:p>
          <a:p>
            <a:pPr lvl="2">
              <a:buFont typeface="Courier New" panose="02070309020205020404" pitchFamily="49" charset="0"/>
              <a:buChar char="o"/>
            </a:pPr>
            <a:r>
              <a:rPr lang="en-CA" sz="1800" dirty="0"/>
              <a:t>For FT students: The CG will be sent to your AFE portal under “Avis/Notices” tab.</a:t>
            </a:r>
          </a:p>
          <a:p>
            <a:pPr lvl="2">
              <a:buFont typeface="Courier New" panose="02070309020205020404" pitchFamily="49" charset="0"/>
              <a:buChar char="o"/>
            </a:pPr>
            <a:r>
              <a:rPr lang="en-CA" sz="1800" dirty="0"/>
              <a:t>For PT students: The CG will be sent to you my mail.</a:t>
            </a:r>
          </a:p>
          <a:p>
            <a:pPr indent="-285750"/>
            <a:r>
              <a:rPr lang="en-CA" dirty="0"/>
              <a:t>For all the other provinces: Please see the government’s website for information on how to set up your funding once you’ve been approved. </a:t>
            </a:r>
          </a:p>
          <a:p>
            <a:pPr marL="57150" indent="0">
              <a:buNone/>
            </a:pPr>
            <a:endParaRPr lang="en-CA" sz="1800" dirty="0"/>
          </a:p>
          <a:p>
            <a:r>
              <a:rPr lang="en-CA" dirty="0"/>
              <a:t>Students who have applied for student loans in the past and are no longer applying, must contact us each semester after the course drop date (DNE) for us to confirm their enrollment with the government and avoid interest charges and repayment. </a:t>
            </a:r>
          </a:p>
          <a:p>
            <a:pPr marL="0" indent="0">
              <a:buNone/>
            </a:pPr>
            <a:endParaRPr lang="en-CA" dirty="0"/>
          </a:p>
        </p:txBody>
      </p:sp>
      <p:sp>
        <p:nvSpPr>
          <p:cNvPr id="4" name="Slide Number Placeholder 3">
            <a:extLst>
              <a:ext uri="{FF2B5EF4-FFF2-40B4-BE49-F238E27FC236}">
                <a16:creationId xmlns:a16="http://schemas.microsoft.com/office/drawing/2014/main" id="{CB31A8C4-FBE3-4D6C-A4D7-3934BA0F8DCE}"/>
              </a:ext>
            </a:extLst>
          </p:cNvPr>
          <p:cNvSpPr>
            <a:spLocks noGrp="1"/>
          </p:cNvSpPr>
          <p:nvPr>
            <p:ph type="sldNum" sz="quarter" idx="10"/>
          </p:nvPr>
        </p:nvSpPr>
        <p:spPr/>
        <p:txBody>
          <a:bodyPr/>
          <a:lstStyle/>
          <a:p>
            <a:fld id="{A35D118A-333E-D14F-A7CC-F26895C7C671}" type="slidenum">
              <a:rPr lang="en-US" smtClean="0"/>
              <a:t>7</a:t>
            </a:fld>
            <a:endParaRPr lang="en-US" dirty="0"/>
          </a:p>
        </p:txBody>
      </p:sp>
    </p:spTree>
    <p:extLst>
      <p:ext uri="{BB962C8B-B14F-4D97-AF65-F5344CB8AC3E}">
        <p14:creationId xmlns:p14="http://schemas.microsoft.com/office/powerpoint/2010/main" val="150963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046F-37DC-489E-9E10-BA9B7A8289D8}"/>
              </a:ext>
            </a:extLst>
          </p:cNvPr>
          <p:cNvSpPr>
            <a:spLocks noGrp="1"/>
          </p:cNvSpPr>
          <p:nvPr>
            <p:ph type="title"/>
          </p:nvPr>
        </p:nvSpPr>
        <p:spPr/>
        <p:txBody>
          <a:bodyPr/>
          <a:lstStyle/>
          <a:p>
            <a:r>
              <a:rPr lang="en-CA" dirty="0"/>
              <a:t>U.S Loans</a:t>
            </a:r>
          </a:p>
        </p:txBody>
      </p:sp>
      <p:sp>
        <p:nvSpPr>
          <p:cNvPr id="3" name="Content Placeholder 2">
            <a:extLst>
              <a:ext uri="{FF2B5EF4-FFF2-40B4-BE49-F238E27FC236}">
                <a16:creationId xmlns:a16="http://schemas.microsoft.com/office/drawing/2014/main" id="{DD907CD9-2161-465E-B0AB-F87AEEC3E446}"/>
              </a:ext>
            </a:extLst>
          </p:cNvPr>
          <p:cNvSpPr>
            <a:spLocks noGrp="1"/>
          </p:cNvSpPr>
          <p:nvPr>
            <p:ph idx="1"/>
          </p:nvPr>
        </p:nvSpPr>
        <p:spPr/>
        <p:txBody>
          <a:bodyPr/>
          <a:lstStyle/>
          <a:p>
            <a:pPr marL="342900" indent="-342900">
              <a:buFont typeface="Arial" panose="020B0604020202020204" pitchFamily="34" charset="0"/>
              <a:buChar char="•"/>
            </a:pPr>
            <a:r>
              <a:rPr lang="en-CA" sz="1800" dirty="0"/>
              <a:t>U.S students wishing to apply for U.S loans must follow the application process as outlined on our website. </a:t>
            </a:r>
          </a:p>
          <a:p>
            <a:endParaRPr lang="en-CA" sz="1800" dirty="0"/>
          </a:p>
          <a:p>
            <a:pPr marL="342900" indent="-342900">
              <a:buFont typeface="Arial" panose="020B0604020202020204" pitchFamily="34" charset="0"/>
              <a:buChar char="•"/>
            </a:pPr>
            <a:r>
              <a:rPr lang="en-CA" sz="1800" dirty="0"/>
              <a:t>While their website will inform you that the documents have been forwarded to the school, it is </a:t>
            </a:r>
            <a:r>
              <a:rPr lang="en-CA" sz="1800" b="1" dirty="0"/>
              <a:t>not</a:t>
            </a:r>
            <a:r>
              <a:rPr lang="en-CA" sz="1800" dirty="0"/>
              <a:t> the case.</a:t>
            </a:r>
          </a:p>
          <a:p>
            <a:endParaRPr lang="en-CA" sz="1800" dirty="0"/>
          </a:p>
          <a:p>
            <a:pPr marL="342900" indent="-342900">
              <a:buFont typeface="Arial" panose="020B0604020202020204" pitchFamily="34" charset="0"/>
              <a:buChar char="•"/>
            </a:pPr>
            <a:r>
              <a:rPr lang="en-CA" sz="1800" dirty="0"/>
              <a:t>In order for your loan file to be processed, you must ensure to upload all of your documents to your Concordia Student Centre and notify our office. </a:t>
            </a:r>
          </a:p>
          <a:p>
            <a:endParaRPr lang="en-CA" sz="1800" dirty="0"/>
          </a:p>
          <a:p>
            <a:pPr marL="342900" indent="-342900">
              <a:buFont typeface="Arial" panose="020B0604020202020204" pitchFamily="34" charset="0"/>
              <a:buChar char="•"/>
            </a:pPr>
            <a:r>
              <a:rPr lang="en-CA" sz="1800" dirty="0"/>
              <a:t>All the instructions can be found under “</a:t>
            </a:r>
            <a:r>
              <a:rPr lang="en-CA" sz="1800" i="1" dirty="0"/>
              <a:t>Application Process</a:t>
            </a:r>
            <a:r>
              <a:rPr lang="en-CA" sz="1800" dirty="0"/>
              <a:t>”.</a:t>
            </a:r>
          </a:p>
          <a:p>
            <a:pPr marL="342900" indent="-342900">
              <a:buFont typeface="Arial" panose="020B0604020202020204" pitchFamily="34" charset="0"/>
              <a:buChar char="•"/>
            </a:pPr>
            <a:endParaRPr lang="en-CA" dirty="0"/>
          </a:p>
          <a:p>
            <a:endParaRPr lang="en-CA" dirty="0"/>
          </a:p>
        </p:txBody>
      </p:sp>
      <p:sp>
        <p:nvSpPr>
          <p:cNvPr id="4" name="Slide Number Placeholder 3">
            <a:extLst>
              <a:ext uri="{FF2B5EF4-FFF2-40B4-BE49-F238E27FC236}">
                <a16:creationId xmlns:a16="http://schemas.microsoft.com/office/drawing/2014/main" id="{EF8B38D0-B8B0-434D-B7CA-140F962D65EB}"/>
              </a:ext>
            </a:extLst>
          </p:cNvPr>
          <p:cNvSpPr>
            <a:spLocks noGrp="1"/>
          </p:cNvSpPr>
          <p:nvPr>
            <p:ph type="sldNum" sz="quarter" idx="10"/>
          </p:nvPr>
        </p:nvSpPr>
        <p:spPr/>
        <p:txBody>
          <a:bodyPr/>
          <a:lstStyle/>
          <a:p>
            <a:fld id="{A35D118A-333E-D14F-A7CC-F26895C7C671}" type="slidenum">
              <a:rPr lang="en-US" smtClean="0"/>
              <a:t>8</a:t>
            </a:fld>
            <a:endParaRPr lang="en-US" dirty="0"/>
          </a:p>
        </p:txBody>
      </p:sp>
    </p:spTree>
    <p:extLst>
      <p:ext uri="{BB962C8B-B14F-4D97-AF65-F5344CB8AC3E}">
        <p14:creationId xmlns:p14="http://schemas.microsoft.com/office/powerpoint/2010/main" val="208923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5338-A907-43C0-948A-5A504E0B82BD}"/>
              </a:ext>
            </a:extLst>
          </p:cNvPr>
          <p:cNvSpPr>
            <a:spLocks noGrp="1"/>
          </p:cNvSpPr>
          <p:nvPr>
            <p:ph type="title"/>
          </p:nvPr>
        </p:nvSpPr>
        <p:spPr/>
        <p:txBody>
          <a:bodyPr/>
          <a:lstStyle/>
          <a:p>
            <a:r>
              <a:rPr lang="en-CA" dirty="0"/>
              <a:t>Protecting Your Privacy</a:t>
            </a:r>
          </a:p>
        </p:txBody>
      </p:sp>
      <p:sp>
        <p:nvSpPr>
          <p:cNvPr id="3" name="Content Placeholder 2">
            <a:extLst>
              <a:ext uri="{FF2B5EF4-FFF2-40B4-BE49-F238E27FC236}">
                <a16:creationId xmlns:a16="http://schemas.microsoft.com/office/drawing/2014/main" id="{855FD517-0077-4029-B18C-C2D480C1EC95}"/>
              </a:ext>
            </a:extLst>
          </p:cNvPr>
          <p:cNvSpPr>
            <a:spLocks noGrp="1"/>
          </p:cNvSpPr>
          <p:nvPr>
            <p:ph idx="1"/>
          </p:nvPr>
        </p:nvSpPr>
        <p:spPr/>
        <p:txBody>
          <a:bodyPr/>
          <a:lstStyle/>
          <a:p>
            <a:pPr marL="0" indent="0">
              <a:buNone/>
            </a:pPr>
            <a:r>
              <a:rPr lang="en-US" b="0" i="0" dirty="0">
                <a:solidFill>
                  <a:srgbClr val="000000"/>
                </a:solidFill>
                <a:effectLst/>
                <a:latin typeface="Arial" panose="020B0604020202020204" pitchFamily="34" charset="0"/>
              </a:rPr>
              <a:t>Should you wish to give someone else permission to make inquiries regarding your financial aid file, or any other information concerning your status at Concordia, you and your proxy must take the appropriate steps to ensure a notarized proxy authorization form and identification documents are submitted to the Financial Aid &amp; Awards Office.</a:t>
            </a:r>
          </a:p>
          <a:p>
            <a:pPr marL="0" indent="0">
              <a:buNone/>
            </a:pP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To request a proxy form, students must email us at: </a:t>
            </a:r>
            <a:r>
              <a:rPr lang="en-US" b="1" dirty="0">
                <a:solidFill>
                  <a:srgbClr val="000000"/>
                </a:solidFill>
                <a:latin typeface="Arial" panose="020B0604020202020204" pitchFamily="34" charset="0"/>
                <a:hlinkClick r:id="rId2"/>
              </a:rPr>
              <a:t>fundingyoureducation@concordia.ca</a:t>
            </a:r>
            <a:endParaRPr lang="en-US" b="1" dirty="0">
              <a:solidFill>
                <a:srgbClr val="000000"/>
              </a:solidFill>
              <a:latin typeface="Arial" panose="020B0604020202020204" pitchFamily="34" charset="0"/>
            </a:endParaRPr>
          </a:p>
          <a:p>
            <a:pPr marL="0" indent="0">
              <a:buNone/>
            </a:pPr>
            <a:endParaRPr lang="en-US" b="1"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After you’ve completed the form, upload it to your student </a:t>
            </a:r>
            <a:r>
              <a:rPr lang="en-US" dirty="0" err="1">
                <a:solidFill>
                  <a:srgbClr val="000000"/>
                </a:solidFill>
                <a:latin typeface="Arial" panose="020B0604020202020204" pitchFamily="34" charset="0"/>
              </a:rPr>
              <a:t>centre</a:t>
            </a:r>
            <a:r>
              <a:rPr lang="en-US" dirty="0">
                <a:solidFill>
                  <a:srgbClr val="000000"/>
                </a:solidFill>
                <a:latin typeface="Arial" panose="020B0604020202020204" pitchFamily="34" charset="0"/>
              </a:rPr>
              <a:t> and notify our office.</a:t>
            </a:r>
          </a:p>
          <a:p>
            <a:pPr marL="0" indent="0">
              <a:buNone/>
            </a:pPr>
            <a:r>
              <a:rPr lang="en-US" dirty="0">
                <a:solidFill>
                  <a:srgbClr val="000000"/>
                </a:solidFill>
                <a:latin typeface="Arial" panose="020B0604020202020204" pitchFamily="34" charset="0"/>
              </a:rPr>
              <a:t> </a:t>
            </a:r>
          </a:p>
          <a:p>
            <a:r>
              <a:rPr lang="en-US" dirty="0">
                <a:solidFill>
                  <a:srgbClr val="000000"/>
                </a:solidFill>
                <a:latin typeface="Arial" panose="020B0604020202020204" pitchFamily="34" charset="0"/>
              </a:rPr>
              <a:t>Next time your proxy makes an inquiry on your behalf, please have them mention that they were given authorization.  </a:t>
            </a:r>
            <a:endParaRPr lang="en-CA" dirty="0"/>
          </a:p>
        </p:txBody>
      </p:sp>
      <p:sp>
        <p:nvSpPr>
          <p:cNvPr id="4" name="Slide Number Placeholder 3">
            <a:extLst>
              <a:ext uri="{FF2B5EF4-FFF2-40B4-BE49-F238E27FC236}">
                <a16:creationId xmlns:a16="http://schemas.microsoft.com/office/drawing/2014/main" id="{F76E798F-58C7-4F05-9BF6-CD8F674264BE}"/>
              </a:ext>
            </a:extLst>
          </p:cNvPr>
          <p:cNvSpPr>
            <a:spLocks noGrp="1"/>
          </p:cNvSpPr>
          <p:nvPr>
            <p:ph type="sldNum" sz="quarter" idx="10"/>
          </p:nvPr>
        </p:nvSpPr>
        <p:spPr/>
        <p:txBody>
          <a:bodyPr/>
          <a:lstStyle/>
          <a:p>
            <a:fld id="{A35D118A-333E-D14F-A7CC-F26895C7C671}" type="slidenum">
              <a:rPr lang="en-US" smtClean="0"/>
              <a:t>9</a:t>
            </a:fld>
            <a:endParaRPr lang="en-US" dirty="0"/>
          </a:p>
        </p:txBody>
      </p:sp>
    </p:spTree>
    <p:extLst>
      <p:ext uri="{BB962C8B-B14F-4D97-AF65-F5344CB8AC3E}">
        <p14:creationId xmlns:p14="http://schemas.microsoft.com/office/powerpoint/2010/main" val="590844146"/>
      </p:ext>
    </p:extLst>
  </p:cSld>
  <p:clrMapOvr>
    <a:masterClrMapping/>
  </p:clrMapOvr>
</p:sld>
</file>

<file path=ppt/theme/theme1.xml><?xml version="1.0" encoding="utf-8"?>
<a:theme xmlns:a="http://schemas.openxmlformats.org/drawingml/2006/main" name="Default Theme">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txDef>
      <a:spPr>
        <a:noFill/>
      </a:spPr>
      <a:bodyPr wrap="square" rtlCol="0">
        <a:spAutoFit/>
      </a:bodyPr>
      <a:lstStyle>
        <a:defPPr algn="l">
          <a:defRPr dirty="0" smtClean="0">
            <a:latin typeface="+mn-lt"/>
          </a:defRPr>
        </a:defPPr>
      </a:lstStyle>
    </a:tx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FD2778E3-F398-A447-85BC-4C204568926E}" vid="{65E44437-CDDF-2F40-9DB2-8B72D55181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Concordia-Powerpoint-template-page-numbers-16x9 (1)</Template>
  <TotalTime>20038</TotalTime>
  <Words>857</Words>
  <Application>Microsoft Office PowerPoint</Application>
  <PresentationFormat>Widescreen</PresentationFormat>
  <Paragraphs>109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Bold</vt:lpstr>
      <vt:lpstr>Courier New</vt:lpstr>
      <vt:lpstr>GillSans Bold</vt:lpstr>
      <vt:lpstr>Times</vt:lpstr>
      <vt:lpstr>Wingdings</vt:lpstr>
      <vt:lpstr>Default Theme</vt:lpstr>
      <vt:lpstr>Financial Aid &amp; Awards Opportunities and Best Practices</vt:lpstr>
      <vt:lpstr>The Financial Aid &amp; Awards Office can help you with…</vt:lpstr>
      <vt:lpstr>Government Student Aid (Loans &amp; Bursaries)</vt:lpstr>
      <vt:lpstr>Government Student Aid: Eligibility &amp; Application Process</vt:lpstr>
      <vt:lpstr>Government Student Aid: Eligibility and Application Process</vt:lpstr>
      <vt:lpstr>Government Student Aid: Eligibility and Application Process</vt:lpstr>
      <vt:lpstr>Government Student Aid: After You’ve Applied</vt:lpstr>
      <vt:lpstr>U.S Loans</vt:lpstr>
      <vt:lpstr>Protecting Your Privacy</vt:lpstr>
      <vt:lpstr>Scholarships, Bursaries &amp; Awards</vt:lpstr>
      <vt:lpstr>Scholarships</vt:lpstr>
      <vt:lpstr>Entrance &amp; In-Course Bursaries</vt:lpstr>
      <vt:lpstr>How To Apply For Bursaries</vt:lpstr>
      <vt:lpstr>How To Upload Your Documents</vt:lpstr>
      <vt:lpstr>Application-Based Awards</vt:lpstr>
      <vt:lpstr>External Awards</vt:lpstr>
      <vt:lpstr>Work-Study</vt:lpstr>
      <vt:lpstr>Looking For a Job on Campus?</vt:lpstr>
      <vt:lpstr>Other Job Opportunities…</vt:lpstr>
      <vt:lpstr>Best Practices</vt:lpstr>
      <vt:lpstr>Best Practices</vt:lpstr>
      <vt:lpstr>Thank you for joining us!  fundingyoureducation@concordia.ca  G.M Building 230 514-848-2424 ext. 3507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Olivia-Jade Tribert</dc:creator>
  <cp:lastModifiedBy>Olivia-Jade Tribert</cp:lastModifiedBy>
  <cp:revision>56</cp:revision>
  <dcterms:created xsi:type="dcterms:W3CDTF">2022-03-28T19:52:48Z</dcterms:created>
  <dcterms:modified xsi:type="dcterms:W3CDTF">2022-04-22T15:56:28Z</dcterms:modified>
</cp:coreProperties>
</file>