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256" r:id="rId5"/>
    <p:sldId id="265" r:id="rId6"/>
    <p:sldId id="347" r:id="rId7"/>
    <p:sldId id="348" r:id="rId8"/>
    <p:sldId id="267" r:id="rId9"/>
    <p:sldId id="268" r:id="rId10"/>
    <p:sldId id="269" r:id="rId11"/>
    <p:sldId id="270" r:id="rId12"/>
    <p:sldId id="271" r:id="rId13"/>
    <p:sldId id="275" r:id="rId14"/>
    <p:sldId id="277" r:id="rId15"/>
    <p:sldId id="272" r:id="rId16"/>
    <p:sldId id="35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76AC18-1B18-4DB0-B6C2-279509F3C239}" v="1" dt="2024-06-13T20:26:13.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882" autoAdjust="0"/>
  </p:normalViewPr>
  <p:slideViewPr>
    <p:cSldViewPr snapToGrid="0">
      <p:cViewPr varScale="1">
        <p:scale>
          <a:sx n="57" d="100"/>
          <a:sy n="57" d="100"/>
        </p:scale>
        <p:origin x="12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76CD1-7CEB-46BC-811A-9BFD5D3DF227}" type="datetimeFigureOut">
              <a:rPr lang="en-CA" smtClean="0"/>
              <a:t>2024-08-22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141807-CF32-4996-A451-FB12DC657AC3}" type="slidenum">
              <a:rPr lang="en-CA" smtClean="0"/>
              <a:t>‹#›</a:t>
            </a:fld>
            <a:endParaRPr lang="en-CA"/>
          </a:p>
        </p:txBody>
      </p:sp>
    </p:spTree>
    <p:extLst>
      <p:ext uri="{BB962C8B-B14F-4D97-AF65-F5344CB8AC3E}">
        <p14:creationId xmlns:p14="http://schemas.microsoft.com/office/powerpoint/2010/main" val="3479065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2800" dirty="0">
              <a:latin typeface="+mn-lt"/>
            </a:endParaRPr>
          </a:p>
        </p:txBody>
      </p:sp>
      <p:sp>
        <p:nvSpPr>
          <p:cNvPr id="4" name="Slide Number Placeholder 3"/>
          <p:cNvSpPr>
            <a:spLocks noGrp="1"/>
          </p:cNvSpPr>
          <p:nvPr>
            <p:ph type="sldNum" sz="quarter" idx="5"/>
          </p:nvPr>
        </p:nvSpPr>
        <p:spPr/>
        <p:txBody>
          <a:bodyPr/>
          <a:lstStyle/>
          <a:p>
            <a:fld id="{1B141807-CF32-4996-A451-FB12DC657AC3}" type="slidenum">
              <a:rPr lang="en-CA" smtClean="0"/>
              <a:t>2</a:t>
            </a:fld>
            <a:endParaRPr lang="en-CA"/>
          </a:p>
        </p:txBody>
      </p:sp>
    </p:spTree>
    <p:extLst>
      <p:ext uri="{BB962C8B-B14F-4D97-AF65-F5344CB8AC3E}">
        <p14:creationId xmlns:p14="http://schemas.microsoft.com/office/powerpoint/2010/main" val="4117310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ed82196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ed82196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bc2687b3f3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bc2687b3f3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262180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30" name="Google Shape;3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rmAutofit/>
          </a:bodyPr>
          <a:lstStyle>
            <a:lvl1pPr marL="609585" lvl="0" indent="-406390">
              <a:spcBef>
                <a:spcPts val="0"/>
              </a:spcBef>
              <a:spcAft>
                <a:spcPts val="0"/>
              </a:spcAft>
              <a:buSzPts val="1200"/>
              <a:buChar char="●"/>
              <a:defRPr sz="1600"/>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31" name="Google Shape;3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50390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8/22/2024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 id="2147483661" r:id="rId12"/>
    <p:sldLayoutId id="2147483662" r:id="rId13"/>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reativecommons.org/licenses/by-nc/4.0/?ref=chooser-v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nc/4.0/"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www.un.org/sustainabledevelop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8F86E-B32D-3859-1FD4-D2A637D1DB4B}"/>
              </a:ext>
            </a:extLst>
          </p:cNvPr>
          <p:cNvSpPr>
            <a:spLocks noGrp="1"/>
          </p:cNvSpPr>
          <p:nvPr>
            <p:ph type="ctrTitle"/>
          </p:nvPr>
        </p:nvSpPr>
        <p:spPr/>
        <p:txBody>
          <a:bodyPr/>
          <a:lstStyle/>
          <a:p>
            <a:r>
              <a:rPr lang="en-CA" dirty="0"/>
              <a:t>ENGL 255 Video Games and/AS Literature</a:t>
            </a:r>
          </a:p>
        </p:txBody>
      </p:sp>
      <p:sp>
        <p:nvSpPr>
          <p:cNvPr id="3" name="Subtitle 2">
            <a:extLst>
              <a:ext uri="{FF2B5EF4-FFF2-40B4-BE49-F238E27FC236}">
                <a16:creationId xmlns:a16="http://schemas.microsoft.com/office/drawing/2014/main" id="{F8DF5CBF-004F-9D0C-949F-3860223786D6}"/>
              </a:ext>
            </a:extLst>
          </p:cNvPr>
          <p:cNvSpPr>
            <a:spLocks noGrp="1"/>
          </p:cNvSpPr>
          <p:nvPr>
            <p:ph type="subTitle" idx="1"/>
          </p:nvPr>
        </p:nvSpPr>
        <p:spPr/>
        <p:txBody>
          <a:bodyPr/>
          <a:lstStyle/>
          <a:p>
            <a:r>
              <a:rPr lang="en-CA" dirty="0"/>
              <a:t>Dr. Kelsey Blair</a:t>
            </a:r>
          </a:p>
          <a:p>
            <a:r>
              <a:rPr lang="en-CA" dirty="0"/>
              <a:t>With </a:t>
            </a:r>
            <a:r>
              <a:rPr lang="en-CA" dirty="0" err="1"/>
              <a:t>Ennie</a:t>
            </a:r>
            <a:r>
              <a:rPr lang="en-CA" dirty="0"/>
              <a:t> </a:t>
            </a:r>
            <a:r>
              <a:rPr lang="en-CA" dirty="0" err="1"/>
              <a:t>Skurczak</a:t>
            </a:r>
            <a:r>
              <a:rPr lang="en-CA" dirty="0"/>
              <a:t> and Brett Gallant</a:t>
            </a:r>
          </a:p>
        </p:txBody>
      </p:sp>
      <p:sp>
        <p:nvSpPr>
          <p:cNvPr id="16" name="Subtitle 2">
            <a:extLst>
              <a:ext uri="{FF2B5EF4-FFF2-40B4-BE49-F238E27FC236}">
                <a16:creationId xmlns:a16="http://schemas.microsoft.com/office/drawing/2014/main" id="{A27DB4CA-0ED6-A5A0-D40E-564E707906B5}"/>
              </a:ext>
            </a:extLst>
          </p:cNvPr>
          <p:cNvSpPr txBox="1">
            <a:spLocks/>
          </p:cNvSpPr>
          <p:nvPr/>
        </p:nvSpPr>
        <p:spPr>
          <a:xfrm>
            <a:off x="6096000" y="6126480"/>
            <a:ext cx="3200400"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endParaRPr lang="en-CA" dirty="0"/>
          </a:p>
        </p:txBody>
      </p:sp>
      <p:sp>
        <p:nvSpPr>
          <p:cNvPr id="17" name="Rectangle 16">
            <a:extLst>
              <a:ext uri="{FF2B5EF4-FFF2-40B4-BE49-F238E27FC236}">
                <a16:creationId xmlns:a16="http://schemas.microsoft.com/office/drawing/2014/main" id="{328931F2-4EE5-9809-FCFD-624E1D965BBE}"/>
              </a:ext>
            </a:extLst>
          </p:cNvPr>
          <p:cNvSpPr>
            <a:spLocks noChangeAspect="1" noChangeArrowheads="1"/>
          </p:cNvSpPr>
          <p:nvPr/>
        </p:nvSpPr>
        <p:spPr bwMode="auto">
          <a:xfrm>
            <a:off x="0" y="0"/>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CA"/>
          </a:p>
        </p:txBody>
      </p:sp>
      <p:sp>
        <p:nvSpPr>
          <p:cNvPr id="18" name="Rectangle 17">
            <a:extLst>
              <a:ext uri="{FF2B5EF4-FFF2-40B4-BE49-F238E27FC236}">
                <a16:creationId xmlns:a16="http://schemas.microsoft.com/office/drawing/2014/main" id="{15E0F2ED-2B71-C60F-4ABA-E6070D4ED03C}"/>
              </a:ext>
            </a:extLst>
          </p:cNvPr>
          <p:cNvSpPr>
            <a:spLocks noChangeAspect="1" noChangeArrowheads="1"/>
          </p:cNvSpPr>
          <p:nvPr/>
        </p:nvSpPr>
        <p:spPr bwMode="auto">
          <a:xfrm>
            <a:off x="0" y="0"/>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CA"/>
          </a:p>
        </p:txBody>
      </p:sp>
      <p:sp>
        <p:nvSpPr>
          <p:cNvPr id="19" name="Rectangle 18">
            <a:extLst>
              <a:ext uri="{FF2B5EF4-FFF2-40B4-BE49-F238E27FC236}">
                <a16:creationId xmlns:a16="http://schemas.microsoft.com/office/drawing/2014/main" id="{8838C081-2F82-F2FD-34CF-75F02864D2C5}"/>
              </a:ext>
            </a:extLst>
          </p:cNvPr>
          <p:cNvSpPr>
            <a:spLocks noChangeAspect="1" noChangeArrowheads="1"/>
          </p:cNvSpPr>
          <p:nvPr/>
        </p:nvSpPr>
        <p:spPr bwMode="auto">
          <a:xfrm>
            <a:off x="0" y="0"/>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CA"/>
          </a:p>
        </p:txBody>
      </p:sp>
      <p:sp>
        <p:nvSpPr>
          <p:cNvPr id="21" name="Rectangle 17">
            <a:extLst>
              <a:ext uri="{FF2B5EF4-FFF2-40B4-BE49-F238E27FC236}">
                <a16:creationId xmlns:a16="http://schemas.microsoft.com/office/drawing/2014/main" id="{5FBB80B8-6F47-C474-EA6B-A1539A81DCAB}"/>
              </a:ext>
            </a:extLst>
          </p:cNvPr>
          <p:cNvSpPr>
            <a:spLocks noChangeArrowheads="1"/>
          </p:cNvSpPr>
          <p:nvPr/>
        </p:nvSpPr>
        <p:spPr bwMode="auto">
          <a:xfrm>
            <a:off x="0" y="647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22" name="Rectangle 18">
            <a:extLst>
              <a:ext uri="{FF2B5EF4-FFF2-40B4-BE49-F238E27FC236}">
                <a16:creationId xmlns:a16="http://schemas.microsoft.com/office/drawing/2014/main" id="{07DF80D8-8A4E-C383-B7B1-9705206FD194}"/>
              </a:ext>
            </a:extLst>
          </p:cNvPr>
          <p:cNvSpPr>
            <a:spLocks noChangeArrowheads="1"/>
          </p:cNvSpPr>
          <p:nvPr/>
        </p:nvSpPr>
        <p:spPr bwMode="auto">
          <a:xfrm>
            <a:off x="0" y="838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23" name="Subtitle 2">
            <a:extLst>
              <a:ext uri="{FF2B5EF4-FFF2-40B4-BE49-F238E27FC236}">
                <a16:creationId xmlns:a16="http://schemas.microsoft.com/office/drawing/2014/main" id="{27FBF112-18E8-8765-8269-BF7DDFE8B900}"/>
              </a:ext>
            </a:extLst>
          </p:cNvPr>
          <p:cNvSpPr txBox="1">
            <a:spLocks/>
          </p:cNvSpPr>
          <p:nvPr/>
        </p:nvSpPr>
        <p:spPr>
          <a:xfrm>
            <a:off x="5130800" y="5935980"/>
            <a:ext cx="7450667"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pPr>
              <a:lnSpc>
                <a:spcPct val="107000"/>
              </a:lnSpc>
              <a:spcAft>
                <a:spcPts val="800"/>
              </a:spcAft>
            </a:pPr>
            <a:r>
              <a:rPr lang="en-CA" dirty="0"/>
              <a:t>This work is licensed under </a:t>
            </a:r>
            <a:r>
              <a:rPr lang="en-CA" dirty="0">
                <a:hlinkClick r:id="rId2"/>
              </a:rPr>
              <a:t>CC BY-NC 4.0  </a:t>
            </a:r>
            <a:r>
              <a:rPr lang="en-CA" dirty="0"/>
              <a:t>except where otherwise noted    </a:t>
            </a:r>
          </a:p>
        </p:txBody>
      </p:sp>
    </p:spTree>
    <p:extLst>
      <p:ext uri="{BB962C8B-B14F-4D97-AF65-F5344CB8AC3E}">
        <p14:creationId xmlns:p14="http://schemas.microsoft.com/office/powerpoint/2010/main" val="426280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2BF2ABC8-4FD6-4B60-92A7-BB3BEE3C1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F1CFD-AEC9-3B08-9079-96504497710F}"/>
              </a:ext>
            </a:extLst>
          </p:cNvPr>
          <p:cNvSpPr>
            <a:spLocks noGrp="1"/>
          </p:cNvSpPr>
          <p:nvPr>
            <p:ph type="title"/>
          </p:nvPr>
        </p:nvSpPr>
        <p:spPr>
          <a:xfrm>
            <a:off x="1024128" y="585216"/>
            <a:ext cx="8018272" cy="1499616"/>
          </a:xfrm>
        </p:spPr>
        <p:txBody>
          <a:bodyPr vert="horz" lIns="91440" tIns="45720" rIns="91440" bIns="45720" rtlCol="0" anchor="ctr">
            <a:normAutofit/>
          </a:bodyPr>
          <a:lstStyle/>
          <a:p>
            <a:pPr>
              <a:spcBef>
                <a:spcPct val="0"/>
              </a:spcBef>
            </a:pPr>
            <a:r>
              <a:rPr lang="en-US" dirty="0"/>
              <a:t>The Fetch Quest</a:t>
            </a:r>
          </a:p>
        </p:txBody>
      </p:sp>
      <p:cxnSp>
        <p:nvCxnSpPr>
          <p:cNvPr id="18" name="Straight Connector 17">
            <a:extLst>
              <a:ext uri="{FF2B5EF4-FFF2-40B4-BE49-F238E27FC236}">
                <a16:creationId xmlns:a16="http://schemas.microsoft.com/office/drawing/2014/main" id="{DCD479D3-536C-4161-A6F8-813D30719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A7A9399C-41AB-3209-CE8D-39237A61DAD8}"/>
              </a:ext>
            </a:extLst>
          </p:cNvPr>
          <p:cNvSpPr>
            <a:spLocks noGrp="1"/>
          </p:cNvSpPr>
          <p:nvPr>
            <p:ph type="body" idx="1"/>
          </p:nvPr>
        </p:nvSpPr>
        <p:spPr>
          <a:xfrm>
            <a:off x="1024128" y="2286000"/>
            <a:ext cx="8018271" cy="4023360"/>
          </a:xfrm>
        </p:spPr>
        <p:txBody>
          <a:bodyPr vert="horz" lIns="45720" tIns="45720" rIns="45720" bIns="45720" rtlCol="0">
            <a:normAutofit/>
          </a:bodyPr>
          <a:lstStyle/>
          <a:p>
            <a:pPr>
              <a:spcAft>
                <a:spcPts val="600"/>
              </a:spcAft>
            </a:pPr>
            <a:r>
              <a:rPr lang="en-US" sz="3200" dirty="0"/>
              <a:t>A task/mission within a role-playing game (RPG) given to the player in which an object or objects must be acquired and brought back to the quest-giver. </a:t>
            </a:r>
          </a:p>
        </p:txBody>
      </p:sp>
      <p:sp>
        <p:nvSpPr>
          <p:cNvPr id="14" name="Rectangle 13">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130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3"/>
          <p:cNvSpPr txBox="1">
            <a:spLocks noGrp="1"/>
          </p:cNvSpPr>
          <p:nvPr>
            <p:ph type="title"/>
          </p:nvPr>
        </p:nvSpPr>
        <p:spPr>
          <a:xfrm>
            <a:off x="875070" y="561141"/>
            <a:ext cx="9318974" cy="1007600"/>
          </a:xfrm>
          <a:prstGeom prst="rect">
            <a:avLst/>
          </a:prstGeom>
        </p:spPr>
        <p:txBody>
          <a:bodyPr spcFirstLastPara="1" vert="horz" wrap="square" lIns="121900" tIns="121900" rIns="121900" bIns="121900" rtlCol="0" anchor="b" anchorCtr="0">
            <a:normAutofit/>
          </a:bodyPr>
          <a:lstStyle/>
          <a:p>
            <a:r>
              <a:rPr lang="en" i="1" dirty="0">
                <a:solidFill>
                  <a:schemeClr val="accent1"/>
                </a:solidFill>
                <a:latin typeface="EB Garamond SemiBold"/>
                <a:ea typeface="EB Garamond SemiBold"/>
                <a:cs typeface="EB Garamond SemiBold"/>
                <a:sym typeface="EB Garamond SemiBold"/>
              </a:rPr>
              <a:t>Legend of Zelda: Breath of the Wild</a:t>
            </a:r>
            <a:endParaRPr i="1" dirty="0">
              <a:solidFill>
                <a:schemeClr val="accent1"/>
              </a:solidFill>
              <a:latin typeface="EB Garamond SemiBold"/>
              <a:ea typeface="EB Garamond SemiBold"/>
              <a:cs typeface="EB Garamond SemiBold"/>
              <a:sym typeface="EB Garamond SemiBold"/>
            </a:endParaRPr>
          </a:p>
        </p:txBody>
      </p:sp>
      <p:sp>
        <p:nvSpPr>
          <p:cNvPr id="132" name="Google Shape;132;p23"/>
          <p:cNvSpPr txBox="1">
            <a:spLocks noGrp="1"/>
          </p:cNvSpPr>
          <p:nvPr>
            <p:ph type="body" idx="1"/>
          </p:nvPr>
        </p:nvSpPr>
        <p:spPr>
          <a:xfrm>
            <a:off x="875070" y="1748400"/>
            <a:ext cx="9132529" cy="4239200"/>
          </a:xfrm>
          <a:prstGeom prst="rect">
            <a:avLst/>
          </a:prstGeom>
        </p:spPr>
        <p:txBody>
          <a:bodyPr spcFirstLastPara="1" vert="horz" wrap="square" lIns="121900" tIns="121900" rIns="121900" bIns="121900" rtlCol="0" anchor="t" anchorCtr="0">
            <a:normAutofit fontScale="62500" lnSpcReduction="20000"/>
          </a:bodyPr>
          <a:lstStyle/>
          <a:p>
            <a:pPr marL="0" indent="0">
              <a:buNone/>
            </a:pPr>
            <a:r>
              <a:rPr lang="en" sz="4939" dirty="0">
                <a:latin typeface="Times New Roman" panose="02020603050405020304" pitchFamily="18" charset="0"/>
                <a:ea typeface="EB Garamond"/>
                <a:cs typeface="Times New Roman" panose="02020603050405020304" pitchFamily="18" charset="0"/>
                <a:sym typeface="EB Garamond"/>
              </a:rPr>
              <a:t>Action-adventure game released by Nintendo for the Nintendo Switch and Wii U on March 3, 2017, the same day that the Switch was released</a:t>
            </a:r>
            <a:endParaRPr sz="4939" dirty="0">
              <a:latin typeface="Times New Roman" panose="02020603050405020304" pitchFamily="18" charset="0"/>
              <a:ea typeface="EB Garamond"/>
              <a:cs typeface="Times New Roman" panose="02020603050405020304" pitchFamily="18" charset="0"/>
              <a:sym typeface="EB Garamond"/>
            </a:endParaRPr>
          </a:p>
          <a:p>
            <a:pPr marL="0" indent="0">
              <a:spcBef>
                <a:spcPts val="1600"/>
              </a:spcBef>
              <a:buNone/>
            </a:pPr>
            <a:endParaRPr sz="4939" dirty="0">
              <a:latin typeface="Times New Roman" panose="02020603050405020304" pitchFamily="18" charset="0"/>
              <a:cs typeface="Times New Roman" panose="02020603050405020304" pitchFamily="18" charset="0"/>
            </a:endParaRPr>
          </a:p>
          <a:p>
            <a:pPr marL="0" indent="0">
              <a:spcBef>
                <a:spcPts val="1600"/>
              </a:spcBef>
              <a:buNone/>
            </a:pPr>
            <a:r>
              <a:rPr lang="en" sz="4939" dirty="0">
                <a:latin typeface="Times New Roman" panose="02020603050405020304" pitchFamily="18" charset="0"/>
                <a:ea typeface="EB Garamond"/>
                <a:cs typeface="Times New Roman" panose="02020603050405020304" pitchFamily="18" charset="0"/>
                <a:sym typeface="EB Garamond"/>
              </a:rPr>
              <a:t>The first </a:t>
            </a:r>
            <a:r>
              <a:rPr lang="en" sz="4939" i="1" dirty="0">
                <a:latin typeface="Times New Roman" panose="02020603050405020304" pitchFamily="18" charset="0"/>
                <a:ea typeface="EB Garamond"/>
                <a:cs typeface="Times New Roman" panose="02020603050405020304" pitchFamily="18" charset="0"/>
                <a:sym typeface="EB Garamond"/>
              </a:rPr>
              <a:t>Legend of Zelda </a:t>
            </a:r>
            <a:r>
              <a:rPr lang="en" sz="4939" dirty="0">
                <a:latin typeface="Times New Roman" panose="02020603050405020304" pitchFamily="18" charset="0"/>
                <a:ea typeface="EB Garamond"/>
                <a:cs typeface="Times New Roman" panose="02020603050405020304" pitchFamily="18" charset="0"/>
                <a:sym typeface="EB Garamond"/>
              </a:rPr>
              <a:t>game was released in 1986 for the Nintendo Entertainment System</a:t>
            </a:r>
            <a:endParaRPr sz="4939" dirty="0">
              <a:latin typeface="Times New Roman" panose="02020603050405020304" pitchFamily="18" charset="0"/>
              <a:ea typeface="EB Garamond"/>
              <a:cs typeface="Times New Roman" panose="02020603050405020304" pitchFamily="18" charset="0"/>
              <a:sym typeface="EB Garamond"/>
            </a:endParaRPr>
          </a:p>
          <a:p>
            <a:pPr marL="0" indent="0">
              <a:spcBef>
                <a:spcPts val="1600"/>
              </a:spcBef>
              <a:buNone/>
            </a:pPr>
            <a:endParaRPr sz="4939" dirty="0">
              <a:latin typeface="Times New Roman" panose="02020603050405020304" pitchFamily="18" charset="0"/>
              <a:ea typeface="EB Garamond"/>
              <a:cs typeface="Times New Roman" panose="02020603050405020304" pitchFamily="18" charset="0"/>
              <a:sym typeface="EB Garamond"/>
            </a:endParaRPr>
          </a:p>
          <a:p>
            <a:pPr marL="0" indent="0">
              <a:spcBef>
                <a:spcPts val="1600"/>
              </a:spcBef>
              <a:buNone/>
            </a:pPr>
            <a:r>
              <a:rPr lang="en" sz="4939" dirty="0">
                <a:latin typeface="Times New Roman" panose="02020603050405020304" pitchFamily="18" charset="0"/>
                <a:ea typeface="EB Garamond"/>
                <a:cs typeface="Times New Roman" panose="02020603050405020304" pitchFamily="18" charset="0"/>
                <a:sym typeface="EB Garamond"/>
              </a:rPr>
              <a:t>Over 31 million copies of the game have been sold</a:t>
            </a:r>
            <a:endParaRPr sz="4939" dirty="0">
              <a:latin typeface="Times New Roman" panose="02020603050405020304" pitchFamily="18" charset="0"/>
              <a:ea typeface="EB Garamond"/>
              <a:cs typeface="Times New Roman" panose="02020603050405020304" pitchFamily="18" charset="0"/>
              <a:sym typeface="EB Garamond"/>
            </a:endParaRPr>
          </a:p>
          <a:p>
            <a:pPr marL="0" indent="0">
              <a:spcBef>
                <a:spcPts val="1600"/>
              </a:spcBef>
              <a:spcAft>
                <a:spcPts val="1600"/>
              </a:spcAft>
              <a:buNone/>
            </a:pPr>
            <a:endParaRP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C7FD3-0B1F-ACDA-2244-68695C45DC47}"/>
              </a:ext>
            </a:extLst>
          </p:cNvPr>
          <p:cNvSpPr>
            <a:spLocks noGrp="1"/>
          </p:cNvSpPr>
          <p:nvPr>
            <p:ph type="title"/>
          </p:nvPr>
        </p:nvSpPr>
        <p:spPr>
          <a:xfrm>
            <a:off x="1484670" y="593367"/>
            <a:ext cx="10291729" cy="763600"/>
          </a:xfrm>
        </p:spPr>
        <p:txBody>
          <a:bodyPr>
            <a:normAutofit fontScale="90000"/>
          </a:bodyPr>
          <a:lstStyle/>
          <a:p>
            <a:r>
              <a:rPr lang="en-CA" dirty="0"/>
              <a:t>Activity: Small Group</a:t>
            </a:r>
          </a:p>
        </p:txBody>
      </p:sp>
      <p:sp>
        <p:nvSpPr>
          <p:cNvPr id="3" name="Text Placeholder 2">
            <a:extLst>
              <a:ext uri="{FF2B5EF4-FFF2-40B4-BE49-F238E27FC236}">
                <a16:creationId xmlns:a16="http://schemas.microsoft.com/office/drawing/2014/main" id="{2B269F16-E4A0-109B-47FE-8FA06CFD5DFD}"/>
              </a:ext>
            </a:extLst>
          </p:cNvPr>
          <p:cNvSpPr>
            <a:spLocks noGrp="1"/>
          </p:cNvSpPr>
          <p:nvPr>
            <p:ph type="body" idx="1"/>
          </p:nvPr>
        </p:nvSpPr>
        <p:spPr>
          <a:xfrm>
            <a:off x="1366684" y="1536633"/>
            <a:ext cx="10409714" cy="4555200"/>
          </a:xfrm>
        </p:spPr>
        <p:txBody>
          <a:bodyPr/>
          <a:lstStyle/>
          <a:p>
            <a:r>
              <a:rPr lang="en-US" sz="3200" dirty="0"/>
              <a:t>Apply the concept of a fetch quest to the game</a:t>
            </a:r>
          </a:p>
          <a:p>
            <a:r>
              <a:rPr lang="en-US" sz="3200" dirty="0"/>
              <a:t>Apply the concept of an errand to the game?</a:t>
            </a:r>
          </a:p>
          <a:p>
            <a:r>
              <a:rPr lang="en-US" sz="3200" dirty="0"/>
              <a:t>What are the principles that underpin the game’s errand or errands? How do these relate to nature, environment, or ecosystem?</a:t>
            </a:r>
          </a:p>
          <a:p>
            <a:endParaRPr lang="en-CA" dirty="0"/>
          </a:p>
        </p:txBody>
      </p:sp>
    </p:spTree>
    <p:extLst>
      <p:ext uri="{BB962C8B-B14F-4D97-AF65-F5344CB8AC3E}">
        <p14:creationId xmlns:p14="http://schemas.microsoft.com/office/powerpoint/2010/main" val="176990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B269F16-E4A0-109B-47FE-8FA06CFD5DFD}"/>
              </a:ext>
            </a:extLst>
          </p:cNvPr>
          <p:cNvSpPr>
            <a:spLocks noGrp="1"/>
          </p:cNvSpPr>
          <p:nvPr>
            <p:ph type="body" idx="1"/>
          </p:nvPr>
        </p:nvSpPr>
        <p:spPr>
          <a:xfrm>
            <a:off x="891143" y="842366"/>
            <a:ext cx="10409714" cy="4555200"/>
          </a:xfrm>
        </p:spPr>
        <p:txBody>
          <a:bodyPr/>
          <a:lstStyle/>
          <a:p>
            <a:pPr marL="186262" indent="0">
              <a:spcAft>
                <a:spcPts val="600"/>
              </a:spcAft>
              <a:buNone/>
            </a:pPr>
            <a:r>
              <a:rPr lang="en-CA" sz="2800" b="0" i="0" dirty="0">
                <a:solidFill>
                  <a:srgbClr val="333333"/>
                </a:solidFill>
                <a:effectLst/>
                <a:highlight>
                  <a:srgbClr val="FFFFFF"/>
                </a:highlight>
                <a:latin typeface="Source Sans Pro" panose="020B0503030403020204" pitchFamily="34" charset="0"/>
              </a:rPr>
              <a:t>ENGL 255 Video Games and/AS Literature PPT</a:t>
            </a:r>
            <a:br>
              <a:rPr lang="en-CA" sz="2800" b="0" i="0" dirty="0">
                <a:solidFill>
                  <a:srgbClr val="333333"/>
                </a:solidFill>
                <a:effectLst/>
                <a:highlight>
                  <a:srgbClr val="FFFFFF"/>
                </a:highlight>
                <a:latin typeface="Source Sans Pro" panose="020B0503030403020204" pitchFamily="34" charset="0"/>
              </a:rPr>
            </a:br>
            <a:r>
              <a:rPr lang="en-CA" sz="2800" b="0" i="0" dirty="0">
                <a:solidFill>
                  <a:srgbClr val="333333"/>
                </a:solidFill>
                <a:effectLst/>
                <a:highlight>
                  <a:srgbClr val="FFFFFF"/>
                </a:highlight>
                <a:latin typeface="Source Sans Pro" panose="020B0503030403020204" pitchFamily="34" charset="0"/>
              </a:rPr>
              <a:t>© 2023 by Dr. Kelsey Blair with </a:t>
            </a:r>
            <a:r>
              <a:rPr lang="en-CA" sz="2800" b="0" i="0" dirty="0" err="1">
                <a:solidFill>
                  <a:srgbClr val="333333"/>
                </a:solidFill>
                <a:effectLst/>
                <a:highlight>
                  <a:srgbClr val="FFFFFF"/>
                </a:highlight>
                <a:latin typeface="Source Sans Pro" panose="020B0503030403020204" pitchFamily="34" charset="0"/>
              </a:rPr>
              <a:t>Ennie</a:t>
            </a:r>
            <a:r>
              <a:rPr lang="en-CA" sz="2800" b="0" i="0" dirty="0">
                <a:solidFill>
                  <a:srgbClr val="333333"/>
                </a:solidFill>
                <a:effectLst/>
                <a:highlight>
                  <a:srgbClr val="FFFFFF"/>
                </a:highlight>
                <a:latin typeface="Source Sans Pro" panose="020B0503030403020204" pitchFamily="34" charset="0"/>
              </a:rPr>
              <a:t> </a:t>
            </a:r>
            <a:r>
              <a:rPr lang="en-CA" sz="2800" b="0" i="0" dirty="0" err="1">
                <a:solidFill>
                  <a:srgbClr val="333333"/>
                </a:solidFill>
                <a:effectLst/>
                <a:highlight>
                  <a:srgbClr val="FFFFFF"/>
                </a:highlight>
                <a:latin typeface="Source Sans Pro" panose="020B0503030403020204" pitchFamily="34" charset="0"/>
              </a:rPr>
              <a:t>Skurczak</a:t>
            </a:r>
            <a:r>
              <a:rPr lang="en-CA" sz="2800" b="0" i="0" dirty="0">
                <a:solidFill>
                  <a:srgbClr val="333333"/>
                </a:solidFill>
                <a:effectLst/>
                <a:highlight>
                  <a:srgbClr val="FFFFFF"/>
                </a:highlight>
                <a:latin typeface="Source Sans Pro" panose="020B0503030403020204" pitchFamily="34" charset="0"/>
              </a:rPr>
              <a:t> and Brett Gallant is licensed under CC BY-NC 4.0 except where otherwise noted. To view a copy of this license, visit </a:t>
            </a:r>
            <a:r>
              <a:rPr lang="en-CA" sz="2800" b="0" i="0" dirty="0">
                <a:solidFill>
                  <a:srgbClr val="333333"/>
                </a:solidFill>
                <a:effectLst/>
                <a:highlight>
                  <a:srgbClr val="FFFFFF"/>
                </a:highlight>
                <a:latin typeface="Source Sans Pro" panose="020B0503030403020204" pitchFamily="34" charset="0"/>
                <a:hlinkClick r:id="rId2"/>
              </a:rPr>
              <a:t>https://creativecommons.org/licenses/by-nc/4.0/</a:t>
            </a:r>
            <a:endParaRPr lang="en-CA" sz="2800" dirty="0"/>
          </a:p>
        </p:txBody>
      </p:sp>
      <p:pic>
        <p:nvPicPr>
          <p:cNvPr id="4" name="Picture 3">
            <a:extLst>
              <a:ext uri="{FF2B5EF4-FFF2-40B4-BE49-F238E27FC236}">
                <a16:creationId xmlns:a16="http://schemas.microsoft.com/office/drawing/2014/main" id="{9F22CBE4-313C-17D3-B0FE-D86377E61BCE}"/>
              </a:ext>
            </a:extLst>
          </p:cNvPr>
          <p:cNvPicPr>
            <a:picLocks noChangeAspect="1"/>
          </p:cNvPicPr>
          <p:nvPr/>
        </p:nvPicPr>
        <p:blipFill>
          <a:blip r:embed="rId3"/>
          <a:stretch>
            <a:fillRect/>
          </a:stretch>
        </p:blipFill>
        <p:spPr>
          <a:xfrm>
            <a:off x="1121834" y="3280766"/>
            <a:ext cx="1754516" cy="618068"/>
          </a:xfrm>
          <a:prstGeom prst="rect">
            <a:avLst/>
          </a:prstGeom>
        </p:spPr>
      </p:pic>
    </p:spTree>
    <p:extLst>
      <p:ext uri="{BB962C8B-B14F-4D97-AF65-F5344CB8AC3E}">
        <p14:creationId xmlns:p14="http://schemas.microsoft.com/office/powerpoint/2010/main" val="91978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9A98C-487B-0A68-8552-683947FCEDE3}"/>
              </a:ext>
            </a:extLst>
          </p:cNvPr>
          <p:cNvSpPr>
            <a:spLocks noGrp="1"/>
          </p:cNvSpPr>
          <p:nvPr>
            <p:ph type="title"/>
          </p:nvPr>
        </p:nvSpPr>
        <p:spPr>
          <a:xfrm>
            <a:off x="415597" y="38284"/>
            <a:ext cx="11360800" cy="763600"/>
          </a:xfrm>
        </p:spPr>
        <p:txBody>
          <a:bodyPr>
            <a:normAutofit fontScale="90000"/>
          </a:bodyPr>
          <a:lstStyle/>
          <a:p>
            <a:r>
              <a:rPr lang="en-CA" dirty="0"/>
              <a:t>Sustainability </a:t>
            </a:r>
          </a:p>
        </p:txBody>
      </p:sp>
      <p:sp>
        <p:nvSpPr>
          <p:cNvPr id="3" name="Text Placeholder 2">
            <a:extLst>
              <a:ext uri="{FF2B5EF4-FFF2-40B4-BE49-F238E27FC236}">
                <a16:creationId xmlns:a16="http://schemas.microsoft.com/office/drawing/2014/main" id="{ED17B07A-E723-0450-F52B-0026A5BF85CD}"/>
              </a:ext>
            </a:extLst>
          </p:cNvPr>
          <p:cNvSpPr>
            <a:spLocks noGrp="1"/>
          </p:cNvSpPr>
          <p:nvPr>
            <p:ph type="body" idx="1"/>
          </p:nvPr>
        </p:nvSpPr>
        <p:spPr>
          <a:xfrm>
            <a:off x="1730478" y="801884"/>
            <a:ext cx="10030502" cy="1245463"/>
          </a:xfrm>
        </p:spPr>
        <p:txBody>
          <a:bodyPr>
            <a:normAutofit fontScale="77500" lnSpcReduction="20000"/>
          </a:bodyPr>
          <a:lstStyle/>
          <a:p>
            <a:pPr marL="186262" indent="0">
              <a:buNone/>
            </a:pPr>
            <a:r>
              <a:rPr lang="en-US" sz="3800" dirty="0"/>
              <a:t>“Meeting the needs of the present without compromising the ability of future generations to meet their own needs”</a:t>
            </a:r>
          </a:p>
          <a:p>
            <a:pPr marL="186262" indent="0">
              <a:buNone/>
            </a:pPr>
            <a:endParaRPr lang="en-US" sz="2400" dirty="0"/>
          </a:p>
          <a:p>
            <a:pPr marL="186262" indent="0">
              <a:buNone/>
            </a:pPr>
            <a:r>
              <a:rPr lang="en-US" sz="2400" dirty="0"/>
              <a:t>-- The United Nations</a:t>
            </a:r>
          </a:p>
          <a:p>
            <a:pPr>
              <a:buFont typeface="Wingdings" panose="05000000000000000000" pitchFamily="2" charset="2"/>
              <a:buChar char="n"/>
            </a:pPr>
            <a:endParaRPr lang="en-CA" sz="2400" dirty="0"/>
          </a:p>
        </p:txBody>
      </p:sp>
      <p:pic>
        <p:nvPicPr>
          <p:cNvPr id="9" name="Picture 8" descr="Sustainable development goals logo and 17 goals in colorful squares with icons">
            <a:extLst>
              <a:ext uri="{FF2B5EF4-FFF2-40B4-BE49-F238E27FC236}">
                <a16:creationId xmlns:a16="http://schemas.microsoft.com/office/drawing/2014/main" id="{AF654530-A388-7FFF-0070-D4D129024CC8}"/>
              </a:ext>
            </a:extLst>
          </p:cNvPr>
          <p:cNvPicPr>
            <a:picLocks noChangeAspect="1"/>
          </p:cNvPicPr>
          <p:nvPr/>
        </p:nvPicPr>
        <p:blipFill rotWithShape="1">
          <a:blip r:embed="rId3"/>
          <a:srcRect t="8002" b="10788"/>
          <a:stretch/>
        </p:blipFill>
        <p:spPr>
          <a:xfrm>
            <a:off x="1730478" y="1579836"/>
            <a:ext cx="7853790" cy="4509093"/>
          </a:xfrm>
          <a:prstGeom prst="rect">
            <a:avLst/>
          </a:prstGeom>
        </p:spPr>
      </p:pic>
      <p:sp>
        <p:nvSpPr>
          <p:cNvPr id="11" name="TextBox 10">
            <a:extLst>
              <a:ext uri="{FF2B5EF4-FFF2-40B4-BE49-F238E27FC236}">
                <a16:creationId xmlns:a16="http://schemas.microsoft.com/office/drawing/2014/main" id="{A88DFB7E-01DF-BBA6-7985-81D0D418F8B5}"/>
              </a:ext>
            </a:extLst>
          </p:cNvPr>
          <p:cNvSpPr txBox="1"/>
          <p:nvPr/>
        </p:nvSpPr>
        <p:spPr>
          <a:xfrm>
            <a:off x="1990531" y="6088929"/>
            <a:ext cx="6223518" cy="369332"/>
          </a:xfrm>
          <a:prstGeom prst="rect">
            <a:avLst/>
          </a:prstGeom>
          <a:noFill/>
        </p:spPr>
        <p:txBody>
          <a:bodyPr wrap="square">
            <a:spAutoFit/>
          </a:bodyPr>
          <a:lstStyle/>
          <a:p>
            <a:r>
              <a:rPr lang="en-CA" dirty="0">
                <a:solidFill>
                  <a:schemeClr val="tx1">
                    <a:lumMod val="95000"/>
                    <a:lumOff val="5000"/>
                  </a:schemeClr>
                </a:solidFill>
                <a:hlinkClick r:id="rId4"/>
              </a:rPr>
              <a:t>https://www.un.org/sustainabledevelopment</a:t>
            </a:r>
            <a:endParaRPr lang="en-CA" dirty="0">
              <a:solidFill>
                <a:schemeClr val="tx1">
                  <a:lumMod val="95000"/>
                  <a:lumOff val="5000"/>
                </a:schemeClr>
              </a:solidFill>
            </a:endParaRPr>
          </a:p>
        </p:txBody>
      </p:sp>
      <p:sp>
        <p:nvSpPr>
          <p:cNvPr id="5" name="TextBox 4">
            <a:extLst>
              <a:ext uri="{FF2B5EF4-FFF2-40B4-BE49-F238E27FC236}">
                <a16:creationId xmlns:a16="http://schemas.microsoft.com/office/drawing/2014/main" id="{CAED7D9D-C080-6652-8FB2-EEB2AAEF57E3}"/>
              </a:ext>
            </a:extLst>
          </p:cNvPr>
          <p:cNvSpPr txBox="1"/>
          <p:nvPr/>
        </p:nvSpPr>
        <p:spPr>
          <a:xfrm>
            <a:off x="1862667" y="6542717"/>
            <a:ext cx="11360800" cy="276999"/>
          </a:xfrm>
          <a:prstGeom prst="rect">
            <a:avLst/>
          </a:prstGeom>
          <a:noFill/>
        </p:spPr>
        <p:txBody>
          <a:bodyPr wrap="square">
            <a:spAutoFit/>
          </a:bodyPr>
          <a:lstStyle/>
          <a:p>
            <a:r>
              <a:rPr lang="en-CA" sz="1100" dirty="0">
                <a:latin typeface="+mn-lt"/>
              </a:rPr>
              <a:t> </a:t>
            </a:r>
            <a:r>
              <a:rPr lang="en-CA" sz="1200" dirty="0">
                <a:latin typeface="+mn-lt"/>
              </a:rPr>
              <a:t>“The content of this publication has not been approved by the United Nations and does not reflect the views of the United Nations or its officials or Member States”.</a:t>
            </a:r>
          </a:p>
        </p:txBody>
      </p:sp>
    </p:spTree>
    <p:extLst>
      <p:ext uri="{BB962C8B-B14F-4D97-AF65-F5344CB8AC3E}">
        <p14:creationId xmlns:p14="http://schemas.microsoft.com/office/powerpoint/2010/main" val="357243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2BF2ABC8-4FD6-4B60-92A7-BB3BEE3C1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A2BE5D-3DD4-CA61-394C-423913F4668C}"/>
              </a:ext>
            </a:extLst>
          </p:cNvPr>
          <p:cNvSpPr>
            <a:spLocks noGrp="1"/>
          </p:cNvSpPr>
          <p:nvPr>
            <p:ph type="title"/>
          </p:nvPr>
        </p:nvSpPr>
        <p:spPr>
          <a:xfrm>
            <a:off x="1024128" y="585216"/>
            <a:ext cx="8018272" cy="1499616"/>
          </a:xfrm>
        </p:spPr>
        <p:txBody>
          <a:bodyPr vert="horz" lIns="91440" tIns="45720" rIns="91440" bIns="45720" rtlCol="0" anchor="ctr">
            <a:normAutofit/>
          </a:bodyPr>
          <a:lstStyle/>
          <a:p>
            <a:pPr>
              <a:spcBef>
                <a:spcPct val="0"/>
              </a:spcBef>
            </a:pPr>
            <a:r>
              <a:rPr lang="en-US"/>
              <a:t>Reflection Prompts</a:t>
            </a:r>
          </a:p>
        </p:txBody>
      </p:sp>
      <p:cxnSp>
        <p:nvCxnSpPr>
          <p:cNvPr id="13" name="Straight Connector 12">
            <a:extLst>
              <a:ext uri="{FF2B5EF4-FFF2-40B4-BE49-F238E27FC236}">
                <a16:creationId xmlns:a16="http://schemas.microsoft.com/office/drawing/2014/main" id="{DCD479D3-536C-4161-A6F8-813D30719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DC98ED5B-5D46-4B1F-E8D1-4FFF1A6A41FA}"/>
              </a:ext>
            </a:extLst>
          </p:cNvPr>
          <p:cNvSpPr>
            <a:spLocks noGrp="1"/>
          </p:cNvSpPr>
          <p:nvPr>
            <p:ph type="body" idx="2"/>
          </p:nvPr>
        </p:nvSpPr>
        <p:spPr>
          <a:xfrm>
            <a:off x="1024128" y="2286000"/>
            <a:ext cx="8018271" cy="4023360"/>
          </a:xfrm>
        </p:spPr>
        <p:txBody>
          <a:bodyPr vert="horz" lIns="45720" tIns="45720" rIns="45720" bIns="45720" rtlCol="0">
            <a:normAutofit/>
          </a:bodyPr>
          <a:lstStyle/>
          <a:p>
            <a:pPr marL="186262" indent="0">
              <a:spcAft>
                <a:spcPts val="600"/>
              </a:spcAft>
              <a:buNone/>
            </a:pPr>
            <a:r>
              <a:rPr lang="en-US" sz="3200" dirty="0"/>
              <a:t>What do you know about the land that you’re on? </a:t>
            </a:r>
          </a:p>
          <a:p>
            <a:pPr marL="186262" indent="0">
              <a:spcAft>
                <a:spcPts val="600"/>
              </a:spcAft>
              <a:buNone/>
            </a:pPr>
            <a:endParaRPr lang="en-US" sz="3200" dirty="0"/>
          </a:p>
          <a:p>
            <a:pPr marL="186262" indent="0">
              <a:spcAft>
                <a:spcPts val="600"/>
              </a:spcAft>
              <a:buNone/>
            </a:pPr>
            <a:r>
              <a:rPr lang="en-US" sz="3200" dirty="0"/>
              <a:t>What did you notice, if anything, about your environment today? </a:t>
            </a:r>
          </a:p>
          <a:p>
            <a:pPr>
              <a:spcAft>
                <a:spcPts val="600"/>
              </a:spcAft>
            </a:pPr>
            <a:endParaRPr lang="en-US" dirty="0"/>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354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9"/>
        <p:cNvGrpSpPr/>
        <p:nvPr/>
      </p:nvGrpSpPr>
      <p:grpSpPr>
        <a:xfrm>
          <a:off x="0" y="0"/>
          <a:ext cx="0" cy="0"/>
          <a:chOff x="0" y="0"/>
          <a:chExt cx="0" cy="0"/>
        </a:xfrm>
      </p:grpSpPr>
      <p:cxnSp>
        <p:nvCxnSpPr>
          <p:cNvPr id="67" name="Straight Connector 66">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Google Shape;60;p14"/>
          <p:cNvSpPr txBox="1">
            <a:spLocks noGrp="1"/>
          </p:cNvSpPr>
          <p:nvPr>
            <p:ph type="title"/>
          </p:nvPr>
        </p:nvSpPr>
        <p:spPr>
          <a:xfrm>
            <a:off x="1024128" y="585216"/>
            <a:ext cx="9720072" cy="1499616"/>
          </a:xfrm>
          <a:prstGeom prst="rect">
            <a:avLst/>
          </a:prstGeom>
        </p:spPr>
        <p:txBody>
          <a:bodyPr spcFirstLastPara="1" vert="horz" lIns="91440" tIns="45720" rIns="91440" bIns="45720" rtlCol="0" anchor="ctr" anchorCtr="0">
            <a:normAutofit/>
          </a:bodyPr>
          <a:lstStyle/>
          <a:p>
            <a:pPr>
              <a:spcBef>
                <a:spcPct val="0"/>
              </a:spcBef>
            </a:pPr>
            <a:r>
              <a:rPr lang="en-US" b="1">
                <a:sym typeface="Times New Roman"/>
              </a:rPr>
              <a:t>Submissive Landscapes and Colonialism</a:t>
            </a:r>
          </a:p>
        </p:txBody>
      </p:sp>
      <p:sp>
        <p:nvSpPr>
          <p:cNvPr id="61" name="Google Shape;61;p14"/>
          <p:cNvSpPr txBox="1">
            <a:spLocks noGrp="1"/>
          </p:cNvSpPr>
          <p:nvPr>
            <p:ph type="body" idx="1"/>
          </p:nvPr>
        </p:nvSpPr>
        <p:spPr>
          <a:xfrm>
            <a:off x="1024129" y="2286000"/>
            <a:ext cx="9720072" cy="4023360"/>
          </a:xfrm>
          <a:prstGeom prst="rect">
            <a:avLst/>
          </a:prstGeom>
        </p:spPr>
        <p:txBody>
          <a:bodyPr spcFirstLastPara="1" vert="horz" lIns="45720" tIns="45720" rIns="45720" bIns="45720" rtlCol="0" anchorCtr="0">
            <a:normAutofit/>
          </a:bodyPr>
          <a:lstStyle/>
          <a:p>
            <a:pPr marL="0" indent="0">
              <a:spcAft>
                <a:spcPts val="600"/>
              </a:spcAft>
              <a:buNone/>
            </a:pPr>
            <a:r>
              <a:rPr lang="en-US" sz="4000" dirty="0">
                <a:sym typeface="Times New Roman"/>
              </a:rPr>
              <a:t>Submissive landscapes: wherein environment/nature exists for the player to conquer.</a:t>
            </a:r>
          </a:p>
          <a:p>
            <a:pPr marL="0" indent="0">
              <a:spcAft>
                <a:spcPts val="600"/>
              </a:spcAft>
              <a:buNone/>
            </a:pPr>
            <a:endParaRPr lang="en-US" dirty="0">
              <a:sym typeface="Times New Roman"/>
            </a:endParaRPr>
          </a:p>
          <a:p>
            <a:pPr marL="0" indent="0">
              <a:spcAft>
                <a:spcPts val="600"/>
              </a:spcAft>
              <a:buNone/>
            </a:pPr>
            <a:endParaRPr lang="en-US" dirty="0">
              <a:sym typeface="Times New Roman"/>
            </a:endParaRPr>
          </a:p>
          <a:p>
            <a:pPr marL="0" indent="0">
              <a:spcAft>
                <a:spcPts val="600"/>
              </a:spcAft>
              <a:buNone/>
            </a:pPr>
            <a:endParaRPr lang="en-US" dirty="0">
              <a:sym typeface="Times New Roman"/>
            </a:endParaRPr>
          </a:p>
          <a:p>
            <a:pPr marL="0" indent="0">
              <a:spcAft>
                <a:spcPts val="600"/>
              </a:spcAft>
              <a:buNone/>
            </a:pPr>
            <a:endParaRPr lang="en-US" dirty="0">
              <a:sym typeface="Times New Roman"/>
            </a:endParaRPr>
          </a:p>
          <a:p>
            <a:pPr marL="0" indent="0">
              <a:spcAft>
                <a:spcPts val="600"/>
              </a:spcAft>
              <a:buNone/>
            </a:pPr>
            <a:r>
              <a:rPr lang="en-US" dirty="0">
                <a:sym typeface="Times New Roman"/>
              </a:rPr>
              <a:t>From “The Environment at Play: Confronting Nature in The Elder Scrolls V: Skyrim and the “</a:t>
            </a:r>
            <a:r>
              <a:rPr lang="en-US" dirty="0" err="1">
                <a:sym typeface="Times New Roman"/>
              </a:rPr>
              <a:t>Frostfall</a:t>
            </a:r>
            <a:r>
              <a:rPr lang="en-US" dirty="0">
                <a:sym typeface="Times New Roman"/>
              </a:rPr>
              <a:t>” </a:t>
            </a:r>
            <a:r>
              <a:rPr lang="en-US" dirty="0" err="1">
                <a:sym typeface="Times New Roman"/>
              </a:rPr>
              <a:t>Ecomod</a:t>
            </a:r>
            <a:r>
              <a:rPr lang="en-US" dirty="0">
                <a:sym typeface="Times New Roman"/>
              </a:rPr>
              <a:t>” by Dennis Jansen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BCB0A-BD4C-C9A8-C6B9-A49B546C6BED}"/>
              </a:ext>
            </a:extLst>
          </p:cNvPr>
          <p:cNvSpPr>
            <a:spLocks noGrp="1"/>
          </p:cNvSpPr>
          <p:nvPr>
            <p:ph type="title"/>
          </p:nvPr>
        </p:nvSpPr>
        <p:spPr>
          <a:xfrm>
            <a:off x="1248696" y="593367"/>
            <a:ext cx="10527703" cy="763600"/>
          </a:xfrm>
        </p:spPr>
        <p:txBody>
          <a:bodyPr>
            <a:normAutofit fontScale="90000"/>
          </a:bodyPr>
          <a:lstStyle/>
          <a:p>
            <a:r>
              <a:rPr lang="en-CA" dirty="0"/>
              <a:t>Discussion Questions</a:t>
            </a:r>
          </a:p>
        </p:txBody>
      </p:sp>
      <p:sp>
        <p:nvSpPr>
          <p:cNvPr id="3" name="Text Placeholder 2">
            <a:extLst>
              <a:ext uri="{FF2B5EF4-FFF2-40B4-BE49-F238E27FC236}">
                <a16:creationId xmlns:a16="http://schemas.microsoft.com/office/drawing/2014/main" id="{1D3D7E50-3E35-44D1-F031-8BFC0E1FCA6F}"/>
              </a:ext>
            </a:extLst>
          </p:cNvPr>
          <p:cNvSpPr>
            <a:spLocks noGrp="1"/>
          </p:cNvSpPr>
          <p:nvPr>
            <p:ph type="body" idx="1"/>
          </p:nvPr>
        </p:nvSpPr>
        <p:spPr>
          <a:xfrm>
            <a:off x="1487316" y="1556297"/>
            <a:ext cx="9417297" cy="4555200"/>
          </a:xfrm>
        </p:spPr>
        <p:txBody>
          <a:bodyPr>
            <a:normAutofit lnSpcReduction="10000"/>
          </a:bodyPr>
          <a:lstStyle/>
          <a:p>
            <a:pPr>
              <a:lnSpc>
                <a:spcPct val="150000"/>
              </a:lnSpc>
            </a:pPr>
            <a:r>
              <a:rPr lang="en-CA" sz="2400" dirty="0">
                <a:latin typeface="Times New Roman" panose="02020603050405020304" pitchFamily="18" charset="0"/>
                <a:ea typeface="Times New Roman" panose="02020603050405020304" pitchFamily="18" charset="0"/>
              </a:rPr>
              <a:t>How does No Man’s Sky afford nature/environment agency within the game? To what effects?</a:t>
            </a:r>
          </a:p>
          <a:p>
            <a:pPr>
              <a:lnSpc>
                <a:spcPct val="150000"/>
              </a:lnSpc>
            </a:pPr>
            <a:endParaRPr lang="en-CA" sz="2400" dirty="0">
              <a:latin typeface="Arial" panose="020B0604020202020204" pitchFamily="34" charset="0"/>
              <a:ea typeface="Arial" panose="020B0604020202020204" pitchFamily="34" charset="0"/>
            </a:endParaRPr>
          </a:p>
          <a:p>
            <a:pPr>
              <a:lnSpc>
                <a:spcPct val="150000"/>
              </a:lnSpc>
            </a:pPr>
            <a:r>
              <a:rPr lang="en-CA" sz="2400" dirty="0">
                <a:latin typeface="Times New Roman" panose="02020603050405020304" pitchFamily="18" charset="0"/>
                <a:ea typeface="Times New Roman" panose="02020603050405020304" pitchFamily="18" charset="0"/>
              </a:rPr>
              <a:t>How is the player encouraged to relate to nature/environment? (moving through space, collective resources etc.)</a:t>
            </a:r>
            <a:endParaRPr lang="en-CA" sz="2400" dirty="0">
              <a:latin typeface="Arial" panose="020B0604020202020204" pitchFamily="34" charset="0"/>
              <a:ea typeface="Arial" panose="020B0604020202020204" pitchFamily="34" charset="0"/>
            </a:endParaRPr>
          </a:p>
          <a:p>
            <a:pPr>
              <a:lnSpc>
                <a:spcPct val="150000"/>
              </a:lnSpc>
            </a:pPr>
            <a:endParaRPr lang="en-CA" sz="2400" dirty="0">
              <a:latin typeface="Times New Roman" panose="02020603050405020304" pitchFamily="18" charset="0"/>
              <a:ea typeface="Times New Roman" panose="02020603050405020304" pitchFamily="18" charset="0"/>
            </a:endParaRPr>
          </a:p>
          <a:p>
            <a:pPr>
              <a:lnSpc>
                <a:spcPct val="150000"/>
              </a:lnSpc>
            </a:pPr>
            <a:r>
              <a:rPr lang="en-CA" sz="2400" dirty="0">
                <a:latin typeface="Times New Roman" panose="02020603050405020304" pitchFamily="18" charset="0"/>
                <a:ea typeface="Times New Roman" panose="02020603050405020304" pitchFamily="18" charset="0"/>
              </a:rPr>
              <a:t>What do the answers to the above tell us about the ecological logics that underpin the game and </a:t>
            </a:r>
            <a:r>
              <a:rPr lang="en-CA" sz="2400" dirty="0" err="1">
                <a:latin typeface="Times New Roman" panose="02020603050405020304" pitchFamily="18" charset="0"/>
                <a:ea typeface="Times New Roman" panose="02020603050405020304" pitchFamily="18" charset="0"/>
              </a:rPr>
              <a:t>storyworld</a:t>
            </a:r>
            <a:r>
              <a:rPr lang="en-CA" sz="2400" dirty="0">
                <a:latin typeface="Times New Roman" panose="02020603050405020304" pitchFamily="18" charset="0"/>
                <a:ea typeface="Times New Roman" panose="02020603050405020304" pitchFamily="18" charset="0"/>
              </a:rPr>
              <a:t>?</a:t>
            </a:r>
            <a:endParaRPr lang="en-CA" sz="2400" dirty="0">
              <a:latin typeface="Arial" panose="020B0604020202020204" pitchFamily="34" charset="0"/>
              <a:ea typeface="Arial" panose="020B0604020202020204" pitchFamily="34" charset="0"/>
            </a:endParaRPr>
          </a:p>
          <a:p>
            <a:endParaRPr lang="en-CA" dirty="0"/>
          </a:p>
        </p:txBody>
      </p:sp>
    </p:spTree>
    <p:extLst>
      <p:ext uri="{BB962C8B-B14F-4D97-AF65-F5344CB8AC3E}">
        <p14:creationId xmlns:p14="http://schemas.microsoft.com/office/powerpoint/2010/main" val="251919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659144-A5C1-6D65-3BA7-599DCB5F7CD8}"/>
              </a:ext>
            </a:extLst>
          </p:cNvPr>
          <p:cNvSpPr>
            <a:spLocks noGrp="1"/>
          </p:cNvSpPr>
          <p:nvPr>
            <p:ph type="title"/>
          </p:nvPr>
        </p:nvSpPr>
        <p:spPr>
          <a:xfrm>
            <a:off x="964788" y="804333"/>
            <a:ext cx="3391900" cy="5249334"/>
          </a:xfrm>
        </p:spPr>
        <p:txBody>
          <a:bodyPr vert="horz" lIns="91440" tIns="45720" rIns="91440" bIns="45720" rtlCol="0" anchor="ctr">
            <a:normAutofit/>
          </a:bodyPr>
          <a:lstStyle/>
          <a:p>
            <a:pPr algn="r">
              <a:spcBef>
                <a:spcPct val="0"/>
              </a:spcBef>
            </a:pPr>
            <a:r>
              <a:rPr lang="en-US"/>
              <a:t>An Errand Over the Break</a:t>
            </a:r>
          </a:p>
        </p:txBody>
      </p:sp>
      <p:cxnSp>
        <p:nvCxnSpPr>
          <p:cNvPr id="12" name="Straight Connector 1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DA27C99E-346E-2DC0-040D-F8A637E05AB1}"/>
              </a:ext>
            </a:extLst>
          </p:cNvPr>
          <p:cNvSpPr>
            <a:spLocks noGrp="1"/>
          </p:cNvSpPr>
          <p:nvPr>
            <p:ph type="body" idx="1"/>
          </p:nvPr>
        </p:nvSpPr>
        <p:spPr>
          <a:xfrm>
            <a:off x="4999330" y="804333"/>
            <a:ext cx="6257721" cy="5249334"/>
          </a:xfrm>
        </p:spPr>
        <p:txBody>
          <a:bodyPr vert="horz" lIns="45720" tIns="45720" rIns="45720" bIns="45720" rtlCol="0" anchor="ctr">
            <a:normAutofit/>
          </a:bodyPr>
          <a:lstStyle/>
          <a:p>
            <a:pPr>
              <a:spcAft>
                <a:spcPts val="600"/>
              </a:spcAft>
            </a:pPr>
            <a:r>
              <a:rPr lang="en-US" sz="3600" dirty="0"/>
              <a:t>On the break, bring back one item (rock, coffee cup) that fits in your hand. </a:t>
            </a:r>
          </a:p>
          <a:p>
            <a:pPr>
              <a:spcAft>
                <a:spcPts val="600"/>
              </a:spcAft>
            </a:pPr>
            <a:r>
              <a:rPr lang="en-US" sz="3600" dirty="0"/>
              <a:t>The item must be appropriate to remove from its environment. </a:t>
            </a:r>
          </a:p>
        </p:txBody>
      </p:sp>
    </p:spTree>
    <p:extLst>
      <p:ext uri="{BB962C8B-B14F-4D97-AF65-F5344CB8AC3E}">
        <p14:creationId xmlns:p14="http://schemas.microsoft.com/office/powerpoint/2010/main" val="56443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CEBFB2-199E-3EB6-BB5F-79786E16DE07}"/>
              </a:ext>
            </a:extLst>
          </p:cNvPr>
          <p:cNvSpPr>
            <a:spLocks noGrp="1"/>
          </p:cNvSpPr>
          <p:nvPr>
            <p:ph type="title"/>
          </p:nvPr>
        </p:nvSpPr>
        <p:spPr>
          <a:xfrm>
            <a:off x="964788" y="804333"/>
            <a:ext cx="3391900" cy="5249334"/>
          </a:xfrm>
        </p:spPr>
        <p:txBody>
          <a:bodyPr vert="horz" lIns="91440" tIns="45720" rIns="91440" bIns="45720" rtlCol="0" anchor="ctr">
            <a:normAutofit/>
          </a:bodyPr>
          <a:lstStyle/>
          <a:p>
            <a:pPr algn="r">
              <a:spcBef>
                <a:spcPct val="0"/>
              </a:spcBef>
            </a:pPr>
            <a:r>
              <a:rPr lang="en-US" sz="6600" dirty="0"/>
              <a:t>“Errand” </a:t>
            </a:r>
          </a:p>
        </p:txBody>
      </p:sp>
      <p:cxnSp>
        <p:nvCxnSpPr>
          <p:cNvPr id="12" name="Straight Connector 1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5BE01847-0E6B-E23B-F8D2-4D0143275E42}"/>
              </a:ext>
            </a:extLst>
          </p:cNvPr>
          <p:cNvSpPr>
            <a:spLocks noGrp="1"/>
          </p:cNvSpPr>
          <p:nvPr>
            <p:ph type="body" idx="1"/>
          </p:nvPr>
        </p:nvSpPr>
        <p:spPr>
          <a:xfrm>
            <a:off x="4999330" y="804333"/>
            <a:ext cx="6257721" cy="5249334"/>
          </a:xfrm>
        </p:spPr>
        <p:txBody>
          <a:bodyPr vert="horz" lIns="45720" tIns="45720" rIns="45720" bIns="45720" rtlCol="0" anchor="ctr">
            <a:normAutofit/>
          </a:bodyPr>
          <a:lstStyle/>
          <a:p>
            <a:pPr>
              <a:spcAft>
                <a:spcPts val="600"/>
              </a:spcAft>
            </a:pPr>
            <a:r>
              <a:rPr lang="en-US" sz="2400" dirty="0"/>
              <a:t>A message, a verbal communication to be repeated to a third party</a:t>
            </a:r>
          </a:p>
          <a:p>
            <a:pPr>
              <a:spcAft>
                <a:spcPts val="600"/>
              </a:spcAft>
            </a:pPr>
            <a:r>
              <a:rPr lang="en-US" sz="2400" dirty="0"/>
              <a:t> A short journey on which a person is sent to take a message, collect goods, or perform some similar small task. Phrases, </a:t>
            </a:r>
            <a:r>
              <a:rPr lang="en-US" sz="2400" b="1" dirty="0"/>
              <a:t>to run (on) errands</a:t>
            </a:r>
            <a:r>
              <a:rPr lang="en-US" sz="2400" dirty="0"/>
              <a:t>, </a:t>
            </a:r>
            <a:r>
              <a:rPr lang="en-US" sz="2400" b="1" dirty="0"/>
              <a:t>to go (on) an errand</a:t>
            </a:r>
            <a:r>
              <a:rPr lang="en-US" sz="2400" dirty="0"/>
              <a:t>.</a:t>
            </a:r>
          </a:p>
          <a:p>
            <a:pPr>
              <a:spcAft>
                <a:spcPts val="600"/>
              </a:spcAft>
            </a:pPr>
            <a:endParaRPr lang="en-US" sz="2400" dirty="0"/>
          </a:p>
          <a:p>
            <a:pPr>
              <a:spcAft>
                <a:spcPts val="600"/>
              </a:spcAft>
            </a:pPr>
            <a:r>
              <a:rPr lang="en-US" sz="2400" dirty="0"/>
              <a:t>-- Oxford English Dictionary</a:t>
            </a:r>
          </a:p>
        </p:txBody>
      </p:sp>
    </p:spTree>
    <p:extLst>
      <p:ext uri="{BB962C8B-B14F-4D97-AF65-F5344CB8AC3E}">
        <p14:creationId xmlns:p14="http://schemas.microsoft.com/office/powerpoint/2010/main" val="278625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337897-AF4F-0249-D4EF-EAF7292DB975}"/>
              </a:ext>
            </a:extLst>
          </p:cNvPr>
          <p:cNvSpPr>
            <a:spLocks noGrp="1"/>
          </p:cNvSpPr>
          <p:nvPr>
            <p:ph type="title"/>
          </p:nvPr>
        </p:nvSpPr>
        <p:spPr>
          <a:xfrm>
            <a:off x="964788" y="804333"/>
            <a:ext cx="3391900" cy="5249334"/>
          </a:xfrm>
        </p:spPr>
        <p:txBody>
          <a:bodyPr vert="horz" lIns="91440" tIns="45720" rIns="91440" bIns="45720" rtlCol="0" anchor="ctr">
            <a:normAutofit/>
          </a:bodyPr>
          <a:lstStyle/>
          <a:p>
            <a:pPr algn="r">
              <a:spcBef>
                <a:spcPct val="0"/>
              </a:spcBef>
            </a:pPr>
            <a:r>
              <a:rPr lang="en-US"/>
              <a:t>JuliettA Singh: The Errand</a:t>
            </a:r>
          </a:p>
        </p:txBody>
      </p:sp>
      <p:cxnSp>
        <p:nvCxnSpPr>
          <p:cNvPr id="12" name="Straight Connector 1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80606462-9750-BEEE-E628-139F9E836ACB}"/>
              </a:ext>
            </a:extLst>
          </p:cNvPr>
          <p:cNvSpPr>
            <a:spLocks noGrp="1"/>
          </p:cNvSpPr>
          <p:nvPr>
            <p:ph type="body" idx="1"/>
          </p:nvPr>
        </p:nvSpPr>
        <p:spPr>
          <a:xfrm>
            <a:off x="4999330" y="804333"/>
            <a:ext cx="6257721" cy="5249334"/>
          </a:xfrm>
        </p:spPr>
        <p:txBody>
          <a:bodyPr vert="horz" lIns="45720" tIns="45720" rIns="45720" bIns="45720" rtlCol="0" anchor="ctr">
            <a:noAutofit/>
          </a:bodyPr>
          <a:lstStyle/>
          <a:p>
            <a:pPr marL="186262" indent="0">
              <a:spcAft>
                <a:spcPts val="600"/>
              </a:spcAft>
              <a:buNone/>
            </a:pPr>
            <a:r>
              <a:rPr lang="en-US" sz="2500" dirty="0"/>
              <a:t>“A message that moves more and less aggressively among bodies” </a:t>
            </a:r>
            <a:br>
              <a:rPr lang="en-US" sz="2500" dirty="0"/>
            </a:br>
            <a:endParaRPr lang="en-US" sz="2500" dirty="0"/>
          </a:p>
          <a:p>
            <a:pPr marL="186262" indent="0">
              <a:spcAft>
                <a:spcPts val="600"/>
              </a:spcAft>
              <a:buNone/>
            </a:pPr>
            <a:r>
              <a:rPr lang="en-US" sz="2500" dirty="0"/>
              <a:t>“The errand is not merely the message itself but also the activity of carrying it.” </a:t>
            </a:r>
          </a:p>
          <a:p>
            <a:pPr marL="186262" indent="0">
              <a:spcAft>
                <a:spcPts val="600"/>
              </a:spcAft>
              <a:buNone/>
            </a:pPr>
            <a:endParaRPr lang="en-US" sz="2500" dirty="0"/>
          </a:p>
          <a:p>
            <a:pPr marL="186262" indent="0">
              <a:spcAft>
                <a:spcPts val="600"/>
              </a:spcAft>
              <a:buNone/>
            </a:pPr>
            <a:r>
              <a:rPr lang="en-US" sz="2500" dirty="0"/>
              <a:t>“ … a pretense for going somewhere and doing something.” </a:t>
            </a:r>
          </a:p>
          <a:p>
            <a:pPr marL="186262" indent="0">
              <a:spcAft>
                <a:spcPts val="600"/>
              </a:spcAft>
              <a:buNone/>
            </a:pPr>
            <a:endParaRPr lang="en-US" sz="2500" dirty="0"/>
          </a:p>
          <a:p>
            <a:pPr marL="186262" indent="0">
              <a:spcAft>
                <a:spcPts val="600"/>
              </a:spcAft>
              <a:buNone/>
            </a:pPr>
            <a:r>
              <a:rPr lang="en-US" sz="2500" dirty="0"/>
              <a:t>“within the errand, we discover the transmission of language and intent, we discover the enforcement of power, and we discover an excuse for an often-unwanted entry into an elsewhere” </a:t>
            </a:r>
          </a:p>
          <a:p>
            <a:pPr marL="186262" indent="0">
              <a:spcAft>
                <a:spcPts val="600"/>
              </a:spcAft>
              <a:buNone/>
            </a:pPr>
            <a:endParaRPr lang="en-US" sz="2500" dirty="0"/>
          </a:p>
          <a:p>
            <a:pPr marL="186262" indent="0">
              <a:spcAft>
                <a:spcPts val="600"/>
              </a:spcAft>
              <a:buNone/>
            </a:pPr>
            <a:r>
              <a:rPr lang="en-US" sz="2500" dirty="0"/>
              <a:t>(Singh, 568) </a:t>
            </a:r>
          </a:p>
          <a:p>
            <a:pPr>
              <a:spcAft>
                <a:spcPts val="600"/>
              </a:spcAft>
            </a:pPr>
            <a:endParaRPr lang="en-US" sz="2500" dirty="0"/>
          </a:p>
        </p:txBody>
      </p:sp>
    </p:spTree>
    <p:extLst>
      <p:ext uri="{BB962C8B-B14F-4D97-AF65-F5344CB8AC3E}">
        <p14:creationId xmlns:p14="http://schemas.microsoft.com/office/powerpoint/2010/main" val="2376239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963DE-7E32-8657-FB3B-B4C3B242FEB7}"/>
              </a:ext>
            </a:extLst>
          </p:cNvPr>
          <p:cNvSpPr>
            <a:spLocks noGrp="1"/>
          </p:cNvSpPr>
          <p:nvPr>
            <p:ph type="title"/>
          </p:nvPr>
        </p:nvSpPr>
        <p:spPr>
          <a:xfrm>
            <a:off x="1447987" y="384367"/>
            <a:ext cx="11360800" cy="763600"/>
          </a:xfrm>
        </p:spPr>
        <p:txBody>
          <a:bodyPr>
            <a:normAutofit fontScale="90000"/>
          </a:bodyPr>
          <a:lstStyle/>
          <a:p>
            <a:r>
              <a:rPr lang="en-CA" dirty="0" err="1"/>
              <a:t>JuliettA</a:t>
            </a:r>
            <a:r>
              <a:rPr lang="en-CA" dirty="0"/>
              <a:t> Singh: The Colonial Errand</a:t>
            </a:r>
          </a:p>
        </p:txBody>
      </p:sp>
      <p:sp>
        <p:nvSpPr>
          <p:cNvPr id="3" name="Text Placeholder 2">
            <a:extLst>
              <a:ext uri="{FF2B5EF4-FFF2-40B4-BE49-F238E27FC236}">
                <a16:creationId xmlns:a16="http://schemas.microsoft.com/office/drawing/2014/main" id="{C6AF16B1-59FD-8A00-2098-AC6825096BF2}"/>
              </a:ext>
            </a:extLst>
          </p:cNvPr>
          <p:cNvSpPr>
            <a:spLocks noGrp="1"/>
          </p:cNvSpPr>
          <p:nvPr>
            <p:ph type="body" idx="1"/>
          </p:nvPr>
        </p:nvSpPr>
        <p:spPr>
          <a:xfrm>
            <a:off x="1768510" y="1536633"/>
            <a:ext cx="9033864" cy="4555200"/>
          </a:xfrm>
        </p:spPr>
        <p:txBody>
          <a:bodyPr>
            <a:normAutofit/>
          </a:bodyPr>
          <a:lstStyle/>
          <a:p>
            <a:r>
              <a:rPr lang="en-CA" sz="3200" dirty="0">
                <a:latin typeface="Times New Roman" panose="02020603050405020304" pitchFamily="18" charset="0"/>
                <a:ea typeface="Times New Roman" panose="02020603050405020304" pitchFamily="18" charset="0"/>
              </a:rPr>
              <a:t>“ “The colonial errand Is an act of entering the “wilderness,” in order to convert, to destroy, to civilize. It does so through the force and play of some bodies against others, through the enforced delivery of messages that articulate and require the destruction of all that is “wild” in the wilderness” (Singh, 569)</a:t>
            </a:r>
            <a:endParaRPr lang="en-CA" sz="2400" dirty="0"/>
          </a:p>
        </p:txBody>
      </p:sp>
    </p:spTree>
    <p:extLst>
      <p:ext uri="{BB962C8B-B14F-4D97-AF65-F5344CB8AC3E}">
        <p14:creationId xmlns:p14="http://schemas.microsoft.com/office/powerpoint/2010/main" val="57525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3e68bb6-374e-4e2c-9f82-346573a6cd80" xsi:nil="true"/>
    <lcf76f155ced4ddcb4097134ff3c332f xmlns="22bceafb-ea39-49cb-9922-d6bdb397848f">
      <Terms xmlns="http://schemas.microsoft.com/office/infopath/2007/PartnerControls"/>
    </lcf76f155ced4ddcb4097134ff3c332f>
    <SharedWithUsers xmlns="83e68bb6-374e-4e2c-9f82-346573a6cd80">
      <UserInfo>
        <DisplayName>Cristina Galofre Gomez</DisplayName>
        <AccountId>9</AccountId>
        <AccountType/>
      </UserInfo>
      <UserInfo>
        <DisplayName>Florence Gruter</DisplayName>
        <AccountId>12</AccountId>
        <AccountType/>
      </UserInfo>
      <UserInfo>
        <DisplayName>Kelsey Blair</DisplayName>
        <AccountId>154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3789BC2FBA7E45A77A0023FAE3C07C" ma:contentTypeVersion="13" ma:contentTypeDescription="Create a new document." ma:contentTypeScope="" ma:versionID="4df767e11136564e8208bdd0d6e5153a">
  <xsd:schema xmlns:xsd="http://www.w3.org/2001/XMLSchema" xmlns:xs="http://www.w3.org/2001/XMLSchema" xmlns:p="http://schemas.microsoft.com/office/2006/metadata/properties" xmlns:ns2="22bceafb-ea39-49cb-9922-d6bdb397848f" xmlns:ns3="83e68bb6-374e-4e2c-9f82-346573a6cd80" targetNamespace="http://schemas.microsoft.com/office/2006/metadata/properties" ma:root="true" ma:fieldsID="014190d06ed2dc6f27f0d99e48b0c4ec" ns2:_="" ns3:_="">
    <xsd:import namespace="22bceafb-ea39-49cb-9922-d6bdb397848f"/>
    <xsd:import namespace="83e68bb6-374e-4e2c-9f82-346573a6cd8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bceafb-ea39-49cb-9922-d6bdb39784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111843b-6948-4e45-a4d0-217e70d3d48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e68bb6-374e-4e2c-9f82-346573a6cd8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8ca1614-2869-4ad8-b29b-02c664b51258}" ma:internalName="TaxCatchAll" ma:showField="CatchAllData" ma:web="83e68bb6-374e-4e2c-9f82-346573a6cd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74046C-D27C-4B74-85A7-A7C2DD41E4FF}">
  <ds:schemaRefs>
    <ds:schemaRef ds:uri="http://schemas.microsoft.com/sharepoint/v3/contenttype/forms"/>
  </ds:schemaRefs>
</ds:datastoreItem>
</file>

<file path=customXml/itemProps2.xml><?xml version="1.0" encoding="utf-8"?>
<ds:datastoreItem xmlns:ds="http://schemas.openxmlformats.org/officeDocument/2006/customXml" ds:itemID="{B5890211-F933-484A-88EC-99F0FFAAD0E3}">
  <ds:schemaRefs>
    <ds:schemaRef ds:uri="http://schemas.microsoft.com/office/2006/documentManagement/types"/>
    <ds:schemaRef ds:uri="http://purl.org/dc/terms/"/>
    <ds:schemaRef ds:uri="http://schemas.microsoft.com/office/2006/metadata/properties"/>
    <ds:schemaRef ds:uri="http://purl.org/dc/dcmitype/"/>
    <ds:schemaRef ds:uri="83e68bb6-374e-4e2c-9f82-346573a6cd80"/>
    <ds:schemaRef ds:uri="http://purl.org/dc/elements/1.1/"/>
    <ds:schemaRef ds:uri="http://schemas.microsoft.com/office/infopath/2007/PartnerControls"/>
    <ds:schemaRef ds:uri="http://schemas.openxmlformats.org/package/2006/metadata/core-properties"/>
    <ds:schemaRef ds:uri="22bceafb-ea39-49cb-9922-d6bdb397848f"/>
    <ds:schemaRef ds:uri="http://www.w3.org/XML/1998/namespace"/>
  </ds:schemaRefs>
</ds:datastoreItem>
</file>

<file path=customXml/itemProps3.xml><?xml version="1.0" encoding="utf-8"?>
<ds:datastoreItem xmlns:ds="http://schemas.openxmlformats.org/officeDocument/2006/customXml" ds:itemID="{96D745BF-421A-44C8-98CF-90B87DC298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bceafb-ea39-49cb-9922-d6bdb397848f"/>
    <ds:schemaRef ds:uri="83e68bb6-374e-4e2c-9f82-346573a6cd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85</TotalTime>
  <Words>680</Words>
  <Application>Microsoft Office PowerPoint</Application>
  <PresentationFormat>Widescreen</PresentationFormat>
  <Paragraphs>60</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Integral</vt:lpstr>
      <vt:lpstr>ENGL 255 Video Games and/AS Literature</vt:lpstr>
      <vt:lpstr>Sustainability </vt:lpstr>
      <vt:lpstr>Reflection Prompts</vt:lpstr>
      <vt:lpstr>Submissive Landscapes and Colonialism</vt:lpstr>
      <vt:lpstr>Discussion Questions</vt:lpstr>
      <vt:lpstr>An Errand Over the Break</vt:lpstr>
      <vt:lpstr>“Errand” </vt:lpstr>
      <vt:lpstr>JuliettA Singh: The Errand</vt:lpstr>
      <vt:lpstr>JuliettA Singh: The Colonial Errand</vt:lpstr>
      <vt:lpstr>The Fetch Quest</vt:lpstr>
      <vt:lpstr>Legend of Zelda: Breath of the Wild</vt:lpstr>
      <vt:lpstr>Activity: Small Group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 255 Video Games and/AS Literature</dc:title>
  <dc:creator>Kelsey Blair</dc:creator>
  <cp:lastModifiedBy>Cristina Galofre Gomez</cp:lastModifiedBy>
  <cp:revision>6</cp:revision>
  <dcterms:created xsi:type="dcterms:W3CDTF">2024-04-30T17:50:36Z</dcterms:created>
  <dcterms:modified xsi:type="dcterms:W3CDTF">2024-08-22T13:49:20Z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0x010100BF3789BC2FBA7E45A77A0023FAE3C07C</vt:lpwstr>
  </property>
  <property fmtid="{D5CDD505-2E9C-101B-9397-08002B2CF9AE}" pid="3" name="MediaServiceImageTags">
    <vt:lpwstr/>
  </property>
</Properties>
</file>