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modernComment_113_AF098ADA.xml" ContentType="application/vnd.ms-powerpoint.comments+xml"/>
  <Override PartName="/ppt/comments/modernComment_114_2D44354F.xml" ContentType="application/vnd.ms-powerpoint.comments+xml"/>
  <Override PartName="/ppt/comments/modernComment_110_5566B1C9.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68" r:id="rId4"/>
  </p:sldMasterIdLst>
  <p:notesMasterIdLst>
    <p:notesMasterId r:id="rId16"/>
  </p:notesMasterIdLst>
  <p:handoutMasterIdLst>
    <p:handoutMasterId r:id="rId17"/>
  </p:handoutMasterIdLst>
  <p:sldIdLst>
    <p:sldId id="269" r:id="rId5"/>
    <p:sldId id="270" r:id="rId6"/>
    <p:sldId id="271" r:id="rId7"/>
    <p:sldId id="273" r:id="rId8"/>
    <p:sldId id="274" r:id="rId9"/>
    <p:sldId id="275" r:id="rId10"/>
    <p:sldId id="276" r:id="rId11"/>
    <p:sldId id="277" r:id="rId12"/>
    <p:sldId id="272" r:id="rId13"/>
    <p:sldId id="278" r:id="rId14"/>
    <p:sldId id="279" r:id="rId15"/>
  </p:sldIdLst>
  <p:sldSz cx="12192000" cy="6858000"/>
  <p:notesSz cx="6858000" cy="9144000"/>
  <p:defaultTextStyle>
    <a:defPPr>
      <a:defRPr lang="en-US"/>
    </a:defPPr>
    <a:lvl1pPr algn="l" rtl="0" fontAlgn="base">
      <a:spcBef>
        <a:spcPct val="0"/>
      </a:spcBef>
      <a:spcAft>
        <a:spcPct val="0"/>
      </a:spcAft>
      <a:defRPr sz="2400" kern="1200">
        <a:solidFill>
          <a:schemeClr val="tx1"/>
        </a:solidFill>
        <a:latin typeface="Times"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Times"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Times"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Times"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Times" charset="0"/>
        <a:ea typeface="ＭＳ Ｐゴシック" charset="0"/>
        <a:cs typeface="ＭＳ Ｐゴシック" charset="0"/>
      </a:defRPr>
    </a:lvl5pPr>
    <a:lvl6pPr marL="2286000" algn="l" defTabSz="457200" rtl="0" eaLnBrk="1" latinLnBrk="0" hangingPunct="1">
      <a:defRPr sz="2400" kern="1200">
        <a:solidFill>
          <a:schemeClr val="tx1"/>
        </a:solidFill>
        <a:latin typeface="Times" charset="0"/>
        <a:ea typeface="ＭＳ Ｐゴシック" charset="0"/>
        <a:cs typeface="ＭＳ Ｐゴシック" charset="0"/>
      </a:defRPr>
    </a:lvl6pPr>
    <a:lvl7pPr marL="2743200" algn="l" defTabSz="457200" rtl="0" eaLnBrk="1" latinLnBrk="0" hangingPunct="1">
      <a:defRPr sz="2400" kern="1200">
        <a:solidFill>
          <a:schemeClr val="tx1"/>
        </a:solidFill>
        <a:latin typeface="Times" charset="0"/>
        <a:ea typeface="ＭＳ Ｐゴシック" charset="0"/>
        <a:cs typeface="ＭＳ Ｐゴシック" charset="0"/>
      </a:defRPr>
    </a:lvl7pPr>
    <a:lvl8pPr marL="3200400" algn="l" defTabSz="457200" rtl="0" eaLnBrk="1" latinLnBrk="0" hangingPunct="1">
      <a:defRPr sz="2400" kern="1200">
        <a:solidFill>
          <a:schemeClr val="tx1"/>
        </a:solidFill>
        <a:latin typeface="Times" charset="0"/>
        <a:ea typeface="ＭＳ Ｐゴシック" charset="0"/>
        <a:cs typeface="ＭＳ Ｐゴシック" charset="0"/>
      </a:defRPr>
    </a:lvl8pPr>
    <a:lvl9pPr marL="3657600" algn="l" defTabSz="457200" rtl="0" eaLnBrk="1" latinLnBrk="0" hangingPunct="1">
      <a:defRPr sz="2400" kern="1200">
        <a:solidFill>
          <a:schemeClr val="tx1"/>
        </a:solidFill>
        <a:latin typeface="Times"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46D1372-BBAE-BC26-C345-777A0F095504}" name="Claudine Trahan" initials="CT" userId="S::claudine.trahan@concordia.ca::c857311a-060c-49f5-bd36-509dedfea1a9" providerId="AD"/>
  <p188:author id="{A8A9D772-0FCC-A834-3A47-815D8F8CEECA}" name="Olivia Collette" initials="OC" userId="S::olivia.collette@concordia.ca::901a8ed2-29bc-4030-8c5b-63fbf583f7a7" providerId="AD"/>
  <p188:author id="{4A49A0E9-4069-773F-6212-9E6F3DF785C8}" name="Saskia van Es" initials="SE" userId="S::saskia.vanes@concordia.ca::91b2cdf3-4cd9-4bb2-a7f2-011ec2ee2fe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7F5CED-AE82-4456-5C2A-EE9813FC983E}" v="1" dt="2025-11-03T18:32:41.5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619"/>
    <p:restoredTop sz="94635"/>
  </p:normalViewPr>
  <p:slideViewPr>
    <p:cSldViewPr>
      <p:cViewPr varScale="1">
        <p:scale>
          <a:sx n="68" d="100"/>
          <a:sy n="68" d="100"/>
        </p:scale>
        <p:origin x="96" y="20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99" d="100"/>
          <a:sy n="99" d="100"/>
        </p:scale>
        <p:origin x="2192"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omments/modernComment_110_5566B1C9.xml><?xml version="1.0" encoding="utf-8"?>
<p188:cmLst xmlns:a="http://schemas.openxmlformats.org/drawingml/2006/main" xmlns:r="http://schemas.openxmlformats.org/officeDocument/2006/relationships" xmlns:p188="http://schemas.microsoft.com/office/powerpoint/2018/8/main">
  <p188:cm id="{F46BD433-1F71-4B89-9A30-E10A83C0F1BD}" authorId="{E46D1372-BBAE-BC26-C345-777A0F095504}" created="2026-07-28T13:27:56.266">
    <pc:sldMkLst xmlns:pc="http://schemas.microsoft.com/office/powerpoint/2013/main/command">
      <pc:docMk/>
      <pc:sldMk cId="1432793545" sldId="272"/>
    </pc:sldMkLst>
    <p188:txBody>
      <a:bodyPr/>
      <a:lstStyle/>
      <a:p>
        <a:r>
          <a:rPr lang="en-US"/>
          <a:t>As this is for the website, I would be keeping that out. Keep it for later stage in the process. (individual communications)</a:t>
        </a:r>
      </a:p>
    </p188:txBody>
  </p188:cm>
</p188:cmLst>
</file>

<file path=ppt/comments/modernComment_113_AF098ADA.xml><?xml version="1.0" encoding="utf-8"?>
<p188:cmLst xmlns:a="http://schemas.openxmlformats.org/drawingml/2006/main" xmlns:r="http://schemas.openxmlformats.org/officeDocument/2006/relationships" xmlns:p188="http://schemas.microsoft.com/office/powerpoint/2018/8/main">
  <p188:cm id="{7E0A0892-5E54-464A-BF29-38D5BABE84A0}" authorId="{A8A9D772-0FCC-A834-3A47-815D8F8CEECA}" created="2026-08-31T19:20:28.814">
    <ac:txMkLst xmlns:ac="http://schemas.microsoft.com/office/drawing/2013/main/command">
      <pc:docMk xmlns:pc="http://schemas.microsoft.com/office/powerpoint/2013/main/command"/>
      <pc:sldMk xmlns:pc="http://schemas.microsoft.com/office/powerpoint/2013/main/command" cId="2936638170" sldId="275"/>
      <ac:spMk id="3" creationId="{C582AE57-0907-9063-F690-4116C24BADCD}"/>
      <ac:txMk cp="0" len="289">
        <ac:context len="1015" hash="975481317"/>
      </ac:txMk>
    </ac:txMkLst>
    <p188:pos x="1707265" y="1234632"/>
    <p188:replyLst>
      <p188:reply id="{AC918766-ECE5-4213-8382-B0CB4F86F75D}" authorId="{4A49A0E9-4069-773F-6212-9E6F3DF785C8}" created="2026-08-31T19:25:34.996">
        <p188:txBody>
          <a:bodyPr/>
          <a:lstStyle/>
          <a:p>
            <a:r>
              <a:rPr lang="en-US"/>
              <a:t>hmmm, I definitely hear you, but I'm not sure that people who submit proposals will actually read any of our other pages... thoughts?</a:t>
            </a:r>
          </a:p>
        </p188:txBody>
      </p188:reply>
      <p188:reply id="{0A1AF684-07B7-4732-BF8F-16E51278FE44}" authorId="{A8A9D772-0FCC-A834-3A47-815D8F8CEECA}" created="2026-08-31T19:28:34.002">
        <p188:txBody>
          <a:bodyPr/>
          <a:lstStyle/>
          <a:p>
            <a:r>
              <a:rPr lang="en-US"/>
              <a:t>[@Saskia van Es] Right, but why would they tailor the workshop to an audience we're not targeting on the website? I'm assuming that this slide refers to info that would eventually end up on the website? Or is this information that would live strictly in the proposal?</a:t>
            </a:r>
          </a:p>
        </p188:txBody>
      </p188:reply>
    </p188:replyLst>
    <p188:txBody>
      <a:bodyPr/>
      <a:lstStyle/>
      <a:p>
        <a:r>
          <a:rPr lang="en-US"/>
          <a:t>[@Saskia van Es] We're doing away with the "who benefits most" section on all course, program and workshop pages. The reason is that in most cases, the audience was so broad, so it rendered the section useless. Conversely, narrowing down the audience can also alienate potential students. My recommendation would be to delete this page altogether since our new website won't allow us to target audiences on the pages.</a:t>
        </a:r>
      </a:p>
    </p188:txBody>
  </p188:cm>
  <p188:cm id="{A60C065A-62AF-4E4E-9824-740EC4E1D845}" authorId="{A8A9D772-0FCC-A834-3A47-815D8F8CEECA}" created="2026-08-31T19:21:37.220">
    <ac:txMkLst xmlns:ac="http://schemas.microsoft.com/office/drawing/2013/main/command">
      <pc:docMk xmlns:pc="http://schemas.microsoft.com/office/powerpoint/2013/main/command"/>
      <pc:sldMk xmlns:pc="http://schemas.microsoft.com/office/powerpoint/2013/main/command" cId="2936638170" sldId="275"/>
      <ac:spMk id="3" creationId="{C582AE57-0907-9063-F690-4116C24BADCD}"/>
      <ac:txMk cp="291">
        <ac:context len="1015" hash="975481317"/>
      </ac:txMk>
    </ac:txMkLst>
    <p188:pos x="5546202" y="1967696"/>
    <p188:txBody>
      <a:bodyPr/>
      <a:lstStyle/>
      <a:p>
        <a:r>
          <a:rPr lang="en-US"/>
          <a:t>[@Saskia van Es] I'm not sure if you're going to keep this page based on my other comment, but if you are, this workshop is no longer in our lineup. Perhaps another example would be best.</a:t>
        </a:r>
      </a:p>
    </p188:txBody>
  </p188:cm>
  <p188:cm id="{47E40D28-E9B0-4B25-BBCC-4F5B12A44458}" authorId="{A8A9D772-0FCC-A834-3A47-815D8F8CEECA}" created="2026-08-31T19:22:44.158">
    <ac:txMkLst xmlns:ac="http://schemas.microsoft.com/office/drawing/2013/main/command">
      <pc:docMk xmlns:pc="http://schemas.microsoft.com/office/powerpoint/2013/main/command"/>
      <pc:sldMk xmlns:pc="http://schemas.microsoft.com/office/powerpoint/2013/main/command" cId="2936638170" sldId="275"/>
      <ac:spMk id="3" creationId="{C582AE57-0907-9063-F690-4116C24BADCD}"/>
      <ac:txMk cp="635" len="379">
        <ac:context len="1015" hash="975481317"/>
      </ac:txMk>
    </ac:txMkLst>
    <p188:pos x="4755265" y="4562354"/>
    <p188:replyLst>
      <p188:reply id="{A441316F-9A09-41A7-A969-673B8EA8D879}" authorId="{4A49A0E9-4069-773F-6212-9E6F3DF785C8}" created="2026-08-31T19:26:15.214">
        <p188:txBody>
          <a:bodyPr/>
          <a:lstStyle/>
          <a:p>
            <a:r>
              <a:rPr lang="en-US"/>
              <a:t>I think either way it's important that applicants know not to submit a proposal that requires x prerequisite knowledge / base skill level etc. but am open to rewording it to anything</a:t>
            </a:r>
          </a:p>
        </p188:txBody>
      </p188:reply>
      <p188:reply id="{732B3BC7-0DD7-450B-8A2F-EF5DE4121A98}" authorId="{A8A9D772-0FCC-A834-3A47-815D8F8CEECA}" created="2026-08-31T19:29:51.580">
        <p188:txBody>
          <a:bodyPr/>
          <a:lstStyle/>
          <a:p>
            <a:r>
              <a:rPr lang="en-US"/>
              <a:t>[@Saskia van Es] If this is all info that will only be relevant to the proposal, that's fine. I'm thinking of the proposal-to-website pipeline, but if this info is not meant for the website, then sure, it works.</a:t>
            </a:r>
          </a:p>
        </p188:txBody>
      </p188:reply>
    </p188:replyLst>
    <p188:txBody>
      <a:bodyPr/>
      <a:lstStyle/>
      <a:p>
        <a:r>
          <a:rPr lang="en-US"/>
          <a:t>[@Saskia van Es] Even right now, our pages aren't really wired to point out prior knowledge that would help with the course. We have a way of talking about prerequisite courses, but that's about it.</a:t>
        </a:r>
      </a:p>
    </p188:txBody>
  </p188:cm>
</p188:cmLst>
</file>

<file path=ppt/comments/modernComment_114_2D44354F.xml><?xml version="1.0" encoding="utf-8"?>
<p188:cmLst xmlns:a="http://schemas.openxmlformats.org/drawingml/2006/main" xmlns:r="http://schemas.openxmlformats.org/officeDocument/2006/relationships" xmlns:p188="http://schemas.microsoft.com/office/powerpoint/2018/8/main">
  <p188:cm id="{DAEB75A7-78E9-44FA-811E-E15B2DE4105C}" authorId="{A8A9D772-0FCC-A834-3A47-815D8F8CEECA}" status="resolved" created="2026-08-31T19:24:29.173">
    <ac:txMkLst xmlns:ac="http://schemas.microsoft.com/office/drawing/2013/main/command">
      <pc:docMk xmlns:pc="http://schemas.microsoft.com/office/powerpoint/2013/main/command"/>
      <pc:sldMk xmlns:pc="http://schemas.microsoft.com/office/powerpoint/2013/main/command" cId="759444815" sldId="276"/>
      <ac:spMk id="3" creationId="{FCF7E98A-2DC4-0097-B746-9E048C0EF4DC}"/>
      <ac:txMk cp="0">
        <ac:context len="453" hash="267317738"/>
      </ac:txMk>
    </ac:txMkLst>
    <p188:pos x="5825924" y="1851949"/>
    <p188:txBody>
      <a:bodyPr/>
      <a:lstStyle/>
      <a:p>
        <a:r>
          <a:rPr lang="en-US"/>
          <a:t>[@Saskia van Es] Is this an actual committee within CCE? If so, leave as is. If not, I'd just write something like "Our internal review committee will contact you..."</a:t>
        </a:r>
      </a:p>
    </p188:txBody>
    <p188:extLst>
      <p:ext xmlns:p="http://schemas.openxmlformats.org/presentationml/2006/main" uri="{57CB4572-C831-44C2-8A1C-0ADB6CCDFE69}">
        <p223:reactions xmlns:p223="http://schemas.microsoft.com/office/powerpoint/2022/03/main">
          <p223:rxn type="👍">
            <p223:instance time="2026-09-01T13:32:41.956" authorId="{4A49A0E9-4069-773F-6212-9E6F3DF785C8}"/>
          </p223:rxn>
        </p223:reactions>
      </p:ext>
    </p188:extLst>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03B6AED-D4AA-7B43-977D-59BA1D662A17}" type="datetimeFigureOut">
              <a:rPr lang="en-US" smtClean="0"/>
              <a:t>9/28/2026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937B4F6-DA37-034D-9CAD-2ECBC4DC1D31}" type="slidenum">
              <a:rPr lang="en-US" smtClean="0"/>
              <a:t>‹#›</a:t>
            </a:fld>
            <a:endParaRPr lang="en-US"/>
          </a:p>
        </p:txBody>
      </p:sp>
    </p:spTree>
    <p:extLst>
      <p:ext uri="{BB962C8B-B14F-4D97-AF65-F5344CB8AC3E}">
        <p14:creationId xmlns:p14="http://schemas.microsoft.com/office/powerpoint/2010/main" val="45749212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dirty="0">
                <a:latin typeface="Arial"/>
                <a:ea typeface="+mn-ea"/>
                <a:cs typeface="+mn-cs"/>
              </a:defRPr>
            </a:lvl1pPr>
          </a:lstStyle>
          <a:p>
            <a:pPr>
              <a:defRPr/>
            </a:pPr>
            <a:endParaRPr lang="en-US"/>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dirty="0">
                <a:latin typeface="Arial"/>
                <a:ea typeface="+mn-ea"/>
                <a:cs typeface="+mn-cs"/>
              </a:defRPr>
            </a:lvl1pPr>
          </a:lstStyle>
          <a:p>
            <a:pPr>
              <a:defRPr/>
            </a:pPr>
            <a:endParaRPr lang="en-US"/>
          </a:p>
        </p:txBody>
      </p:sp>
      <p:sp>
        <p:nvSpPr>
          <p:cNvPr id="12292"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dirty="0">
                <a:latin typeface="Arial"/>
                <a:ea typeface="+mn-ea"/>
                <a:cs typeface="+mn-cs"/>
              </a:defRPr>
            </a:lvl1pPr>
          </a:lstStyle>
          <a:p>
            <a:pPr>
              <a:defRPr/>
            </a:pPr>
            <a:endParaRPr lang="en-US"/>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smtClean="0">
                <a:latin typeface="Arial"/>
                <a:ea typeface="+mn-ea"/>
                <a:cs typeface="+mn-cs"/>
              </a:defRPr>
            </a:lvl1pPr>
          </a:lstStyle>
          <a:p>
            <a:pPr>
              <a:defRPr/>
            </a:pPr>
            <a:fld id="{2543ACF8-3F51-854F-91E9-AD86E324A5D8}" type="slidenum">
              <a:rPr lang="en-US"/>
              <a:pPr>
                <a:defRPr/>
              </a:pPr>
              <a:t>‹#›</a:t>
            </a:fld>
            <a:endParaRPr lang="en-US" dirty="0"/>
          </a:p>
        </p:txBody>
      </p:sp>
    </p:spTree>
    <p:extLst>
      <p:ext uri="{BB962C8B-B14F-4D97-AF65-F5344CB8AC3E}">
        <p14:creationId xmlns:p14="http://schemas.microsoft.com/office/powerpoint/2010/main" val="1118798305"/>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a:ea typeface="ＭＳ Ｐゴシック" pitchFamily="-32" charset="-128"/>
        <a:cs typeface="+mn-cs"/>
      </a:defRPr>
    </a:lvl2pPr>
    <a:lvl3pPr marL="914400" algn="l" rtl="0" eaLnBrk="0" fontAlgn="base" hangingPunct="0">
      <a:spcBef>
        <a:spcPct val="30000"/>
      </a:spcBef>
      <a:spcAft>
        <a:spcPct val="0"/>
      </a:spcAft>
      <a:defRPr sz="1200" kern="1200">
        <a:solidFill>
          <a:schemeClr val="tx1"/>
        </a:solidFill>
        <a:latin typeface="Arial"/>
        <a:ea typeface="ＭＳ Ｐゴシック" pitchFamily="-32" charset="-128"/>
        <a:cs typeface="+mn-cs"/>
      </a:defRPr>
    </a:lvl3pPr>
    <a:lvl4pPr marL="1371600" algn="l" rtl="0" eaLnBrk="0" fontAlgn="base" hangingPunct="0">
      <a:spcBef>
        <a:spcPct val="30000"/>
      </a:spcBef>
      <a:spcAft>
        <a:spcPct val="0"/>
      </a:spcAft>
      <a:defRPr sz="1200" kern="1200">
        <a:solidFill>
          <a:schemeClr val="tx1"/>
        </a:solidFill>
        <a:latin typeface="Arial"/>
        <a:ea typeface="ＭＳ Ｐゴシック" pitchFamily="-32" charset="-128"/>
        <a:cs typeface="+mn-cs"/>
      </a:defRPr>
    </a:lvl4pPr>
    <a:lvl5pPr marL="1828800" algn="l" rtl="0" eaLnBrk="0" fontAlgn="base" hangingPunct="0">
      <a:spcBef>
        <a:spcPct val="30000"/>
      </a:spcBef>
      <a:spcAft>
        <a:spcPct val="0"/>
      </a:spcAft>
      <a:defRPr sz="1200" kern="1200">
        <a:solidFill>
          <a:schemeClr val="tx1"/>
        </a:solidFill>
        <a:latin typeface="Arial"/>
        <a:ea typeface="ＭＳ Ｐゴシック" pitchFamily="-32"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a:defRPr/>
            </a:pPr>
            <a:fld id="{2543ACF8-3F51-854F-91E9-AD86E324A5D8}" type="slidenum">
              <a:rPr lang="en-US" smtClean="0"/>
              <a:pPr>
                <a:defRPr/>
              </a:pPr>
              <a:t>3</a:t>
            </a:fld>
            <a:endParaRPr lang="en-US"/>
          </a:p>
        </p:txBody>
      </p:sp>
    </p:spTree>
    <p:extLst>
      <p:ext uri="{BB962C8B-B14F-4D97-AF65-F5344CB8AC3E}">
        <p14:creationId xmlns:p14="http://schemas.microsoft.com/office/powerpoint/2010/main" val="34124669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319469" y="2708920"/>
            <a:ext cx="9313035" cy="1224136"/>
          </a:xfrm>
        </p:spPr>
        <p:txBody>
          <a:bodyPr anchor="ctr"/>
          <a:lstStyle>
            <a:lvl1pPr algn="l">
              <a:defRPr sz="4000"/>
            </a:lvl1pPr>
          </a:lstStyle>
          <a:p>
            <a:r>
              <a:rPr lang="en-US"/>
              <a:t>Click to edit Master title style</a:t>
            </a:r>
            <a:endParaRPr lang="en-US" dirty="0"/>
          </a:p>
        </p:txBody>
      </p:sp>
      <p:sp>
        <p:nvSpPr>
          <p:cNvPr id="3075" name="Rectangle 3"/>
          <p:cNvSpPr>
            <a:spLocks noGrp="1" noChangeArrowheads="1"/>
          </p:cNvSpPr>
          <p:nvPr>
            <p:ph type="subTitle" idx="1"/>
          </p:nvPr>
        </p:nvSpPr>
        <p:spPr>
          <a:xfrm>
            <a:off x="1319469" y="4149080"/>
            <a:ext cx="9313035" cy="766936"/>
          </a:xfrm>
        </p:spPr>
        <p:txBody>
          <a:bodyPr/>
          <a:lstStyle>
            <a:lvl1pPr marL="0" indent="0">
              <a:buFontTx/>
              <a:buNone/>
              <a:defRPr sz="1800"/>
            </a:lvl1pPr>
          </a:lstStyle>
          <a:p>
            <a:r>
              <a:rPr lang="en-US"/>
              <a:t>Click to edit Master subtitle style</a:t>
            </a:r>
          </a:p>
        </p:txBody>
      </p:sp>
    </p:spTree>
    <p:extLst>
      <p:ext uri="{BB962C8B-B14F-4D97-AF65-F5344CB8AC3E}">
        <p14:creationId xmlns:p14="http://schemas.microsoft.com/office/powerpoint/2010/main" val="359808643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07424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WHIT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05408" y="2276872"/>
            <a:ext cx="10363200" cy="1944216"/>
          </a:xfrm>
        </p:spPr>
        <p:txBody>
          <a:bodyPr/>
          <a:lstStyle>
            <a:lvl1pPr>
              <a:defRPr sz="4000">
                <a:solidFill>
                  <a:schemeClr val="accent1"/>
                </a:solidFill>
              </a:defRPr>
            </a:lvl1pPr>
          </a:lstStyle>
          <a:p>
            <a:r>
              <a:rPr lang="en-US"/>
              <a:t>Click to edit Master title style</a:t>
            </a:r>
            <a:endParaRPr lang="en-US" dirty="0"/>
          </a:p>
        </p:txBody>
      </p:sp>
    </p:spTree>
    <p:extLst>
      <p:ext uri="{BB962C8B-B14F-4D97-AF65-F5344CB8AC3E}">
        <p14:creationId xmlns:p14="http://schemas.microsoft.com/office/powerpoint/2010/main" val="173265862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BURGUNDY">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05408" y="2276872"/>
            <a:ext cx="10363200" cy="1944216"/>
          </a:xfrm>
        </p:spPr>
        <p:txBody>
          <a:bodyPr/>
          <a:lstStyle>
            <a:lvl1pPr>
              <a:defRPr sz="40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9926770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EN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237507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7">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205408" y="534888"/>
            <a:ext cx="103632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1205408" y="1906488"/>
            <a:ext cx="10363200" cy="4114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4" r:id="rId3"/>
    <p:sldLayoutId id="2147483675" r:id="rId4"/>
    <p:sldLayoutId id="2147483673" r:id="rId5"/>
  </p:sldLayoutIdLst>
  <p:hf hdr="0" ftr="0" dt="0"/>
  <p:txStyles>
    <p:titleStyle>
      <a:lvl1pPr algn="l" rtl="0" eaLnBrk="1" fontAlgn="base" hangingPunct="1">
        <a:spcBef>
          <a:spcPct val="0"/>
        </a:spcBef>
        <a:spcAft>
          <a:spcPct val="0"/>
        </a:spcAft>
        <a:defRPr sz="3600">
          <a:solidFill>
            <a:srgbClr val="782336"/>
          </a:solidFill>
          <a:latin typeface="Arial Bold"/>
          <a:ea typeface="ＭＳ Ｐゴシック" charset="0"/>
          <a:cs typeface="ＭＳ Ｐゴシック" charset="0"/>
        </a:defRPr>
      </a:lvl1pPr>
      <a:lvl2pPr algn="l" rtl="0" eaLnBrk="1" fontAlgn="base" hangingPunct="1">
        <a:spcBef>
          <a:spcPct val="0"/>
        </a:spcBef>
        <a:spcAft>
          <a:spcPct val="0"/>
        </a:spcAft>
        <a:defRPr sz="3600">
          <a:solidFill>
            <a:srgbClr val="782336"/>
          </a:solidFill>
          <a:latin typeface="Arial Bold" charset="0"/>
          <a:ea typeface="ＭＳ Ｐゴシック" charset="0"/>
          <a:cs typeface="ＭＳ Ｐゴシック" charset="0"/>
        </a:defRPr>
      </a:lvl2pPr>
      <a:lvl3pPr algn="l" rtl="0" eaLnBrk="1" fontAlgn="base" hangingPunct="1">
        <a:spcBef>
          <a:spcPct val="0"/>
        </a:spcBef>
        <a:spcAft>
          <a:spcPct val="0"/>
        </a:spcAft>
        <a:defRPr sz="3600">
          <a:solidFill>
            <a:srgbClr val="782336"/>
          </a:solidFill>
          <a:latin typeface="Arial Bold" charset="0"/>
          <a:ea typeface="ＭＳ Ｐゴシック" charset="0"/>
          <a:cs typeface="ＭＳ Ｐゴシック" charset="0"/>
        </a:defRPr>
      </a:lvl3pPr>
      <a:lvl4pPr algn="l" rtl="0" eaLnBrk="1" fontAlgn="base" hangingPunct="1">
        <a:spcBef>
          <a:spcPct val="0"/>
        </a:spcBef>
        <a:spcAft>
          <a:spcPct val="0"/>
        </a:spcAft>
        <a:defRPr sz="3600">
          <a:solidFill>
            <a:srgbClr val="782336"/>
          </a:solidFill>
          <a:latin typeface="Arial Bold" charset="0"/>
          <a:ea typeface="ＭＳ Ｐゴシック" charset="0"/>
          <a:cs typeface="ＭＳ Ｐゴシック" charset="0"/>
        </a:defRPr>
      </a:lvl4pPr>
      <a:lvl5pPr algn="l" rtl="0" eaLnBrk="1" fontAlgn="base" hangingPunct="1">
        <a:spcBef>
          <a:spcPct val="0"/>
        </a:spcBef>
        <a:spcAft>
          <a:spcPct val="0"/>
        </a:spcAft>
        <a:defRPr sz="3600">
          <a:solidFill>
            <a:srgbClr val="782336"/>
          </a:solidFill>
          <a:latin typeface="Arial Bold" charset="0"/>
          <a:ea typeface="ＭＳ Ｐゴシック" charset="0"/>
          <a:cs typeface="ＭＳ Ｐゴシック" charset="0"/>
        </a:defRPr>
      </a:lvl5pPr>
      <a:lvl6pPr marL="457200" algn="ctr" rtl="0" eaLnBrk="1" fontAlgn="base" hangingPunct="1">
        <a:spcBef>
          <a:spcPct val="0"/>
        </a:spcBef>
        <a:spcAft>
          <a:spcPct val="0"/>
        </a:spcAft>
        <a:defRPr sz="3600">
          <a:solidFill>
            <a:srgbClr val="782336"/>
          </a:solidFill>
          <a:latin typeface="GillSans Bold" pitchFamily="1" charset="0"/>
        </a:defRPr>
      </a:lvl6pPr>
      <a:lvl7pPr marL="914400" algn="ctr" rtl="0" eaLnBrk="1" fontAlgn="base" hangingPunct="1">
        <a:spcBef>
          <a:spcPct val="0"/>
        </a:spcBef>
        <a:spcAft>
          <a:spcPct val="0"/>
        </a:spcAft>
        <a:defRPr sz="3600">
          <a:solidFill>
            <a:srgbClr val="782336"/>
          </a:solidFill>
          <a:latin typeface="GillSans Bold" pitchFamily="1" charset="0"/>
        </a:defRPr>
      </a:lvl7pPr>
      <a:lvl8pPr marL="1371600" algn="ctr" rtl="0" eaLnBrk="1" fontAlgn="base" hangingPunct="1">
        <a:spcBef>
          <a:spcPct val="0"/>
        </a:spcBef>
        <a:spcAft>
          <a:spcPct val="0"/>
        </a:spcAft>
        <a:defRPr sz="3600">
          <a:solidFill>
            <a:srgbClr val="782336"/>
          </a:solidFill>
          <a:latin typeface="GillSans Bold" pitchFamily="1" charset="0"/>
        </a:defRPr>
      </a:lvl8pPr>
      <a:lvl9pPr marL="1828800" algn="ctr" rtl="0" eaLnBrk="1" fontAlgn="base" hangingPunct="1">
        <a:spcBef>
          <a:spcPct val="0"/>
        </a:spcBef>
        <a:spcAft>
          <a:spcPct val="0"/>
        </a:spcAft>
        <a:defRPr sz="3600">
          <a:solidFill>
            <a:srgbClr val="782336"/>
          </a:solidFill>
          <a:latin typeface="GillSans Bold" pitchFamily="1" charset="0"/>
        </a:defRPr>
      </a:lvl9pPr>
    </p:titleStyle>
    <p:bodyStyle>
      <a:lvl1pPr marL="342900" indent="-342900" algn="l" rtl="0" eaLnBrk="1" fontAlgn="base" hangingPunct="1">
        <a:spcBef>
          <a:spcPct val="20000"/>
        </a:spcBef>
        <a:spcAft>
          <a:spcPct val="0"/>
        </a:spcAft>
        <a:buFont typeface="Wingdings" charset="0"/>
        <a:buChar char="§"/>
        <a:defRPr sz="2400">
          <a:solidFill>
            <a:schemeClr val="tx1"/>
          </a:solidFill>
          <a:latin typeface="Arial"/>
          <a:ea typeface="ＭＳ Ｐゴシック" charset="0"/>
          <a:cs typeface="ＭＳ Ｐゴシック" charset="0"/>
        </a:defRPr>
      </a:lvl1pPr>
      <a:lvl2pPr marL="742950" indent="-285750" algn="l" rtl="0" eaLnBrk="1" fontAlgn="base" hangingPunct="1">
        <a:spcBef>
          <a:spcPct val="20000"/>
        </a:spcBef>
        <a:spcAft>
          <a:spcPct val="0"/>
        </a:spcAft>
        <a:buFont typeface="Wingdings" charset="0"/>
        <a:buChar char="§"/>
        <a:defRPr sz="2200">
          <a:solidFill>
            <a:schemeClr val="tx1"/>
          </a:solidFill>
          <a:latin typeface="Arial"/>
          <a:ea typeface="ＭＳ Ｐゴシック" pitchFamily="-32" charset="-128"/>
        </a:defRPr>
      </a:lvl2pPr>
      <a:lvl3pPr marL="1143000" indent="-228600" algn="l" rtl="0" eaLnBrk="1" fontAlgn="base" hangingPunct="1">
        <a:spcBef>
          <a:spcPct val="20000"/>
        </a:spcBef>
        <a:spcAft>
          <a:spcPct val="0"/>
        </a:spcAft>
        <a:buFont typeface="Wingdings" charset="0"/>
        <a:buChar char="§"/>
        <a:defRPr sz="2000">
          <a:solidFill>
            <a:schemeClr val="tx1"/>
          </a:solidFill>
          <a:latin typeface="Arial"/>
          <a:ea typeface="ＭＳ Ｐゴシック" pitchFamily="-32" charset="-128"/>
        </a:defRPr>
      </a:lvl3pPr>
      <a:lvl4pPr marL="1600200" indent="-228600" algn="l" rtl="0" eaLnBrk="1" fontAlgn="base" hangingPunct="1">
        <a:spcBef>
          <a:spcPct val="20000"/>
        </a:spcBef>
        <a:spcAft>
          <a:spcPct val="0"/>
        </a:spcAft>
        <a:buFont typeface="Wingdings" charset="0"/>
        <a:buChar char="§"/>
        <a:defRPr sz="2000">
          <a:solidFill>
            <a:schemeClr val="tx1"/>
          </a:solidFill>
          <a:latin typeface="Arial"/>
          <a:ea typeface="ＭＳ Ｐゴシック" pitchFamily="-32" charset="-128"/>
        </a:defRPr>
      </a:lvl4pPr>
      <a:lvl5pPr marL="2057400" indent="-228600" algn="l" rtl="0" eaLnBrk="1" fontAlgn="base" hangingPunct="1">
        <a:spcBef>
          <a:spcPct val="20000"/>
        </a:spcBef>
        <a:spcAft>
          <a:spcPct val="0"/>
        </a:spcAft>
        <a:buFont typeface="Wingdings" charset="0"/>
        <a:buChar char="§"/>
        <a:defRPr sz="2000">
          <a:solidFill>
            <a:schemeClr val="tx1"/>
          </a:solidFill>
          <a:latin typeface="Arial"/>
          <a:ea typeface="ＭＳ Ｐゴシック" pitchFamily="-32" charset="-128"/>
        </a:defRPr>
      </a:lvl5pPr>
      <a:lvl6pPr marL="2514600" indent="-228600" algn="l" rtl="0" eaLnBrk="1" fontAlgn="base" hangingPunct="1">
        <a:spcBef>
          <a:spcPct val="20000"/>
        </a:spcBef>
        <a:spcAft>
          <a:spcPct val="0"/>
        </a:spcAft>
        <a:buChar char="»"/>
        <a:defRPr sz="2000">
          <a:solidFill>
            <a:schemeClr val="tx1"/>
          </a:solidFill>
          <a:latin typeface="+mn-lt"/>
          <a:ea typeface="ＭＳ Ｐゴシック" pitchFamily="-32" charset="-128"/>
        </a:defRPr>
      </a:lvl6pPr>
      <a:lvl7pPr marL="2971800" indent="-228600" algn="l" rtl="0" eaLnBrk="1" fontAlgn="base" hangingPunct="1">
        <a:spcBef>
          <a:spcPct val="20000"/>
        </a:spcBef>
        <a:spcAft>
          <a:spcPct val="0"/>
        </a:spcAft>
        <a:buChar char="»"/>
        <a:defRPr sz="2000">
          <a:solidFill>
            <a:schemeClr val="tx1"/>
          </a:solidFill>
          <a:latin typeface="+mn-lt"/>
          <a:ea typeface="ＭＳ Ｐゴシック" pitchFamily="-32" charset="-128"/>
        </a:defRPr>
      </a:lvl7pPr>
      <a:lvl8pPr marL="3429000" indent="-228600" algn="l" rtl="0" eaLnBrk="1" fontAlgn="base" hangingPunct="1">
        <a:spcBef>
          <a:spcPct val="20000"/>
        </a:spcBef>
        <a:spcAft>
          <a:spcPct val="0"/>
        </a:spcAft>
        <a:buChar char="»"/>
        <a:defRPr sz="2000">
          <a:solidFill>
            <a:schemeClr val="tx1"/>
          </a:solidFill>
          <a:latin typeface="+mn-lt"/>
          <a:ea typeface="ＭＳ Ｐゴシック" pitchFamily="-32" charset="-128"/>
        </a:defRPr>
      </a:lvl8pPr>
      <a:lvl9pPr marL="3886200" indent="-228600" algn="l" rtl="0" eaLnBrk="1" fontAlgn="base" hangingPunct="1">
        <a:spcBef>
          <a:spcPct val="20000"/>
        </a:spcBef>
        <a:spcAft>
          <a:spcPct val="0"/>
        </a:spcAft>
        <a:buChar char="»"/>
        <a:defRPr sz="2000">
          <a:solidFill>
            <a:schemeClr val="tx1"/>
          </a:solidFill>
          <a:latin typeface="+mn-lt"/>
          <a:ea typeface="ＭＳ Ｐゴシック" pitchFamily="-3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concordia.ca/cce/courses/ceps-1144eo-change-management.html" TargetMode="External"/><Relationship Id="rId2" Type="http://schemas.microsoft.com/office/2018/10/relationships/comments" Target="../comments/modernComment_113_AF098ADA.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forms.cloud.microsoft/Pages/ResponsePage.aspx?id=hfFpVS_SE06YUM5bGrzS6PPNspHZTLJLp_IBHsLuL-NURFdJN1NCRjc2V0ExUDlUSkg0TTYwWE0zSC4u" TargetMode="External"/><Relationship Id="rId2" Type="http://schemas.microsoft.com/office/2018/10/relationships/comments" Target="../comments/modernComment_114_2D44354F.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8.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microsoft.com/office/2018/10/relationships/comments" Target="../comments/modernComment_110_5566B1C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B8B56-7C98-1C8F-EDCC-EB25B4751255}"/>
              </a:ext>
            </a:extLst>
          </p:cNvPr>
          <p:cNvSpPr>
            <a:spLocks noGrp="1"/>
          </p:cNvSpPr>
          <p:nvPr>
            <p:ph type="ctrTitle"/>
          </p:nvPr>
        </p:nvSpPr>
        <p:spPr/>
        <p:txBody>
          <a:bodyPr/>
          <a:lstStyle/>
          <a:p>
            <a:r>
              <a:rPr lang="en-US" sz="3600" dirty="0">
                <a:ea typeface="ＭＳ Ｐゴシック"/>
              </a:rPr>
              <a:t>Ateliers de Concordia </a:t>
            </a:r>
            <a:r>
              <a:rPr lang="en-US" sz="3600">
                <a:ea typeface="ＭＳ Ｐゴシック"/>
              </a:rPr>
              <a:t>formation continue</a:t>
            </a:r>
            <a:endParaRPr lang="en-US" sz="3600" dirty="0"/>
          </a:p>
        </p:txBody>
      </p:sp>
      <p:sp>
        <p:nvSpPr>
          <p:cNvPr id="3" name="Subtitle 2">
            <a:extLst>
              <a:ext uri="{FF2B5EF4-FFF2-40B4-BE49-F238E27FC236}">
                <a16:creationId xmlns:a16="http://schemas.microsoft.com/office/drawing/2014/main" id="{A3599F5B-04CC-4372-AA91-9CDC1354AA46}"/>
              </a:ext>
            </a:extLst>
          </p:cNvPr>
          <p:cNvSpPr>
            <a:spLocks noGrp="1"/>
          </p:cNvSpPr>
          <p:nvPr>
            <p:ph type="subTitle" idx="1"/>
          </p:nvPr>
        </p:nvSpPr>
        <p:spPr/>
        <p:txBody>
          <a:bodyPr/>
          <a:lstStyle/>
          <a:p>
            <a:r>
              <a:rPr lang="fr-CA" noProof="0" dirty="0">
                <a:ea typeface="ＭＳ Ｐゴシック"/>
              </a:rPr>
              <a:t>Renseignements à l’intention des personnes souhaitant animer un atelier</a:t>
            </a:r>
            <a:endParaRPr lang="fr-CA" noProof="0" dirty="0"/>
          </a:p>
        </p:txBody>
      </p:sp>
    </p:spTree>
    <p:extLst>
      <p:ext uri="{BB962C8B-B14F-4D97-AF65-F5344CB8AC3E}">
        <p14:creationId xmlns:p14="http://schemas.microsoft.com/office/powerpoint/2010/main" val="17796350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B930F-EE51-11FD-AD50-DAB67AEB57A8}"/>
              </a:ext>
            </a:extLst>
          </p:cNvPr>
          <p:cNvSpPr>
            <a:spLocks noGrp="1"/>
          </p:cNvSpPr>
          <p:nvPr>
            <p:ph type="title"/>
          </p:nvPr>
        </p:nvSpPr>
        <p:spPr>
          <a:xfrm>
            <a:off x="1205408" y="534888"/>
            <a:ext cx="10363200" cy="1143000"/>
          </a:xfrm>
        </p:spPr>
        <p:txBody>
          <a:bodyPr wrap="square" anchor="ctr">
            <a:normAutofit fontScale="90000"/>
          </a:bodyPr>
          <a:lstStyle/>
          <a:p>
            <a:r>
              <a:rPr lang="fr-CA" noProof="0" dirty="0">
                <a:ea typeface="ＭＳ Ｐゴシック"/>
              </a:rPr>
              <a:t>En quoi consiste un atelier de Formation continue Concordia? </a:t>
            </a:r>
          </a:p>
        </p:txBody>
      </p:sp>
      <p:sp>
        <p:nvSpPr>
          <p:cNvPr id="3" name="Content Placeholder 2">
            <a:extLst>
              <a:ext uri="{FF2B5EF4-FFF2-40B4-BE49-F238E27FC236}">
                <a16:creationId xmlns:a16="http://schemas.microsoft.com/office/drawing/2014/main" id="{7BEA42AE-3CAF-911D-45F8-2637F44312FB}"/>
              </a:ext>
            </a:extLst>
          </p:cNvPr>
          <p:cNvSpPr>
            <a:spLocks noGrp="1"/>
          </p:cNvSpPr>
          <p:nvPr>
            <p:ph idx="1"/>
          </p:nvPr>
        </p:nvSpPr>
        <p:spPr>
          <a:xfrm>
            <a:off x="1205408" y="1906488"/>
            <a:ext cx="9703892" cy="4416624"/>
          </a:xfrm>
        </p:spPr>
        <p:txBody>
          <a:bodyPr wrap="square" anchor="t">
            <a:normAutofit/>
          </a:bodyPr>
          <a:lstStyle/>
          <a:p>
            <a:pPr marL="0" indent="0" algn="just">
              <a:lnSpc>
                <a:spcPct val="90000"/>
              </a:lnSpc>
              <a:buNone/>
            </a:pPr>
            <a:r>
              <a:rPr lang="fr-CA" sz="1900" noProof="0" dirty="0">
                <a:ea typeface="ＭＳ Ｐゴシック"/>
              </a:rPr>
              <a:t>Les ateliers de formation continue sont des modules d’apprentissage intensifs, pratiques et axés sur les compétences, qui permettent d’obtenir des résultats concrets. Nos ateliers s’appuient sur des approches d’apprentissage expérientielles et actives pour transmettre des compétences immédiatement applicables dans la vie professionnelle.</a:t>
            </a:r>
          </a:p>
          <a:p>
            <a:pPr marL="0" indent="0" algn="just">
              <a:lnSpc>
                <a:spcPct val="90000"/>
              </a:lnSpc>
              <a:buNone/>
            </a:pPr>
            <a:endParaRPr lang="fr-CA" sz="1900" noProof="0" dirty="0"/>
          </a:p>
          <a:p>
            <a:pPr marL="0" indent="0">
              <a:lnSpc>
                <a:spcPct val="90000"/>
              </a:lnSpc>
              <a:buNone/>
            </a:pPr>
            <a:r>
              <a:rPr lang="fr-CA" sz="1900" noProof="0" dirty="0"/>
              <a:t>Les ateliers peuvent combiner les éléments suivants : </a:t>
            </a:r>
          </a:p>
          <a:p>
            <a:pPr>
              <a:lnSpc>
                <a:spcPct val="90000"/>
              </a:lnSpc>
            </a:pPr>
            <a:r>
              <a:rPr lang="fr-CA" sz="1900" noProof="0" dirty="0">
                <a:ea typeface="ＭＳ Ｐゴシック"/>
              </a:rPr>
              <a:t>Exercices dirigés par un animateur</a:t>
            </a:r>
          </a:p>
          <a:p>
            <a:pPr>
              <a:lnSpc>
                <a:spcPct val="90000"/>
              </a:lnSpc>
            </a:pPr>
            <a:r>
              <a:rPr lang="fr-CA" sz="1900" noProof="0" dirty="0"/>
              <a:t>Activités pratiques</a:t>
            </a:r>
          </a:p>
          <a:p>
            <a:pPr>
              <a:lnSpc>
                <a:spcPct val="90000"/>
              </a:lnSpc>
            </a:pPr>
            <a:r>
              <a:rPr lang="fr-CA" sz="1900" noProof="0" dirty="0"/>
              <a:t>Études de cas ou exemples concrets</a:t>
            </a:r>
          </a:p>
          <a:p>
            <a:pPr>
              <a:lnSpc>
                <a:spcPct val="90000"/>
              </a:lnSpc>
            </a:pPr>
            <a:r>
              <a:rPr lang="fr-CA" sz="1900" noProof="0" dirty="0"/>
              <a:t>Exposés interactifs</a:t>
            </a:r>
          </a:p>
          <a:p>
            <a:pPr>
              <a:lnSpc>
                <a:spcPct val="90000"/>
              </a:lnSpc>
            </a:pPr>
            <a:r>
              <a:rPr lang="fr-CA" sz="1900" noProof="0" dirty="0"/>
              <a:t>Autoévaluations</a:t>
            </a:r>
          </a:p>
          <a:p>
            <a:pPr>
              <a:lnSpc>
                <a:spcPct val="90000"/>
              </a:lnSpc>
            </a:pPr>
            <a:r>
              <a:rPr lang="fr-CA" sz="1900" noProof="0" dirty="0"/>
              <a:t>Discussions de groupe</a:t>
            </a:r>
          </a:p>
          <a:p>
            <a:pPr>
              <a:lnSpc>
                <a:spcPct val="90000"/>
              </a:lnSpc>
            </a:pPr>
            <a:r>
              <a:rPr lang="fr-CA" sz="1900" noProof="0" dirty="0"/>
              <a:t>Exercices individuels</a:t>
            </a:r>
            <a:endParaRPr lang="en-US" sz="1900" dirty="0"/>
          </a:p>
        </p:txBody>
      </p:sp>
      <p:pic>
        <p:nvPicPr>
          <p:cNvPr id="7" name="Graphic 6" descr="Idea outline">
            <a:extLst>
              <a:ext uri="{FF2B5EF4-FFF2-40B4-BE49-F238E27FC236}">
                <a16:creationId xmlns:a16="http://schemas.microsoft.com/office/drawing/2014/main" id="{97C7D032-7CBF-AE2C-1A06-EB1E5168F30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flipH="1">
            <a:off x="6387008" y="2859873"/>
            <a:ext cx="4482576" cy="4482576"/>
          </a:xfrm>
          <a:prstGeom prst="rect">
            <a:avLst/>
          </a:prstGeom>
          <a:ln>
            <a:noFill/>
          </a:ln>
        </p:spPr>
      </p:pic>
    </p:spTree>
    <p:extLst>
      <p:ext uri="{BB962C8B-B14F-4D97-AF65-F5344CB8AC3E}">
        <p14:creationId xmlns:p14="http://schemas.microsoft.com/office/powerpoint/2010/main" val="29684507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03FF8-638A-BADD-9100-0C10234770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AEC5E6-ACE9-5178-E3B8-27E685246BF4}"/>
              </a:ext>
            </a:extLst>
          </p:cNvPr>
          <p:cNvSpPr>
            <a:spLocks noGrp="1"/>
          </p:cNvSpPr>
          <p:nvPr>
            <p:ph type="title"/>
          </p:nvPr>
        </p:nvSpPr>
        <p:spPr>
          <a:xfrm>
            <a:off x="1205408" y="534888"/>
            <a:ext cx="10363200" cy="1143000"/>
          </a:xfrm>
        </p:spPr>
        <p:txBody>
          <a:bodyPr wrap="square" anchor="ctr">
            <a:normAutofit/>
          </a:bodyPr>
          <a:lstStyle/>
          <a:p>
            <a:r>
              <a:rPr lang="fr-CA" noProof="0" dirty="0"/>
              <a:t>Quelles sont les modalités d’enseignement?</a:t>
            </a:r>
          </a:p>
        </p:txBody>
      </p:sp>
      <p:sp>
        <p:nvSpPr>
          <p:cNvPr id="3" name="Content Placeholder 2">
            <a:extLst>
              <a:ext uri="{FF2B5EF4-FFF2-40B4-BE49-F238E27FC236}">
                <a16:creationId xmlns:a16="http://schemas.microsoft.com/office/drawing/2014/main" id="{78CD7307-72C8-A9E6-46AD-92CAA252C5B2}"/>
              </a:ext>
            </a:extLst>
          </p:cNvPr>
          <p:cNvSpPr>
            <a:spLocks noGrp="1"/>
          </p:cNvSpPr>
          <p:nvPr>
            <p:ph idx="1"/>
          </p:nvPr>
        </p:nvSpPr>
        <p:spPr>
          <a:xfrm>
            <a:off x="1205408" y="1906488"/>
            <a:ext cx="7120890" cy="4114800"/>
          </a:xfrm>
        </p:spPr>
        <p:txBody>
          <a:bodyPr wrap="square" anchor="t">
            <a:normAutofit/>
          </a:bodyPr>
          <a:lstStyle/>
          <a:p>
            <a:pPr marL="0" indent="0" algn="just">
              <a:buNone/>
            </a:pPr>
            <a:r>
              <a:rPr lang="fr-CA" dirty="0">
                <a:ea typeface="ＭＳ Ｐゴシック"/>
              </a:rPr>
              <a:t>Les ateliers sont des formations intensives d'une durée de 3, 6 ou 12 heures. Tous les ateliers se déroulent en ligne.</a:t>
            </a:r>
          </a:p>
          <a:p>
            <a:pPr marL="0" indent="0" algn="just">
              <a:buNone/>
            </a:pPr>
            <a:endParaRPr lang="en-US" dirty="0"/>
          </a:p>
          <a:p>
            <a:pPr marL="0" indent="0" algn="just">
              <a:buNone/>
            </a:pPr>
            <a:r>
              <a:rPr lang="fr-CA" dirty="0">
                <a:ea typeface="ＭＳ Ｐゴシック"/>
              </a:rPr>
              <a:t>Veuillez noter que les ateliers de 6 et de 12 heures peuvent être divisés en séances de 3 ou 6 heures.</a:t>
            </a:r>
            <a:endParaRPr lang="en-US" dirty="0">
              <a:ea typeface="ＭＳ Ｐゴシック"/>
            </a:endParaRPr>
          </a:p>
        </p:txBody>
      </p:sp>
      <p:pic>
        <p:nvPicPr>
          <p:cNvPr id="5" name="Graphic 4" descr="Online meeting with solid fill">
            <a:extLst>
              <a:ext uri="{FF2B5EF4-FFF2-40B4-BE49-F238E27FC236}">
                <a16:creationId xmlns:a16="http://schemas.microsoft.com/office/drawing/2014/main" id="{56BE8FBB-C829-B960-7915-A6984E32FAC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516799" y="2071588"/>
            <a:ext cx="3051809" cy="3051809"/>
          </a:xfrm>
          <a:prstGeom prst="rect">
            <a:avLst/>
          </a:prstGeom>
          <a:ln>
            <a:noFill/>
          </a:ln>
        </p:spPr>
      </p:pic>
    </p:spTree>
    <p:extLst>
      <p:ext uri="{BB962C8B-B14F-4D97-AF65-F5344CB8AC3E}">
        <p14:creationId xmlns:p14="http://schemas.microsoft.com/office/powerpoint/2010/main" val="2804371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A30D1-F02D-12B5-93DC-0D146A25BF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6FD8A3-490A-8F66-726B-EFFBEF6AD6E5}"/>
              </a:ext>
            </a:extLst>
          </p:cNvPr>
          <p:cNvSpPr>
            <a:spLocks noGrp="1"/>
          </p:cNvSpPr>
          <p:nvPr>
            <p:ph type="title"/>
          </p:nvPr>
        </p:nvSpPr>
        <p:spPr>
          <a:xfrm>
            <a:off x="1205408" y="534888"/>
            <a:ext cx="10363200" cy="1143000"/>
          </a:xfrm>
        </p:spPr>
        <p:txBody>
          <a:bodyPr wrap="square" anchor="ctr">
            <a:normAutofit/>
          </a:bodyPr>
          <a:lstStyle/>
          <a:p>
            <a:r>
              <a:rPr lang="en-US" dirty="0">
                <a:ea typeface="ＭＳ Ｐゴシック"/>
              </a:rPr>
              <a:t>Qui anime les ateliers?</a:t>
            </a:r>
          </a:p>
        </p:txBody>
      </p:sp>
      <p:sp>
        <p:nvSpPr>
          <p:cNvPr id="3" name="Content Placeholder 2">
            <a:extLst>
              <a:ext uri="{FF2B5EF4-FFF2-40B4-BE49-F238E27FC236}">
                <a16:creationId xmlns:a16="http://schemas.microsoft.com/office/drawing/2014/main" id="{E17FACA8-6CB7-8E30-5C94-EDD86FDF9770}"/>
              </a:ext>
            </a:extLst>
          </p:cNvPr>
          <p:cNvSpPr>
            <a:spLocks noGrp="1"/>
          </p:cNvSpPr>
          <p:nvPr>
            <p:ph idx="1"/>
          </p:nvPr>
        </p:nvSpPr>
        <p:spPr>
          <a:xfrm>
            <a:off x="1205408" y="1906488"/>
            <a:ext cx="9589592" cy="4114800"/>
          </a:xfrm>
        </p:spPr>
        <p:txBody>
          <a:bodyPr wrap="square" anchor="t">
            <a:normAutofit/>
          </a:bodyPr>
          <a:lstStyle/>
          <a:p>
            <a:pPr marL="0" indent="0" algn="just">
              <a:lnSpc>
                <a:spcPct val="90000"/>
              </a:lnSpc>
              <a:buNone/>
            </a:pPr>
            <a:r>
              <a:rPr lang="fr-CA" sz="2200" dirty="0"/>
              <a:t>Nos animatrices et animateurs d’ateliers sont des experts dans leur domaine. Ils doivent posséder une solide expérience professionnelle pour pouvoir animer ces ateliers pratiques et axés sur les compétences.</a:t>
            </a:r>
          </a:p>
          <a:p>
            <a:pPr marL="0" indent="0" algn="just">
              <a:lnSpc>
                <a:spcPct val="90000"/>
              </a:lnSpc>
              <a:buNone/>
            </a:pPr>
            <a:endParaRPr lang="fr-CA" sz="2200" dirty="0"/>
          </a:p>
          <a:p>
            <a:pPr marL="0" indent="0" algn="just">
              <a:lnSpc>
                <a:spcPct val="90000"/>
              </a:lnSpc>
              <a:buNone/>
            </a:pPr>
            <a:r>
              <a:rPr lang="fr-CA" sz="2200" dirty="0"/>
              <a:t>L’expérience professionnelle et bénévole pertinente, la formation, les titres professionnels et l’appartenance à des ordres professionnels seront pris en compte.</a:t>
            </a:r>
          </a:p>
          <a:p>
            <a:pPr marL="0" indent="0" algn="just">
              <a:lnSpc>
                <a:spcPct val="90000"/>
              </a:lnSpc>
              <a:buNone/>
            </a:pPr>
            <a:endParaRPr lang="fr-CA" sz="2200" dirty="0"/>
          </a:p>
          <a:p>
            <a:pPr marL="0" indent="0" algn="just">
              <a:lnSpc>
                <a:spcPct val="90000"/>
              </a:lnSpc>
              <a:buNone/>
            </a:pPr>
            <a:r>
              <a:rPr lang="fr-CA" sz="2200" dirty="0"/>
              <a:t>Une expérience en enseignement n’est pas obligatoire; toutefois, une expérience dans l’enseignement, l’animation, le mentorat, la prise de parole en public ou toute autre expérience équivalente constitue un atout majeur.</a:t>
            </a:r>
            <a:endParaRPr lang="en-US" sz="2200" dirty="0"/>
          </a:p>
        </p:txBody>
      </p:sp>
    </p:spTree>
    <p:extLst>
      <p:ext uri="{BB962C8B-B14F-4D97-AF65-F5344CB8AC3E}">
        <p14:creationId xmlns:p14="http://schemas.microsoft.com/office/powerpoint/2010/main" val="36534787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F3609-7AFC-94C8-8051-E6D91FCE6E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A96B5A-A271-BA35-6D1F-1FA4117DE967}"/>
              </a:ext>
            </a:extLst>
          </p:cNvPr>
          <p:cNvSpPr>
            <a:spLocks noGrp="1"/>
          </p:cNvSpPr>
          <p:nvPr>
            <p:ph type="title"/>
          </p:nvPr>
        </p:nvSpPr>
        <p:spPr>
          <a:xfrm>
            <a:off x="1205408" y="534888"/>
            <a:ext cx="10363200" cy="1143000"/>
          </a:xfrm>
        </p:spPr>
        <p:txBody>
          <a:bodyPr wrap="square" anchor="ctr">
            <a:normAutofit/>
          </a:bodyPr>
          <a:lstStyle/>
          <a:p>
            <a:r>
              <a:rPr lang="fr-CA" noProof="0" dirty="0"/>
              <a:t>À qui s’adressent les ateliers?</a:t>
            </a:r>
          </a:p>
        </p:txBody>
      </p:sp>
      <p:sp>
        <p:nvSpPr>
          <p:cNvPr id="3" name="Content Placeholder 2">
            <a:extLst>
              <a:ext uri="{FF2B5EF4-FFF2-40B4-BE49-F238E27FC236}">
                <a16:creationId xmlns:a16="http://schemas.microsoft.com/office/drawing/2014/main" id="{9B3652FA-F5DB-9276-E7C3-FD1CCE213D8A}"/>
              </a:ext>
            </a:extLst>
          </p:cNvPr>
          <p:cNvSpPr>
            <a:spLocks noGrp="1"/>
          </p:cNvSpPr>
          <p:nvPr>
            <p:ph idx="1"/>
          </p:nvPr>
        </p:nvSpPr>
        <p:spPr>
          <a:xfrm>
            <a:off x="1205408" y="1906488"/>
            <a:ext cx="7120890" cy="4114800"/>
          </a:xfrm>
        </p:spPr>
        <p:txBody>
          <a:bodyPr wrap="square" anchor="t">
            <a:normAutofit fontScale="92500" lnSpcReduction="10000"/>
          </a:bodyPr>
          <a:lstStyle/>
          <a:p>
            <a:pPr marL="0" indent="0" algn="just">
              <a:lnSpc>
                <a:spcPct val="90000"/>
              </a:lnSpc>
              <a:buNone/>
            </a:pPr>
            <a:r>
              <a:rPr lang="fr-CA" sz="2000" noProof="0" dirty="0">
                <a:ea typeface="ＭＳ Ｐゴシック"/>
              </a:rPr>
              <a:t>Les ateliers de formation continue sont ouverts au public (18 ans et plus). Les personnes participantes sont issues d’horizons divers, tant du point de vue de la formation, de la profession que du profil sociodémographique. Les données d’une enquête indiquent que la majorité des apprenants à la formation continue ont entre 25 et 44 ans et occupent un emploi à temps plein. </a:t>
            </a:r>
            <a:endParaRPr lang="fr-CA" noProof="0" dirty="0"/>
          </a:p>
          <a:p>
            <a:pPr marL="0" indent="0" algn="just">
              <a:lnSpc>
                <a:spcPct val="90000"/>
              </a:lnSpc>
              <a:buNone/>
            </a:pPr>
            <a:endParaRPr lang="fr-CA" sz="2000" noProof="0" dirty="0"/>
          </a:p>
          <a:p>
            <a:pPr algn="just">
              <a:lnSpc>
                <a:spcPct val="90000"/>
              </a:lnSpc>
            </a:pPr>
            <a:r>
              <a:rPr lang="fr-CA" sz="2000" noProof="0" dirty="0"/>
              <a:t>Parmi les participants, on compte des professionnels en début ou en milieu de carrière, des nouveaux arrivants, des demandeurs d’emploi, des pigistes, des retraités, des étudiants ou des travailleurs autonomes.</a:t>
            </a:r>
          </a:p>
          <a:p>
            <a:pPr algn="just">
              <a:lnSpc>
                <a:spcPct val="90000"/>
              </a:lnSpc>
            </a:pPr>
            <a:endParaRPr lang="fr-CA" sz="2000" noProof="0" dirty="0"/>
          </a:p>
          <a:p>
            <a:pPr algn="just">
              <a:lnSpc>
                <a:spcPct val="90000"/>
              </a:lnSpc>
            </a:pPr>
            <a:r>
              <a:rPr lang="fr-CA" sz="2000" noProof="0" dirty="0"/>
              <a:t>Leurs principales motivations sont notamment l’avancement de carrière, la volonté de rester à jour, la réorientation professionnelle et le développement personnel.</a:t>
            </a:r>
          </a:p>
          <a:p>
            <a:pPr algn="just">
              <a:lnSpc>
                <a:spcPct val="90000"/>
              </a:lnSpc>
            </a:pPr>
            <a:endParaRPr lang="fr-CA" sz="2000" noProof="0" dirty="0">
              <a:ea typeface="ＭＳ Ｐゴシック"/>
            </a:endParaRPr>
          </a:p>
          <a:p>
            <a:pPr marL="0" indent="0" algn="just">
              <a:lnSpc>
                <a:spcPct val="90000"/>
              </a:lnSpc>
              <a:buNone/>
            </a:pPr>
            <a:endParaRPr lang="fr-CA" sz="2000" noProof="0" dirty="0"/>
          </a:p>
          <a:p>
            <a:pPr algn="just">
              <a:lnSpc>
                <a:spcPct val="90000"/>
              </a:lnSpc>
            </a:pPr>
            <a:endParaRPr lang="en-US" sz="2000" dirty="0"/>
          </a:p>
        </p:txBody>
      </p:sp>
      <p:pic>
        <p:nvPicPr>
          <p:cNvPr id="5" name="Graphic 4" descr="Classroom with solid fill">
            <a:extLst>
              <a:ext uri="{FF2B5EF4-FFF2-40B4-BE49-F238E27FC236}">
                <a16:creationId xmlns:a16="http://schemas.microsoft.com/office/drawing/2014/main" id="{64569FF1-BFCA-97ED-0AA8-0A101989841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516799" y="2234783"/>
            <a:ext cx="3051809" cy="3051809"/>
          </a:xfrm>
          <a:prstGeom prst="rect">
            <a:avLst/>
          </a:prstGeom>
          <a:ln>
            <a:noFill/>
          </a:ln>
        </p:spPr>
      </p:pic>
    </p:spTree>
    <p:extLst>
      <p:ext uri="{BB962C8B-B14F-4D97-AF65-F5344CB8AC3E}">
        <p14:creationId xmlns:p14="http://schemas.microsoft.com/office/powerpoint/2010/main" val="3291907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B8088-9393-39B7-85F7-1EBFFE8520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F2FE2E-13F1-8F94-F711-6A96D41DDADF}"/>
              </a:ext>
            </a:extLst>
          </p:cNvPr>
          <p:cNvSpPr>
            <a:spLocks noGrp="1"/>
          </p:cNvSpPr>
          <p:nvPr>
            <p:ph type="title"/>
          </p:nvPr>
        </p:nvSpPr>
        <p:spPr>
          <a:xfrm>
            <a:off x="1235459" y="764704"/>
            <a:ext cx="10864079" cy="661241"/>
          </a:xfrm>
        </p:spPr>
        <p:txBody>
          <a:bodyPr/>
          <a:lstStyle/>
          <a:p>
            <a:r>
              <a:rPr lang="fr-CA" sz="3200" dirty="0">
                <a:ea typeface="ＭＳ Ｐゴシック"/>
              </a:rPr>
              <a:t>Puis-je adapter mon atelier à un public particulier?</a:t>
            </a:r>
            <a:endParaRPr lang="en-US" sz="3200" dirty="0"/>
          </a:p>
        </p:txBody>
      </p:sp>
      <p:sp>
        <p:nvSpPr>
          <p:cNvPr id="3" name="Content Placeholder 2">
            <a:extLst>
              <a:ext uri="{FF2B5EF4-FFF2-40B4-BE49-F238E27FC236}">
                <a16:creationId xmlns:a16="http://schemas.microsoft.com/office/drawing/2014/main" id="{C582AE57-0907-9063-F690-4116C24BADCD}"/>
              </a:ext>
            </a:extLst>
          </p:cNvPr>
          <p:cNvSpPr>
            <a:spLocks noGrp="1"/>
          </p:cNvSpPr>
          <p:nvPr>
            <p:ph idx="1"/>
          </p:nvPr>
        </p:nvSpPr>
        <p:spPr>
          <a:xfrm>
            <a:off x="1235459" y="1765093"/>
            <a:ext cx="9721080" cy="5092907"/>
          </a:xfrm>
        </p:spPr>
        <p:txBody>
          <a:bodyPr/>
          <a:lstStyle/>
          <a:p>
            <a:pPr marL="0" indent="0" algn="just">
              <a:buNone/>
            </a:pPr>
            <a:r>
              <a:rPr lang="fr-CA" sz="1700" noProof="0" dirty="0"/>
              <a:t>Les ateliers de formation continue sont conçus pour s’adresser à un large public. Vous pouvez adapter votre proposition et recommander les profils de participants qui pourraient bénéficier le plus de votre atelier, mais ce public doit rester large et ne pas être restrictif.</a:t>
            </a:r>
          </a:p>
          <a:p>
            <a:pPr marL="0" indent="0">
              <a:buNone/>
            </a:pPr>
            <a:r>
              <a:rPr lang="fr-CA" sz="1700" noProof="0" dirty="0">
                <a:ea typeface="ＭＳ Ｐゴシック"/>
              </a:rPr>
              <a:t>Par exemple : </a:t>
            </a:r>
            <a:endParaRPr lang="fr-CA" sz="1700" noProof="0" dirty="0"/>
          </a:p>
          <a:p>
            <a:pPr marL="0" indent="0">
              <a:buNone/>
            </a:pPr>
            <a:endParaRPr lang="fr-CA" sz="1700" noProof="0" dirty="0">
              <a:ea typeface="ＭＳ Ｐゴシック"/>
            </a:endParaRPr>
          </a:p>
          <a:p>
            <a:pPr algn="just"/>
            <a:r>
              <a:rPr lang="fr-CA" sz="1700" noProof="0" dirty="0"/>
              <a:t>L'atelier « </a:t>
            </a:r>
            <a:r>
              <a:rPr lang="fr-CA" sz="1700" noProof="0" dirty="0">
                <a:hlinkClick r:id="rId3"/>
              </a:rPr>
              <a:t>Gestion du changement</a:t>
            </a:r>
            <a:r>
              <a:rPr lang="fr-CA" sz="1700" noProof="0" dirty="0"/>
              <a:t> » convient particulièrement aux publics suivants : les cadres, les responsables et les chefs d’équipe qui souhaitent apprendre à gérer efficacement le changement au sein de leur organisation ainsi que toute personne souhaitant apprendre à mieux gérer le changement dans sa vie personnelle ou professionnelle.</a:t>
            </a:r>
          </a:p>
          <a:p>
            <a:endParaRPr lang="fr-CA" sz="1700" noProof="0" dirty="0">
              <a:cs typeface="Arial"/>
            </a:endParaRPr>
          </a:p>
          <a:p>
            <a:pPr marL="0" indent="0" algn="just">
              <a:buNone/>
            </a:pPr>
            <a:r>
              <a:rPr lang="fr-CA" sz="1700" noProof="0" dirty="0">
                <a:ea typeface="ＭＳ Ｐゴシック"/>
                <a:cs typeface="Arial"/>
              </a:rPr>
              <a:t>À noter qu’aucune formation préalable n’est requise pour participer aux ateliers. Vous pouvez recommander un niveau de connaissances de base, mais celui-ci ne doit pas constituer une condition obligatoire, sauf indication contraire. Vous devez donc vous préparer à rendre l’expérience d’apprentissage accessible aux personnes qui ne possèdent pas les connaissances recommandées. </a:t>
            </a:r>
            <a:endParaRPr lang="fr-CA" sz="1700" noProof="0" dirty="0">
              <a:cs typeface="Arial"/>
            </a:endParaRPr>
          </a:p>
        </p:txBody>
      </p:sp>
    </p:spTree>
    <p:extLst>
      <p:ext uri="{BB962C8B-B14F-4D97-AF65-F5344CB8AC3E}">
        <p14:creationId xmlns:p14="http://schemas.microsoft.com/office/powerpoint/2010/main" val="2936638170"/>
      </p:ext>
    </p:extLst>
  </p:cSld>
  <p:clrMapOvr>
    <a:masterClrMapping/>
  </p:clrMapOvr>
  <p:extLst>
    <p:ext uri="{6950BFC3-D8DA-4A85-94F7-54DA5524770B}">
      <p188:commentRel xmlns:p188="http://schemas.microsoft.com/office/powerpoint/2018/8/main" r:id="rId2"/>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55061-228B-F97E-B601-15AA5C2392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716488-0C57-2BED-C6D8-A597A6294E51}"/>
              </a:ext>
            </a:extLst>
          </p:cNvPr>
          <p:cNvSpPr>
            <a:spLocks noGrp="1"/>
          </p:cNvSpPr>
          <p:nvPr>
            <p:ph type="title"/>
          </p:nvPr>
        </p:nvSpPr>
        <p:spPr>
          <a:xfrm>
            <a:off x="1205408" y="534888"/>
            <a:ext cx="10363200" cy="1143000"/>
          </a:xfrm>
        </p:spPr>
        <p:txBody>
          <a:bodyPr wrap="square" anchor="ctr">
            <a:normAutofit fontScale="90000"/>
          </a:bodyPr>
          <a:lstStyle/>
          <a:p>
            <a:r>
              <a:rPr lang="fr-CA" dirty="0"/>
              <a:t>Quelle est la marche à suivre pour soumettre une proposition?</a:t>
            </a:r>
            <a:endParaRPr lang="en-US" dirty="0"/>
          </a:p>
        </p:txBody>
      </p:sp>
      <p:sp>
        <p:nvSpPr>
          <p:cNvPr id="3" name="Content Placeholder 2">
            <a:extLst>
              <a:ext uri="{FF2B5EF4-FFF2-40B4-BE49-F238E27FC236}">
                <a16:creationId xmlns:a16="http://schemas.microsoft.com/office/drawing/2014/main" id="{FCF7E98A-2DC4-0097-B746-9E048C0EF4DC}"/>
              </a:ext>
            </a:extLst>
          </p:cNvPr>
          <p:cNvSpPr>
            <a:spLocks noGrp="1"/>
          </p:cNvSpPr>
          <p:nvPr>
            <p:ph idx="1"/>
          </p:nvPr>
        </p:nvSpPr>
        <p:spPr>
          <a:xfrm>
            <a:off x="1205408" y="1906488"/>
            <a:ext cx="7786192" cy="4114800"/>
          </a:xfrm>
        </p:spPr>
        <p:txBody>
          <a:bodyPr wrap="square" anchor="t">
            <a:normAutofit lnSpcReduction="10000"/>
          </a:bodyPr>
          <a:lstStyle/>
          <a:p>
            <a:r>
              <a:rPr lang="fr-CA" noProof="0" dirty="0"/>
              <a:t>Étape 1 : Envoyez votre proposition d’atelier et votre candidature à l’aide du formulaire en ligne : </a:t>
            </a:r>
            <a:r>
              <a:rPr lang="fr-CA" noProof="0" dirty="0">
                <a:hlinkClick r:id="rId3"/>
              </a:rPr>
              <a:t>Proposition d’atelier de Formation continue Concordia</a:t>
            </a:r>
            <a:r>
              <a:rPr lang="fr-CA" noProof="0" dirty="0"/>
              <a:t>.</a:t>
            </a:r>
          </a:p>
          <a:p>
            <a:r>
              <a:rPr lang="fr-CA" noProof="0" dirty="0"/>
              <a:t>Étape 2 : Si votre proposition est présélectionnée, notre comité d’évaluation interne communiquera avec vous pour organiser une entrevue ou discuter des prochaines étapes.</a:t>
            </a:r>
          </a:p>
          <a:p>
            <a:r>
              <a:rPr lang="fr-CA" noProof="0" dirty="0"/>
              <a:t>Étape 3 : Si votre proposition est retenue, le service administratif communiquera avec vous pour fixer la date de l’atelier.</a:t>
            </a:r>
            <a:endParaRPr lang="fr-CA" noProof="0" dirty="0">
              <a:effectLst/>
            </a:endParaRPr>
          </a:p>
        </p:txBody>
      </p:sp>
      <p:pic>
        <p:nvPicPr>
          <p:cNvPr id="5" name="Graphic 4" descr="Lightbulb and pencil with solid fill">
            <a:extLst>
              <a:ext uri="{FF2B5EF4-FFF2-40B4-BE49-F238E27FC236}">
                <a16:creationId xmlns:a16="http://schemas.microsoft.com/office/drawing/2014/main" id="{1FAD9075-A82E-835C-C18E-FEFA702F0AC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278798" y="2336383"/>
            <a:ext cx="3051809" cy="3051809"/>
          </a:xfrm>
          <a:prstGeom prst="rect">
            <a:avLst/>
          </a:prstGeom>
          <a:ln>
            <a:noFill/>
          </a:ln>
        </p:spPr>
      </p:pic>
    </p:spTree>
    <p:extLst>
      <p:ext uri="{BB962C8B-B14F-4D97-AF65-F5344CB8AC3E}">
        <p14:creationId xmlns:p14="http://schemas.microsoft.com/office/powerpoint/2010/main" val="759444815"/>
      </p:ext>
    </p:extLst>
  </p:cSld>
  <p:clrMapOvr>
    <a:masterClrMapping/>
  </p:clrMapOvr>
  <p:extLst>
    <p:ext uri="{6950BFC3-D8DA-4A85-94F7-54DA5524770B}">
      <p188:commentRel xmlns:p188="http://schemas.microsoft.com/office/powerpoint/2018/8/main" r:id="rId2"/>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00EA4-1D99-7413-D1FD-4540FB4F3F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8BAF81-735A-7083-D65B-A95A1981A167}"/>
              </a:ext>
            </a:extLst>
          </p:cNvPr>
          <p:cNvSpPr>
            <a:spLocks noGrp="1"/>
          </p:cNvSpPr>
          <p:nvPr>
            <p:ph type="title"/>
          </p:nvPr>
        </p:nvSpPr>
        <p:spPr>
          <a:xfrm>
            <a:off x="1205408" y="534888"/>
            <a:ext cx="10363200" cy="1143000"/>
          </a:xfrm>
        </p:spPr>
        <p:txBody>
          <a:bodyPr wrap="square" anchor="ctr">
            <a:normAutofit fontScale="90000"/>
          </a:bodyPr>
          <a:lstStyle/>
          <a:p>
            <a:r>
              <a:rPr lang="fr-CA" dirty="0"/>
              <a:t>Quelle est la procédure à suivre une fois mon atelier sélectionné?</a:t>
            </a:r>
            <a:endParaRPr lang="en-US" dirty="0"/>
          </a:p>
        </p:txBody>
      </p:sp>
      <p:sp>
        <p:nvSpPr>
          <p:cNvPr id="3" name="Content Placeholder 2">
            <a:extLst>
              <a:ext uri="{FF2B5EF4-FFF2-40B4-BE49-F238E27FC236}">
                <a16:creationId xmlns:a16="http://schemas.microsoft.com/office/drawing/2014/main" id="{AE02B32B-C5A4-C365-9E5B-D575D92A871E}"/>
              </a:ext>
            </a:extLst>
          </p:cNvPr>
          <p:cNvSpPr>
            <a:spLocks noGrp="1"/>
          </p:cNvSpPr>
          <p:nvPr>
            <p:ph idx="1"/>
          </p:nvPr>
        </p:nvSpPr>
        <p:spPr>
          <a:xfrm>
            <a:off x="1205408" y="1906488"/>
            <a:ext cx="7557592" cy="4253680"/>
          </a:xfrm>
        </p:spPr>
        <p:txBody>
          <a:bodyPr wrap="square" anchor="t">
            <a:noAutofit/>
          </a:bodyPr>
          <a:lstStyle/>
          <a:p>
            <a:pPr algn="just">
              <a:lnSpc>
                <a:spcPct val="90000"/>
              </a:lnSpc>
            </a:pPr>
            <a:r>
              <a:rPr lang="fr-CA" sz="1700" dirty="0">
                <a:ea typeface="ＭＳ Ｐゴシック"/>
              </a:rPr>
              <a:t>Formation continue Concordia vous fournira un modèle de présentation PowerPoint. Une fois celui-ci rempli, l’un de nos experts pédagogiques l’examinera et vous fera part de ses commentaires et recommandations. Veuillez noter que l’ensemble du contenu reste votre propriété intellectuelle (PI).</a:t>
            </a:r>
          </a:p>
          <a:p>
            <a:pPr algn="just">
              <a:lnSpc>
                <a:spcPct val="90000"/>
              </a:lnSpc>
            </a:pPr>
            <a:endParaRPr lang="fr-CA" sz="1700" dirty="0">
              <a:ea typeface="ＭＳ Ｐゴシック"/>
            </a:endParaRPr>
          </a:p>
          <a:p>
            <a:pPr algn="just">
              <a:lnSpc>
                <a:spcPct val="90000"/>
              </a:lnSpc>
            </a:pPr>
            <a:r>
              <a:rPr lang="fr-CA" sz="1700" dirty="0">
                <a:ea typeface="ＭＳ Ｐゴシック"/>
              </a:rPr>
              <a:t>Formation continue Concordia annoncera votre atelier sur son site Web. Un nombre minimum d’inscriptions est requis pour que l’atelier ait lieu; un responsable vous informera de la décision de maintien ou d’annulation une semaine avant l’atelier, date à laquelle un contrat vous sera envoyé pour signature. </a:t>
            </a:r>
          </a:p>
          <a:p>
            <a:pPr algn="just">
              <a:lnSpc>
                <a:spcPct val="90000"/>
              </a:lnSpc>
            </a:pPr>
            <a:endParaRPr lang="en-US" sz="1700" dirty="0"/>
          </a:p>
          <a:p>
            <a:pPr algn="just">
              <a:lnSpc>
                <a:spcPct val="90000"/>
              </a:lnSpc>
            </a:pPr>
            <a:r>
              <a:rPr lang="fr-CA" sz="1700" dirty="0">
                <a:ea typeface="ＭＳ Ｐゴシック"/>
              </a:rPr>
              <a:t>Vous devez fournir le matériel de formation ainsi que le lien Zoom une fois que la tenue de l’atelier est confirmée; l’administration les transmettra aux personnes inscrites la veille de l’atelier. L’administration vous enverra la liste des personnes participantes afin que vous puissiez prendre les présences 24 heures avant le début de l'atelier.</a:t>
            </a:r>
            <a:endParaRPr lang="en-US" sz="1700" dirty="0">
              <a:ea typeface="ＭＳ Ｐゴシック"/>
            </a:endParaRPr>
          </a:p>
        </p:txBody>
      </p:sp>
      <p:pic>
        <p:nvPicPr>
          <p:cNvPr id="7" name="Graphic 6" descr="Playbook with solid fill">
            <a:extLst>
              <a:ext uri="{FF2B5EF4-FFF2-40B4-BE49-F238E27FC236}">
                <a16:creationId xmlns:a16="http://schemas.microsoft.com/office/drawing/2014/main" id="{F5F6A5D7-9AEC-AEB1-853F-D92471968D3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737600" y="2050841"/>
            <a:ext cx="3264317" cy="3264317"/>
          </a:xfrm>
          <a:prstGeom prst="rect">
            <a:avLst/>
          </a:prstGeom>
          <a:ln>
            <a:noFill/>
          </a:ln>
        </p:spPr>
      </p:pic>
    </p:spTree>
    <p:extLst>
      <p:ext uri="{BB962C8B-B14F-4D97-AF65-F5344CB8AC3E}">
        <p14:creationId xmlns:p14="http://schemas.microsoft.com/office/powerpoint/2010/main" val="2166324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322A1E6-B931-75F2-3DF3-AB4F5A6205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32E0D0-36CC-ED48-E77C-63CAA436210C}"/>
              </a:ext>
            </a:extLst>
          </p:cNvPr>
          <p:cNvSpPr>
            <a:spLocks noGrp="1"/>
          </p:cNvSpPr>
          <p:nvPr>
            <p:ph type="title"/>
          </p:nvPr>
        </p:nvSpPr>
        <p:spPr>
          <a:xfrm>
            <a:off x="1199456" y="620688"/>
            <a:ext cx="9721080" cy="1143000"/>
          </a:xfrm>
        </p:spPr>
        <p:txBody>
          <a:bodyPr/>
          <a:lstStyle/>
          <a:p>
            <a:r>
              <a:rPr lang="fr-CA" noProof="0" dirty="0">
                <a:ea typeface="ＭＳ Ｐゴシック"/>
              </a:rPr>
              <a:t>Quelle est la rémunération offerte?</a:t>
            </a:r>
            <a:endParaRPr lang="fr-CA" noProof="0" dirty="0"/>
          </a:p>
        </p:txBody>
      </p:sp>
      <p:sp>
        <p:nvSpPr>
          <p:cNvPr id="3" name="Content Placeholder 2">
            <a:extLst>
              <a:ext uri="{FF2B5EF4-FFF2-40B4-BE49-F238E27FC236}">
                <a16:creationId xmlns:a16="http://schemas.microsoft.com/office/drawing/2014/main" id="{39314BE8-75A9-5836-1DF3-50597CAB1282}"/>
              </a:ext>
            </a:extLst>
          </p:cNvPr>
          <p:cNvSpPr>
            <a:spLocks noGrp="1"/>
          </p:cNvSpPr>
          <p:nvPr>
            <p:ph idx="1"/>
          </p:nvPr>
        </p:nvSpPr>
        <p:spPr>
          <a:xfrm>
            <a:off x="1199456" y="1920280"/>
            <a:ext cx="10001944" cy="4173016"/>
          </a:xfrm>
        </p:spPr>
        <p:txBody>
          <a:bodyPr/>
          <a:lstStyle/>
          <a:p>
            <a:pPr marL="0" indent="0">
              <a:buNone/>
            </a:pPr>
            <a:r>
              <a:rPr lang="fr-CA" sz="2200" dirty="0">
                <a:ea typeface="ＭＳ Ｐゴシック"/>
              </a:rPr>
              <a:t>La rémunération offerte aux animatrices et animateurs d’ateliers de Formation continue Concordia est de 200 $ l’heure.</a:t>
            </a:r>
            <a:endParaRPr lang="en-US" sz="2200" dirty="0">
              <a:ea typeface="ＭＳ Ｐゴシック"/>
            </a:endParaRPr>
          </a:p>
          <a:p>
            <a:r>
              <a:rPr lang="fr-CA" sz="2200" dirty="0">
                <a:ea typeface="ＭＳ Ｐゴシック"/>
              </a:rPr>
              <a:t>La rémunération englobe les heures consacrées à la prestation de l’atelier et 30 minutes de préparation pour chaque tranche de 3 heures d’enseignement</a:t>
            </a:r>
            <a:r>
              <a:rPr lang="en-US" sz="2200" dirty="0">
                <a:ea typeface="ＭＳ Ｐゴシック"/>
              </a:rPr>
              <a:t>. </a:t>
            </a:r>
            <a:endParaRPr lang="en-US" dirty="0"/>
          </a:p>
          <a:p>
            <a:r>
              <a:rPr lang="fr-CA" sz="2200" dirty="0">
                <a:ea typeface="ＭＳ Ｐゴシック"/>
              </a:rPr>
              <a:t>Le temps consacré à l’élaboration de l’atelier n’est pas rémunéré, car les formateurs conservent la propriété intellectuelle du contenu de leur atelier. </a:t>
            </a:r>
            <a:endParaRPr lang="en-US" sz="2200" dirty="0">
              <a:ea typeface="ＭＳ Ｐゴシック"/>
            </a:endParaRPr>
          </a:p>
          <a:p>
            <a:pPr marL="0" indent="0">
              <a:buNone/>
            </a:pPr>
            <a:r>
              <a:rPr lang="fr-CA" sz="2200" dirty="0">
                <a:ea typeface="ＭＳ Ｐゴシック"/>
              </a:rPr>
              <a:t>Par exemple, un atelier de 3 heures donne droit à une rémunération de 700 $ (3 heures d’enseignement et 30 minutes de préparation). Un atelier de 6 heures donne droit à une rémunération de 1 400 $. </a:t>
            </a:r>
            <a:r>
              <a:rPr lang="en-US" sz="2200" dirty="0">
                <a:ea typeface="ＭＳ Ｐゴシック"/>
              </a:rPr>
              <a:t> </a:t>
            </a:r>
          </a:p>
        </p:txBody>
      </p:sp>
    </p:spTree>
    <p:extLst>
      <p:ext uri="{BB962C8B-B14F-4D97-AF65-F5344CB8AC3E}">
        <p14:creationId xmlns:p14="http://schemas.microsoft.com/office/powerpoint/2010/main" val="1432793545"/>
      </p:ext>
    </p:extLst>
  </p:cSld>
  <p:clrMapOvr>
    <a:masterClrMapping/>
  </p:clrMapOvr>
  <p:extLst>
    <p:ext uri="{6950BFC3-D8DA-4A85-94F7-54DA5524770B}">
      <p188:commentRel xmlns:p188="http://schemas.microsoft.com/office/powerpoint/2018/8/main" r:id="rId2"/>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F00E884-A155-DDDB-D046-AE9A33D89F75}"/>
              </a:ext>
            </a:extLst>
          </p:cNvPr>
          <p:cNvSpPr>
            <a:spLocks noGrp="1"/>
          </p:cNvSpPr>
          <p:nvPr>
            <p:ph type="title"/>
          </p:nvPr>
        </p:nvSpPr>
        <p:spPr>
          <a:xfrm>
            <a:off x="1172751" y="2451043"/>
            <a:ext cx="9859144" cy="1944216"/>
          </a:xfrm>
        </p:spPr>
        <p:txBody>
          <a:bodyPr/>
          <a:lstStyle/>
          <a:p>
            <a:pPr algn="ctr"/>
            <a:r>
              <a:rPr lang="fr-CA" sz="3900" dirty="0">
                <a:ea typeface="ＭＳ Ｐゴシック"/>
              </a:rPr>
              <a:t>Merci de l’intérêt que vous portez à l’idée d’animer un atelier à Concordia  formation continue !</a:t>
            </a:r>
            <a:r>
              <a:rPr lang="en-US" sz="3900" dirty="0">
                <a:ea typeface="ＭＳ Ｐゴシック"/>
              </a:rPr>
              <a:t>  </a:t>
            </a:r>
            <a:endParaRPr lang="en-US" sz="3900" dirty="0"/>
          </a:p>
        </p:txBody>
      </p:sp>
    </p:spTree>
    <p:extLst>
      <p:ext uri="{BB962C8B-B14F-4D97-AF65-F5344CB8AC3E}">
        <p14:creationId xmlns:p14="http://schemas.microsoft.com/office/powerpoint/2010/main" val="35360182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28740355"/>
      </p:ext>
    </p:extLst>
  </p:cSld>
  <p:clrMapOvr>
    <a:masterClrMapping/>
  </p:clrMapOvr>
</p:sld>
</file>

<file path=ppt/theme/theme1.xml><?xml version="1.0" encoding="utf-8"?>
<a:theme xmlns:a="http://schemas.openxmlformats.org/drawingml/2006/main" name="MAIN SLIDE">
  <a:themeElements>
    <a:clrScheme name="CONCORDIA UNIVERSITY">
      <a:dk1>
        <a:srgbClr val="000000"/>
      </a:dk1>
      <a:lt1>
        <a:srgbClr val="FFFFFF"/>
      </a:lt1>
      <a:dk2>
        <a:srgbClr val="000000"/>
      </a:dk2>
      <a:lt2>
        <a:srgbClr val="BCBCBC"/>
      </a:lt2>
      <a:accent1>
        <a:srgbClr val="801329"/>
      </a:accent1>
      <a:accent2>
        <a:srgbClr val="E83F21"/>
      </a:accent2>
      <a:accent3>
        <a:srgbClr val="00776F"/>
      </a:accent3>
      <a:accent4>
        <a:srgbClr val="E90065"/>
      </a:accent4>
      <a:accent5>
        <a:srgbClr val="1598D6"/>
      </a:accent5>
      <a:accent6>
        <a:srgbClr val="7BC224"/>
      </a:accent6>
      <a:hlink>
        <a:srgbClr val="801329"/>
      </a:hlink>
      <a:folHlink>
        <a:srgbClr val="0E317B"/>
      </a:folHlink>
    </a:clrScheme>
    <a:fontScheme name="Concordia-PPT">
      <a:majorFont>
        <a:latin typeface="GillSans Bold"/>
        <a:ea typeface=""/>
        <a:cs typeface=""/>
      </a:majorFont>
      <a:minorFont>
        <a:latin typeface="Gill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3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32" charset="0"/>
          </a:defRPr>
        </a:defPPr>
      </a:lstStyle>
    </a:lnDef>
  </a:objectDefaults>
  <a:extraClrSchemeLst>
    <a:extraClrScheme>
      <a:clrScheme name="Concordia-PP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oncordia-PP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oncordia-PP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oncordia-PP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oncordia-PP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oncordia-PP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oncordia-PPT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oncordia-PP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oncordia-PP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oncordia-PP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oncordia-PP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oncordia-PP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25-92507-JMSB-JMEC PPT template-ENG.pptx" id="{19583EB8-2D2F-F04A-9A38-B9513959213D}" vid="{A97A3D48-8AB5-304E-A6BC-B0F2C81043B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627d9133-821f-4da0-b406-ea8193656706" xsi:nil="true"/>
    <lcf76f155ced4ddcb4097134ff3c332f xmlns="9e25abf9-32f2-4120-8083-e8ef5737d9c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BCDDD76326E3A4FA6891EA8EEED57FE" ma:contentTypeVersion="10" ma:contentTypeDescription="Create a new document." ma:contentTypeScope="" ma:versionID="833cd685555949cc5db99e68a29a8031">
  <xsd:schema xmlns:xsd="http://www.w3.org/2001/XMLSchema" xmlns:xs="http://www.w3.org/2001/XMLSchema" xmlns:p="http://schemas.microsoft.com/office/2006/metadata/properties" xmlns:ns2="9e25abf9-32f2-4120-8083-e8ef5737d9c0" xmlns:ns3="627d9133-821f-4da0-b406-ea8193656706" targetNamespace="http://schemas.microsoft.com/office/2006/metadata/properties" ma:root="true" ma:fieldsID="0b6e6051a43956687d860542d0395312" ns2:_="" ns3:_="">
    <xsd:import namespace="9e25abf9-32f2-4120-8083-e8ef5737d9c0"/>
    <xsd:import namespace="627d9133-821f-4da0-b406-ea819365670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25abf9-32f2-4120-8083-e8ef5737d9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2111843b-6948-4e45-a4d0-217e70d3d48c"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27d9133-821f-4da0-b406-ea8193656706"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8cdf5517-6546-4f40-8962-d57e2633f2d2}" ma:internalName="TaxCatchAll" ma:showField="CatchAllData" ma:web="627d9133-821f-4da0-b406-ea819365670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5E52B0F-02A2-4554-90DD-C6B915FDB6A6}">
  <ds:schemaRefs>
    <ds:schemaRef ds:uri="http://schemas.microsoft.com/office/2006/metadata/properties"/>
    <ds:schemaRef ds:uri="http://schemas.microsoft.com/office/infopath/2007/PartnerControls"/>
    <ds:schemaRef ds:uri="627d9133-821f-4da0-b406-ea8193656706"/>
    <ds:schemaRef ds:uri="9e25abf9-32f2-4120-8083-e8ef5737d9c0"/>
  </ds:schemaRefs>
</ds:datastoreItem>
</file>

<file path=customXml/itemProps2.xml><?xml version="1.0" encoding="utf-8"?>
<ds:datastoreItem xmlns:ds="http://schemas.openxmlformats.org/officeDocument/2006/customXml" ds:itemID="{D9FE2354-EC95-4493-A460-039EFBB08E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25abf9-32f2-4120-8083-e8ef5737d9c0"/>
    <ds:schemaRef ds:uri="627d9133-821f-4da0-b406-ea819365670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37389D6-8B73-4F09-A7F0-24A93AD20B3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MAIN SLIDE</Template>
  <TotalTime>33</TotalTime>
  <Words>922</Words>
  <Application>Microsoft Office PowerPoint</Application>
  <PresentationFormat>Widescreen</PresentationFormat>
  <Paragraphs>54</Paragraphs>
  <Slides>11</Slides>
  <Notes>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GillSans Bold</vt:lpstr>
      <vt:lpstr>ＭＳ Ｐゴシック</vt:lpstr>
      <vt:lpstr>Arial</vt:lpstr>
      <vt:lpstr>Arial Bold</vt:lpstr>
      <vt:lpstr>Times</vt:lpstr>
      <vt:lpstr>Wingdings</vt:lpstr>
      <vt:lpstr>MAIN SLIDE</vt:lpstr>
      <vt:lpstr>Ateliers de Concordia formation continue</vt:lpstr>
      <vt:lpstr>En quoi consiste un atelier de Formation continue Concordia? </vt:lpstr>
      <vt:lpstr>Quelles sont les modalités d’enseignement?</vt:lpstr>
      <vt:lpstr>Qui anime les ateliers?</vt:lpstr>
      <vt:lpstr>À qui s’adressent les ateliers?</vt:lpstr>
      <vt:lpstr>Puis-je adapter mon atelier à un public particulier?</vt:lpstr>
      <vt:lpstr>Quelle est la marche à suivre pour soumettre une proposition?</vt:lpstr>
      <vt:lpstr>Quelle est la procédure à suivre une fois mon atelier sélectionné?</vt:lpstr>
      <vt:lpstr>Quelle est la rémunération offerte?</vt:lpstr>
      <vt:lpstr>Merci de l’intérêt que vous portez à l’idée d’animer un atelier à Concordia  formation continue !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Elizabeth Chan</dc:creator>
  <cp:lastModifiedBy>Saskia van Es</cp:lastModifiedBy>
  <cp:revision>14</cp:revision>
  <dcterms:created xsi:type="dcterms:W3CDTF">2024-12-04T16:09:37Z</dcterms:created>
  <dcterms:modified xsi:type="dcterms:W3CDTF">2026-09-28T15:18:29Z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0x0101007BCDDD76326E3A4FA6891EA8EEED57FE</vt:lpwstr>
  </property>
  <property fmtid="{D5CDD505-2E9C-101B-9397-08002B2CF9AE}" pid="3" name="xd_ProgID">
    <vt:lpwstr/>
  </property>
  <property fmtid="{D5CDD505-2E9C-101B-9397-08002B2CF9AE}" pid="4" name="_SourceUrl">
    <vt:lpwstr/>
  </property>
  <property fmtid="{D5CDD505-2E9C-101B-9397-08002B2CF9AE}" pid="5" name="_SharedFileIndex">
    <vt:lpwstr/>
  </property>
  <property fmtid="{D5CDD505-2E9C-101B-9397-08002B2CF9AE}" pid="6" name="TemplateUrl">
    <vt:lpwstr/>
  </property>
  <property fmtid="{D5CDD505-2E9C-101B-9397-08002B2CF9AE}" pid="7" name="ComplianceAssetId">
    <vt:lpwstr/>
  </property>
  <property fmtid="{D5CDD505-2E9C-101B-9397-08002B2CF9AE}" pid="8" name="_ExtendedDescription">
    <vt:lpwstr/>
  </property>
  <property fmtid="{D5CDD505-2E9C-101B-9397-08002B2CF9AE}" pid="9" name="TriggerFlowInfo">
    <vt:lpwstr/>
  </property>
  <property fmtid="{D5CDD505-2E9C-101B-9397-08002B2CF9AE}" pid="10" name="xd_Signature">
    <vt:bool>false</vt:bool>
  </property>
  <property fmtid="{D5CDD505-2E9C-101B-9397-08002B2CF9AE}" pid="11" name="MediaServiceImageTags">
    <vt:lpwstr/>
  </property>
</Properties>
</file>