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1B_1A0993D9.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8" r:id="rId4"/>
  </p:sldMasterIdLst>
  <p:notesMasterIdLst>
    <p:notesMasterId r:id="rId15"/>
  </p:notesMasterIdLst>
  <p:handoutMasterIdLst>
    <p:handoutMasterId r:id="rId16"/>
  </p:handoutMasterIdLst>
  <p:sldIdLst>
    <p:sldId id="261" r:id="rId5"/>
    <p:sldId id="262" r:id="rId6"/>
    <p:sldId id="268" r:id="rId7"/>
    <p:sldId id="280" r:id="rId8"/>
    <p:sldId id="267" r:id="rId9"/>
    <p:sldId id="281" r:id="rId10"/>
    <p:sldId id="282" r:id="rId11"/>
    <p:sldId id="283" r:id="rId12"/>
    <p:sldId id="266" r:id="rId13"/>
    <p:sldId id="264" r:id="rId14"/>
  </p:sldIdLst>
  <p:sldSz cx="12192000" cy="6858000"/>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6D1372-BBAE-BC26-C345-777A0F095504}" name="Claudine Trahan" initials="CT" userId="S::claudine.trahan@concordia.ca::c857311a-060c-49f5-bd36-509dedfea1a9" providerId="AD"/>
  <p188:author id="{A8A9D772-0FCC-A834-3A47-815D8F8CEECA}" name="Olivia Collette" initials="OC" userId="S::olivia.collette@concordia.ca::901a8ed2-29bc-4030-8c5b-63fbf583f7a7" providerId="AD"/>
  <p188:author id="{4A49A0E9-4069-773F-6212-9E6F3DF785C8}" name="Saskia van Es" initials="SE" userId="S::saskia.vanes@concordia.ca::91b2cdf3-4cd9-4bb2-a7f2-011ec2ee2fe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19"/>
    <p:restoredTop sz="94635"/>
  </p:normalViewPr>
  <p:slideViewPr>
    <p:cSldViewPr>
      <p:cViewPr varScale="1">
        <p:scale>
          <a:sx n="75" d="100"/>
          <a:sy n="75" d="100"/>
        </p:scale>
        <p:origin x="552" y="43"/>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219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omments/modernComment_11B_1A0993D9.xml><?xml version="1.0" encoding="utf-8"?>
<p188:cmLst xmlns:a="http://schemas.openxmlformats.org/drawingml/2006/main" xmlns:r="http://schemas.openxmlformats.org/officeDocument/2006/relationships" xmlns:p188="http://schemas.microsoft.com/office/powerpoint/2018/8/main">
  <p188:cm id="{B800EFA5-572C-425F-89D0-F5D2F4255ACA}" authorId="{E46D1372-BBAE-BC26-C345-777A0F095504}" created="2026-07-28T13:30:49.874">
    <pc:sldMkLst xmlns:pc="http://schemas.microsoft.com/office/powerpoint/2013/main/command">
      <pc:docMk/>
      <pc:sldMk cId="1432793545" sldId="272"/>
    </pc:sldMkLst>
    <p188:txBody>
      <a:bodyPr/>
      <a:lstStyle/>
      <a:p>
        <a:r>
          <a:rPr lang="en-US"/>
          <a:t>Remove remuneration if it's public</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3B6AED-D4AA-7B43-977D-59BA1D662A17}" type="datetimeFigureOut">
              <a:rPr lang="en-US" smtClean="0"/>
              <a:t>9/28/2026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937B4F6-DA37-034D-9CAD-2ECBC4DC1D31}" type="slidenum">
              <a:rPr lang="en-US" smtClean="0"/>
              <a:t>‹#›</a:t>
            </a:fld>
            <a:endParaRPr lang="en-US"/>
          </a:p>
        </p:txBody>
      </p:sp>
    </p:spTree>
    <p:extLst>
      <p:ext uri="{BB962C8B-B14F-4D97-AF65-F5344CB8AC3E}">
        <p14:creationId xmlns:p14="http://schemas.microsoft.com/office/powerpoint/2010/main" val="4574921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dirty="0">
                <a:latin typeface="Arial"/>
                <a:ea typeface="+mn-ea"/>
                <a:cs typeface="+mn-cs"/>
              </a:defRPr>
            </a:lvl1pPr>
          </a:lstStyle>
          <a:p>
            <a:pPr>
              <a:defRPr/>
            </a:pPr>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dirty="0">
                <a:latin typeface="Arial"/>
                <a:ea typeface="+mn-ea"/>
                <a:cs typeface="+mn-cs"/>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dirty="0">
                <a:latin typeface="Arial"/>
                <a:ea typeface="+mn-ea"/>
                <a:cs typeface="+mn-cs"/>
              </a:defRPr>
            </a:lvl1pPr>
          </a:lstStyle>
          <a:p>
            <a:pPr>
              <a:defRPr/>
            </a:pPr>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a:ea typeface="+mn-ea"/>
                <a:cs typeface="+mn-cs"/>
              </a:defRPr>
            </a:lvl1pPr>
          </a:lstStyle>
          <a:p>
            <a:pPr>
              <a:defRPr/>
            </a:pPr>
            <a:fld id="{2543ACF8-3F51-854F-91E9-AD86E324A5D8}" type="slidenum">
              <a:rPr lang="en-US"/>
              <a:pPr>
                <a:defRPr/>
              </a:pPr>
              <a:t>‹#›</a:t>
            </a:fld>
            <a:endParaRPr lang="en-US" dirty="0"/>
          </a:p>
        </p:txBody>
      </p:sp>
    </p:spTree>
    <p:extLst>
      <p:ext uri="{BB962C8B-B14F-4D97-AF65-F5344CB8AC3E}">
        <p14:creationId xmlns:p14="http://schemas.microsoft.com/office/powerpoint/2010/main" val="111879830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a:ea typeface="ＭＳ Ｐゴシック" pitchFamily="-32" charset="-128"/>
        <a:cs typeface="+mn-cs"/>
      </a:defRPr>
    </a:lvl2pPr>
    <a:lvl3pPr marL="914400" algn="l" rtl="0" eaLnBrk="0" fontAlgn="base" hangingPunct="0">
      <a:spcBef>
        <a:spcPct val="30000"/>
      </a:spcBef>
      <a:spcAft>
        <a:spcPct val="0"/>
      </a:spcAft>
      <a:defRPr sz="1200" kern="1200">
        <a:solidFill>
          <a:schemeClr val="tx1"/>
        </a:solidFill>
        <a:latin typeface="Arial"/>
        <a:ea typeface="ＭＳ Ｐゴシック" pitchFamily="-32" charset="-128"/>
        <a:cs typeface="+mn-cs"/>
      </a:defRPr>
    </a:lvl3pPr>
    <a:lvl4pPr marL="1371600" algn="l" rtl="0" eaLnBrk="0" fontAlgn="base" hangingPunct="0">
      <a:spcBef>
        <a:spcPct val="30000"/>
      </a:spcBef>
      <a:spcAft>
        <a:spcPct val="0"/>
      </a:spcAft>
      <a:defRPr sz="1200" kern="1200">
        <a:solidFill>
          <a:schemeClr val="tx1"/>
        </a:solidFill>
        <a:latin typeface="Arial"/>
        <a:ea typeface="ＭＳ Ｐゴシック" pitchFamily="-32" charset="-128"/>
        <a:cs typeface="+mn-cs"/>
      </a:defRPr>
    </a:lvl4pPr>
    <a:lvl5pPr marL="1828800" algn="l" rtl="0" eaLnBrk="0" fontAlgn="base" hangingPunct="0">
      <a:spcBef>
        <a:spcPct val="30000"/>
      </a:spcBef>
      <a:spcAft>
        <a:spcPct val="0"/>
      </a:spcAft>
      <a:defRPr sz="1200" kern="1200">
        <a:solidFill>
          <a:schemeClr val="tx1"/>
        </a:solidFill>
        <a:latin typeface="Arial"/>
        <a:ea typeface="ＭＳ Ｐゴシック" pitchFamily="-3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2543ACF8-3F51-854F-91E9-AD86E324A5D8}" type="slidenum">
              <a:rPr lang="en-US" smtClean="0"/>
              <a:pPr>
                <a:defRPr/>
              </a:pPr>
              <a:t>3</a:t>
            </a:fld>
            <a:endParaRPr lang="en-US"/>
          </a:p>
        </p:txBody>
      </p:sp>
    </p:spTree>
    <p:extLst>
      <p:ext uri="{BB962C8B-B14F-4D97-AF65-F5344CB8AC3E}">
        <p14:creationId xmlns:p14="http://schemas.microsoft.com/office/powerpoint/2010/main" val="34124669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319469" y="2708920"/>
            <a:ext cx="9313035" cy="1224136"/>
          </a:xfrm>
        </p:spPr>
        <p:txBody>
          <a:bodyPr anchor="ctr"/>
          <a:lstStyle>
            <a:lvl1pPr algn="l">
              <a:defRPr sz="4000"/>
            </a:lvl1pPr>
          </a:lstStyle>
          <a:p>
            <a:r>
              <a:rPr lang="en-US"/>
              <a:t>Click to edit Master title style</a:t>
            </a:r>
            <a:endParaRPr lang="en-US" dirty="0"/>
          </a:p>
        </p:txBody>
      </p:sp>
      <p:sp>
        <p:nvSpPr>
          <p:cNvPr id="3075" name="Rectangle 3"/>
          <p:cNvSpPr>
            <a:spLocks noGrp="1" noChangeArrowheads="1"/>
          </p:cNvSpPr>
          <p:nvPr>
            <p:ph type="subTitle" idx="1"/>
          </p:nvPr>
        </p:nvSpPr>
        <p:spPr>
          <a:xfrm>
            <a:off x="1319469" y="4149080"/>
            <a:ext cx="9313035" cy="766936"/>
          </a:xfrm>
        </p:spPr>
        <p:txBody>
          <a:bodyPr/>
          <a:lstStyle>
            <a:lvl1pPr marL="0" indent="0">
              <a:buFontTx/>
              <a:buNone/>
              <a:defRPr sz="1800"/>
            </a:lvl1pPr>
          </a:lstStyle>
          <a:p>
            <a:r>
              <a:rPr lang="en-US"/>
              <a:t>Click to edit Master subtitle style</a:t>
            </a:r>
          </a:p>
        </p:txBody>
      </p:sp>
    </p:spTree>
    <p:extLst>
      <p:ext uri="{BB962C8B-B14F-4D97-AF65-F5344CB8AC3E}">
        <p14:creationId xmlns:p14="http://schemas.microsoft.com/office/powerpoint/2010/main" val="35980864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7424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WHIT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05408" y="2276872"/>
            <a:ext cx="10363200" cy="1944216"/>
          </a:xfrm>
        </p:spPr>
        <p:txBody>
          <a:bodyPr/>
          <a:lstStyle>
            <a:lvl1pPr>
              <a:defRPr sz="4000">
                <a:solidFill>
                  <a:schemeClr val="accent1"/>
                </a:solidFill>
              </a:defRPr>
            </a:lvl1pPr>
          </a:lstStyle>
          <a:p>
            <a:r>
              <a:rPr lang="en-US"/>
              <a:t>Click to edit Master title style</a:t>
            </a:r>
            <a:endParaRPr lang="en-US" dirty="0"/>
          </a:p>
        </p:txBody>
      </p:sp>
    </p:spTree>
    <p:extLst>
      <p:ext uri="{BB962C8B-B14F-4D97-AF65-F5344CB8AC3E}">
        <p14:creationId xmlns:p14="http://schemas.microsoft.com/office/powerpoint/2010/main" val="17326586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BURGUNDY">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05408" y="2276872"/>
            <a:ext cx="10363200" cy="1944216"/>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926770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37507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05408" y="534888"/>
            <a:ext cx="103632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205408" y="1906488"/>
            <a:ext cx="103632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4" r:id="rId3"/>
    <p:sldLayoutId id="2147483675" r:id="rId4"/>
    <p:sldLayoutId id="2147483673" r:id="rId5"/>
  </p:sldLayoutIdLst>
  <p:hf hdr="0" ftr="0" dt="0"/>
  <p:txStyles>
    <p:titleStyle>
      <a:lvl1pPr algn="l" rtl="0" eaLnBrk="1" fontAlgn="base" hangingPunct="1">
        <a:spcBef>
          <a:spcPct val="0"/>
        </a:spcBef>
        <a:spcAft>
          <a:spcPct val="0"/>
        </a:spcAft>
        <a:defRPr sz="3600">
          <a:solidFill>
            <a:srgbClr val="782336"/>
          </a:solidFill>
          <a:latin typeface="Arial Bold"/>
          <a:ea typeface="ＭＳ Ｐゴシック" charset="0"/>
          <a:cs typeface="ＭＳ Ｐゴシック" charset="0"/>
        </a:defRPr>
      </a:lvl1pPr>
      <a:lvl2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2pPr>
      <a:lvl3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3pPr>
      <a:lvl4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4pPr>
      <a:lvl5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5pPr>
      <a:lvl6pPr marL="457200" algn="ctr" rtl="0" eaLnBrk="1" fontAlgn="base" hangingPunct="1">
        <a:spcBef>
          <a:spcPct val="0"/>
        </a:spcBef>
        <a:spcAft>
          <a:spcPct val="0"/>
        </a:spcAft>
        <a:defRPr sz="3600">
          <a:solidFill>
            <a:srgbClr val="782336"/>
          </a:solidFill>
          <a:latin typeface="GillSans Bold" pitchFamily="1" charset="0"/>
        </a:defRPr>
      </a:lvl6pPr>
      <a:lvl7pPr marL="914400" algn="ctr" rtl="0" eaLnBrk="1" fontAlgn="base" hangingPunct="1">
        <a:spcBef>
          <a:spcPct val="0"/>
        </a:spcBef>
        <a:spcAft>
          <a:spcPct val="0"/>
        </a:spcAft>
        <a:defRPr sz="3600">
          <a:solidFill>
            <a:srgbClr val="782336"/>
          </a:solidFill>
          <a:latin typeface="GillSans Bold" pitchFamily="1" charset="0"/>
        </a:defRPr>
      </a:lvl7pPr>
      <a:lvl8pPr marL="1371600" algn="ctr" rtl="0" eaLnBrk="1" fontAlgn="base" hangingPunct="1">
        <a:spcBef>
          <a:spcPct val="0"/>
        </a:spcBef>
        <a:spcAft>
          <a:spcPct val="0"/>
        </a:spcAft>
        <a:defRPr sz="3600">
          <a:solidFill>
            <a:srgbClr val="782336"/>
          </a:solidFill>
          <a:latin typeface="GillSans Bold" pitchFamily="1" charset="0"/>
        </a:defRPr>
      </a:lvl8pPr>
      <a:lvl9pPr marL="1828800" algn="ctr" rtl="0" eaLnBrk="1" fontAlgn="base" hangingPunct="1">
        <a:spcBef>
          <a:spcPct val="0"/>
        </a:spcBef>
        <a:spcAft>
          <a:spcPct val="0"/>
        </a:spcAft>
        <a:defRPr sz="3600">
          <a:solidFill>
            <a:srgbClr val="782336"/>
          </a:solidFill>
          <a:latin typeface="GillSans Bold" pitchFamily="1" charset="0"/>
        </a:defRPr>
      </a:lvl9pPr>
    </p:titleStyle>
    <p:bodyStyle>
      <a:lvl1pPr marL="342900" indent="-342900" algn="l" rtl="0" eaLnBrk="1" fontAlgn="base" hangingPunct="1">
        <a:spcBef>
          <a:spcPct val="20000"/>
        </a:spcBef>
        <a:spcAft>
          <a:spcPct val="0"/>
        </a:spcAft>
        <a:buFont typeface="Wingdings" charset="0"/>
        <a:buChar char="§"/>
        <a:defRPr sz="2400">
          <a:solidFill>
            <a:schemeClr val="tx1"/>
          </a:solidFill>
          <a:latin typeface="Arial"/>
          <a:ea typeface="ＭＳ Ｐゴシック" charset="0"/>
          <a:cs typeface="ＭＳ Ｐゴシック" charset="0"/>
        </a:defRPr>
      </a:lvl1pPr>
      <a:lvl2pPr marL="742950" indent="-285750" algn="l" rtl="0" eaLnBrk="1" fontAlgn="base" hangingPunct="1">
        <a:spcBef>
          <a:spcPct val="20000"/>
        </a:spcBef>
        <a:spcAft>
          <a:spcPct val="0"/>
        </a:spcAft>
        <a:buFont typeface="Wingdings" charset="0"/>
        <a:buChar char="§"/>
        <a:defRPr sz="2200">
          <a:solidFill>
            <a:schemeClr val="tx1"/>
          </a:solidFill>
          <a:latin typeface="Arial"/>
          <a:ea typeface="ＭＳ Ｐゴシック" pitchFamily="-32" charset="-128"/>
        </a:defRPr>
      </a:lvl2pPr>
      <a:lvl3pPr marL="11430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3pPr>
      <a:lvl4pPr marL="16002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4pPr>
      <a:lvl5pPr marL="20574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s://forms.cloud.microsoft/Pages/ResponsePage.aspx?id=hfFpVS_SE06YUM5bGrzS6PPNspHZTLJLp_IBHsLuL-NUQUJCTlQ4VVYyRVNTTURMQTdNRU5aME1DMi4u"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oncordia.ca/fr/rh/conventions-collectives/scceauc.html" TargetMode="External"/><Relationship Id="rId2" Type="http://schemas.microsoft.com/office/2018/10/relationships/comments" Target="../comments/modernComment_11B_1A0993D9.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8B56-7C98-1C8F-EDCC-EB25B4751255}"/>
              </a:ext>
            </a:extLst>
          </p:cNvPr>
          <p:cNvSpPr>
            <a:spLocks noGrp="1"/>
          </p:cNvSpPr>
          <p:nvPr>
            <p:ph type="ctrTitle"/>
          </p:nvPr>
        </p:nvSpPr>
        <p:spPr/>
        <p:txBody>
          <a:bodyPr/>
          <a:lstStyle/>
          <a:p>
            <a:r>
              <a:rPr lang="en-US" sz="3600" dirty="0">
                <a:ea typeface="ＭＳ Ｐゴシック"/>
              </a:rPr>
              <a:t>Cours de Concordia formation continue</a:t>
            </a:r>
            <a:endParaRPr lang="en-US" sz="3600" dirty="0"/>
          </a:p>
        </p:txBody>
      </p:sp>
      <p:sp>
        <p:nvSpPr>
          <p:cNvPr id="3" name="Subtitle 2">
            <a:extLst>
              <a:ext uri="{FF2B5EF4-FFF2-40B4-BE49-F238E27FC236}">
                <a16:creationId xmlns:a16="http://schemas.microsoft.com/office/drawing/2014/main" id="{A3599F5B-04CC-4372-AA91-9CDC1354AA46}"/>
              </a:ext>
            </a:extLst>
          </p:cNvPr>
          <p:cNvSpPr>
            <a:spLocks noGrp="1"/>
          </p:cNvSpPr>
          <p:nvPr>
            <p:ph type="subTitle" idx="1"/>
          </p:nvPr>
        </p:nvSpPr>
        <p:spPr/>
        <p:txBody>
          <a:bodyPr/>
          <a:lstStyle/>
          <a:p>
            <a:r>
              <a:rPr lang="fr-CA" noProof="0" dirty="0">
                <a:ea typeface="ＭＳ Ｐゴシック"/>
              </a:rPr>
              <a:t>Renseignements à l’intention des personnes souhaitant donner un cours</a:t>
            </a:r>
            <a:endParaRPr lang="fr-CA" noProof="0" dirty="0"/>
          </a:p>
        </p:txBody>
      </p:sp>
    </p:spTree>
    <p:extLst>
      <p:ext uri="{BB962C8B-B14F-4D97-AF65-F5344CB8AC3E}">
        <p14:creationId xmlns:p14="http://schemas.microsoft.com/office/powerpoint/2010/main" val="605255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B930F-EE51-11FD-AD50-DAB67AEB57A8}"/>
              </a:ext>
            </a:extLst>
          </p:cNvPr>
          <p:cNvSpPr>
            <a:spLocks noGrp="1"/>
          </p:cNvSpPr>
          <p:nvPr>
            <p:ph type="title"/>
          </p:nvPr>
        </p:nvSpPr>
        <p:spPr>
          <a:xfrm>
            <a:off x="1205408" y="534888"/>
            <a:ext cx="10363200" cy="1143000"/>
          </a:xfrm>
        </p:spPr>
        <p:txBody>
          <a:bodyPr wrap="square" anchor="ctr">
            <a:normAutofit fontScale="90000"/>
          </a:bodyPr>
          <a:lstStyle/>
          <a:p>
            <a:r>
              <a:rPr lang="fr-CA" noProof="0" dirty="0">
                <a:ea typeface="ＭＳ Ｐゴシック"/>
              </a:rPr>
              <a:t>En quoi consiste un cours de Formation continue Concordia?</a:t>
            </a:r>
          </a:p>
        </p:txBody>
      </p:sp>
      <p:sp>
        <p:nvSpPr>
          <p:cNvPr id="3" name="Content Placeholder 2">
            <a:extLst>
              <a:ext uri="{FF2B5EF4-FFF2-40B4-BE49-F238E27FC236}">
                <a16:creationId xmlns:a16="http://schemas.microsoft.com/office/drawing/2014/main" id="{7BEA42AE-3CAF-911D-45F8-2637F44312FB}"/>
              </a:ext>
            </a:extLst>
          </p:cNvPr>
          <p:cNvSpPr>
            <a:spLocks noGrp="1"/>
          </p:cNvSpPr>
          <p:nvPr>
            <p:ph idx="1"/>
          </p:nvPr>
        </p:nvSpPr>
        <p:spPr>
          <a:xfrm>
            <a:off x="1205408" y="1906488"/>
            <a:ext cx="9703892" cy="4114800"/>
          </a:xfrm>
        </p:spPr>
        <p:txBody>
          <a:bodyPr wrap="square" anchor="t">
            <a:normAutofit fontScale="92500" lnSpcReduction="10000"/>
          </a:bodyPr>
          <a:lstStyle/>
          <a:p>
            <a:pPr marL="0" indent="0">
              <a:lnSpc>
                <a:spcPct val="90000"/>
              </a:lnSpc>
              <a:buNone/>
            </a:pPr>
            <a:r>
              <a:rPr lang="fr-CA" sz="1900" dirty="0">
                <a:ea typeface="ＭＳ Ｐゴシック"/>
              </a:rPr>
              <a:t>Les cours de formation continue sont des expériences d’apprentissage pratiques, axées sur les compétences, qui permettent d’obtenir des résultats concrets. Nos cours s’appuient sur des approches pédagogiques expérientielles et actives pour transmettre des compétences immédiatement applicables dans la vie professionnelle. </a:t>
            </a:r>
          </a:p>
          <a:p>
            <a:pPr marL="0" indent="0">
              <a:lnSpc>
                <a:spcPct val="90000"/>
              </a:lnSpc>
              <a:buNone/>
            </a:pPr>
            <a:endParaRPr lang="en-US" sz="1900" dirty="0"/>
          </a:p>
          <a:p>
            <a:pPr marL="0" indent="0">
              <a:lnSpc>
                <a:spcPct val="90000"/>
              </a:lnSpc>
              <a:buNone/>
            </a:pPr>
            <a:r>
              <a:rPr lang="fr-CA" sz="1900" dirty="0"/>
              <a:t>Les cours peuvent combiner les éléments suivants : </a:t>
            </a:r>
          </a:p>
          <a:p>
            <a:pPr marL="0" indent="0">
              <a:lnSpc>
                <a:spcPct val="90000"/>
              </a:lnSpc>
              <a:buNone/>
            </a:pPr>
            <a:endParaRPr lang="fr-CA" sz="1900" dirty="0"/>
          </a:p>
          <a:p>
            <a:pPr>
              <a:lnSpc>
                <a:spcPct val="90000"/>
              </a:lnSpc>
            </a:pPr>
            <a:r>
              <a:rPr lang="fr-CA" sz="1900" dirty="0">
                <a:ea typeface="ＭＳ Ｐゴシック"/>
              </a:rPr>
              <a:t>Exercices dirigés par un animateur</a:t>
            </a:r>
          </a:p>
          <a:p>
            <a:pPr>
              <a:lnSpc>
                <a:spcPct val="90000"/>
              </a:lnSpc>
            </a:pPr>
            <a:r>
              <a:rPr lang="fr-CA" sz="1900" dirty="0"/>
              <a:t>Activités pratiques</a:t>
            </a:r>
          </a:p>
          <a:p>
            <a:pPr>
              <a:lnSpc>
                <a:spcPct val="90000"/>
              </a:lnSpc>
            </a:pPr>
            <a:r>
              <a:rPr lang="fr-CA" sz="1900" dirty="0"/>
              <a:t>Études de cas ou exemples concrets</a:t>
            </a:r>
          </a:p>
          <a:p>
            <a:pPr>
              <a:lnSpc>
                <a:spcPct val="90000"/>
              </a:lnSpc>
            </a:pPr>
            <a:r>
              <a:rPr lang="fr-CA" sz="1900" dirty="0"/>
              <a:t>Exposés interactifs</a:t>
            </a:r>
          </a:p>
          <a:p>
            <a:pPr>
              <a:lnSpc>
                <a:spcPct val="90000"/>
              </a:lnSpc>
            </a:pPr>
            <a:r>
              <a:rPr lang="fr-CA" sz="1900" dirty="0"/>
              <a:t>Autoévaluations</a:t>
            </a:r>
          </a:p>
          <a:p>
            <a:pPr>
              <a:lnSpc>
                <a:spcPct val="90000"/>
              </a:lnSpc>
            </a:pPr>
            <a:r>
              <a:rPr lang="fr-CA" sz="1900" dirty="0"/>
              <a:t>Discussions de groupe</a:t>
            </a:r>
          </a:p>
          <a:p>
            <a:pPr>
              <a:lnSpc>
                <a:spcPct val="90000"/>
              </a:lnSpc>
            </a:pPr>
            <a:r>
              <a:rPr lang="fr-CA" sz="1900" dirty="0"/>
              <a:t>Exercices individuels</a:t>
            </a:r>
            <a:endParaRPr lang="en-US" sz="1900" dirty="0"/>
          </a:p>
          <a:p>
            <a:pPr marL="0" indent="0">
              <a:lnSpc>
                <a:spcPct val="90000"/>
              </a:lnSpc>
              <a:buNone/>
            </a:pPr>
            <a:r>
              <a:rPr lang="en-US" sz="1900" dirty="0">
                <a:ea typeface="ＭＳ Ｐゴシック"/>
              </a:rPr>
              <a:t> </a:t>
            </a:r>
          </a:p>
        </p:txBody>
      </p:sp>
      <p:pic>
        <p:nvPicPr>
          <p:cNvPr id="7" name="Graphic 6" descr="Idea outline">
            <a:extLst>
              <a:ext uri="{FF2B5EF4-FFF2-40B4-BE49-F238E27FC236}">
                <a16:creationId xmlns:a16="http://schemas.microsoft.com/office/drawing/2014/main" id="{97C7D032-7CBF-AE2C-1A06-EB1E5168F3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6387008" y="2859873"/>
            <a:ext cx="4482576" cy="4482576"/>
          </a:xfrm>
          <a:prstGeom prst="rect">
            <a:avLst/>
          </a:prstGeom>
          <a:ln>
            <a:noFill/>
          </a:ln>
        </p:spPr>
      </p:pic>
    </p:spTree>
    <p:extLst>
      <p:ext uri="{BB962C8B-B14F-4D97-AF65-F5344CB8AC3E}">
        <p14:creationId xmlns:p14="http://schemas.microsoft.com/office/powerpoint/2010/main" val="3114913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03FF8-638A-BADD-9100-0C1023477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AEC5E6-ACE9-5178-E3B8-27E685246BF4}"/>
              </a:ext>
            </a:extLst>
          </p:cNvPr>
          <p:cNvSpPr>
            <a:spLocks noGrp="1"/>
          </p:cNvSpPr>
          <p:nvPr>
            <p:ph type="title"/>
          </p:nvPr>
        </p:nvSpPr>
        <p:spPr>
          <a:xfrm>
            <a:off x="1205408" y="534888"/>
            <a:ext cx="10363200" cy="1143000"/>
          </a:xfrm>
        </p:spPr>
        <p:txBody>
          <a:bodyPr wrap="square" anchor="ctr">
            <a:normAutofit/>
          </a:bodyPr>
          <a:lstStyle/>
          <a:p>
            <a:r>
              <a:rPr lang="fr-CA" noProof="0" dirty="0"/>
              <a:t>Quelles sont les modalités d’enseignement?</a:t>
            </a:r>
          </a:p>
        </p:txBody>
      </p:sp>
      <p:sp>
        <p:nvSpPr>
          <p:cNvPr id="3" name="Content Placeholder 2">
            <a:extLst>
              <a:ext uri="{FF2B5EF4-FFF2-40B4-BE49-F238E27FC236}">
                <a16:creationId xmlns:a16="http://schemas.microsoft.com/office/drawing/2014/main" id="{78CD7307-72C8-A9E6-46AD-92CAA252C5B2}"/>
              </a:ext>
            </a:extLst>
          </p:cNvPr>
          <p:cNvSpPr>
            <a:spLocks noGrp="1"/>
          </p:cNvSpPr>
          <p:nvPr>
            <p:ph idx="1"/>
          </p:nvPr>
        </p:nvSpPr>
        <p:spPr>
          <a:xfrm>
            <a:off x="1205408" y="1906488"/>
            <a:ext cx="7120890" cy="4114800"/>
          </a:xfrm>
        </p:spPr>
        <p:txBody>
          <a:bodyPr wrap="square" anchor="t">
            <a:normAutofit/>
          </a:bodyPr>
          <a:lstStyle/>
          <a:p>
            <a:pPr marL="0" indent="0" algn="just">
              <a:buNone/>
            </a:pPr>
            <a:r>
              <a:rPr lang="fr-CA" sz="2200" dirty="0">
                <a:ea typeface="ＭＳ Ｐゴシック"/>
              </a:rPr>
              <a:t>La durée des cours varie entre 20 et 40 heures; la plupart ont une durée de 30 heures. </a:t>
            </a:r>
          </a:p>
          <a:p>
            <a:pPr marL="0" indent="0" algn="just">
              <a:buNone/>
            </a:pPr>
            <a:endParaRPr lang="fr-CA" sz="2200" dirty="0">
              <a:ea typeface="ＭＳ Ｐゴシック"/>
            </a:endParaRPr>
          </a:p>
          <a:p>
            <a:pPr marL="0" indent="0" algn="just">
              <a:buNone/>
            </a:pPr>
            <a:r>
              <a:rPr lang="fr-CA" sz="2200" dirty="0">
                <a:ea typeface="ＭＳ Ｐゴシック"/>
              </a:rPr>
              <a:t>Chaque trimestre compte 10 semaines. La plupart des cours ont lieu une fois par semaine pendant toute la durée du trimestre. Il est possible qu’un cours soit donné deux ou trois fois par semaine pendant 5 ou 10 semaines, en fonction du nombre total d’heures de cours. </a:t>
            </a:r>
          </a:p>
          <a:p>
            <a:pPr marL="0" indent="0" algn="just">
              <a:buNone/>
            </a:pPr>
            <a:endParaRPr lang="fr-CA" sz="2200" dirty="0">
              <a:ea typeface="ＭＳ Ｐゴシック"/>
            </a:endParaRPr>
          </a:p>
          <a:p>
            <a:pPr marL="0" indent="0" algn="just">
              <a:buNone/>
            </a:pPr>
            <a:r>
              <a:rPr lang="fr-CA" sz="2200" dirty="0">
                <a:ea typeface="ＭＳ Ｐゴシック"/>
              </a:rPr>
              <a:t>La plupart des cours sont offerts en ligne.</a:t>
            </a:r>
            <a:endParaRPr lang="en-US" sz="2200" dirty="0">
              <a:ea typeface="ＭＳ Ｐゴシック"/>
            </a:endParaRPr>
          </a:p>
        </p:txBody>
      </p:sp>
      <p:pic>
        <p:nvPicPr>
          <p:cNvPr id="5" name="Graphic 4" descr="Online meeting with solid fill">
            <a:extLst>
              <a:ext uri="{FF2B5EF4-FFF2-40B4-BE49-F238E27FC236}">
                <a16:creationId xmlns:a16="http://schemas.microsoft.com/office/drawing/2014/main" id="{56BE8FBB-C829-B960-7915-A6984E32FA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16799" y="2071588"/>
            <a:ext cx="3051809" cy="3051809"/>
          </a:xfrm>
          <a:prstGeom prst="rect">
            <a:avLst/>
          </a:prstGeom>
          <a:ln>
            <a:noFill/>
          </a:ln>
        </p:spPr>
      </p:pic>
    </p:spTree>
    <p:extLst>
      <p:ext uri="{BB962C8B-B14F-4D97-AF65-F5344CB8AC3E}">
        <p14:creationId xmlns:p14="http://schemas.microsoft.com/office/powerpoint/2010/main" val="1156424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A30D1-F02D-12B5-93DC-0D146A25B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6FD8A3-490A-8F66-726B-EFFBEF6AD6E5}"/>
              </a:ext>
            </a:extLst>
          </p:cNvPr>
          <p:cNvSpPr>
            <a:spLocks noGrp="1"/>
          </p:cNvSpPr>
          <p:nvPr>
            <p:ph type="title"/>
          </p:nvPr>
        </p:nvSpPr>
        <p:spPr>
          <a:xfrm>
            <a:off x="1205408" y="534888"/>
            <a:ext cx="10363200" cy="1143000"/>
          </a:xfrm>
        </p:spPr>
        <p:txBody>
          <a:bodyPr wrap="square" anchor="ctr">
            <a:normAutofit/>
          </a:bodyPr>
          <a:lstStyle/>
          <a:p>
            <a:r>
              <a:rPr lang="fr-CA" noProof="0" dirty="0"/>
              <a:t>Qui donne les cours?</a:t>
            </a:r>
          </a:p>
        </p:txBody>
      </p:sp>
      <p:sp>
        <p:nvSpPr>
          <p:cNvPr id="3" name="Content Placeholder 2">
            <a:extLst>
              <a:ext uri="{FF2B5EF4-FFF2-40B4-BE49-F238E27FC236}">
                <a16:creationId xmlns:a16="http://schemas.microsoft.com/office/drawing/2014/main" id="{E17FACA8-6CB7-8E30-5C94-EDD86FDF9770}"/>
              </a:ext>
            </a:extLst>
          </p:cNvPr>
          <p:cNvSpPr>
            <a:spLocks noGrp="1"/>
          </p:cNvSpPr>
          <p:nvPr>
            <p:ph idx="1"/>
          </p:nvPr>
        </p:nvSpPr>
        <p:spPr>
          <a:xfrm>
            <a:off x="1205408" y="1906488"/>
            <a:ext cx="9589592" cy="4114800"/>
          </a:xfrm>
        </p:spPr>
        <p:txBody>
          <a:bodyPr wrap="square" anchor="t">
            <a:normAutofit lnSpcReduction="10000"/>
          </a:bodyPr>
          <a:lstStyle/>
          <a:p>
            <a:pPr marL="0" indent="0" algn="just">
              <a:lnSpc>
                <a:spcPct val="90000"/>
              </a:lnSpc>
              <a:buNone/>
            </a:pPr>
            <a:r>
              <a:rPr lang="fr-CA" sz="2200" noProof="0" dirty="0">
                <a:ea typeface="ＭＳ Ｐゴシック"/>
              </a:rPr>
              <a:t>Nos enseignantes et enseignants sont des experts dans leur domaine. Vous devez faire état d’une expérience professionnelle récente et appréciable (de 3 à 5 ans ou plus) pour donner ces cours pratiques et axés sur les compétences. Les exigences liées à l’enseignement varient selon les cours et doivent être approuvées par chaque département.</a:t>
            </a:r>
          </a:p>
          <a:p>
            <a:pPr marL="0" indent="0" algn="just">
              <a:lnSpc>
                <a:spcPct val="90000"/>
              </a:lnSpc>
              <a:buNone/>
            </a:pPr>
            <a:endParaRPr lang="fr-CA" sz="2200" noProof="0" dirty="0">
              <a:ea typeface="ＭＳ Ｐゴシック"/>
            </a:endParaRPr>
          </a:p>
          <a:p>
            <a:pPr marL="0" indent="0" algn="just">
              <a:lnSpc>
                <a:spcPct val="90000"/>
              </a:lnSpc>
              <a:buNone/>
            </a:pPr>
            <a:r>
              <a:rPr lang="fr-CA" sz="2200" noProof="0" dirty="0">
                <a:ea typeface="ＭＳ Ｐゴシック"/>
              </a:rPr>
              <a:t>Toute expérience professionnelle ou bénévole pertinente, formation, certification professionnelle ou appartenance à un ordre professionnel sera prise en compte.</a:t>
            </a:r>
          </a:p>
          <a:p>
            <a:pPr marL="0" indent="0" algn="just">
              <a:lnSpc>
                <a:spcPct val="90000"/>
              </a:lnSpc>
              <a:buNone/>
            </a:pPr>
            <a:endParaRPr lang="fr-CA" sz="2200" noProof="0" dirty="0">
              <a:ea typeface="ＭＳ Ｐゴシック"/>
            </a:endParaRPr>
          </a:p>
          <a:p>
            <a:pPr marL="0" indent="0" algn="just">
              <a:lnSpc>
                <a:spcPct val="90000"/>
              </a:lnSpc>
              <a:buNone/>
            </a:pPr>
            <a:r>
              <a:rPr lang="fr-CA" sz="2200" noProof="0" dirty="0">
                <a:ea typeface="ＭＳ Ｐゴシック"/>
              </a:rPr>
              <a:t>Une expérience en enseignement n’est pas obligatoire; toutefois, une expérience dans l’enseignement, l’animation, le mentorat, la prise de parole en public ou toute autre expérience équivalente constitue un atout majeur.</a:t>
            </a:r>
          </a:p>
        </p:txBody>
      </p:sp>
    </p:spTree>
    <p:extLst>
      <p:ext uri="{BB962C8B-B14F-4D97-AF65-F5344CB8AC3E}">
        <p14:creationId xmlns:p14="http://schemas.microsoft.com/office/powerpoint/2010/main" val="404060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F3609-7AFC-94C8-8051-E6D91FCE6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A96B5A-A271-BA35-6D1F-1FA4117DE967}"/>
              </a:ext>
            </a:extLst>
          </p:cNvPr>
          <p:cNvSpPr>
            <a:spLocks noGrp="1"/>
          </p:cNvSpPr>
          <p:nvPr>
            <p:ph type="title"/>
          </p:nvPr>
        </p:nvSpPr>
        <p:spPr>
          <a:xfrm>
            <a:off x="1205408" y="534888"/>
            <a:ext cx="10363200" cy="1143000"/>
          </a:xfrm>
        </p:spPr>
        <p:txBody>
          <a:bodyPr wrap="square" anchor="ctr">
            <a:normAutofit/>
          </a:bodyPr>
          <a:lstStyle/>
          <a:p>
            <a:r>
              <a:rPr lang="fr-CA" noProof="0" dirty="0"/>
              <a:t>À qui s’adressent les cours?</a:t>
            </a:r>
          </a:p>
        </p:txBody>
      </p:sp>
      <p:sp>
        <p:nvSpPr>
          <p:cNvPr id="3" name="Content Placeholder 2">
            <a:extLst>
              <a:ext uri="{FF2B5EF4-FFF2-40B4-BE49-F238E27FC236}">
                <a16:creationId xmlns:a16="http://schemas.microsoft.com/office/drawing/2014/main" id="{9B3652FA-F5DB-9276-E7C3-FD1CCE213D8A}"/>
              </a:ext>
            </a:extLst>
          </p:cNvPr>
          <p:cNvSpPr>
            <a:spLocks noGrp="1"/>
          </p:cNvSpPr>
          <p:nvPr>
            <p:ph idx="1"/>
          </p:nvPr>
        </p:nvSpPr>
        <p:spPr>
          <a:xfrm>
            <a:off x="1205408" y="1906488"/>
            <a:ext cx="7120890" cy="4114800"/>
          </a:xfrm>
        </p:spPr>
        <p:txBody>
          <a:bodyPr wrap="square" anchor="t">
            <a:normAutofit fontScale="92500" lnSpcReduction="10000"/>
          </a:bodyPr>
          <a:lstStyle/>
          <a:p>
            <a:pPr marL="0" indent="0" algn="just">
              <a:lnSpc>
                <a:spcPct val="90000"/>
              </a:lnSpc>
              <a:buNone/>
            </a:pPr>
            <a:r>
              <a:rPr lang="fr-CA" sz="2000" dirty="0">
                <a:ea typeface="ＭＳ Ｐゴシック"/>
              </a:rPr>
              <a:t>Les cours de formation continue sont ouverts au public (18 ans et plus). Les personnes participantes sont issues d’horizons divers, tant du point de vue de la formation, de la profession que du profil sociodémographique. Les données d’une enquête indiquent que la majorité des apprenants à la formation continue ont entre 25 et 44 ans et occupent un emploi à temps plein. </a:t>
            </a:r>
            <a:endParaRPr lang="fr-CA" sz="2000" dirty="0"/>
          </a:p>
          <a:p>
            <a:pPr marL="0" indent="0" algn="just">
              <a:lnSpc>
                <a:spcPct val="90000"/>
              </a:lnSpc>
              <a:buNone/>
            </a:pPr>
            <a:endParaRPr lang="en-US" sz="2000" dirty="0"/>
          </a:p>
          <a:p>
            <a:pPr algn="just">
              <a:lnSpc>
                <a:spcPct val="90000"/>
              </a:lnSpc>
            </a:pPr>
            <a:r>
              <a:rPr lang="fr-CA" sz="2000" dirty="0"/>
              <a:t>Parmi les participants, on compte des professionnels en début ou en milieu de carrière, des nouveaux arrivants, des demandeurs d’emploi, des pigistes, des retraités, des étudiants et des travailleurs autonomes.</a:t>
            </a:r>
          </a:p>
          <a:p>
            <a:pPr algn="just">
              <a:lnSpc>
                <a:spcPct val="90000"/>
              </a:lnSpc>
            </a:pPr>
            <a:endParaRPr lang="en-US" sz="2000" dirty="0"/>
          </a:p>
          <a:p>
            <a:pPr algn="just">
              <a:lnSpc>
                <a:spcPct val="90000"/>
              </a:lnSpc>
            </a:pPr>
            <a:r>
              <a:rPr lang="fr-CA" sz="2000" dirty="0"/>
              <a:t>Leurs principales motivations sont notamment l’avancement de carrière, la volonté de rester à jour, la réorientation professionnelle et le développement personnel.</a:t>
            </a:r>
          </a:p>
          <a:p>
            <a:pPr marL="0" indent="0" algn="just">
              <a:lnSpc>
                <a:spcPct val="90000"/>
              </a:lnSpc>
              <a:buNone/>
            </a:pPr>
            <a:endParaRPr lang="en-US" sz="2000" dirty="0"/>
          </a:p>
          <a:p>
            <a:pPr algn="just">
              <a:lnSpc>
                <a:spcPct val="90000"/>
              </a:lnSpc>
            </a:pPr>
            <a:endParaRPr lang="en-US" sz="2000" dirty="0"/>
          </a:p>
        </p:txBody>
      </p:sp>
      <p:pic>
        <p:nvPicPr>
          <p:cNvPr id="5" name="Graphic 4" descr="Classroom with solid fill">
            <a:extLst>
              <a:ext uri="{FF2B5EF4-FFF2-40B4-BE49-F238E27FC236}">
                <a16:creationId xmlns:a16="http://schemas.microsoft.com/office/drawing/2014/main" id="{64569FF1-BFCA-97ED-0AA8-0A101989841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16799" y="2234783"/>
            <a:ext cx="3051809" cy="3051809"/>
          </a:xfrm>
          <a:prstGeom prst="rect">
            <a:avLst/>
          </a:prstGeom>
          <a:ln>
            <a:noFill/>
          </a:ln>
        </p:spPr>
      </p:pic>
    </p:spTree>
    <p:extLst>
      <p:ext uri="{BB962C8B-B14F-4D97-AF65-F5344CB8AC3E}">
        <p14:creationId xmlns:p14="http://schemas.microsoft.com/office/powerpoint/2010/main" val="3664938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0C057-F000-7809-189C-4525E8AC1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1C4EB6-D880-6A99-5EE1-7B8C322A6383}"/>
              </a:ext>
            </a:extLst>
          </p:cNvPr>
          <p:cNvSpPr>
            <a:spLocks noGrp="1"/>
          </p:cNvSpPr>
          <p:nvPr>
            <p:ph type="title"/>
          </p:nvPr>
        </p:nvSpPr>
        <p:spPr>
          <a:xfrm>
            <a:off x="1205408" y="534888"/>
            <a:ext cx="10363200" cy="1143000"/>
          </a:xfrm>
        </p:spPr>
        <p:txBody>
          <a:bodyPr wrap="square" anchor="ctr">
            <a:normAutofit fontScale="90000"/>
          </a:bodyPr>
          <a:lstStyle/>
          <a:p>
            <a:r>
              <a:rPr lang="fr-CA" dirty="0">
                <a:ea typeface="ＭＳ Ｐゴシック"/>
              </a:rPr>
              <a:t>Puis-je adapter mon cours à un public particulier?</a:t>
            </a:r>
            <a:endParaRPr lang="en-US" dirty="0"/>
          </a:p>
        </p:txBody>
      </p:sp>
      <p:sp>
        <p:nvSpPr>
          <p:cNvPr id="3" name="Content Placeholder 2">
            <a:extLst>
              <a:ext uri="{FF2B5EF4-FFF2-40B4-BE49-F238E27FC236}">
                <a16:creationId xmlns:a16="http://schemas.microsoft.com/office/drawing/2014/main" id="{E0E37B04-72AB-43D4-BC1C-1AB836B1A85B}"/>
              </a:ext>
            </a:extLst>
          </p:cNvPr>
          <p:cNvSpPr>
            <a:spLocks noGrp="1"/>
          </p:cNvSpPr>
          <p:nvPr>
            <p:ph idx="1"/>
          </p:nvPr>
        </p:nvSpPr>
        <p:spPr>
          <a:xfrm>
            <a:off x="1205408" y="1906488"/>
            <a:ext cx="9576892" cy="4114800"/>
          </a:xfrm>
        </p:spPr>
        <p:txBody>
          <a:bodyPr wrap="square" anchor="t">
            <a:normAutofit lnSpcReduction="10000"/>
          </a:bodyPr>
          <a:lstStyle/>
          <a:p>
            <a:pPr marL="0" indent="0" algn="just">
              <a:buNone/>
            </a:pPr>
            <a:r>
              <a:rPr lang="fr-CA" dirty="0"/>
              <a:t>Les cours de formation continue sont conçus pour s’adresser à un large public. Vous pouvez adapter votre proposition et recommander les profils de participants qui pourraient bénéficier le plus de votre cours, mais ce public doit rester large et ne pas être restrictif.</a:t>
            </a:r>
          </a:p>
          <a:p>
            <a:pPr marL="0" indent="0" algn="just">
              <a:buNone/>
            </a:pPr>
            <a:endParaRPr lang="en-US" sz="2200" dirty="0">
              <a:cs typeface="Arial"/>
            </a:endParaRPr>
          </a:p>
          <a:p>
            <a:pPr marL="0" indent="0" algn="just">
              <a:buNone/>
            </a:pPr>
            <a:r>
              <a:rPr lang="fr-CA" dirty="0">
                <a:ea typeface="ＭＳ Ｐゴシック"/>
                <a:cs typeface="Arial"/>
              </a:rPr>
              <a:t>Vous pouvez recommander un niveau de connaissances de base, mais celui-ci ne doit pas constituer une condition obligatoire, sauf indication contraire. </a:t>
            </a:r>
            <a:r>
              <a:rPr lang="fr-CA" sz="2200" dirty="0">
                <a:ea typeface="ＭＳ Ｐゴシック"/>
                <a:cs typeface="Arial"/>
              </a:rPr>
              <a:t>Des préalables ne peuvent être exigés que pour les cours faisant partie d’un programme; dans ce cas, les préalables correspondent à d’autres cours de formation continue proposés dans le cadre du programme.</a:t>
            </a:r>
            <a:endParaRPr lang="en-US" sz="2200" dirty="0">
              <a:cs typeface="Arial"/>
            </a:endParaRPr>
          </a:p>
        </p:txBody>
      </p:sp>
    </p:spTree>
    <p:extLst>
      <p:ext uri="{BB962C8B-B14F-4D97-AF65-F5344CB8AC3E}">
        <p14:creationId xmlns:p14="http://schemas.microsoft.com/office/powerpoint/2010/main" val="1224213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55061-228B-F97E-B601-15AA5C2392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716488-0C57-2BED-C6D8-A597A6294E51}"/>
              </a:ext>
            </a:extLst>
          </p:cNvPr>
          <p:cNvSpPr>
            <a:spLocks noGrp="1"/>
          </p:cNvSpPr>
          <p:nvPr>
            <p:ph type="title"/>
          </p:nvPr>
        </p:nvSpPr>
        <p:spPr>
          <a:xfrm>
            <a:off x="1205408" y="534888"/>
            <a:ext cx="10363200" cy="1143000"/>
          </a:xfrm>
        </p:spPr>
        <p:txBody>
          <a:bodyPr wrap="square" anchor="ctr">
            <a:normAutofit fontScale="90000"/>
          </a:bodyPr>
          <a:lstStyle/>
          <a:p>
            <a:r>
              <a:rPr lang="fr-CA" dirty="0"/>
              <a:t>Quelle est la marche à suivre pour soumettre une proposition?</a:t>
            </a:r>
            <a:endParaRPr lang="en-US" dirty="0"/>
          </a:p>
        </p:txBody>
      </p:sp>
      <p:sp>
        <p:nvSpPr>
          <p:cNvPr id="3" name="Content Placeholder 2">
            <a:extLst>
              <a:ext uri="{FF2B5EF4-FFF2-40B4-BE49-F238E27FC236}">
                <a16:creationId xmlns:a16="http://schemas.microsoft.com/office/drawing/2014/main" id="{FCF7E98A-2DC4-0097-B746-9E048C0EF4DC}"/>
              </a:ext>
            </a:extLst>
          </p:cNvPr>
          <p:cNvSpPr>
            <a:spLocks noGrp="1"/>
          </p:cNvSpPr>
          <p:nvPr>
            <p:ph idx="1"/>
          </p:nvPr>
        </p:nvSpPr>
        <p:spPr>
          <a:xfrm>
            <a:off x="1205408" y="1906488"/>
            <a:ext cx="7786192" cy="4114800"/>
          </a:xfrm>
        </p:spPr>
        <p:txBody>
          <a:bodyPr wrap="square" anchor="t">
            <a:normAutofit fontScale="70000" lnSpcReduction="20000"/>
          </a:bodyPr>
          <a:lstStyle/>
          <a:p>
            <a:pPr marL="0" indent="0" algn="just">
              <a:buNone/>
            </a:pPr>
            <a:r>
              <a:rPr lang="fr-CA" noProof="0" dirty="0"/>
              <a:t>Étape 1 : Envoyez votre proposition de cours et votre candidature à l’aide du formulaire en ligne : </a:t>
            </a:r>
            <a:r>
              <a:rPr lang="fr-CA" noProof="0" dirty="0">
                <a:hlinkClick r:id="rId2"/>
              </a:rPr>
              <a:t>Proposition de cours de Formation continue Concordia</a:t>
            </a:r>
            <a:r>
              <a:rPr lang="fr-CA" noProof="0" dirty="0"/>
              <a:t>. </a:t>
            </a:r>
          </a:p>
          <a:p>
            <a:pPr marL="0" indent="0" algn="just">
              <a:buNone/>
            </a:pPr>
            <a:endParaRPr lang="fr-CA" noProof="0" dirty="0">
              <a:ea typeface="ＭＳ Ｐゴシック"/>
            </a:endParaRPr>
          </a:p>
          <a:p>
            <a:pPr marL="0" indent="0" algn="just">
              <a:buNone/>
            </a:pPr>
            <a:r>
              <a:rPr lang="fr-CA" noProof="0" dirty="0">
                <a:ea typeface="ＭＳ Ｐゴシック"/>
              </a:rPr>
              <a:t>Étape 2 : Si votre proposition est présélectionnée, le comité d’élaboration de programmes communiquera avec vous pour organiser une entrevue ou discuter des prochaines étapes.</a:t>
            </a:r>
          </a:p>
          <a:p>
            <a:pPr marL="0" indent="0" algn="just">
              <a:buNone/>
            </a:pPr>
            <a:endParaRPr lang="fr-CA" noProof="0" dirty="0"/>
          </a:p>
          <a:p>
            <a:pPr marL="0" indent="0" algn="just">
              <a:buNone/>
            </a:pPr>
            <a:endParaRPr lang="fr-CA" noProof="0" dirty="0">
              <a:ea typeface="ＭＳ Ｐゴシック"/>
            </a:endParaRPr>
          </a:p>
          <a:p>
            <a:pPr marL="0" indent="0" algn="just">
              <a:buNone/>
            </a:pPr>
            <a:r>
              <a:rPr lang="fr-CA" noProof="0" dirty="0">
                <a:ea typeface="ＭＳ Ｐゴシック"/>
              </a:rPr>
              <a:t>Étape 3 : Si la création du cours est approuvée, un contrat de travail de nature non pédagogique (conception de cours) sera affiché à l’interne pour permettre aux enseignants syndiqués de postuler.</a:t>
            </a:r>
          </a:p>
          <a:p>
            <a:pPr marL="0" indent="0">
              <a:buNone/>
            </a:pPr>
            <a:endParaRPr lang="fr-CA" noProof="0" dirty="0"/>
          </a:p>
          <a:p>
            <a:pPr marL="0" indent="0">
              <a:buNone/>
            </a:pPr>
            <a:endParaRPr lang="fr-CA" noProof="0" dirty="0"/>
          </a:p>
          <a:p>
            <a:pPr marL="0" indent="0">
              <a:buNone/>
            </a:pPr>
            <a:r>
              <a:rPr lang="fr-CA" noProof="0" dirty="0"/>
              <a:t>Étape 4 : Si aucun enseignant syndiqué à l’interne ne postule, nous ferons appel à des personnes candidates de l’externe. Dans ce cas, la personne ayant soumis la proposition se verra accorder la priorité.</a:t>
            </a:r>
            <a:endParaRPr lang="fr-CA" noProof="0" dirty="0">
              <a:effectLst/>
            </a:endParaRPr>
          </a:p>
        </p:txBody>
      </p:sp>
      <p:pic>
        <p:nvPicPr>
          <p:cNvPr id="5" name="Graphic 4" descr="Lightbulb and pencil with solid fill">
            <a:extLst>
              <a:ext uri="{FF2B5EF4-FFF2-40B4-BE49-F238E27FC236}">
                <a16:creationId xmlns:a16="http://schemas.microsoft.com/office/drawing/2014/main" id="{1FAD9075-A82E-835C-C18E-FEFA702F0A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78798" y="2336383"/>
            <a:ext cx="3051809" cy="3051809"/>
          </a:xfrm>
          <a:prstGeom prst="rect">
            <a:avLst/>
          </a:prstGeom>
          <a:ln>
            <a:noFill/>
          </a:ln>
        </p:spPr>
      </p:pic>
    </p:spTree>
    <p:extLst>
      <p:ext uri="{BB962C8B-B14F-4D97-AF65-F5344CB8AC3E}">
        <p14:creationId xmlns:p14="http://schemas.microsoft.com/office/powerpoint/2010/main" val="2121050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322A1E6-B931-75F2-3DF3-AB4F5A6205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32E0D0-36CC-ED48-E77C-63CAA436210C}"/>
              </a:ext>
            </a:extLst>
          </p:cNvPr>
          <p:cNvSpPr>
            <a:spLocks noGrp="1"/>
          </p:cNvSpPr>
          <p:nvPr>
            <p:ph type="title"/>
          </p:nvPr>
        </p:nvSpPr>
        <p:spPr>
          <a:xfrm>
            <a:off x="1199456" y="620688"/>
            <a:ext cx="9721080" cy="1143000"/>
          </a:xfrm>
        </p:spPr>
        <p:txBody>
          <a:bodyPr/>
          <a:lstStyle/>
          <a:p>
            <a:r>
              <a:rPr lang="fr-CA" dirty="0">
                <a:ea typeface="ＭＳ Ｐゴシック"/>
              </a:rPr>
              <a:t>Quelle est la rémunération offerte?</a:t>
            </a:r>
            <a:endParaRPr lang="en-US" dirty="0"/>
          </a:p>
        </p:txBody>
      </p:sp>
      <p:sp>
        <p:nvSpPr>
          <p:cNvPr id="3" name="Content Placeholder 2">
            <a:extLst>
              <a:ext uri="{FF2B5EF4-FFF2-40B4-BE49-F238E27FC236}">
                <a16:creationId xmlns:a16="http://schemas.microsoft.com/office/drawing/2014/main" id="{39314BE8-75A9-5836-1DF3-50597CAB1282}"/>
              </a:ext>
            </a:extLst>
          </p:cNvPr>
          <p:cNvSpPr>
            <a:spLocks noGrp="1"/>
          </p:cNvSpPr>
          <p:nvPr>
            <p:ph idx="1"/>
          </p:nvPr>
        </p:nvSpPr>
        <p:spPr>
          <a:xfrm>
            <a:off x="1199456" y="1920280"/>
            <a:ext cx="9721080" cy="4173016"/>
          </a:xfrm>
        </p:spPr>
        <p:txBody>
          <a:bodyPr/>
          <a:lstStyle/>
          <a:p>
            <a:pPr marL="0" indent="0">
              <a:buNone/>
            </a:pPr>
            <a:r>
              <a:rPr lang="fr-CA" sz="2000" noProof="0" dirty="0"/>
              <a:t>Le salaire horaire des enseignants de FCC est déterminé par la convention collective du SCCEAUC. Cette convention collective est accessible sur le site Web de l’Université Concordia </a:t>
            </a:r>
            <a:r>
              <a:rPr lang="fr-CA" sz="2200" noProof="0" dirty="0">
                <a:ea typeface="ＭＳ Ｐゴシック"/>
              </a:rPr>
              <a:t>: </a:t>
            </a:r>
            <a:r>
              <a:rPr lang="fr-CA" sz="2000" noProof="0" dirty="0">
                <a:hlinkClick r:id="rId3"/>
              </a:rPr>
              <a:t>https://www.concordia.ca/fr/rh/conventions-collectives/scceauc.html</a:t>
            </a:r>
            <a:r>
              <a:rPr lang="fr-CA" sz="2000" noProof="0" dirty="0"/>
              <a:t>.</a:t>
            </a:r>
          </a:p>
          <a:p>
            <a:pPr marL="0" indent="0">
              <a:buNone/>
            </a:pPr>
            <a:endParaRPr lang="fr-CA" sz="2000" noProof="0" dirty="0">
              <a:ea typeface="ＭＳ Ｐゴシック"/>
            </a:endParaRPr>
          </a:p>
          <a:p>
            <a:pPr marL="0" indent="0">
              <a:buNone/>
            </a:pPr>
            <a:endParaRPr lang="fr-CA" sz="2200" noProof="0" dirty="0">
              <a:ea typeface="ＭＳ Ｐゴシック"/>
            </a:endParaRPr>
          </a:p>
          <a:p>
            <a:pPr marL="0" indent="0">
              <a:buNone/>
            </a:pPr>
            <a:r>
              <a:rPr lang="fr-CA" sz="2200" noProof="0" dirty="0">
                <a:ea typeface="ＭＳ Ｐゴシック"/>
              </a:rPr>
              <a:t>En juillet 2026, les salaires horaires étaient les suivants : </a:t>
            </a:r>
          </a:p>
          <a:p>
            <a:pPr marL="0" indent="0">
              <a:buNone/>
            </a:pPr>
            <a:endParaRPr lang="fr-CA" sz="2200" noProof="0" dirty="0">
              <a:ea typeface="ＭＳ Ｐゴシック"/>
            </a:endParaRPr>
          </a:p>
          <a:p>
            <a:r>
              <a:rPr lang="fr-CA" sz="2200" noProof="0" dirty="0">
                <a:ea typeface="ＭＳ Ｐゴシック"/>
              </a:rPr>
              <a:t>108,23 $ pour les contrats d’enseignement </a:t>
            </a:r>
          </a:p>
          <a:p>
            <a:r>
              <a:rPr lang="fr-CA" sz="2200" noProof="0" dirty="0">
                <a:ea typeface="ＭＳ Ｐゴシック"/>
              </a:rPr>
              <a:t>62,29 $ pour les contrats de travail de nature non pédagogique (par exemple, conception de cours)</a:t>
            </a:r>
          </a:p>
        </p:txBody>
      </p:sp>
    </p:spTree>
    <p:extLst>
      <p:ext uri="{BB962C8B-B14F-4D97-AF65-F5344CB8AC3E}">
        <p14:creationId xmlns:p14="http://schemas.microsoft.com/office/powerpoint/2010/main" val="436835289"/>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F00E884-A155-DDDB-D046-AE9A33D89F75}"/>
              </a:ext>
            </a:extLst>
          </p:cNvPr>
          <p:cNvSpPr>
            <a:spLocks noGrp="1"/>
          </p:cNvSpPr>
          <p:nvPr>
            <p:ph type="title"/>
          </p:nvPr>
        </p:nvSpPr>
        <p:spPr>
          <a:xfrm>
            <a:off x="1172751" y="2451043"/>
            <a:ext cx="9859144" cy="1944216"/>
          </a:xfrm>
        </p:spPr>
        <p:txBody>
          <a:bodyPr/>
          <a:lstStyle/>
          <a:p>
            <a:pPr algn="ctr"/>
            <a:r>
              <a:rPr lang="fr-CA" sz="3900" dirty="0">
                <a:ea typeface="ＭＳ Ｐゴシック"/>
              </a:rPr>
              <a:t>Merci de l’intérêt que vous portez à l’idée de donner un cours à Concordia formation continue !</a:t>
            </a:r>
            <a:r>
              <a:rPr lang="en-US" sz="3900" dirty="0">
                <a:ea typeface="ＭＳ Ｐゴシック"/>
              </a:rPr>
              <a:t>  </a:t>
            </a:r>
            <a:endParaRPr lang="en-US" sz="3900" dirty="0"/>
          </a:p>
        </p:txBody>
      </p:sp>
    </p:spTree>
    <p:extLst>
      <p:ext uri="{BB962C8B-B14F-4D97-AF65-F5344CB8AC3E}">
        <p14:creationId xmlns:p14="http://schemas.microsoft.com/office/powerpoint/2010/main" val="3897427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9104691"/>
      </p:ext>
    </p:extLst>
  </p:cSld>
  <p:clrMapOvr>
    <a:masterClrMapping/>
  </p:clrMapOvr>
</p:sld>
</file>

<file path=ppt/theme/theme1.xml><?xml version="1.0" encoding="utf-8"?>
<a:theme xmlns:a="http://schemas.openxmlformats.org/drawingml/2006/main" name="MAIN SLIDE">
  <a:themeElements>
    <a:clrScheme name="CONCORDIA UNIVERSITY">
      <a:dk1>
        <a:srgbClr val="000000"/>
      </a:dk1>
      <a:lt1>
        <a:srgbClr val="FFFFFF"/>
      </a:lt1>
      <a:dk2>
        <a:srgbClr val="000000"/>
      </a:dk2>
      <a:lt2>
        <a:srgbClr val="BCBCBC"/>
      </a:lt2>
      <a:accent1>
        <a:srgbClr val="801329"/>
      </a:accent1>
      <a:accent2>
        <a:srgbClr val="E83F21"/>
      </a:accent2>
      <a:accent3>
        <a:srgbClr val="00776F"/>
      </a:accent3>
      <a:accent4>
        <a:srgbClr val="E90065"/>
      </a:accent4>
      <a:accent5>
        <a:srgbClr val="1598D6"/>
      </a:accent5>
      <a:accent6>
        <a:srgbClr val="7BC224"/>
      </a:accent6>
      <a:hlink>
        <a:srgbClr val="801329"/>
      </a:hlink>
      <a:folHlink>
        <a:srgbClr val="0E317B"/>
      </a:folHlink>
    </a:clrScheme>
    <a:fontScheme name="Concordia-PPT">
      <a:majorFont>
        <a:latin typeface="GillSans Bold"/>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lnDef>
  </a:objectDefaults>
  <a:extraClrSchemeLst>
    <a:extraClrScheme>
      <a:clrScheme name="Concordia-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cordia-PP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cordia-PP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cordia-PP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cordia-PP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cordia-PP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cordia-PP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cordia-PP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cordia-PP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cordia-PP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cordia-PP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cordia-PP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25-92507-JMSB-JMEC PPT template-ENG.pptx" id="{19583EB8-2D2F-F04A-9A38-B9513959213D}" vid="{A97A3D48-8AB5-304E-A6BC-B0F2C81043B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CDDD76326E3A4FA6891EA8EEED57FE" ma:contentTypeVersion="10" ma:contentTypeDescription="Create a new document." ma:contentTypeScope="" ma:versionID="833cd685555949cc5db99e68a29a8031">
  <xsd:schema xmlns:xsd="http://www.w3.org/2001/XMLSchema" xmlns:xs="http://www.w3.org/2001/XMLSchema" xmlns:p="http://schemas.microsoft.com/office/2006/metadata/properties" xmlns:ns2="9e25abf9-32f2-4120-8083-e8ef5737d9c0" xmlns:ns3="627d9133-821f-4da0-b406-ea8193656706" targetNamespace="http://schemas.microsoft.com/office/2006/metadata/properties" ma:root="true" ma:fieldsID="0b6e6051a43956687d860542d0395312" ns2:_="" ns3:_="">
    <xsd:import namespace="9e25abf9-32f2-4120-8083-e8ef5737d9c0"/>
    <xsd:import namespace="627d9133-821f-4da0-b406-ea819365670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25abf9-32f2-4120-8083-e8ef5737d9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111843b-6948-4e45-a4d0-217e70d3d48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27d9133-821f-4da0-b406-ea819365670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cdf5517-6546-4f40-8962-d57e2633f2d2}" ma:internalName="TaxCatchAll" ma:showField="CatchAllData" ma:web="627d9133-821f-4da0-b406-ea81936567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27d9133-821f-4da0-b406-ea8193656706" xsi:nil="true"/>
    <lcf76f155ced4ddcb4097134ff3c332f xmlns="9e25abf9-32f2-4120-8083-e8ef5737d9c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FE2354-EC95-4493-A460-039EFBB08E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25abf9-32f2-4120-8083-e8ef5737d9c0"/>
    <ds:schemaRef ds:uri="627d9133-821f-4da0-b406-ea81936567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5E52B0F-02A2-4554-90DD-C6B915FDB6A6}">
  <ds:schemaRefs>
    <ds:schemaRef ds:uri="http://schemas.microsoft.com/office/2006/metadata/properties"/>
    <ds:schemaRef ds:uri="http://schemas.microsoft.com/office/infopath/2007/PartnerControls"/>
    <ds:schemaRef ds:uri="627d9133-821f-4da0-b406-ea8193656706"/>
    <ds:schemaRef ds:uri="9e25abf9-32f2-4120-8083-e8ef5737d9c0"/>
  </ds:schemaRefs>
</ds:datastoreItem>
</file>

<file path=customXml/itemProps3.xml><?xml version="1.0" encoding="utf-8"?>
<ds:datastoreItem xmlns:ds="http://schemas.openxmlformats.org/officeDocument/2006/customXml" ds:itemID="{437389D6-8B73-4F09-A7F0-24A93AD20B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MAIN SLIDE</Template>
  <TotalTime>34</TotalTime>
  <Words>799</Words>
  <Application>Microsoft Office PowerPoint</Application>
  <PresentationFormat>Widescreen</PresentationFormat>
  <Paragraphs>57</Paragraphs>
  <Slides>10</Slides>
  <Notes>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GillSans Bold</vt:lpstr>
      <vt:lpstr>ＭＳ Ｐゴシック</vt:lpstr>
      <vt:lpstr>Arial</vt:lpstr>
      <vt:lpstr>Arial Bold</vt:lpstr>
      <vt:lpstr>Times</vt:lpstr>
      <vt:lpstr>Wingdings</vt:lpstr>
      <vt:lpstr>MAIN SLIDE</vt:lpstr>
      <vt:lpstr>Cours de Concordia formation continue</vt:lpstr>
      <vt:lpstr>En quoi consiste un cours de Formation continue Concordia?</vt:lpstr>
      <vt:lpstr>Quelles sont les modalités d’enseignement?</vt:lpstr>
      <vt:lpstr>Qui donne les cours?</vt:lpstr>
      <vt:lpstr>À qui s’adressent les cours?</vt:lpstr>
      <vt:lpstr>Puis-je adapter mon cours à un public particulier?</vt:lpstr>
      <vt:lpstr>Quelle est la marche à suivre pour soumettre une proposition?</vt:lpstr>
      <vt:lpstr>Quelle est la rémunération offerte?</vt:lpstr>
      <vt:lpstr>Merci de l’intérêt que vous portez à l’idée de donner un cours à Concordia formation continue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Elizabeth Chan</dc:creator>
  <cp:lastModifiedBy>Saskia van Es</cp:lastModifiedBy>
  <cp:revision>15</cp:revision>
  <dcterms:created xsi:type="dcterms:W3CDTF">2024-12-04T16:09:37Z</dcterms:created>
  <dcterms:modified xsi:type="dcterms:W3CDTF">2026-09-28T15:17:46Z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0x0101007BCDDD76326E3A4FA6891EA8EEED57FE</vt:lpwstr>
  </property>
  <property fmtid="{D5CDD505-2E9C-101B-9397-08002B2CF9AE}" pid="3" name="xd_ProgID">
    <vt:lpwstr/>
  </property>
  <property fmtid="{D5CDD505-2E9C-101B-9397-08002B2CF9AE}" pid="4" name="_SourceUrl">
    <vt:lpwstr/>
  </property>
  <property fmtid="{D5CDD505-2E9C-101B-9397-08002B2CF9AE}" pid="5" name="_SharedFileIndex">
    <vt:lpwstr/>
  </property>
  <property fmtid="{D5CDD505-2E9C-101B-9397-08002B2CF9AE}" pid="6" name="TemplateUrl">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y fmtid="{D5CDD505-2E9C-101B-9397-08002B2CF9AE}" pid="11" name="MediaServiceImageTags">
    <vt:lpwstr/>
  </property>
</Properties>
</file>