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5" r:id="rId2"/>
    <p:sldId id="288" r:id="rId3"/>
    <p:sldId id="274" r:id="rId4"/>
    <p:sldId id="257" r:id="rId5"/>
    <p:sldId id="273" r:id="rId6"/>
    <p:sldId id="259" r:id="rId7"/>
    <p:sldId id="261" r:id="rId8"/>
    <p:sldId id="278" r:id="rId9"/>
    <p:sldId id="262" r:id="rId10"/>
    <p:sldId id="263" r:id="rId11"/>
    <p:sldId id="264" r:id="rId12"/>
    <p:sldId id="284" r:id="rId13"/>
    <p:sldId id="265" r:id="rId14"/>
    <p:sldId id="266" r:id="rId15"/>
    <p:sldId id="269" r:id="rId16"/>
    <p:sldId id="285" r:id="rId17"/>
    <p:sldId id="282" r:id="rId18"/>
    <p:sldId id="281" r:id="rId19"/>
    <p:sldId id="286" r:id="rId20"/>
    <p:sldId id="287" r:id="rId21"/>
    <p:sldId id="290" r:id="rId22"/>
    <p:sldId id="283" r:id="rId23"/>
    <p:sldId id="28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3"/>
    <p:restoredTop sz="86427"/>
  </p:normalViewPr>
  <p:slideViewPr>
    <p:cSldViewPr snapToObjects="1">
      <p:cViewPr varScale="1">
        <p:scale>
          <a:sx n="70" d="100"/>
          <a:sy n="70" d="100"/>
        </p:scale>
        <p:origin x="1428" y="54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0FB19F-AA3E-E245-836E-9E25EA5DA633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E03595B0-6B51-C74A-8F5D-0ACB590CD477}">
      <dgm:prSet phldrT="[Text]" custT="1"/>
      <dgm:spPr>
        <a:ln>
          <a:solidFill>
            <a:srgbClr val="953735"/>
          </a:solidFill>
        </a:ln>
        <a:effectLst/>
      </dgm:spPr>
      <dgm:t>
        <a:bodyPr/>
        <a:lstStyle/>
        <a:p>
          <a:r>
            <a:rPr lang="en-US" sz="3200" strike="noStrike" dirty="0">
              <a:solidFill>
                <a:srgbClr val="FF0000"/>
              </a:solidFill>
              <a:effectLst/>
            </a:rPr>
            <a:t>Student-Student</a:t>
          </a:r>
        </a:p>
      </dgm:t>
    </dgm:pt>
    <dgm:pt modelId="{3F10ECBC-A304-AC4C-BE42-F1798631DCE8}" type="parTrans" cxnId="{041CAC9A-3EE5-1041-86DD-85C710F9B42C}">
      <dgm:prSet/>
      <dgm:spPr/>
      <dgm:t>
        <a:bodyPr/>
        <a:lstStyle/>
        <a:p>
          <a:endParaRPr lang="en-US"/>
        </a:p>
      </dgm:t>
    </dgm:pt>
    <dgm:pt modelId="{91FBFE28-1B5E-D34D-A8BA-F53CD06AD308}" type="sibTrans" cxnId="{041CAC9A-3EE5-1041-86DD-85C710F9B42C}">
      <dgm:prSet/>
      <dgm:spPr/>
      <dgm:t>
        <a:bodyPr/>
        <a:lstStyle/>
        <a:p>
          <a:endParaRPr lang="en-US"/>
        </a:p>
      </dgm:t>
    </dgm:pt>
    <dgm:pt modelId="{FF769BA9-BDF2-AD43-8335-147B4CF1E4A8}">
      <dgm:prSet phldrT="[Text]" custT="1"/>
      <dgm:spPr>
        <a:ln>
          <a:solidFill>
            <a:srgbClr val="953735"/>
          </a:solidFill>
        </a:ln>
      </dgm:spPr>
      <dgm:t>
        <a:bodyPr/>
        <a:lstStyle/>
        <a:p>
          <a:r>
            <a:rPr lang="en-US" sz="3200" dirty="0">
              <a:solidFill>
                <a:srgbClr val="FF0000"/>
              </a:solidFill>
            </a:rPr>
            <a:t>Student-Content</a:t>
          </a:r>
        </a:p>
      </dgm:t>
    </dgm:pt>
    <dgm:pt modelId="{5CA1D703-32BF-7842-8C43-8EDA37D296A7}" type="parTrans" cxnId="{E701033C-7A35-FB4E-8164-92D028592912}">
      <dgm:prSet/>
      <dgm:spPr/>
      <dgm:t>
        <a:bodyPr/>
        <a:lstStyle/>
        <a:p>
          <a:endParaRPr lang="en-US"/>
        </a:p>
      </dgm:t>
    </dgm:pt>
    <dgm:pt modelId="{2B26D4AA-BEA1-5446-BDCD-3BA51DCF5041}" type="sibTrans" cxnId="{E701033C-7A35-FB4E-8164-92D028592912}">
      <dgm:prSet/>
      <dgm:spPr/>
      <dgm:t>
        <a:bodyPr/>
        <a:lstStyle/>
        <a:p>
          <a:endParaRPr lang="en-US"/>
        </a:p>
      </dgm:t>
    </dgm:pt>
    <dgm:pt modelId="{EAB0426B-AC4E-6D43-AA80-D940F2A7E005}">
      <dgm:prSet phldrT="[Text]" custT="1"/>
      <dgm:spPr>
        <a:ln>
          <a:solidFill>
            <a:srgbClr val="953735"/>
          </a:solidFill>
        </a:ln>
      </dgm:spPr>
      <dgm:t>
        <a:bodyPr/>
        <a:lstStyle/>
        <a:p>
          <a:r>
            <a:rPr lang="en-US" sz="3200" dirty="0">
              <a:solidFill>
                <a:srgbClr val="FF0000"/>
              </a:solidFill>
            </a:rPr>
            <a:t>Student-Teacher</a:t>
          </a:r>
        </a:p>
      </dgm:t>
    </dgm:pt>
    <dgm:pt modelId="{83D505A4-5C1D-B440-8E3A-5AE260306C80}" type="parTrans" cxnId="{F16325C0-7968-D74F-A7F1-133323BAE280}">
      <dgm:prSet/>
      <dgm:spPr/>
      <dgm:t>
        <a:bodyPr/>
        <a:lstStyle/>
        <a:p>
          <a:endParaRPr lang="en-US"/>
        </a:p>
      </dgm:t>
    </dgm:pt>
    <dgm:pt modelId="{56EFD890-876D-684B-A016-23EA72DF39F6}" type="sibTrans" cxnId="{F16325C0-7968-D74F-A7F1-133323BAE280}">
      <dgm:prSet/>
      <dgm:spPr/>
      <dgm:t>
        <a:bodyPr/>
        <a:lstStyle/>
        <a:p>
          <a:endParaRPr lang="en-US"/>
        </a:p>
      </dgm:t>
    </dgm:pt>
    <dgm:pt modelId="{0AED788F-EA72-DB47-801D-E8F393199E38}" type="pres">
      <dgm:prSet presAssocID="{910FB19F-AA3E-E245-836E-9E25EA5DA633}" presName="compositeShape" presStyleCnt="0">
        <dgm:presLayoutVars>
          <dgm:chMax val="7"/>
          <dgm:dir/>
          <dgm:resizeHandles val="exact"/>
        </dgm:presLayoutVars>
      </dgm:prSet>
      <dgm:spPr/>
    </dgm:pt>
    <dgm:pt modelId="{61559461-2DF0-7748-83A7-645F6B2B603C}" type="pres">
      <dgm:prSet presAssocID="{E03595B0-6B51-C74A-8F5D-0ACB590CD477}" presName="circ1" presStyleLbl="vennNode1" presStyleIdx="0" presStyleCnt="3" custLinFactNeighborY="166"/>
      <dgm:spPr/>
      <dgm:t>
        <a:bodyPr/>
        <a:lstStyle/>
        <a:p>
          <a:endParaRPr lang="en-US"/>
        </a:p>
      </dgm:t>
    </dgm:pt>
    <dgm:pt modelId="{D26E7C5B-6E23-4F4F-AC6B-82F9279D424B}" type="pres">
      <dgm:prSet presAssocID="{E03595B0-6B51-C74A-8F5D-0ACB590CD47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8F2E3-E1CA-F840-B127-FB5B4611DA5B}" type="pres">
      <dgm:prSet presAssocID="{FF769BA9-BDF2-AD43-8335-147B4CF1E4A8}" presName="circ2" presStyleLbl="vennNode1" presStyleIdx="1" presStyleCnt="3"/>
      <dgm:spPr/>
      <dgm:t>
        <a:bodyPr/>
        <a:lstStyle/>
        <a:p>
          <a:endParaRPr lang="en-US"/>
        </a:p>
      </dgm:t>
    </dgm:pt>
    <dgm:pt modelId="{52799489-7642-6141-9ED9-DE115B730E25}" type="pres">
      <dgm:prSet presAssocID="{FF769BA9-BDF2-AD43-8335-147B4CF1E4A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5217D-3B81-2B4B-9B87-B5CC4D81D483}" type="pres">
      <dgm:prSet presAssocID="{EAB0426B-AC4E-6D43-AA80-D940F2A7E005}" presName="circ3" presStyleLbl="vennNode1" presStyleIdx="2" presStyleCnt="3"/>
      <dgm:spPr/>
      <dgm:t>
        <a:bodyPr/>
        <a:lstStyle/>
        <a:p>
          <a:endParaRPr lang="en-US"/>
        </a:p>
      </dgm:t>
    </dgm:pt>
    <dgm:pt modelId="{8A566E2B-86C0-8444-ABEC-08EF9F654A6E}" type="pres">
      <dgm:prSet presAssocID="{EAB0426B-AC4E-6D43-AA80-D940F2A7E00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E2FB80-1E6A-ED4C-8A15-18FA3DD3EB38}" type="presOf" srcId="{EAB0426B-AC4E-6D43-AA80-D940F2A7E005}" destId="{8A566E2B-86C0-8444-ABEC-08EF9F654A6E}" srcOrd="1" destOrd="0" presId="urn:microsoft.com/office/officeart/2005/8/layout/venn1"/>
    <dgm:cxn modelId="{041CAC9A-3EE5-1041-86DD-85C710F9B42C}" srcId="{910FB19F-AA3E-E245-836E-9E25EA5DA633}" destId="{E03595B0-6B51-C74A-8F5D-0ACB590CD477}" srcOrd="0" destOrd="0" parTransId="{3F10ECBC-A304-AC4C-BE42-F1798631DCE8}" sibTransId="{91FBFE28-1B5E-D34D-A8BA-F53CD06AD308}"/>
    <dgm:cxn modelId="{C4B2AB80-9CD6-8E40-9576-D61BB9631255}" type="presOf" srcId="{E03595B0-6B51-C74A-8F5D-0ACB590CD477}" destId="{61559461-2DF0-7748-83A7-645F6B2B603C}" srcOrd="0" destOrd="0" presId="urn:microsoft.com/office/officeart/2005/8/layout/venn1"/>
    <dgm:cxn modelId="{E701033C-7A35-FB4E-8164-92D028592912}" srcId="{910FB19F-AA3E-E245-836E-9E25EA5DA633}" destId="{FF769BA9-BDF2-AD43-8335-147B4CF1E4A8}" srcOrd="1" destOrd="0" parTransId="{5CA1D703-32BF-7842-8C43-8EDA37D296A7}" sibTransId="{2B26D4AA-BEA1-5446-BDCD-3BA51DCF5041}"/>
    <dgm:cxn modelId="{2A122DAF-4FE3-6046-9E69-C9B53C402D42}" type="presOf" srcId="{FF769BA9-BDF2-AD43-8335-147B4CF1E4A8}" destId="{52799489-7642-6141-9ED9-DE115B730E25}" srcOrd="1" destOrd="0" presId="urn:microsoft.com/office/officeart/2005/8/layout/venn1"/>
    <dgm:cxn modelId="{F16325C0-7968-D74F-A7F1-133323BAE280}" srcId="{910FB19F-AA3E-E245-836E-9E25EA5DA633}" destId="{EAB0426B-AC4E-6D43-AA80-D940F2A7E005}" srcOrd="2" destOrd="0" parTransId="{83D505A4-5C1D-B440-8E3A-5AE260306C80}" sibTransId="{56EFD890-876D-684B-A016-23EA72DF39F6}"/>
    <dgm:cxn modelId="{56274AC2-BA8F-1B4C-8327-EE3539A48968}" type="presOf" srcId="{EAB0426B-AC4E-6D43-AA80-D940F2A7E005}" destId="{C815217D-3B81-2B4B-9B87-B5CC4D81D483}" srcOrd="0" destOrd="0" presId="urn:microsoft.com/office/officeart/2005/8/layout/venn1"/>
    <dgm:cxn modelId="{F2B310BB-CDF3-5543-A46C-5F47A16B20E2}" type="presOf" srcId="{E03595B0-6B51-C74A-8F5D-0ACB590CD477}" destId="{D26E7C5B-6E23-4F4F-AC6B-82F9279D424B}" srcOrd="1" destOrd="0" presId="urn:microsoft.com/office/officeart/2005/8/layout/venn1"/>
    <dgm:cxn modelId="{DEC5D532-753C-0F4C-B2F5-5B7EEA1E4DA1}" type="presOf" srcId="{FF769BA9-BDF2-AD43-8335-147B4CF1E4A8}" destId="{3838F2E3-E1CA-F840-B127-FB5B4611DA5B}" srcOrd="0" destOrd="0" presId="urn:microsoft.com/office/officeart/2005/8/layout/venn1"/>
    <dgm:cxn modelId="{A4138FB2-E09C-5F49-85D1-5ABBBED72E6D}" type="presOf" srcId="{910FB19F-AA3E-E245-836E-9E25EA5DA633}" destId="{0AED788F-EA72-DB47-801D-E8F393199E38}" srcOrd="0" destOrd="0" presId="urn:microsoft.com/office/officeart/2005/8/layout/venn1"/>
    <dgm:cxn modelId="{0D6029FC-A2C5-F142-A0F2-D257B2C0E5B3}" type="presParOf" srcId="{0AED788F-EA72-DB47-801D-E8F393199E38}" destId="{61559461-2DF0-7748-83A7-645F6B2B603C}" srcOrd="0" destOrd="0" presId="urn:microsoft.com/office/officeart/2005/8/layout/venn1"/>
    <dgm:cxn modelId="{996E8B30-588D-A94F-8BDA-80D5FA5D4B11}" type="presParOf" srcId="{0AED788F-EA72-DB47-801D-E8F393199E38}" destId="{D26E7C5B-6E23-4F4F-AC6B-82F9279D424B}" srcOrd="1" destOrd="0" presId="urn:microsoft.com/office/officeart/2005/8/layout/venn1"/>
    <dgm:cxn modelId="{1D5F4BF1-5EA2-C942-BB25-3CF3C215098E}" type="presParOf" srcId="{0AED788F-EA72-DB47-801D-E8F393199E38}" destId="{3838F2E3-E1CA-F840-B127-FB5B4611DA5B}" srcOrd="2" destOrd="0" presId="urn:microsoft.com/office/officeart/2005/8/layout/venn1"/>
    <dgm:cxn modelId="{4344A7DB-9587-9646-8F9E-EB21E9C13485}" type="presParOf" srcId="{0AED788F-EA72-DB47-801D-E8F393199E38}" destId="{52799489-7642-6141-9ED9-DE115B730E25}" srcOrd="3" destOrd="0" presId="urn:microsoft.com/office/officeart/2005/8/layout/venn1"/>
    <dgm:cxn modelId="{17EBA5F3-2A5E-A445-982C-074EA307F342}" type="presParOf" srcId="{0AED788F-EA72-DB47-801D-E8F393199E38}" destId="{C815217D-3B81-2B4B-9B87-B5CC4D81D483}" srcOrd="4" destOrd="0" presId="urn:microsoft.com/office/officeart/2005/8/layout/venn1"/>
    <dgm:cxn modelId="{CF2897C8-2037-4945-BCA8-EEB7A40727EA}" type="presParOf" srcId="{0AED788F-EA72-DB47-801D-E8F393199E38}" destId="{8A566E2B-86C0-8444-ABEC-08EF9F654A6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28526-70E1-874D-8AC3-56731FF45159}" type="doc">
      <dgm:prSet loTypeId="urn:microsoft.com/office/officeart/2005/8/layout/radial4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0AA4D7A-A987-1645-A739-EB4958AC179A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492"/>
            </a:spcAft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Improved</a:t>
          </a:r>
        </a:p>
        <a:p>
          <a:pPr>
            <a:lnSpc>
              <a:spcPct val="100000"/>
            </a:lnSpc>
            <a:spcAft>
              <a:spcPts val="492"/>
            </a:spcAft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Achievement Outcomes</a:t>
          </a:r>
        </a:p>
        <a:p>
          <a:pPr>
            <a:lnSpc>
              <a:spcPct val="100000"/>
            </a:lnSpc>
            <a:spcAft>
              <a:spcPts val="492"/>
            </a:spcAft>
          </a:pPr>
          <a:r>
            <a: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</a:t>
          </a:r>
          <a:r>
            <a:rPr lang="en-US" b="1" i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= +0.38</a:t>
          </a:r>
        </a:p>
        <a:p>
          <a:pPr>
            <a:lnSpc>
              <a:spcPct val="100000"/>
            </a:lnSpc>
            <a:spcAft>
              <a:spcPts val="492"/>
            </a:spcAft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 </a:t>
          </a: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74)</a:t>
          </a:r>
        </a:p>
      </dgm:t>
    </dgm:pt>
    <dgm:pt modelId="{C83DA862-BE7E-CF4F-95CA-E5990CB715B8}" type="parTrans" cxnId="{95B5A1A4-ECE5-BC4D-98BF-04ABE87A7060}">
      <dgm:prSet/>
      <dgm:spPr/>
      <dgm:t>
        <a:bodyPr/>
        <a:lstStyle/>
        <a:p>
          <a:endParaRPr lang="en-US"/>
        </a:p>
      </dgm:t>
    </dgm:pt>
    <dgm:pt modelId="{5EBB8ECF-ABE2-C74B-8BE0-37DD6CD9FDD1}" type="sibTrans" cxnId="{95B5A1A4-ECE5-BC4D-98BF-04ABE87A7060}">
      <dgm:prSet/>
      <dgm:spPr/>
      <dgm:t>
        <a:bodyPr/>
        <a:lstStyle/>
        <a:p>
          <a:endParaRPr lang="en-US"/>
        </a:p>
      </dgm:t>
    </dgm:pt>
    <dgm:pt modelId="{FFF93292-0D4F-CB48-B941-635C5FE4B9C9}">
      <dgm:prSet phldrT="[Text]" custT="1"/>
      <dgm:spPr/>
      <dgm:t>
        <a:bodyPr/>
        <a:lstStyle/>
        <a:p>
          <a:r>
            <a:rPr lang="en-US" sz="2800"/>
            <a:t>Student-Teacher</a:t>
          </a:r>
        </a:p>
        <a:p>
          <a:r>
            <a:rPr lang="en-US" sz="2800"/>
            <a:t> </a:t>
          </a:r>
          <a:r>
            <a:rPr lang="en-US" sz="2400" i="1"/>
            <a:t>ES</a:t>
          </a:r>
          <a:r>
            <a:rPr lang="en-US" sz="2400" i="1" baseline="30000"/>
            <a:t>+</a:t>
          </a:r>
          <a:r>
            <a:rPr lang="en-US" sz="2400"/>
            <a:t> = +0.32</a:t>
          </a:r>
          <a:endParaRPr lang="en-US" sz="2400" dirty="0"/>
        </a:p>
      </dgm:t>
    </dgm:pt>
    <dgm:pt modelId="{E1F83E20-AE8B-AB49-A0BA-8BE378C7C144}" type="parTrans" cxnId="{C0A130A6-BB7D-8649-B719-3A319AFAD531}">
      <dgm:prSet/>
      <dgm:spPr/>
      <dgm:t>
        <a:bodyPr/>
        <a:lstStyle/>
        <a:p>
          <a:endParaRPr lang="en-US"/>
        </a:p>
      </dgm:t>
    </dgm:pt>
    <dgm:pt modelId="{746705AE-13F9-1244-A3A2-B15884562561}" type="sibTrans" cxnId="{C0A130A6-BB7D-8649-B719-3A319AFAD531}">
      <dgm:prSet/>
      <dgm:spPr/>
      <dgm:t>
        <a:bodyPr/>
        <a:lstStyle/>
        <a:p>
          <a:endParaRPr lang="en-US"/>
        </a:p>
      </dgm:t>
    </dgm:pt>
    <dgm:pt modelId="{FE608F2B-DCDF-5542-8EE3-A45E0F34613F}">
      <dgm:prSet phldrT="[Text]" custT="1"/>
      <dgm:spPr/>
      <dgm:t>
        <a:bodyPr/>
        <a:lstStyle/>
        <a:p>
          <a:r>
            <a:rPr lang="en-US" sz="2800"/>
            <a:t>Student-Student</a:t>
          </a:r>
        </a:p>
        <a:p>
          <a:r>
            <a:rPr lang="en-US" sz="2400" i="1"/>
            <a:t>ES</a:t>
          </a:r>
          <a:r>
            <a:rPr lang="en-US" sz="2400" i="1" baseline="30000"/>
            <a:t>+</a:t>
          </a:r>
          <a:r>
            <a:rPr lang="en-US" sz="2400"/>
            <a:t> = +0.49</a:t>
          </a:r>
          <a:endParaRPr lang="en-US" sz="2400" dirty="0"/>
        </a:p>
      </dgm:t>
    </dgm:pt>
    <dgm:pt modelId="{B4459E70-15FB-D043-A198-CF10362A8792}" type="parTrans" cxnId="{E14EDE64-268C-2146-83D7-ECEB1BD37C16}">
      <dgm:prSet/>
      <dgm:spPr/>
      <dgm:t>
        <a:bodyPr/>
        <a:lstStyle/>
        <a:p>
          <a:endParaRPr lang="en-US"/>
        </a:p>
      </dgm:t>
    </dgm:pt>
    <dgm:pt modelId="{75729808-2046-A540-A7B4-2BD396538A87}" type="sibTrans" cxnId="{E14EDE64-268C-2146-83D7-ECEB1BD37C16}">
      <dgm:prSet/>
      <dgm:spPr/>
      <dgm:t>
        <a:bodyPr/>
        <a:lstStyle/>
        <a:p>
          <a:endParaRPr lang="en-US"/>
        </a:p>
      </dgm:t>
    </dgm:pt>
    <dgm:pt modelId="{32A2BB67-AE6F-2D47-9269-FD609B21A49B}">
      <dgm:prSet phldrT="[Text]" custT="1"/>
      <dgm:spPr/>
      <dgm:t>
        <a:bodyPr/>
        <a:lstStyle/>
        <a:p>
          <a:r>
            <a:rPr lang="en-US" sz="2800"/>
            <a:t>Student-Content</a:t>
          </a:r>
        </a:p>
        <a:p>
          <a:r>
            <a:rPr lang="en-US" sz="2400" i="1"/>
            <a:t>ES</a:t>
          </a:r>
          <a:r>
            <a:rPr lang="en-US" sz="2400" i="1" baseline="30000"/>
            <a:t>+</a:t>
          </a:r>
          <a:r>
            <a:rPr lang="en-US" sz="2400"/>
            <a:t> = +0.46</a:t>
          </a:r>
          <a:endParaRPr lang="en-US" sz="2400" dirty="0"/>
        </a:p>
      </dgm:t>
    </dgm:pt>
    <dgm:pt modelId="{85B31FC8-FCA8-F14E-9CF5-15F8CB4A477E}" type="parTrans" cxnId="{FB2C782A-B128-844B-909A-AF2B526249A4}">
      <dgm:prSet/>
      <dgm:spPr/>
      <dgm:t>
        <a:bodyPr/>
        <a:lstStyle/>
        <a:p>
          <a:endParaRPr lang="en-US"/>
        </a:p>
      </dgm:t>
    </dgm:pt>
    <dgm:pt modelId="{0455A517-530F-B24B-B989-550F8189F9EB}" type="sibTrans" cxnId="{FB2C782A-B128-844B-909A-AF2B526249A4}">
      <dgm:prSet/>
      <dgm:spPr/>
      <dgm:t>
        <a:bodyPr/>
        <a:lstStyle/>
        <a:p>
          <a:endParaRPr lang="en-US"/>
        </a:p>
      </dgm:t>
    </dgm:pt>
    <dgm:pt modelId="{9A4F5A7C-88CA-4E47-A661-64F6CC1422D5}" type="pres">
      <dgm:prSet presAssocID="{DE428526-70E1-874D-8AC3-56731FF4515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CBE4AA-F7EF-0944-BE0E-D895E1B3363B}" type="pres">
      <dgm:prSet presAssocID="{B0AA4D7A-A987-1645-A739-EB4958AC179A}" presName="centerShape" presStyleLbl="node0" presStyleIdx="0" presStyleCnt="1" custScaleX="130148" custScaleY="119582" custLinFactNeighborX="0" custLinFactNeighborY="9318"/>
      <dgm:spPr/>
      <dgm:t>
        <a:bodyPr/>
        <a:lstStyle/>
        <a:p>
          <a:endParaRPr lang="en-US"/>
        </a:p>
      </dgm:t>
    </dgm:pt>
    <dgm:pt modelId="{1F93F85A-23C7-3E48-90B2-E540DFE98393}" type="pres">
      <dgm:prSet presAssocID="{E1F83E20-AE8B-AB49-A0BA-8BE378C7C14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3B985869-F6F2-9D42-90F1-BD0FC07F7B72}" type="pres">
      <dgm:prSet presAssocID="{FFF93292-0D4F-CB48-B941-635C5FE4B9C9}" presName="node" presStyleLbl="node1" presStyleIdx="0" presStyleCnt="3" custRadScaleRad="114385" custRadScaleInc="-19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10D27-6906-0042-B622-BA5FE80FD0B2}" type="pres">
      <dgm:prSet presAssocID="{B4459E70-15FB-D043-A198-CF10362A8792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6E4C1999-25C8-904A-B422-DDCEB3FDA828}" type="pres">
      <dgm:prSet presAssocID="{FE608F2B-DCDF-5542-8EE3-A45E0F3461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9B60-8585-B74C-BBA9-35D38FBB96EF}" type="pres">
      <dgm:prSet presAssocID="{85B31FC8-FCA8-F14E-9CF5-15F8CB4A477E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385AB2CA-2672-654C-A253-5DD93952D15E}" type="pres">
      <dgm:prSet presAssocID="{32A2BB67-AE6F-2D47-9269-FD609B21A49B}" presName="node" presStyleLbl="node1" presStyleIdx="2" presStyleCnt="3" custRadScaleRad="114732" custRadScaleInc="1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D6BB4D-376F-9E47-B015-DCDD6F9C6577}" type="presOf" srcId="{B4459E70-15FB-D043-A198-CF10362A8792}" destId="{95B10D27-6906-0042-B622-BA5FE80FD0B2}" srcOrd="0" destOrd="0" presId="urn:microsoft.com/office/officeart/2005/8/layout/radial4"/>
    <dgm:cxn modelId="{55FC0B55-FF97-FD41-9C90-10B9D9B6AEE0}" type="presOf" srcId="{FE608F2B-DCDF-5542-8EE3-A45E0F34613F}" destId="{6E4C1999-25C8-904A-B422-DDCEB3FDA828}" srcOrd="0" destOrd="0" presId="urn:microsoft.com/office/officeart/2005/8/layout/radial4"/>
    <dgm:cxn modelId="{6B5F79A4-A0AE-884A-A4D3-5B50F1A167E5}" type="presOf" srcId="{B0AA4D7A-A987-1645-A739-EB4958AC179A}" destId="{FBCBE4AA-F7EF-0944-BE0E-D895E1B3363B}" srcOrd="0" destOrd="0" presId="urn:microsoft.com/office/officeart/2005/8/layout/radial4"/>
    <dgm:cxn modelId="{4F46EE98-F2DD-724F-9FA1-440FBECE2BBC}" type="presOf" srcId="{FFF93292-0D4F-CB48-B941-635C5FE4B9C9}" destId="{3B985869-F6F2-9D42-90F1-BD0FC07F7B72}" srcOrd="0" destOrd="0" presId="urn:microsoft.com/office/officeart/2005/8/layout/radial4"/>
    <dgm:cxn modelId="{E14EDE64-268C-2146-83D7-ECEB1BD37C16}" srcId="{B0AA4D7A-A987-1645-A739-EB4958AC179A}" destId="{FE608F2B-DCDF-5542-8EE3-A45E0F34613F}" srcOrd="1" destOrd="0" parTransId="{B4459E70-15FB-D043-A198-CF10362A8792}" sibTransId="{75729808-2046-A540-A7B4-2BD396538A87}"/>
    <dgm:cxn modelId="{01C17FC4-6B58-344B-B371-B2ADABDAE13C}" type="presOf" srcId="{32A2BB67-AE6F-2D47-9269-FD609B21A49B}" destId="{385AB2CA-2672-654C-A253-5DD93952D15E}" srcOrd="0" destOrd="0" presId="urn:microsoft.com/office/officeart/2005/8/layout/radial4"/>
    <dgm:cxn modelId="{95B5A1A4-ECE5-BC4D-98BF-04ABE87A7060}" srcId="{DE428526-70E1-874D-8AC3-56731FF45159}" destId="{B0AA4D7A-A987-1645-A739-EB4958AC179A}" srcOrd="0" destOrd="0" parTransId="{C83DA862-BE7E-CF4F-95CA-E5990CB715B8}" sibTransId="{5EBB8ECF-ABE2-C74B-8BE0-37DD6CD9FDD1}"/>
    <dgm:cxn modelId="{46735C35-0756-2D47-BFF9-34B0E930593E}" type="presOf" srcId="{E1F83E20-AE8B-AB49-A0BA-8BE378C7C144}" destId="{1F93F85A-23C7-3E48-90B2-E540DFE98393}" srcOrd="0" destOrd="0" presId="urn:microsoft.com/office/officeart/2005/8/layout/radial4"/>
    <dgm:cxn modelId="{FB2C782A-B128-844B-909A-AF2B526249A4}" srcId="{B0AA4D7A-A987-1645-A739-EB4958AC179A}" destId="{32A2BB67-AE6F-2D47-9269-FD609B21A49B}" srcOrd="2" destOrd="0" parTransId="{85B31FC8-FCA8-F14E-9CF5-15F8CB4A477E}" sibTransId="{0455A517-530F-B24B-B989-550F8189F9EB}"/>
    <dgm:cxn modelId="{6D48AE41-C168-1844-8A92-5ED60767CF5B}" type="presOf" srcId="{DE428526-70E1-874D-8AC3-56731FF45159}" destId="{9A4F5A7C-88CA-4E47-A661-64F6CC1422D5}" srcOrd="0" destOrd="0" presId="urn:microsoft.com/office/officeart/2005/8/layout/radial4"/>
    <dgm:cxn modelId="{C0A130A6-BB7D-8649-B719-3A319AFAD531}" srcId="{B0AA4D7A-A987-1645-A739-EB4958AC179A}" destId="{FFF93292-0D4F-CB48-B941-635C5FE4B9C9}" srcOrd="0" destOrd="0" parTransId="{E1F83E20-AE8B-AB49-A0BA-8BE378C7C144}" sibTransId="{746705AE-13F9-1244-A3A2-B15884562561}"/>
    <dgm:cxn modelId="{C0A55BEF-229D-7743-A5F6-12685381D23C}" type="presOf" srcId="{85B31FC8-FCA8-F14E-9CF5-15F8CB4A477E}" destId="{E3E49B60-8585-B74C-BBA9-35D38FBB96EF}" srcOrd="0" destOrd="0" presId="urn:microsoft.com/office/officeart/2005/8/layout/radial4"/>
    <dgm:cxn modelId="{7B91BA27-86EC-B443-81A1-7EB9CDAA48C9}" type="presParOf" srcId="{9A4F5A7C-88CA-4E47-A661-64F6CC1422D5}" destId="{FBCBE4AA-F7EF-0944-BE0E-D895E1B3363B}" srcOrd="0" destOrd="0" presId="urn:microsoft.com/office/officeart/2005/8/layout/radial4"/>
    <dgm:cxn modelId="{B8DF351B-1504-AA49-95F4-4F30EA3E9A23}" type="presParOf" srcId="{9A4F5A7C-88CA-4E47-A661-64F6CC1422D5}" destId="{1F93F85A-23C7-3E48-90B2-E540DFE98393}" srcOrd="1" destOrd="0" presId="urn:microsoft.com/office/officeart/2005/8/layout/radial4"/>
    <dgm:cxn modelId="{42D96FB6-702C-364E-B19A-3290991540FA}" type="presParOf" srcId="{9A4F5A7C-88CA-4E47-A661-64F6CC1422D5}" destId="{3B985869-F6F2-9D42-90F1-BD0FC07F7B72}" srcOrd="2" destOrd="0" presId="urn:microsoft.com/office/officeart/2005/8/layout/radial4"/>
    <dgm:cxn modelId="{07C14D39-C72F-8644-9382-2425367DC47A}" type="presParOf" srcId="{9A4F5A7C-88CA-4E47-A661-64F6CC1422D5}" destId="{95B10D27-6906-0042-B622-BA5FE80FD0B2}" srcOrd="3" destOrd="0" presId="urn:microsoft.com/office/officeart/2005/8/layout/radial4"/>
    <dgm:cxn modelId="{D8BA6721-217D-3949-B395-02A6122A60F7}" type="presParOf" srcId="{9A4F5A7C-88CA-4E47-A661-64F6CC1422D5}" destId="{6E4C1999-25C8-904A-B422-DDCEB3FDA828}" srcOrd="4" destOrd="0" presId="urn:microsoft.com/office/officeart/2005/8/layout/radial4"/>
    <dgm:cxn modelId="{89356406-6904-6241-AF6D-5FB81B2373F0}" type="presParOf" srcId="{9A4F5A7C-88CA-4E47-A661-64F6CC1422D5}" destId="{E3E49B60-8585-B74C-BBA9-35D38FBB96EF}" srcOrd="5" destOrd="0" presId="urn:microsoft.com/office/officeart/2005/8/layout/radial4"/>
    <dgm:cxn modelId="{9990636E-7526-ED4B-9037-F146E66C8C9B}" type="presParOf" srcId="{9A4F5A7C-88CA-4E47-A661-64F6CC1422D5}" destId="{385AB2CA-2672-654C-A253-5DD93952D15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28526-70E1-874D-8AC3-56731FF45159}" type="doc">
      <dgm:prSet loTypeId="urn:microsoft.com/office/officeart/2005/8/layout/radial4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0AA4D7A-A987-1645-A739-EB4958AC179A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492"/>
            </a:spcAft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Student-Student (</a:t>
          </a:r>
          <a:r>
            <a: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SS</a:t>
          </a: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Interactions</a:t>
          </a:r>
        </a:p>
      </dgm:t>
    </dgm:pt>
    <dgm:pt modelId="{C83DA862-BE7E-CF4F-95CA-E5990CB715B8}" type="parTrans" cxnId="{95B5A1A4-ECE5-BC4D-98BF-04ABE87A7060}">
      <dgm:prSet/>
      <dgm:spPr/>
      <dgm:t>
        <a:bodyPr/>
        <a:lstStyle/>
        <a:p>
          <a:endParaRPr lang="en-US"/>
        </a:p>
      </dgm:t>
    </dgm:pt>
    <dgm:pt modelId="{5EBB8ECF-ABE2-C74B-8BE0-37DD6CD9FDD1}" type="sibTrans" cxnId="{95B5A1A4-ECE5-BC4D-98BF-04ABE87A7060}">
      <dgm:prSet/>
      <dgm:spPr/>
      <dgm:t>
        <a:bodyPr/>
        <a:lstStyle/>
        <a:p>
          <a:endParaRPr lang="en-US"/>
        </a:p>
      </dgm:t>
    </dgm:pt>
    <dgm:pt modelId="{FFF93292-0D4F-CB48-B941-635C5FE4B9C9}">
      <dgm:prSet phldrT="[Text]" custT="1"/>
      <dgm:spPr/>
      <dgm:t>
        <a:bodyPr/>
        <a:lstStyle/>
        <a:p>
          <a:r>
            <a:rPr lang="en-US" sz="2800" i="1" dirty="0"/>
            <a:t>SS</a:t>
          </a:r>
          <a:r>
            <a:rPr lang="en-US" sz="2800" dirty="0"/>
            <a:t> Designed</a:t>
          </a:r>
        </a:p>
        <a:p>
          <a:r>
            <a:rPr lang="en-US" sz="2800" dirty="0"/>
            <a:t> </a:t>
          </a:r>
          <a:r>
            <a:rPr lang="en-US" sz="2400" i="1" dirty="0"/>
            <a:t>ES</a:t>
          </a:r>
          <a:r>
            <a:rPr lang="en-US" sz="2400" i="1" baseline="30000" dirty="0"/>
            <a:t>+</a:t>
          </a:r>
          <a:r>
            <a:rPr lang="en-US" sz="2400" dirty="0"/>
            <a:t> = +0.50</a:t>
          </a:r>
        </a:p>
        <a:p>
          <a:r>
            <a:rPr lang="en-US" sz="2400" dirty="0"/>
            <a:t>(</a:t>
          </a:r>
          <a:r>
            <a:rPr lang="en-US" sz="2400" i="1" dirty="0"/>
            <a:t>k</a:t>
          </a:r>
          <a:r>
            <a:rPr lang="en-US" sz="2400" dirty="0"/>
            <a:t> = 14)</a:t>
          </a:r>
        </a:p>
      </dgm:t>
    </dgm:pt>
    <dgm:pt modelId="{E1F83E20-AE8B-AB49-A0BA-8BE378C7C144}" type="parTrans" cxnId="{C0A130A6-BB7D-8649-B719-3A319AFAD531}">
      <dgm:prSet/>
      <dgm:spPr/>
      <dgm:t>
        <a:bodyPr/>
        <a:lstStyle/>
        <a:p>
          <a:endParaRPr lang="en-US"/>
        </a:p>
      </dgm:t>
    </dgm:pt>
    <dgm:pt modelId="{746705AE-13F9-1244-A3A2-B15884562561}" type="sibTrans" cxnId="{C0A130A6-BB7D-8649-B719-3A319AFAD531}">
      <dgm:prSet/>
      <dgm:spPr/>
      <dgm:t>
        <a:bodyPr/>
        <a:lstStyle/>
        <a:p>
          <a:endParaRPr lang="en-US"/>
        </a:p>
      </dgm:t>
    </dgm:pt>
    <dgm:pt modelId="{32A2BB67-AE6F-2D47-9269-FD609B21A49B}">
      <dgm:prSet phldrT="[Text]" custT="1"/>
      <dgm:spPr/>
      <dgm:t>
        <a:bodyPr/>
        <a:lstStyle/>
        <a:p>
          <a:r>
            <a:rPr lang="en-US" sz="2800" i="1" dirty="0"/>
            <a:t>SS</a:t>
          </a:r>
          <a:r>
            <a:rPr lang="en-US" sz="2800" dirty="0"/>
            <a:t> Contextual</a:t>
          </a:r>
        </a:p>
        <a:p>
          <a:r>
            <a:rPr lang="en-US" sz="2400" i="1" dirty="0"/>
            <a:t>ES</a:t>
          </a:r>
          <a:r>
            <a:rPr lang="en-US" sz="2400" i="1" baseline="30000" dirty="0"/>
            <a:t>+</a:t>
          </a:r>
          <a:r>
            <a:rPr lang="en-US" sz="2400" dirty="0"/>
            <a:t> = +0.22</a:t>
          </a:r>
        </a:p>
        <a:p>
          <a:r>
            <a:rPr lang="en-US" sz="2400" dirty="0"/>
            <a:t>(</a:t>
          </a:r>
          <a:r>
            <a:rPr lang="en-US" sz="2400" i="1" dirty="0"/>
            <a:t>k </a:t>
          </a:r>
          <a:r>
            <a:rPr lang="en-US" sz="2400" dirty="0"/>
            <a:t>= 22)</a:t>
          </a:r>
        </a:p>
      </dgm:t>
    </dgm:pt>
    <dgm:pt modelId="{85B31FC8-FCA8-F14E-9CF5-15F8CB4A477E}" type="parTrans" cxnId="{FB2C782A-B128-844B-909A-AF2B526249A4}">
      <dgm:prSet/>
      <dgm:spPr/>
      <dgm:t>
        <a:bodyPr/>
        <a:lstStyle/>
        <a:p>
          <a:endParaRPr lang="en-US"/>
        </a:p>
      </dgm:t>
    </dgm:pt>
    <dgm:pt modelId="{0455A517-530F-B24B-B989-550F8189F9EB}" type="sibTrans" cxnId="{FB2C782A-B128-844B-909A-AF2B526249A4}">
      <dgm:prSet/>
      <dgm:spPr/>
      <dgm:t>
        <a:bodyPr/>
        <a:lstStyle/>
        <a:p>
          <a:endParaRPr lang="en-US"/>
        </a:p>
      </dgm:t>
    </dgm:pt>
    <dgm:pt modelId="{9A4F5A7C-88CA-4E47-A661-64F6CC1422D5}" type="pres">
      <dgm:prSet presAssocID="{DE428526-70E1-874D-8AC3-56731FF4515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CBE4AA-F7EF-0944-BE0E-D895E1B3363B}" type="pres">
      <dgm:prSet presAssocID="{B0AA4D7A-A987-1645-A739-EB4958AC179A}" presName="centerShape" presStyleLbl="node0" presStyleIdx="0" presStyleCnt="1" custScaleX="130148" custScaleY="98295" custLinFactNeighborX="-336" custLinFactNeighborY="2248"/>
      <dgm:spPr/>
      <dgm:t>
        <a:bodyPr/>
        <a:lstStyle/>
        <a:p>
          <a:endParaRPr lang="en-US"/>
        </a:p>
      </dgm:t>
    </dgm:pt>
    <dgm:pt modelId="{1F93F85A-23C7-3E48-90B2-E540DFE98393}" type="pres">
      <dgm:prSet presAssocID="{E1F83E20-AE8B-AB49-A0BA-8BE378C7C144}" presName="parTrans" presStyleLbl="bgSibTrans2D1" presStyleIdx="0" presStyleCnt="2" custLinFactNeighborX="-2867" custLinFactNeighborY="12113"/>
      <dgm:spPr/>
      <dgm:t>
        <a:bodyPr/>
        <a:lstStyle/>
        <a:p>
          <a:endParaRPr lang="en-US"/>
        </a:p>
      </dgm:t>
    </dgm:pt>
    <dgm:pt modelId="{3B985869-F6F2-9D42-90F1-BD0FC07F7B72}" type="pres">
      <dgm:prSet presAssocID="{FFF93292-0D4F-CB48-B941-635C5FE4B9C9}" presName="node" presStyleLbl="node1" presStyleIdx="0" presStyleCnt="2" custRadScaleRad="101883" custRadScaleInc="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9B60-8585-B74C-BBA9-35D38FBB96EF}" type="pres">
      <dgm:prSet presAssocID="{85B31FC8-FCA8-F14E-9CF5-15F8CB4A477E}" presName="parTrans" presStyleLbl="bgSibTrans2D1" presStyleIdx="1" presStyleCnt="2" custLinFactNeighborX="1684" custLinFactNeighborY="13627"/>
      <dgm:spPr/>
      <dgm:t>
        <a:bodyPr/>
        <a:lstStyle/>
        <a:p>
          <a:endParaRPr lang="en-US"/>
        </a:p>
      </dgm:t>
    </dgm:pt>
    <dgm:pt modelId="{385AB2CA-2672-654C-A253-5DD93952D15E}" type="pres">
      <dgm:prSet presAssocID="{32A2BB67-AE6F-2D47-9269-FD609B21A49B}" presName="node" presStyleLbl="node1" presStyleIdx="1" presStyleCnt="2" custScaleX="103905" custRadScaleRad="114732" custRadScaleInc="1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BF3D26-00A3-C348-8B92-743D1BA2C65C}" type="presOf" srcId="{DE428526-70E1-874D-8AC3-56731FF45159}" destId="{9A4F5A7C-88CA-4E47-A661-64F6CC1422D5}" srcOrd="0" destOrd="0" presId="urn:microsoft.com/office/officeart/2005/8/layout/radial4"/>
    <dgm:cxn modelId="{E9053874-F05C-C041-A7EC-250954C72925}" type="presOf" srcId="{FFF93292-0D4F-CB48-B941-635C5FE4B9C9}" destId="{3B985869-F6F2-9D42-90F1-BD0FC07F7B72}" srcOrd="0" destOrd="0" presId="urn:microsoft.com/office/officeart/2005/8/layout/radial4"/>
    <dgm:cxn modelId="{C0A130A6-BB7D-8649-B719-3A319AFAD531}" srcId="{B0AA4D7A-A987-1645-A739-EB4958AC179A}" destId="{FFF93292-0D4F-CB48-B941-635C5FE4B9C9}" srcOrd="0" destOrd="0" parTransId="{E1F83E20-AE8B-AB49-A0BA-8BE378C7C144}" sibTransId="{746705AE-13F9-1244-A3A2-B15884562561}"/>
    <dgm:cxn modelId="{14813639-4284-0C4B-B968-F481956C391D}" type="presOf" srcId="{E1F83E20-AE8B-AB49-A0BA-8BE378C7C144}" destId="{1F93F85A-23C7-3E48-90B2-E540DFE98393}" srcOrd="0" destOrd="0" presId="urn:microsoft.com/office/officeart/2005/8/layout/radial4"/>
    <dgm:cxn modelId="{95B5A1A4-ECE5-BC4D-98BF-04ABE87A7060}" srcId="{DE428526-70E1-874D-8AC3-56731FF45159}" destId="{B0AA4D7A-A987-1645-A739-EB4958AC179A}" srcOrd="0" destOrd="0" parTransId="{C83DA862-BE7E-CF4F-95CA-E5990CB715B8}" sibTransId="{5EBB8ECF-ABE2-C74B-8BE0-37DD6CD9FDD1}"/>
    <dgm:cxn modelId="{663959DC-C998-1B44-A0FE-0E8006297DA8}" type="presOf" srcId="{85B31FC8-FCA8-F14E-9CF5-15F8CB4A477E}" destId="{E3E49B60-8585-B74C-BBA9-35D38FBB96EF}" srcOrd="0" destOrd="0" presId="urn:microsoft.com/office/officeart/2005/8/layout/radial4"/>
    <dgm:cxn modelId="{FB2C782A-B128-844B-909A-AF2B526249A4}" srcId="{B0AA4D7A-A987-1645-A739-EB4958AC179A}" destId="{32A2BB67-AE6F-2D47-9269-FD609B21A49B}" srcOrd="1" destOrd="0" parTransId="{85B31FC8-FCA8-F14E-9CF5-15F8CB4A477E}" sibTransId="{0455A517-530F-B24B-B989-550F8189F9EB}"/>
    <dgm:cxn modelId="{6851D8A2-A022-374F-88DB-E7F87F7D0C05}" type="presOf" srcId="{32A2BB67-AE6F-2D47-9269-FD609B21A49B}" destId="{385AB2CA-2672-654C-A253-5DD93952D15E}" srcOrd="0" destOrd="0" presId="urn:microsoft.com/office/officeart/2005/8/layout/radial4"/>
    <dgm:cxn modelId="{D3EEDFC2-51A4-5540-9645-5AFA3BB28DFA}" type="presOf" srcId="{B0AA4D7A-A987-1645-A739-EB4958AC179A}" destId="{FBCBE4AA-F7EF-0944-BE0E-D895E1B3363B}" srcOrd="0" destOrd="0" presId="urn:microsoft.com/office/officeart/2005/8/layout/radial4"/>
    <dgm:cxn modelId="{7646556E-193B-5E48-AD94-785EC0CBBB5B}" type="presParOf" srcId="{9A4F5A7C-88CA-4E47-A661-64F6CC1422D5}" destId="{FBCBE4AA-F7EF-0944-BE0E-D895E1B3363B}" srcOrd="0" destOrd="0" presId="urn:microsoft.com/office/officeart/2005/8/layout/radial4"/>
    <dgm:cxn modelId="{F9567227-4BD4-7A42-B0EF-2746C6DF68DA}" type="presParOf" srcId="{9A4F5A7C-88CA-4E47-A661-64F6CC1422D5}" destId="{1F93F85A-23C7-3E48-90B2-E540DFE98393}" srcOrd="1" destOrd="0" presId="urn:microsoft.com/office/officeart/2005/8/layout/radial4"/>
    <dgm:cxn modelId="{72309ED2-2714-B94B-B2CF-ADDAC1546035}" type="presParOf" srcId="{9A4F5A7C-88CA-4E47-A661-64F6CC1422D5}" destId="{3B985869-F6F2-9D42-90F1-BD0FC07F7B72}" srcOrd="2" destOrd="0" presId="urn:microsoft.com/office/officeart/2005/8/layout/radial4"/>
    <dgm:cxn modelId="{6F7AB77A-D493-F54A-9D46-678AC5C2D80F}" type="presParOf" srcId="{9A4F5A7C-88CA-4E47-A661-64F6CC1422D5}" destId="{E3E49B60-8585-B74C-BBA9-35D38FBB96EF}" srcOrd="3" destOrd="0" presId="urn:microsoft.com/office/officeart/2005/8/layout/radial4"/>
    <dgm:cxn modelId="{A1D3C6FE-739A-D549-90BA-9C43B33E41EB}" type="presParOf" srcId="{9A4F5A7C-88CA-4E47-A661-64F6CC1422D5}" destId="{385AB2CA-2672-654C-A253-5DD93952D15E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59461-2DF0-7748-83A7-645F6B2B603C}">
      <dsp:nvSpPr>
        <dsp:cNvPr id="0" name=""/>
        <dsp:cNvSpPr/>
      </dsp:nvSpPr>
      <dsp:spPr>
        <a:xfrm>
          <a:off x="2757011" y="61082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9537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strike="noStrike" kern="1200" dirty="0">
              <a:solidFill>
                <a:srgbClr val="FF0000"/>
              </a:solidFill>
              <a:effectLst/>
            </a:rPr>
            <a:t>Student-Student</a:t>
          </a:r>
        </a:p>
      </dsp:txBody>
      <dsp:txXfrm>
        <a:off x="3119088" y="536308"/>
        <a:ext cx="1991423" cy="1222010"/>
      </dsp:txXfrm>
    </dsp:sp>
    <dsp:sp modelId="{3838F2E3-E1CA-F840-B127-FB5B4611DA5B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9537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solidFill>
                <a:srgbClr val="FF0000"/>
              </a:solidFill>
            </a:rPr>
            <a:t>Student-Content</a:t>
          </a:r>
        </a:p>
      </dsp:txBody>
      <dsp:txXfrm>
        <a:off x="4567396" y="2455334"/>
        <a:ext cx="1629346" cy="1493567"/>
      </dsp:txXfrm>
    </dsp:sp>
    <dsp:sp modelId="{C815217D-3B81-2B4B-9B87-B5CC4D81D483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9537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solidFill>
                <a:srgbClr val="FF0000"/>
              </a:solidFill>
            </a:rPr>
            <a:t>Student-Teacher</a:t>
          </a:r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BE4AA-F7EF-0944-BE0E-D895E1B3363B}">
      <dsp:nvSpPr>
        <dsp:cNvPr id="0" name=""/>
        <dsp:cNvSpPr/>
      </dsp:nvSpPr>
      <dsp:spPr>
        <a:xfrm>
          <a:off x="2771940" y="2158481"/>
          <a:ext cx="2685718" cy="24676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ts val="492"/>
            </a:spcAft>
          </a:pPr>
          <a:r>
            <a:rPr lang="en-US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Improved</a:t>
          </a:r>
        </a:p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ts val="492"/>
            </a:spcAft>
          </a:pPr>
          <a:r>
            <a:rPr lang="en-US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Achievement Outcomes</a:t>
          </a:r>
        </a:p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ts val="492"/>
            </a:spcAft>
          </a:pPr>
          <a:r>
            <a:rPr lang="en-US" sz="19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</a:t>
          </a:r>
          <a:r>
            <a:rPr lang="en-US" sz="1900" b="1" i="1" kern="1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en-US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= +0.38</a:t>
          </a:r>
        </a:p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ts val="492"/>
            </a:spcAft>
          </a:pPr>
          <a:r>
            <a:rPr lang="en-US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en-US" sz="19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 </a:t>
          </a:r>
          <a:r>
            <a:rPr lang="en-US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74)</a:t>
          </a:r>
        </a:p>
      </dsp:txBody>
      <dsp:txXfrm>
        <a:off x="3165254" y="2519864"/>
        <a:ext cx="1899090" cy="1744914"/>
      </dsp:txXfrm>
    </dsp:sp>
    <dsp:sp modelId="{1F93F85A-23C7-3E48-90B2-E540DFE98393}">
      <dsp:nvSpPr>
        <dsp:cNvPr id="0" name=""/>
        <dsp:cNvSpPr/>
      </dsp:nvSpPr>
      <dsp:spPr>
        <a:xfrm rot="12830268">
          <a:off x="1398170" y="1844658"/>
          <a:ext cx="169338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85869-F6F2-9D42-90F1-BD0FC07F7B72}">
      <dsp:nvSpPr>
        <dsp:cNvPr id="0" name=""/>
        <dsp:cNvSpPr/>
      </dsp:nvSpPr>
      <dsp:spPr>
        <a:xfrm>
          <a:off x="561381" y="883081"/>
          <a:ext cx="1960408" cy="1568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Student-Teacher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 </a:t>
          </a:r>
          <a:r>
            <a:rPr lang="en-US" sz="2400" i="1" kern="1200"/>
            <a:t>ES</a:t>
          </a:r>
          <a:r>
            <a:rPr lang="en-US" sz="2400" i="1" kern="1200" baseline="30000"/>
            <a:t>+</a:t>
          </a:r>
          <a:r>
            <a:rPr lang="en-US" sz="2400" kern="1200"/>
            <a:t> = +0.32</a:t>
          </a:r>
          <a:endParaRPr lang="en-US" sz="2400" kern="1200" dirty="0"/>
        </a:p>
      </dsp:txBody>
      <dsp:txXfrm>
        <a:off x="607316" y="929016"/>
        <a:ext cx="1868538" cy="1476457"/>
      </dsp:txXfrm>
    </dsp:sp>
    <dsp:sp modelId="{95B10D27-6906-0042-B622-BA5FE80FD0B2}">
      <dsp:nvSpPr>
        <dsp:cNvPr id="0" name=""/>
        <dsp:cNvSpPr/>
      </dsp:nvSpPr>
      <dsp:spPr>
        <a:xfrm rot="16200000">
          <a:off x="3418090" y="1086612"/>
          <a:ext cx="1393418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C1999-25C8-904A-B422-DDCEB3FDA828}">
      <dsp:nvSpPr>
        <dsp:cNvPr id="0" name=""/>
        <dsp:cNvSpPr/>
      </dsp:nvSpPr>
      <dsp:spPr>
        <a:xfrm>
          <a:off x="3134595" y="-100198"/>
          <a:ext cx="1960408" cy="1568327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Student-Student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/>
            <a:t>ES</a:t>
          </a:r>
          <a:r>
            <a:rPr lang="en-US" sz="2400" i="1" kern="1200" baseline="30000"/>
            <a:t>+</a:t>
          </a:r>
          <a:r>
            <a:rPr lang="en-US" sz="2400" kern="1200"/>
            <a:t> = +0.49</a:t>
          </a:r>
          <a:endParaRPr lang="en-US" sz="2400" kern="1200" dirty="0"/>
        </a:p>
      </dsp:txBody>
      <dsp:txXfrm>
        <a:off x="3180530" y="-54263"/>
        <a:ext cx="1868538" cy="1476457"/>
      </dsp:txXfrm>
    </dsp:sp>
    <dsp:sp modelId="{E3E49B60-8585-B74C-BBA9-35D38FBB96EF}">
      <dsp:nvSpPr>
        <dsp:cNvPr id="0" name=""/>
        <dsp:cNvSpPr/>
      </dsp:nvSpPr>
      <dsp:spPr>
        <a:xfrm rot="19554288">
          <a:off x="5131652" y="1833617"/>
          <a:ext cx="1702710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5AB2CA-2672-654C-A253-5DD93952D15E}">
      <dsp:nvSpPr>
        <dsp:cNvPr id="0" name=""/>
        <dsp:cNvSpPr/>
      </dsp:nvSpPr>
      <dsp:spPr>
        <a:xfrm>
          <a:off x="5707816" y="866270"/>
          <a:ext cx="1960408" cy="1568327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Student-Content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/>
            <a:t>ES</a:t>
          </a:r>
          <a:r>
            <a:rPr lang="en-US" sz="2400" i="1" kern="1200" baseline="30000"/>
            <a:t>+</a:t>
          </a:r>
          <a:r>
            <a:rPr lang="en-US" sz="2400" kern="1200"/>
            <a:t> = +0.46</a:t>
          </a:r>
          <a:endParaRPr lang="en-US" sz="2400" kern="1200" dirty="0"/>
        </a:p>
      </dsp:txBody>
      <dsp:txXfrm>
        <a:off x="5753751" y="912205"/>
        <a:ext cx="1868538" cy="14764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BE4AA-F7EF-0944-BE0E-D895E1B3363B}">
      <dsp:nvSpPr>
        <dsp:cNvPr id="0" name=""/>
        <dsp:cNvSpPr/>
      </dsp:nvSpPr>
      <dsp:spPr>
        <a:xfrm>
          <a:off x="1978362" y="1475286"/>
          <a:ext cx="2813767" cy="212511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100000"/>
            </a:lnSpc>
            <a:spcBef>
              <a:spcPct val="0"/>
            </a:spcBef>
            <a:spcAft>
              <a:spcPts val="492"/>
            </a:spcAft>
          </a:pPr>
          <a:r>
            <a:rPr lang="en-US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Student-Student (</a:t>
          </a:r>
          <a:r>
            <a:rPr lang="en-US" sz="3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SS</a:t>
          </a:r>
          <a:r>
            <a:rPr lang="en-US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Interactions</a:t>
          </a:r>
        </a:p>
      </dsp:txBody>
      <dsp:txXfrm>
        <a:off x="2390429" y="1786502"/>
        <a:ext cx="1989633" cy="1502681"/>
      </dsp:txXfrm>
    </dsp:sp>
    <dsp:sp modelId="{1F93F85A-23C7-3E48-90B2-E540DFE98393}">
      <dsp:nvSpPr>
        <dsp:cNvPr id="0" name=""/>
        <dsp:cNvSpPr/>
      </dsp:nvSpPr>
      <dsp:spPr>
        <a:xfrm rot="12953799">
          <a:off x="818493" y="1051675"/>
          <a:ext cx="1581275" cy="61616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85869-F6F2-9D42-90F1-BD0FC07F7B72}">
      <dsp:nvSpPr>
        <dsp:cNvPr id="0" name=""/>
        <dsp:cNvSpPr/>
      </dsp:nvSpPr>
      <dsp:spPr>
        <a:xfrm>
          <a:off x="-12948" y="0"/>
          <a:ext cx="2053876" cy="16431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/>
            <a:t>SS</a:t>
          </a:r>
          <a:r>
            <a:rPr lang="en-US" sz="2800" kern="1200" dirty="0"/>
            <a:t> Designed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 </a:t>
          </a:r>
          <a:r>
            <a:rPr lang="en-US" sz="2400" i="1" kern="1200" dirty="0"/>
            <a:t>ES</a:t>
          </a:r>
          <a:r>
            <a:rPr lang="en-US" sz="2400" i="1" kern="1200" baseline="30000" dirty="0"/>
            <a:t>+</a:t>
          </a:r>
          <a:r>
            <a:rPr lang="en-US" sz="2400" kern="1200" dirty="0"/>
            <a:t> = +0.50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(</a:t>
          </a:r>
          <a:r>
            <a:rPr lang="en-US" sz="2400" i="1" kern="1200" dirty="0"/>
            <a:t>k</a:t>
          </a:r>
          <a:r>
            <a:rPr lang="en-US" sz="2400" kern="1200" dirty="0"/>
            <a:t> = 14)</a:t>
          </a:r>
        </a:p>
      </dsp:txBody>
      <dsp:txXfrm>
        <a:off x="35177" y="48125"/>
        <a:ext cx="1957626" cy="1546851"/>
      </dsp:txXfrm>
    </dsp:sp>
    <dsp:sp modelId="{E3E49B60-8585-B74C-BBA9-35D38FBB96EF}">
      <dsp:nvSpPr>
        <dsp:cNvPr id="0" name=""/>
        <dsp:cNvSpPr/>
      </dsp:nvSpPr>
      <dsp:spPr>
        <a:xfrm rot="19472922">
          <a:off x="4363178" y="1063985"/>
          <a:ext cx="1608770" cy="61616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5AB2CA-2672-654C-A253-5DD93952D15E}">
      <dsp:nvSpPr>
        <dsp:cNvPr id="0" name=""/>
        <dsp:cNvSpPr/>
      </dsp:nvSpPr>
      <dsp:spPr>
        <a:xfrm>
          <a:off x="4728691" y="0"/>
          <a:ext cx="2134080" cy="164310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/>
            <a:t>SS</a:t>
          </a:r>
          <a:r>
            <a:rPr lang="en-US" sz="2800" kern="1200" dirty="0"/>
            <a:t> Contextual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dirty="0"/>
            <a:t>ES</a:t>
          </a:r>
          <a:r>
            <a:rPr lang="en-US" sz="2400" i="1" kern="1200" baseline="30000" dirty="0"/>
            <a:t>+</a:t>
          </a:r>
          <a:r>
            <a:rPr lang="en-US" sz="2400" kern="1200" dirty="0"/>
            <a:t> = +0.22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(</a:t>
          </a:r>
          <a:r>
            <a:rPr lang="en-US" sz="2400" i="1" kern="1200" dirty="0"/>
            <a:t>k </a:t>
          </a:r>
          <a:r>
            <a:rPr lang="en-US" sz="2400" kern="1200" dirty="0"/>
            <a:t>= 22)</a:t>
          </a:r>
        </a:p>
      </dsp:txBody>
      <dsp:txXfrm>
        <a:off x="4776816" y="48125"/>
        <a:ext cx="2037830" cy="1546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0DF9-0485-EB43-AFBC-CEBCF3BCBE9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6A424-7A09-B94D-910E-E4EC5BDA9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8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3DD86-4D23-1B47-863D-84E4EFD74C2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6DEFF-0BD5-D54F-9B1F-633CDE87C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505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9577" indent="-280607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2426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1396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0367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9337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830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727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624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9F027F-1855-E243-AB1B-4033B2B91F6D}" type="slidenum">
              <a:rPr lang="en-US" sz="1200"/>
              <a:pPr/>
              <a:t>0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96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58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4B9321-7427-A340-8C92-6488751D766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4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28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841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9577" indent="-280607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2426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1396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0367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9337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830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727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624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664075B-173D-E147-B1EC-5ED3678015DB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31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9577" indent="-280607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2426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1396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0367" indent="-224485" defTabSz="91353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9337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830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727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6248" indent="-224485" defTabSz="913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9F027F-1855-E243-AB1B-4033B2B91F6D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78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FD0C-5FD4-C440-9D8A-9978938CCFED}" type="slidenum">
              <a:rPr lang="en-US"/>
              <a:pPr/>
              <a:t>6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FD0C-5FD4-C440-9D8A-9978938CCFED}" type="slidenum">
              <a:rPr lang="en-US"/>
              <a:pPr/>
              <a:t>7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85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94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66DEFF-0BD5-D54F-9B1F-633CDE87C7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F97E-2602-0044-B1FC-49CB513F643B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2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9B6-E918-6D40-824A-4B92FE7409D4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3ABD-256D-264B-85D6-87012F257B6C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17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CA5A-63CF-9C45-B16D-E57E081205F5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08DA7-018A-6B4E-8AC9-453DD8BA84A2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4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EFF-1963-D34D-9232-F1E69F2BD69D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1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3AA72-1D37-B04A-8726-D16D65B31E6A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1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1064-5261-5043-8F3D-AE474BBC3BFF}" type="datetime1">
              <a:rPr lang="en-CA" smtClean="0"/>
              <a:t>2020-06-22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B497-7544-EF45-B52A-36550E7CAD33}" type="datetime1">
              <a:rPr lang="en-CA" smtClean="0"/>
              <a:t>2020-06-22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7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0463-A6B2-5E4F-BDFE-3C419EBD9C76}" type="datetime1">
              <a:rPr lang="en-CA" smtClean="0"/>
              <a:t>2020-06-22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8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1D11-1DEE-F344-812C-80D93D8F56E0}" type="datetime1">
              <a:rPr lang="en-CA" smtClean="0"/>
              <a:t>2020-06-22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4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204C-80F8-174D-BDB9-383E745BC39A}" type="datetime1">
              <a:rPr lang="en-CA" smtClean="0"/>
              <a:t>2020-06-22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FE87-5155-B44A-81A9-7E2AFD644796}" type="datetime1">
              <a:rPr lang="en-CA" smtClean="0"/>
              <a:t>2020-06-22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1153F-86B4-1C49-93FE-2B595CE6D3CF}" type="datetime1">
              <a:rPr lang="en-CA" smtClean="0"/>
              <a:t>2020-06-22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2388B-FC81-AF46-BA43-E6A52A0EF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8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063" y="422661"/>
            <a:ext cx="8295937" cy="2040972"/>
          </a:xfrm>
          <a:effectLst>
            <a:outerShdw blurRad="63500" dist="38097" dir="2700000" algn="ctr" rotWithShape="0">
              <a:srgbClr val="000000">
                <a:alpha val="39999"/>
              </a:srgbClr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fr-CA" sz="3400" b="1" dirty="0">
                <a:solidFill>
                  <a:srgbClr val="C00000"/>
                </a:solidFill>
              </a:rPr>
              <a:t>Online </a:t>
            </a:r>
            <a:r>
              <a:rPr lang="fr-CA" sz="3400" b="1" dirty="0" err="1">
                <a:solidFill>
                  <a:srgbClr val="C00000"/>
                </a:solidFill>
              </a:rPr>
              <a:t>learning</a:t>
            </a:r>
            <a:r>
              <a:rPr lang="fr-CA" sz="3400" b="1" dirty="0">
                <a:solidFill>
                  <a:srgbClr val="C00000"/>
                </a:solidFill>
              </a:rPr>
              <a:t> in the time of COVID-19: </a:t>
            </a:r>
            <a:br>
              <a:rPr lang="fr-CA" sz="3400" b="1" dirty="0">
                <a:solidFill>
                  <a:srgbClr val="C00000"/>
                </a:solidFill>
              </a:rPr>
            </a:br>
            <a:r>
              <a:rPr lang="fr-CA" sz="3400" b="1" dirty="0" err="1">
                <a:solidFill>
                  <a:srgbClr val="C00000"/>
                </a:solidFill>
              </a:rPr>
              <a:t>What</a:t>
            </a:r>
            <a:r>
              <a:rPr lang="fr-CA" sz="3400" b="1" dirty="0">
                <a:solidFill>
                  <a:srgbClr val="C00000"/>
                </a:solidFill>
              </a:rPr>
              <a:t> </a:t>
            </a:r>
            <a:r>
              <a:rPr lang="fr-CA" sz="3400" b="1" dirty="0" err="1">
                <a:solidFill>
                  <a:srgbClr val="C00000"/>
                </a:solidFill>
              </a:rPr>
              <a:t>meta-analytic</a:t>
            </a:r>
            <a:r>
              <a:rPr lang="fr-CA" sz="3400" b="1" dirty="0">
                <a:solidFill>
                  <a:srgbClr val="C00000"/>
                </a:solidFill>
              </a:rPr>
              <a:t> </a:t>
            </a:r>
            <a:r>
              <a:rPr lang="fr-CA" sz="3400" b="1" dirty="0" err="1">
                <a:solidFill>
                  <a:srgbClr val="C00000"/>
                </a:solidFill>
              </a:rPr>
              <a:t>evidence</a:t>
            </a:r>
            <a:r>
              <a:rPr lang="fr-CA" sz="3400" b="1" dirty="0">
                <a:solidFill>
                  <a:srgbClr val="C00000"/>
                </a:solidFill>
              </a:rPr>
              <a:t> </a:t>
            </a:r>
            <a:r>
              <a:rPr lang="fr-CA" sz="3400" b="1" dirty="0" err="1">
                <a:solidFill>
                  <a:srgbClr val="C00000"/>
                </a:solidFill>
              </a:rPr>
              <a:t>says</a:t>
            </a:r>
            <a:endParaRPr lang="en-US" sz="3400" b="1" dirty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8063" y="1969459"/>
            <a:ext cx="7722814" cy="1840374"/>
          </a:xfrm>
        </p:spPr>
        <p:txBody>
          <a:bodyPr>
            <a:normAutofit/>
          </a:bodyPr>
          <a:lstStyle/>
          <a:p>
            <a:pPr algn="l">
              <a:tabLst>
                <a:tab pos="3013075" algn="l"/>
              </a:tabLst>
              <a:defRPr/>
            </a:pPr>
            <a:r>
              <a:rPr lang="en-US" sz="2800" b="1" dirty="0">
                <a:solidFill>
                  <a:srgbClr val="4177DC"/>
                </a:solidFill>
              </a:rPr>
              <a:t>Robert M. Bernard	Eugene F. Borokhovski, </a:t>
            </a:r>
          </a:p>
          <a:p>
            <a:pPr algn="l">
              <a:tabLst>
                <a:tab pos="2887663" algn="l"/>
              </a:tabLst>
              <a:defRPr/>
            </a:pPr>
            <a:r>
              <a:rPr lang="en-US" sz="2800" b="1" dirty="0">
                <a:solidFill>
                  <a:srgbClr val="4177DC"/>
                </a:solidFill>
              </a:rPr>
              <a:t>Richard F. Schmid	Rana M. Tamim</a:t>
            </a:r>
          </a:p>
          <a:p>
            <a:pPr algn="l" eaLnBrk="1" hangingPunct="1">
              <a:defRPr/>
            </a:pPr>
            <a:r>
              <a:rPr lang="en-US" sz="2400" b="1" dirty="0"/>
              <a:t>CSLP Systematic Review Team</a:t>
            </a:r>
          </a:p>
          <a:p>
            <a:pPr algn="l" eaLnBrk="1" hangingPunct="1">
              <a:defRPr/>
            </a:pPr>
            <a:endParaRPr lang="en-US" sz="2400" b="1" dirty="0"/>
          </a:p>
        </p:txBody>
      </p:sp>
      <p:pic>
        <p:nvPicPr>
          <p:cNvPr id="5124" name="Picture 5" descr="CSLP Logo_nov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4620272"/>
            <a:ext cx="2362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848063" y="3447256"/>
            <a:ext cx="37911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Concordia University, Montreal, QC</a:t>
            </a:r>
            <a:endParaRPr lang="en-US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80719" y="5966472"/>
            <a:ext cx="2936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4177DC"/>
                </a:solidFill>
              </a:rPr>
              <a:t>http://</a:t>
            </a:r>
            <a:r>
              <a:rPr lang="en-US" b="1" dirty="0" err="1">
                <a:solidFill>
                  <a:srgbClr val="4177DC"/>
                </a:solidFill>
              </a:rPr>
              <a:t>doe.concordia.ca</a:t>
            </a:r>
            <a:r>
              <a:rPr lang="en-US" b="1" dirty="0">
                <a:solidFill>
                  <a:srgbClr val="4177DC"/>
                </a:solidFill>
              </a:rPr>
              <a:t>/</a:t>
            </a:r>
            <a:r>
              <a:rPr lang="en-US" b="1" dirty="0" err="1">
                <a:solidFill>
                  <a:srgbClr val="4177DC"/>
                </a:solidFill>
              </a:rPr>
              <a:t>cslp</a:t>
            </a:r>
            <a:endParaRPr lang="en-US" b="1" dirty="0">
              <a:solidFill>
                <a:srgbClr val="4177DC"/>
              </a:solidFill>
              <a:latin typeface="Opti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93D1B1-0C6D-6740-B40F-75CC7D51B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8" y="3946046"/>
            <a:ext cx="4665252" cy="261509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39211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b="1" dirty="0">
                <a:solidFill>
                  <a:srgbClr val="C00000"/>
                </a:solidFill>
              </a:rPr>
              <a:t>But the </a:t>
            </a:r>
            <a:r>
              <a:rPr lang="en-CA" sz="3200" b="1" u="sng" dirty="0">
                <a:solidFill>
                  <a:srgbClr val="FF0000"/>
                </a:solidFill>
              </a:rPr>
              <a:t>average effect</a:t>
            </a:r>
            <a:r>
              <a:rPr lang="en-CA" sz="3200" b="1" dirty="0">
                <a:solidFill>
                  <a:srgbClr val="FF0000"/>
                </a:solidFill>
              </a:rPr>
              <a:t> </a:t>
            </a:r>
            <a:r>
              <a:rPr lang="en-CA" sz="3200" b="1" dirty="0">
                <a:solidFill>
                  <a:srgbClr val="C00000"/>
                </a:solidFill>
              </a:rPr>
              <a:t>is surrounded </a:t>
            </a:r>
            <a:br>
              <a:rPr lang="en-CA" sz="3200" b="1" dirty="0">
                <a:solidFill>
                  <a:srgbClr val="C00000"/>
                </a:solidFill>
              </a:rPr>
            </a:br>
            <a:r>
              <a:rPr lang="en-CA" sz="3200" b="1" dirty="0">
                <a:solidFill>
                  <a:srgbClr val="C00000"/>
                </a:solidFill>
              </a:rPr>
              <a:t>by wide variability.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C89A-6440-604C-84E6-8DF58B5E26B1}" type="slidenum">
              <a:rPr lang="en-CA" smtClean="0">
                <a:solidFill>
                  <a:schemeClr val="bg1">
                    <a:lumMod val="95000"/>
                  </a:schemeClr>
                </a:solidFill>
              </a:rPr>
              <a:pPr/>
              <a:t>9</a:t>
            </a:fld>
            <a:endParaRPr lang="en-CA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rcRect t="-6" r="8372" b="770"/>
          <a:stretch>
            <a:fillRect/>
          </a:stretch>
        </p:blipFill>
        <p:spPr bwMode="auto">
          <a:xfrm>
            <a:off x="2070100" y="1601536"/>
            <a:ext cx="5003800" cy="4343400"/>
          </a:xfrm>
          <a:prstGeom prst="rect">
            <a:avLst/>
          </a:prstGeom>
          <a:noFill/>
          <a:ln w="12700">
            <a:solidFill>
              <a:srgbClr val="4F81BD"/>
            </a:solidFill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5400000">
            <a:off x="3321409" y="3750978"/>
            <a:ext cx="3371133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06181" y="2669872"/>
            <a:ext cx="1931987" cy="1588"/>
          </a:xfrm>
          <a:prstGeom prst="straightConnector1">
            <a:avLst/>
          </a:prstGeom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4806" y="2848004"/>
            <a:ext cx="894080" cy="369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376092"/>
                </a:solidFill>
              </a:rPr>
              <a:t>OL &gt; CI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30587" y="2671460"/>
            <a:ext cx="1875594" cy="1588"/>
          </a:xfrm>
          <a:prstGeom prst="straightConnector1">
            <a:avLst/>
          </a:prstGeom>
          <a:ln w="38100" cap="flat" cmpd="sng" algn="ctr">
            <a:solidFill>
              <a:srgbClr val="95B3D7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37731" y="2848003"/>
            <a:ext cx="894080" cy="3693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OL &lt; CI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4804" y="6129602"/>
            <a:ext cx="737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rgbClr val="7030A0"/>
                </a:solidFill>
              </a:rPr>
              <a:t>Source: </a:t>
            </a:r>
            <a:r>
              <a:rPr lang="en-CA" dirty="0">
                <a:solidFill>
                  <a:srgbClr val="7030A0"/>
                </a:solidFill>
              </a:rPr>
              <a:t>Bernard, Abrami, Lou et al. (2004). </a:t>
            </a:r>
            <a:r>
              <a:rPr lang="en-CA" i="1" dirty="0">
                <a:solidFill>
                  <a:srgbClr val="7030A0"/>
                </a:solidFill>
              </a:rPr>
              <a:t>Review of Educational Research.</a:t>
            </a:r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2190" y="5606382"/>
            <a:ext cx="955524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CA" sz="1400" dirty="0"/>
              <a:t>Effect Size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97423" y="1601536"/>
            <a:ext cx="4240745" cy="3002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17C9B1-B7E2-3246-91CD-EDA4BBB0479F}"/>
              </a:ext>
            </a:extLst>
          </p:cNvPr>
          <p:cNvSpPr/>
          <p:nvPr/>
        </p:nvSpPr>
        <p:spPr>
          <a:xfrm>
            <a:off x="6938168" y="1616924"/>
            <a:ext cx="70592" cy="43126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997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/>
          <a:srcRect t="-6" r="8372" b="770"/>
          <a:stretch>
            <a:fillRect/>
          </a:stretch>
        </p:blipFill>
        <p:spPr bwMode="auto">
          <a:xfrm>
            <a:off x="2070100" y="1601536"/>
            <a:ext cx="5003800" cy="4343400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3321409" y="3750978"/>
            <a:ext cx="3371133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0702" y="338667"/>
            <a:ext cx="8273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solidFill>
                  <a:srgbClr val="C00000"/>
                </a:solidFill>
              </a:rPr>
              <a:t>Which means that online learning can be </a:t>
            </a:r>
            <a:r>
              <a:rPr lang="en-CA" sz="3200" b="1" dirty="0">
                <a:solidFill>
                  <a:srgbClr val="FF0000"/>
                </a:solidFill>
              </a:rPr>
              <a:t>significantly better than classroom instruction.</a:t>
            </a:r>
            <a:endParaRPr lang="en-C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97423" y="1901825"/>
            <a:ext cx="2308758" cy="355911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06181" y="2669872"/>
            <a:ext cx="1931987" cy="1588"/>
          </a:xfrm>
          <a:prstGeom prst="straightConnector1">
            <a:avLst/>
          </a:prstGeom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44806" y="2848004"/>
            <a:ext cx="894080" cy="369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376092"/>
                </a:solidFill>
              </a:rPr>
              <a:t>OL &gt; CI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C89A-6440-604C-84E6-8DF58B5E26B1}" type="slidenum">
              <a:rPr lang="en-CA" smtClean="0">
                <a:solidFill>
                  <a:srgbClr val="F2F2F2"/>
                </a:solidFill>
              </a:rPr>
              <a:pPr/>
              <a:t>10</a:t>
            </a:fld>
            <a:endParaRPr lang="en-CA">
              <a:solidFill>
                <a:srgbClr val="F2F2F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2190" y="5606382"/>
            <a:ext cx="955524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CA" sz="1400" dirty="0"/>
              <a:t>Effect Size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2719" y="1626424"/>
            <a:ext cx="4240745" cy="30028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938168" y="1616924"/>
            <a:ext cx="70592" cy="43126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339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1C7E8-A08D-B945-9163-011986C4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n-lt"/>
              </a:rPr>
              <a:t>Or it can </a:t>
            </a:r>
            <a:r>
              <a:rPr lang="en-US" sz="3200" b="1" u="sng" dirty="0">
                <a:solidFill>
                  <a:srgbClr val="FF0000"/>
                </a:solidFill>
                <a:latin typeface="+mn-lt"/>
              </a:rPr>
              <a:t>fail miserably</a:t>
            </a:r>
            <a:r>
              <a:rPr lang="en-US" sz="3200" b="1" dirty="0">
                <a:solidFill>
                  <a:srgbClr val="FF0000"/>
                </a:solidFill>
                <a:latin typeface="+mn-lt"/>
              </a:rPr>
              <a:t>. </a:t>
            </a:r>
            <a:r>
              <a:rPr lang="en-US" sz="3200" b="1" dirty="0">
                <a:solidFill>
                  <a:srgbClr val="C00000"/>
                </a:solidFill>
                <a:latin typeface="+mn-lt"/>
              </a:rPr>
              <a:t>What makes the difference?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026ED-D5D2-E24D-AF82-01A2263B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C118F-5E14-D54C-887C-A2FF812E72D0}"/>
              </a:ext>
            </a:extLst>
          </p:cNvPr>
          <p:cNvPicPr/>
          <p:nvPr/>
        </p:nvPicPr>
        <p:blipFill>
          <a:blip r:embed="rId2"/>
          <a:srcRect t="-6" r="8372" b="770"/>
          <a:stretch>
            <a:fillRect/>
          </a:stretch>
        </p:blipFill>
        <p:spPr bwMode="auto">
          <a:xfrm>
            <a:off x="2070100" y="1601536"/>
            <a:ext cx="5003800" cy="4343400"/>
          </a:xfrm>
          <a:prstGeom prst="rect">
            <a:avLst/>
          </a:prstGeom>
          <a:solidFill>
            <a:schemeClr val="bg1"/>
          </a:solidFill>
          <a:ln w="12700">
            <a:solidFill>
              <a:srgbClr val="4F81BD"/>
            </a:solidFill>
            <a:miter lim="800000"/>
            <a:headEnd/>
            <a:tailEnd/>
          </a:ln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C23520-BD50-9049-85C6-0ACFCDE7819D}"/>
              </a:ext>
            </a:extLst>
          </p:cNvPr>
          <p:cNvCxnSpPr/>
          <p:nvPr/>
        </p:nvCxnSpPr>
        <p:spPr>
          <a:xfrm rot="5400000">
            <a:off x="3321409" y="3750978"/>
            <a:ext cx="3371133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4E327D3-AFAA-F546-866C-8741423B9219}"/>
              </a:ext>
            </a:extLst>
          </p:cNvPr>
          <p:cNvCxnSpPr/>
          <p:nvPr/>
        </p:nvCxnSpPr>
        <p:spPr>
          <a:xfrm>
            <a:off x="3130587" y="2671460"/>
            <a:ext cx="1875594" cy="1588"/>
          </a:xfrm>
          <a:prstGeom prst="straightConnector1">
            <a:avLst/>
          </a:prstGeom>
          <a:ln w="38100" cap="flat" cmpd="sng" algn="ctr">
            <a:solidFill>
              <a:srgbClr val="95B3D7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891DC3-587E-2D4F-8284-2C10C8D4D630}"/>
              </a:ext>
            </a:extLst>
          </p:cNvPr>
          <p:cNvSpPr txBox="1"/>
          <p:nvPr/>
        </p:nvSpPr>
        <p:spPr>
          <a:xfrm>
            <a:off x="3137731" y="2848003"/>
            <a:ext cx="894080" cy="3693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OL &lt; CI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B876C1-0191-D547-AF66-31A01DDD0A10}"/>
              </a:ext>
            </a:extLst>
          </p:cNvPr>
          <p:cNvSpPr txBox="1"/>
          <p:nvPr/>
        </p:nvSpPr>
        <p:spPr>
          <a:xfrm>
            <a:off x="4342190" y="5606382"/>
            <a:ext cx="955524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CA" sz="1400" dirty="0"/>
              <a:t>Effect Size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6FE8DD-E7D5-7148-96D8-A577AF141FBA}"/>
              </a:ext>
            </a:extLst>
          </p:cNvPr>
          <p:cNvSpPr/>
          <p:nvPr/>
        </p:nvSpPr>
        <p:spPr>
          <a:xfrm>
            <a:off x="2697423" y="1601536"/>
            <a:ext cx="4240745" cy="3002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9AB211-CD31-A743-8500-AD70F709820E}"/>
              </a:ext>
            </a:extLst>
          </p:cNvPr>
          <p:cNvSpPr/>
          <p:nvPr/>
        </p:nvSpPr>
        <p:spPr>
          <a:xfrm>
            <a:off x="6938168" y="1601536"/>
            <a:ext cx="135732" cy="43126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DA88E1-413C-074E-8CC0-4663C7586342}"/>
              </a:ext>
            </a:extLst>
          </p:cNvPr>
          <p:cNvSpPr/>
          <p:nvPr/>
        </p:nvSpPr>
        <p:spPr>
          <a:xfrm>
            <a:off x="5006181" y="1901825"/>
            <a:ext cx="2067719" cy="355911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4A2A96-2E20-7345-BD6C-871A34457F3E}"/>
              </a:ext>
            </a:extLst>
          </p:cNvPr>
          <p:cNvSpPr/>
          <p:nvPr/>
        </p:nvSpPr>
        <p:spPr>
          <a:xfrm>
            <a:off x="6865986" y="1647701"/>
            <a:ext cx="100315" cy="42972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09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0620"/>
            <a:ext cx="8229600" cy="1274544"/>
          </a:xfrm>
        </p:spPr>
        <p:txBody>
          <a:bodyPr>
            <a:noAutofit/>
          </a:bodyPr>
          <a:lstStyle/>
          <a:p>
            <a:r>
              <a:rPr lang="en-CA" sz="2800" b="1" dirty="0">
                <a:solidFill>
                  <a:srgbClr val="FF0000"/>
                </a:solidFill>
              </a:rPr>
              <a:t>Student </a:t>
            </a:r>
            <a:r>
              <a:rPr lang="en-CA" sz="2800" b="1" i="1" dirty="0">
                <a:solidFill>
                  <a:srgbClr val="FF0000"/>
                </a:solidFill>
              </a:rPr>
              <a:t>interaction</a:t>
            </a:r>
            <a:br>
              <a:rPr lang="en-CA" sz="2800" b="1" i="1" dirty="0">
                <a:solidFill>
                  <a:srgbClr val="FF0000"/>
                </a:solidFill>
              </a:rPr>
            </a:br>
            <a:r>
              <a:rPr lang="en-CA" sz="2800" b="1" dirty="0">
                <a:solidFill>
                  <a:srgbClr val="FF0000"/>
                </a:solidFill>
              </a:rPr>
              <a:t> </a:t>
            </a:r>
            <a:r>
              <a:rPr lang="en-CA" sz="2400" b="1" dirty="0">
                <a:solidFill>
                  <a:srgbClr val="FF0000"/>
                </a:solidFill>
              </a:rPr>
              <a:t>with teachers, other students and course content</a:t>
            </a:r>
            <a:br>
              <a:rPr lang="en-CA" sz="2400" b="1" dirty="0">
                <a:solidFill>
                  <a:srgbClr val="FF0000"/>
                </a:solidFill>
              </a:rPr>
            </a:br>
            <a:r>
              <a:rPr lang="en-CA" sz="2400" b="1" dirty="0">
                <a:solidFill>
                  <a:srgbClr val="C00000"/>
                </a:solidFill>
              </a:rPr>
              <a:t> all contribute to better DE and online learning, but which has the greatest impact on achievement?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812653"/>
              </p:ext>
            </p:extLst>
          </p:nvPr>
        </p:nvGraphicFramePr>
        <p:xfrm>
          <a:off x="457200" y="160690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3739" y="6132868"/>
            <a:ext cx="7702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Moore, M.G. (1989).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American Journal of Distance Education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Anderson (2003).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International Review of Research in Open and Distance</a:t>
            </a:r>
            <a:endParaRPr lang="en-CA" b="1" dirty="0">
              <a:solidFill>
                <a:schemeClr val="bg1">
                  <a:lumMod val="50000"/>
                </a:schemeClr>
              </a:solidFill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3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found out! </a:t>
            </a:r>
            <a:br>
              <a:rPr lang="en-C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000" b="1" dirty="0">
                <a:solidFill>
                  <a:srgbClr val="7030A0"/>
                </a:solidFill>
              </a:rPr>
              <a:t>More interaction leads to improved achievement gains, but …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4787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6784" y="6361707"/>
            <a:ext cx="740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rgbClr val="7030A0"/>
                </a:solidFill>
              </a:rPr>
              <a:t>Source: </a:t>
            </a:r>
            <a:r>
              <a:rPr lang="en-CA" dirty="0">
                <a:solidFill>
                  <a:srgbClr val="7030A0"/>
                </a:solidFill>
              </a:rPr>
              <a:t>Bernard et al. (2009). </a:t>
            </a:r>
            <a:r>
              <a:rPr lang="en-CA" i="1" dirty="0">
                <a:solidFill>
                  <a:srgbClr val="7030A0"/>
                </a:solidFill>
              </a:rPr>
              <a:t>Review of Educational Research.</a:t>
            </a:r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C89A-6440-604C-84E6-8DF58B5E26B1}" type="slidenum">
              <a:rPr lang="en-CA" smtClean="0">
                <a:solidFill>
                  <a:srgbClr val="F2F2F2"/>
                </a:solidFill>
              </a:rPr>
              <a:pPr/>
              <a:t>13</a:t>
            </a:fld>
            <a:endParaRPr lang="en-CA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498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3" name="Title 1"/>
          <p:cNvSpPr>
            <a:spLocks noGrp="1"/>
          </p:cNvSpPr>
          <p:nvPr>
            <p:ph type="title" idx="4294967295"/>
          </p:nvPr>
        </p:nvSpPr>
        <p:spPr>
          <a:xfrm>
            <a:off x="452155" y="22169"/>
            <a:ext cx="8229600" cy="1333062"/>
          </a:xfrm>
        </p:spPr>
        <p:txBody>
          <a:bodyPr anchor="ctr"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We also learned that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504D"/>
                </a:solidFill>
              </a:rPr>
              <a:t> 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</a:rPr>
              <a:t>designed</a:t>
            </a:r>
            <a:r>
              <a:rPr lang="en-US" sz="2800" b="1" i="1" dirty="0">
                <a:solidFill>
                  <a:srgbClr val="C0504D"/>
                </a:solidFill>
              </a:rPr>
              <a:t> </a:t>
            </a:r>
            <a:r>
              <a:rPr lang="en-US" sz="2800" b="1" i="1" dirty="0">
                <a:solidFill>
                  <a:srgbClr val="C00000"/>
                </a:solidFill>
              </a:rPr>
              <a:t>S-S </a:t>
            </a:r>
            <a:r>
              <a:rPr lang="en-US" sz="2800" b="1" dirty="0">
                <a:solidFill>
                  <a:srgbClr val="C00000"/>
                </a:solidFill>
              </a:rPr>
              <a:t>interaction treatments are more effective than 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</a:rPr>
              <a:t>contextual </a:t>
            </a:r>
            <a:r>
              <a:rPr lang="en-US" sz="2800" b="1" i="1" dirty="0">
                <a:solidFill>
                  <a:srgbClr val="C00000"/>
                </a:solidFill>
              </a:rPr>
              <a:t>S-S </a:t>
            </a:r>
            <a:r>
              <a:rPr lang="en-US" sz="2800" b="1" dirty="0">
                <a:solidFill>
                  <a:srgbClr val="C00000"/>
                </a:solidFill>
              </a:rPr>
              <a:t>treatments.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A41B62-A54C-F54A-BA9B-843C0B5CABD5}"/>
              </a:ext>
            </a:extLst>
          </p:cNvPr>
          <p:cNvSpPr>
            <a:spLocks noGrp="1"/>
          </p:cNvSpPr>
          <p:nvPr/>
        </p:nvSpPr>
        <p:spPr>
          <a:xfrm>
            <a:off x="425406" y="1280556"/>
            <a:ext cx="8395066" cy="1143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CA" sz="2000" b="1" dirty="0">
                <a:solidFill>
                  <a:srgbClr val="7030A0"/>
                </a:solidFill>
              </a:rPr>
              <a:t>S-S interactions designed into a course using </a:t>
            </a:r>
            <a:r>
              <a:rPr lang="en-CA" sz="2000" b="1" i="1" dirty="0">
                <a:solidFill>
                  <a:srgbClr val="7030A0"/>
                </a:solidFill>
              </a:rPr>
              <a:t>sound pedagogical principles </a:t>
            </a:r>
            <a:r>
              <a:rPr lang="en-CA" sz="2000" b="1" dirty="0">
                <a:solidFill>
                  <a:srgbClr val="7030A0"/>
                </a:solidFill>
              </a:rPr>
              <a:t>are more effective than just providing technology-enabled functions, e.g., chat rooms/unmonitored forums. </a:t>
            </a:r>
            <a:r>
              <a:rPr lang="en-CA" sz="2000" b="1" i="1" dirty="0">
                <a:solidFill>
                  <a:srgbClr val="7030A0"/>
                </a:solidFill>
              </a:rPr>
              <a:t>What matters is the pedagogy, NOT the technology.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05B80727-E162-2948-95EC-3133603F5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101150"/>
              </p:ext>
            </p:extLst>
          </p:nvPr>
        </p:nvGraphicFramePr>
        <p:xfrm>
          <a:off x="1115294" y="2587075"/>
          <a:ext cx="6849823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D673B4-4077-0B4A-99FC-4BDA06368F62}"/>
              </a:ext>
            </a:extLst>
          </p:cNvPr>
          <p:cNvSpPr txBox="1"/>
          <p:nvPr/>
        </p:nvSpPr>
        <p:spPr>
          <a:xfrm>
            <a:off x="1006784" y="6361707"/>
            <a:ext cx="740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rgbClr val="7030A0"/>
                </a:solidFill>
              </a:rPr>
              <a:t>Source: </a:t>
            </a:r>
            <a:r>
              <a:rPr lang="en-CA" dirty="0">
                <a:solidFill>
                  <a:srgbClr val="7030A0"/>
                </a:solidFill>
              </a:rPr>
              <a:t>Borokhovski et al. (2012). </a:t>
            </a:r>
            <a:r>
              <a:rPr lang="en-CA" i="1" dirty="0">
                <a:solidFill>
                  <a:srgbClr val="7030A0"/>
                </a:solidFill>
              </a:rPr>
              <a:t>Distance Education.</a:t>
            </a:r>
            <a:endParaRPr lang="en-CA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538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8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EC40DF-5CB8-5642-B2BE-68428E3D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15</a:t>
            </a:fld>
            <a:endParaRPr lang="en-US"/>
          </a:p>
        </p:txBody>
      </p:sp>
      <p:pic>
        <p:nvPicPr>
          <p:cNvPr id="3" name="Picture 2" descr="Screen Shot 2019-06-29 at 9.51.20 AM.png">
            <a:extLst>
              <a:ext uri="{FF2B5EF4-FFF2-40B4-BE49-F238E27FC236}">
                <a16:creationId xmlns:a16="http://schemas.microsoft.com/office/drawing/2014/main" id="{BE3EF2F4-BCF2-0441-9722-5F00B5389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0"/>
            <a:ext cx="599069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52CB88-8F9B-F44F-90B7-29CD16CB4FDF}"/>
              </a:ext>
            </a:extLst>
          </p:cNvPr>
          <p:cNvSpPr txBox="1"/>
          <p:nvPr/>
        </p:nvSpPr>
        <p:spPr>
          <a:xfrm>
            <a:off x="757084" y="560439"/>
            <a:ext cx="738664" cy="55902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+mj-lt"/>
              </a:rPr>
              <a:t>The Big Picture: Meta-analyses of distance education, online learning and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3558479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9-06-29 at 10.10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97333"/>
            <a:ext cx="9144000" cy="3112686"/>
          </a:xfrm>
          <a:prstGeom prst="rect">
            <a:avLst/>
          </a:prstGeom>
          <a:ln w="15875">
            <a:solidFill>
              <a:srgbClr val="C00000"/>
            </a:solidFill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BBEA17-FCD4-404B-8414-2098049B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148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Viewed another way across all technology-supported strategies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15CC75-6450-CF42-BF88-DCE47913F498}"/>
              </a:ext>
            </a:extLst>
          </p:cNvPr>
          <p:cNvSpPr txBox="1"/>
          <p:nvPr/>
        </p:nvSpPr>
        <p:spPr>
          <a:xfrm>
            <a:off x="611560" y="1362932"/>
            <a:ext cx="82986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. . . it is clear that some classroom instruction (CI), added to </a:t>
            </a:r>
          </a:p>
          <a:p>
            <a:r>
              <a:rPr lang="en-US" sz="2000" b="1" dirty="0">
                <a:solidFill>
                  <a:srgbClr val="7030A0"/>
                </a:solidFill>
              </a:rPr>
              <a:t>online learning (OL), produces results </a:t>
            </a:r>
            <a:r>
              <a:rPr lang="en-US" sz="2400" b="1" dirty="0">
                <a:solidFill>
                  <a:srgbClr val="7030A0"/>
                </a:solidFill>
              </a:rPr>
              <a:t>better</a:t>
            </a:r>
            <a:r>
              <a:rPr lang="en-US" sz="2000" b="1" dirty="0">
                <a:solidFill>
                  <a:srgbClr val="7030A0"/>
                </a:solidFill>
              </a:rPr>
              <a:t> than straight CI or straight OL. </a:t>
            </a:r>
          </a:p>
        </p:txBody>
      </p:sp>
    </p:spTree>
    <p:extLst>
      <p:ext uri="{BB962C8B-B14F-4D97-AF65-F5344CB8AC3E}">
        <p14:creationId xmlns:p14="http://schemas.microsoft.com/office/powerpoint/2010/main" val="85072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2C1B6-D54C-3F4B-ABC7-7CEFA8899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Summary of average effect sizes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26A825-2E6A-4A42-B2BA-BE022DC36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6240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US" sz="2800" b="1" dirty="0">
                <a:solidFill>
                  <a:srgbClr val="7030A0"/>
                </a:solidFill>
              </a:rPr>
              <a:t>Online Learning (OL alone) Meta-Analyses 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n-US" b="1" dirty="0">
                <a:solidFill>
                  <a:srgbClr val="00B050"/>
                </a:solidFill>
              </a:rPr>
              <a:t>+ </a:t>
            </a:r>
            <a:r>
              <a:rPr lang="en-US" dirty="0">
                <a:solidFill>
                  <a:schemeClr val="accent1"/>
                </a:solidFill>
              </a:rPr>
              <a:t>7 meta-analyses; 428 studies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n-US" b="1" dirty="0">
                <a:solidFill>
                  <a:srgbClr val="00B050"/>
                </a:solidFill>
              </a:rPr>
              <a:t>+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Average Effect Size (</a:t>
            </a:r>
            <a:r>
              <a:rPr lang="en-US" i="1" dirty="0">
                <a:solidFill>
                  <a:schemeClr val="accent1"/>
                </a:solidFill>
              </a:rPr>
              <a:t>ES</a:t>
            </a:r>
            <a:r>
              <a:rPr lang="en-US" baseline="30000" dirty="0">
                <a:solidFill>
                  <a:schemeClr val="accent1"/>
                </a:solidFill>
              </a:rPr>
              <a:t>+</a:t>
            </a:r>
            <a:r>
              <a:rPr lang="en-US" dirty="0">
                <a:solidFill>
                  <a:schemeClr val="accent1"/>
                </a:solidFill>
              </a:rPr>
              <a:t>) = approx. </a:t>
            </a:r>
            <a:r>
              <a:rPr lang="en-US" b="1" dirty="0">
                <a:solidFill>
                  <a:schemeClr val="accent2"/>
                </a:solidFill>
              </a:rPr>
              <a:t>+0.10</a:t>
            </a:r>
          </a:p>
          <a:p>
            <a:pPr>
              <a:buClr>
                <a:schemeClr val="accent2"/>
              </a:buClr>
            </a:pP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Clr>
                <a:schemeClr val="accent2"/>
              </a:buClr>
              <a:buNone/>
            </a:pPr>
            <a:r>
              <a:rPr lang="en-US" sz="2800" b="1" dirty="0">
                <a:solidFill>
                  <a:srgbClr val="7030A0"/>
                </a:solidFill>
              </a:rPr>
              <a:t>Blended Learning (OL+CI) Meta-Analyses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n-US" b="1" dirty="0">
                <a:solidFill>
                  <a:srgbClr val="00B050"/>
                </a:solidFill>
              </a:rPr>
              <a:t>+ </a:t>
            </a:r>
            <a:r>
              <a:rPr lang="en-US" dirty="0">
                <a:solidFill>
                  <a:schemeClr val="accent1"/>
                </a:solidFill>
              </a:rPr>
              <a:t>5 meta-analyses; 372 studies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n-US" b="1" dirty="0">
                <a:solidFill>
                  <a:srgbClr val="00B050"/>
                </a:solidFill>
              </a:rPr>
              <a:t>+ </a:t>
            </a:r>
            <a:r>
              <a:rPr lang="en-US" dirty="0">
                <a:solidFill>
                  <a:schemeClr val="accent1"/>
                </a:solidFill>
              </a:rPr>
              <a:t>Average Effect Size (</a:t>
            </a:r>
            <a:r>
              <a:rPr lang="en-US" i="1" dirty="0">
                <a:solidFill>
                  <a:schemeClr val="accent1"/>
                </a:solidFill>
              </a:rPr>
              <a:t>ES</a:t>
            </a:r>
            <a:r>
              <a:rPr lang="en-US" baseline="30000" dirty="0">
                <a:solidFill>
                  <a:schemeClr val="accent1"/>
                </a:solidFill>
              </a:rPr>
              <a:t>+</a:t>
            </a:r>
            <a:r>
              <a:rPr lang="en-US" dirty="0">
                <a:solidFill>
                  <a:schemeClr val="accent1"/>
                </a:solidFill>
              </a:rPr>
              <a:t>) = approx. </a:t>
            </a:r>
            <a:r>
              <a:rPr lang="en-US" b="1" dirty="0">
                <a:solidFill>
                  <a:schemeClr val="accent2"/>
                </a:solidFill>
              </a:rPr>
              <a:t>+0.31</a:t>
            </a:r>
          </a:p>
          <a:p>
            <a:pPr marL="0" indent="0">
              <a:buClr>
                <a:schemeClr val="accent2"/>
              </a:buCl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Clr>
                <a:schemeClr val="accent2"/>
              </a:buCl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Clr>
                <a:schemeClr val="accent2"/>
              </a:buClr>
              <a:buNone/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1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C55327-7B57-1441-A818-B11840B5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0CA49-C1D7-4345-A33F-9DF0FC2EB41E}"/>
              </a:ext>
            </a:extLst>
          </p:cNvPr>
          <p:cNvSpPr txBox="1"/>
          <p:nvPr/>
        </p:nvSpPr>
        <p:spPr>
          <a:xfrm>
            <a:off x="898749" y="460565"/>
            <a:ext cx="73464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+mj-lt"/>
              </a:rPr>
              <a:t>Findings from meta-analyses </a:t>
            </a: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+mj-lt"/>
              </a:rPr>
              <a:t>and other professional literature</a:t>
            </a:r>
            <a:endParaRPr lang="en-CA" sz="2000" b="1" dirty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  <a:buClr>
                <a:srgbClr val="00B050"/>
              </a:buClr>
            </a:pPr>
            <a:r>
              <a:rPr lang="en-CA" sz="2000" b="1" dirty="0">
                <a:solidFill>
                  <a:srgbClr val="002060"/>
                </a:solidFill>
              </a:rPr>
              <a:t>	OL can be effective across a wide range of content and learners</a:t>
            </a:r>
          </a:p>
          <a:p>
            <a:pPr lvl="1" algn="ctr">
              <a:spcAft>
                <a:spcPts val="1200"/>
              </a:spcAft>
              <a:buClr>
                <a:srgbClr val="00B050"/>
              </a:buClr>
            </a:pPr>
            <a:r>
              <a:rPr lang="en-CA" b="1" dirty="0">
                <a:solidFill>
                  <a:srgbClr val="002060"/>
                </a:solidFill>
              </a:rPr>
              <a:t>But that means …</a:t>
            </a:r>
            <a:endParaRPr lang="en-US" sz="3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BE1217-6F2D-5E49-9332-6E98E5442AE2}"/>
              </a:ext>
            </a:extLst>
          </p:cNvPr>
          <p:cNvSpPr txBox="1"/>
          <p:nvPr/>
        </p:nvSpPr>
        <p:spPr>
          <a:xfrm>
            <a:off x="498374" y="2260330"/>
            <a:ext cx="81472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213" lvl="1" indent="400050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Instructional clarity and intentionality: </a:t>
            </a:r>
            <a:r>
              <a:rPr lang="en-CA" b="1" dirty="0">
                <a:solidFill>
                  <a:srgbClr val="7030A0"/>
                </a:solidFill>
              </a:rPr>
              <a:t>It is essential for educators to design 		lessons and use online resources with defined learner outcomes. </a:t>
            </a:r>
          </a:p>
          <a:p>
            <a:pPr marL="285750" indent="-285750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   Collaboration*: </a:t>
            </a:r>
            <a:r>
              <a:rPr lang="en-CA" b="1" dirty="0">
                <a:solidFill>
                  <a:srgbClr val="7030A0"/>
                </a:solidFill>
              </a:rPr>
              <a:t>OL is more effective when students are required to </a:t>
            </a:r>
            <a:r>
              <a:rPr lang="en-CA" b="1" i="1" dirty="0">
                <a:solidFill>
                  <a:srgbClr val="7030A0"/>
                </a:solidFill>
              </a:rPr>
              <a:t>actively  	engage</a:t>
            </a:r>
            <a:r>
              <a:rPr lang="en-CA" b="1" dirty="0">
                <a:solidFill>
                  <a:srgbClr val="7030A0"/>
                </a:solidFill>
              </a:rPr>
              <a:t>, as opposed to working independently or passively viewing material. 	Collaboration and active engagement distinguish well-designed OL from classic 	distance education, where students typically worked in isolation. </a:t>
            </a:r>
          </a:p>
          <a:p>
            <a:pPr marL="285750" indent="-285750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7030A0"/>
                </a:solidFill>
              </a:rPr>
              <a:t>   </a:t>
            </a:r>
            <a:r>
              <a:rPr lang="en-CA" b="1" dirty="0">
                <a:solidFill>
                  <a:srgbClr val="C00000"/>
                </a:solidFill>
              </a:rPr>
              <a:t>Meaningful activities*: </a:t>
            </a:r>
            <a:r>
              <a:rPr lang="en-CA" b="1" dirty="0">
                <a:solidFill>
                  <a:srgbClr val="7030A0"/>
                </a:solidFill>
              </a:rPr>
              <a:t>Collaboration requires the inclusion of meaningful 	activities.  Video capture of lectures can range from brilliant to boring. Get  	students active for some components of a course, using synchronous (e.g., 	breakout rooms in Zoom in a live session) or asynchronous methods (group 	assignments over the following week, ideally reported back to the live session 	for whole group discussion)</a:t>
            </a:r>
          </a:p>
          <a:p>
            <a:pPr marL="169863">
              <a:spcAft>
                <a:spcPts val="1200"/>
              </a:spcAft>
              <a:buClr>
                <a:srgbClr val="00B050"/>
              </a:buClr>
            </a:pPr>
            <a:r>
              <a:rPr lang="en-CA" b="1" dirty="0">
                <a:solidFill>
                  <a:srgbClr val="C00000"/>
                </a:solidFill>
              </a:rPr>
              <a:t>*</a:t>
            </a:r>
            <a:r>
              <a:rPr lang="en-CA" b="1" dirty="0">
                <a:solidFill>
                  <a:srgbClr val="7030A0"/>
                </a:solidFill>
              </a:rPr>
              <a:t>These two goals becoming increasingly challenging as class size increases. This is where “emergency remote teaching” can break down – to be discussed in Q&amp;A.</a:t>
            </a:r>
          </a:p>
        </p:txBody>
      </p:sp>
    </p:spTree>
    <p:extLst>
      <p:ext uri="{BB962C8B-B14F-4D97-AF65-F5344CB8AC3E}">
        <p14:creationId xmlns:p14="http://schemas.microsoft.com/office/powerpoint/2010/main" val="315737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18F1D-1D4E-C14D-8103-99C7C3582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92696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A68A8-FAED-F744-8544-DF02F3C1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08DA7-018A-6B4E-8AC9-453DD8BA84A2}" type="slidenum">
              <a:rPr lang="en-US" smtClean="0"/>
              <a:pPr>
                <a:defRPr/>
              </a:pPr>
              <a:t>1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" name="Picture 152">
            <a:extLst>
              <a:ext uri="{FF2B5EF4-FFF2-40B4-BE49-F238E27FC236}">
                <a16:creationId xmlns:a16="http://schemas.microsoft.com/office/drawing/2014/main" id="{03922E25-EA97-A74B-8840-D4E56BC83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4" r="23846" b="160"/>
          <a:stretch>
            <a:fillRect/>
          </a:stretch>
        </p:blipFill>
        <p:spPr bwMode="auto">
          <a:xfrm>
            <a:off x="11556776" y="7893496"/>
            <a:ext cx="590465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A2890C-36F6-9E47-AD54-B8A0C2F0B6D0}"/>
              </a:ext>
            </a:extLst>
          </p:cNvPr>
          <p:cNvSpPr txBox="1"/>
          <p:nvPr/>
        </p:nvSpPr>
        <p:spPr>
          <a:xfrm>
            <a:off x="675183" y="1835696"/>
            <a:ext cx="7421519" cy="341632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Slides 2-17</a:t>
            </a:r>
            <a:r>
              <a:rPr lang="en-US" dirty="0"/>
              <a:t>	</a:t>
            </a:r>
            <a:r>
              <a:rPr lang="en-US" dirty="0">
                <a:solidFill>
                  <a:srgbClr val="7030A0"/>
                </a:solidFill>
              </a:rPr>
              <a:t>What is a meta-analysis and what questions can it answer?</a:t>
            </a:r>
          </a:p>
          <a:p>
            <a:r>
              <a:rPr lang="en-US" dirty="0">
                <a:solidFill>
                  <a:srgbClr val="7030A0"/>
                </a:solidFill>
              </a:rPr>
              <a:t>			</a:t>
            </a:r>
          </a:p>
          <a:p>
            <a:r>
              <a:rPr lang="en-US" dirty="0">
                <a:solidFill>
                  <a:srgbClr val="7030A0"/>
                </a:solidFill>
              </a:rPr>
              <a:t>			What do our meta-analyses and others’ tell us about </a:t>
            </a:r>
          </a:p>
          <a:p>
            <a:r>
              <a:rPr lang="en-US" dirty="0">
                <a:solidFill>
                  <a:srgbClr val="7030A0"/>
                </a:solidFill>
              </a:rPr>
              <a:t>			online learning?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Slides 18-20</a:t>
            </a:r>
            <a:r>
              <a:rPr lang="en-US" dirty="0"/>
              <a:t>	</a:t>
            </a:r>
            <a:r>
              <a:rPr lang="en-US" dirty="0">
                <a:solidFill>
                  <a:srgbClr val="7030A0"/>
                </a:solidFill>
              </a:rPr>
              <a:t>Suggestions for designing and implementing online instruction</a:t>
            </a:r>
          </a:p>
          <a:p>
            <a:r>
              <a:rPr lang="en-US" dirty="0">
                <a:solidFill>
                  <a:srgbClr val="7030A0"/>
                </a:solidFill>
              </a:rPr>
              <a:t>			derived from meta-analyses and other professional </a:t>
            </a:r>
          </a:p>
          <a:p>
            <a:r>
              <a:rPr lang="en-US" dirty="0">
                <a:solidFill>
                  <a:srgbClr val="7030A0"/>
                </a:solidFill>
              </a:rPr>
              <a:t>			literature.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Slide 21</a:t>
            </a:r>
            <a:r>
              <a:rPr lang="en-US" dirty="0"/>
              <a:t>		</a:t>
            </a:r>
            <a:r>
              <a:rPr lang="en-US" dirty="0">
                <a:solidFill>
                  <a:srgbClr val="7030A0"/>
                </a:solidFill>
              </a:rPr>
              <a:t>References.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Discussion/Q&amp;A</a:t>
            </a:r>
          </a:p>
        </p:txBody>
      </p:sp>
    </p:spTree>
    <p:extLst>
      <p:ext uri="{BB962C8B-B14F-4D97-AF65-F5344CB8AC3E}">
        <p14:creationId xmlns:p14="http://schemas.microsoft.com/office/powerpoint/2010/main" val="355953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CE5211-AC84-2844-9AE5-B6187599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8A2A09-C208-374D-BF99-327AD3904CFA}"/>
              </a:ext>
            </a:extLst>
          </p:cNvPr>
          <p:cNvSpPr txBox="1"/>
          <p:nvPr/>
        </p:nvSpPr>
        <p:spPr>
          <a:xfrm>
            <a:off x="567798" y="1268760"/>
            <a:ext cx="80084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7030A0"/>
                </a:solidFill>
              </a:rPr>
              <a:t>	</a:t>
            </a:r>
            <a:r>
              <a:rPr lang="en-CA" b="1" dirty="0">
                <a:solidFill>
                  <a:srgbClr val="C00000"/>
                </a:solidFill>
              </a:rPr>
              <a:t>Online quizzes </a:t>
            </a:r>
            <a:r>
              <a:rPr lang="en-CA" b="1" dirty="0">
                <a:solidFill>
                  <a:srgbClr val="7030A0"/>
                </a:solidFill>
              </a:rPr>
              <a:t>are more effective than other OL experiences, such as 	assigning homework, so use both.</a:t>
            </a:r>
          </a:p>
          <a:p>
            <a:pPr marL="488950" indent="-479425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More media? </a:t>
            </a:r>
            <a:r>
              <a:rPr lang="en-CA" b="1" dirty="0">
                <a:solidFill>
                  <a:srgbClr val="7030A0"/>
                </a:solidFill>
              </a:rPr>
              <a:t>More media doesn’t necessarily help – should only be used for specific instructional purposes. For example, YouTube vignettes of content/applications can serve as core or supplementary material. </a:t>
            </a:r>
            <a:endParaRPr lang="en-CA" b="1" dirty="0">
              <a:solidFill>
                <a:srgbClr val="C00000"/>
              </a:solidFill>
            </a:endParaRPr>
          </a:p>
          <a:p>
            <a:pPr marL="9525" lvl="1" indent="479425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Instructional tasks </a:t>
            </a:r>
            <a:r>
              <a:rPr lang="en-CA" b="1" dirty="0">
                <a:solidFill>
                  <a:srgbClr val="7030A0"/>
                </a:solidFill>
              </a:rPr>
              <a:t>that stimulate </a:t>
            </a:r>
            <a:r>
              <a:rPr lang="en-CA" b="1" dirty="0">
                <a:solidFill>
                  <a:srgbClr val="FF0000"/>
                </a:solidFill>
              </a:rPr>
              <a:t>active</a:t>
            </a:r>
            <a:r>
              <a:rPr lang="en-CA" b="1" dirty="0">
                <a:solidFill>
                  <a:srgbClr val="7030A0"/>
                </a:solidFill>
              </a:rPr>
              <a:t> learning and </a:t>
            </a:r>
            <a:r>
              <a:rPr lang="en-CA" b="1" dirty="0">
                <a:solidFill>
                  <a:srgbClr val="FF0000"/>
                </a:solidFill>
              </a:rPr>
              <a:t>deep</a:t>
            </a:r>
            <a:r>
              <a:rPr lang="en-CA" b="1" dirty="0">
                <a:solidFill>
                  <a:srgbClr val="7030A0"/>
                </a:solidFill>
              </a:rPr>
              <a:t> student thinking 	should be used whenever possible. As noted in meaningful activities, 	scenarios requiring problem solving, decision making, and critical thinking 	work best. Our meta-analyses show that “cognitive tools” (e.g., simulations) 	maximize technology’s impact. Presentation software (e.g., PowerPoint) 	shows no meaningful positive impact.</a:t>
            </a:r>
          </a:p>
          <a:p>
            <a:pPr marL="285750" indent="-285750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	Feedback, Feedback, Feedback. </a:t>
            </a:r>
            <a:r>
              <a:rPr lang="en-CA" b="1" dirty="0">
                <a:solidFill>
                  <a:srgbClr val="7030A0"/>
                </a:solidFill>
              </a:rPr>
              <a:t>OL should allow teachers and peers to 	provide student feedback, correcting misunderstandings, clarifying 	expectations, and directing additional learner strategies.  Instructor 	monitoring is critical, but as noted earlier, student/student feedback yields 	significant dividends (contrary to many popular beliefs).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722670-1FC5-3544-9CDB-4EB0ED56ACBD}"/>
              </a:ext>
            </a:extLst>
          </p:cNvPr>
          <p:cNvSpPr txBox="1"/>
          <p:nvPr/>
        </p:nvSpPr>
        <p:spPr>
          <a:xfrm>
            <a:off x="0" y="404664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</a:rPr>
              <a:t>Findings from other meta-analyses (cont’d)</a:t>
            </a:r>
          </a:p>
        </p:txBody>
      </p:sp>
    </p:spTree>
    <p:extLst>
      <p:ext uri="{BB962C8B-B14F-4D97-AF65-F5344CB8AC3E}">
        <p14:creationId xmlns:p14="http://schemas.microsoft.com/office/powerpoint/2010/main" val="15297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796EAC-43AD-F74B-AD85-3FF3D2E6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20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85B47E-0FC6-0F41-A3BE-5638265EBC9B}"/>
              </a:ext>
            </a:extLst>
          </p:cNvPr>
          <p:cNvSpPr/>
          <p:nvPr/>
        </p:nvSpPr>
        <p:spPr>
          <a:xfrm>
            <a:off x="1007604" y="1412776"/>
            <a:ext cx="7128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8950" indent="-479425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Social presence. </a:t>
            </a:r>
            <a:r>
              <a:rPr lang="en-CA" b="1" dirty="0">
                <a:solidFill>
                  <a:srgbClr val="7030A0"/>
                </a:solidFill>
              </a:rPr>
              <a:t>It is important for instructors to maintain social presence in the learning process, providing feedback, communicating regularly, modelling participation, and creating an inviting tone.</a:t>
            </a:r>
            <a:endParaRPr lang="en-CA" b="1" dirty="0">
              <a:solidFill>
                <a:srgbClr val="0070C0"/>
              </a:solidFill>
            </a:endParaRPr>
          </a:p>
          <a:p>
            <a:pPr marL="488950" indent="-479425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Self-regulation and Metacognition. </a:t>
            </a:r>
            <a:r>
              <a:rPr lang="en-CA" b="1" dirty="0">
                <a:solidFill>
                  <a:srgbClr val="7030A0"/>
                </a:solidFill>
              </a:rPr>
              <a:t>OL seems to be optimized when self-regulation (planning, monitoring, evaluating) is central to the learning experience. Meta-cognition is thinking about one’s thinking, a key component to effective learning.</a:t>
            </a:r>
          </a:p>
          <a:p>
            <a:pPr marL="488950" indent="-479425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Accommodate.</a:t>
            </a:r>
            <a:r>
              <a:rPr lang="en-CA" b="1" dirty="0">
                <a:solidFill>
                  <a:srgbClr val="7030A0"/>
                </a:solidFill>
              </a:rPr>
              <a:t> Accommodating individual student situations does NOT mean compromising on standards. Where possible, as we routinely do with students with special needs -  give them more time, and perhaps more support. </a:t>
            </a:r>
          </a:p>
          <a:p>
            <a:pPr marL="488950" indent="-479425">
              <a:spcAft>
                <a:spcPts val="1200"/>
              </a:spcAft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C00000"/>
                </a:solidFill>
              </a:rPr>
              <a:t>Bottom line: </a:t>
            </a:r>
            <a:r>
              <a:rPr lang="en-CA" b="1" dirty="0">
                <a:solidFill>
                  <a:srgbClr val="7030A0"/>
                </a:solidFill>
              </a:rPr>
              <a:t>Emergency remote OL teaching can result in a high level of student success, which is our primary objective. But the simple truth is: it is more work, especially initially, for instructors. </a:t>
            </a:r>
          </a:p>
          <a:p>
            <a:pPr algn="ctr">
              <a:spcAft>
                <a:spcPts val="600"/>
              </a:spcAft>
              <a:buClr>
                <a:srgbClr val="C00000"/>
              </a:buClr>
            </a:pPr>
            <a:r>
              <a:rPr lang="en-CA" sz="1600" b="1" dirty="0">
                <a:solidFill>
                  <a:srgbClr val="C00000"/>
                </a:solidFill>
              </a:rPr>
              <a:t>Primary reference: </a:t>
            </a:r>
            <a:r>
              <a:rPr lang="en-CA" sz="1600" b="1" dirty="0">
                <a:solidFill>
                  <a:srgbClr val="7030A0"/>
                </a:solidFill>
              </a:rPr>
              <a:t>Connecticut Center for School Change (2020). </a:t>
            </a:r>
            <a:r>
              <a:rPr lang="en-CA" sz="1600" b="1" i="1" dirty="0">
                <a:solidFill>
                  <a:srgbClr val="C00000"/>
                </a:solidFill>
              </a:rPr>
              <a:t>Evidence-based practices in online and distance learning: A research review for educators during the COVID-19 pandemic. </a:t>
            </a:r>
            <a:r>
              <a:rPr lang="en-CA" sz="1600" b="1" dirty="0">
                <a:solidFill>
                  <a:srgbClr val="C00000"/>
                </a:solidFill>
              </a:rPr>
              <a:t>Hartford, CT.</a:t>
            </a:r>
            <a:r>
              <a:rPr lang="en-CA" dirty="0">
                <a:solidFill>
                  <a:srgbClr val="7030A0"/>
                </a:solidFill>
              </a:rPr>
              <a:t> </a:t>
            </a:r>
            <a:r>
              <a:rPr lang="en-CA" b="1" dirty="0">
                <a:solidFill>
                  <a:srgbClr val="7030A0"/>
                </a:solidFill>
              </a:rPr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4B8EE-4EEC-4443-81BF-499325D439FB}"/>
              </a:ext>
            </a:extLst>
          </p:cNvPr>
          <p:cNvSpPr txBox="1"/>
          <p:nvPr/>
        </p:nvSpPr>
        <p:spPr>
          <a:xfrm>
            <a:off x="0" y="404664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</a:rPr>
              <a:t>Findings from other meta-analyses (cont’d)</a:t>
            </a:r>
          </a:p>
        </p:txBody>
      </p:sp>
    </p:spTree>
    <p:extLst>
      <p:ext uri="{BB962C8B-B14F-4D97-AF65-F5344CB8AC3E}">
        <p14:creationId xmlns:p14="http://schemas.microsoft.com/office/powerpoint/2010/main" val="352641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E2254-5316-A44A-9CC2-D50FED6D7A2B}" type="slidenum">
              <a:rPr lang="en-US"/>
              <a:pPr>
                <a:defRPr/>
              </a:pPr>
              <a:t>21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47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b="1" dirty="0">
                <a:solidFill>
                  <a:srgbClr val="C0504D"/>
                </a:solidFill>
              </a:rPr>
              <a:t>References to Meta-analyses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DF32F2-644A-474F-B24A-7EF35BE9E8DF}"/>
              </a:ext>
            </a:extLst>
          </p:cNvPr>
          <p:cNvSpPr txBox="1"/>
          <p:nvPr/>
        </p:nvSpPr>
        <p:spPr>
          <a:xfrm>
            <a:off x="395536" y="620688"/>
            <a:ext cx="8446000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/>
            <a:r>
              <a:rPr lang="en-US" sz="1700" b="1" dirty="0">
                <a:solidFill>
                  <a:srgbClr val="7030A0"/>
                </a:solidFill>
              </a:rPr>
              <a:t>Bernard, R. M., </a:t>
            </a:r>
            <a:r>
              <a:rPr lang="en-US" sz="1700" dirty="0">
                <a:solidFill>
                  <a:srgbClr val="C00000"/>
                </a:solidFill>
              </a:rPr>
              <a:t>Abrami, P. C., Lou, Y., </a:t>
            </a:r>
            <a:r>
              <a:rPr lang="en-US" sz="1700" b="1" dirty="0">
                <a:solidFill>
                  <a:srgbClr val="7030A0"/>
                </a:solidFill>
              </a:rPr>
              <a:t>Borokhovski, E. </a:t>
            </a:r>
            <a:r>
              <a:rPr lang="en-US" sz="1700" b="1" dirty="0">
                <a:solidFill>
                  <a:srgbClr val="C00000"/>
                </a:solidFill>
              </a:rPr>
              <a:t>. . . . (2004). How does distance 	education compare to classroom instruction? A Meta-analysis </a:t>
            </a:r>
          </a:p>
          <a:p>
            <a:pPr indent="-457200">
              <a:spcAft>
                <a:spcPts val="1200"/>
              </a:spcAft>
            </a:pPr>
            <a:r>
              <a:rPr lang="en-US" sz="1700" b="1" dirty="0">
                <a:solidFill>
                  <a:srgbClr val="C00000"/>
                </a:solidFill>
              </a:rPr>
              <a:t>	of the empirical literature. </a:t>
            </a:r>
            <a:r>
              <a:rPr lang="en-US" sz="1700" b="1" i="1" dirty="0">
                <a:solidFill>
                  <a:srgbClr val="7030A0"/>
                </a:solidFill>
              </a:rPr>
              <a:t>Review of Educational Research, 74</a:t>
            </a:r>
            <a:r>
              <a:rPr lang="en-US" sz="1700" b="1" dirty="0">
                <a:solidFill>
                  <a:srgbClr val="7030A0"/>
                </a:solidFill>
              </a:rPr>
              <a:t>(3), 379-439.</a:t>
            </a:r>
          </a:p>
          <a:p>
            <a:pPr indent="-457200">
              <a:spcAft>
                <a:spcPts val="1200"/>
              </a:spcAft>
            </a:pPr>
            <a:r>
              <a:rPr lang="en-US" sz="1700" b="1" dirty="0">
                <a:solidFill>
                  <a:srgbClr val="C00000"/>
                </a:solidFill>
              </a:rPr>
              <a:t>Bernard, R. M., </a:t>
            </a:r>
            <a:r>
              <a:rPr lang="en-US" sz="1700" dirty="0">
                <a:solidFill>
                  <a:srgbClr val="7030A0"/>
                </a:solidFill>
              </a:rPr>
              <a:t>Abrami, P. C., </a:t>
            </a:r>
            <a:r>
              <a:rPr lang="en-US" sz="1700" b="1" dirty="0">
                <a:solidFill>
                  <a:srgbClr val="C00000"/>
                </a:solidFill>
              </a:rPr>
              <a:t>Borokhovski, E. </a:t>
            </a:r>
            <a:r>
              <a:rPr lang="en-US" sz="1700" b="1" dirty="0">
                <a:solidFill>
                  <a:srgbClr val="7030A0"/>
                </a:solidFill>
              </a:rPr>
              <a:t>. . . (2009). A meta-analysis of three 	interaction treatments in distance education. </a:t>
            </a:r>
            <a:r>
              <a:rPr lang="en-US" sz="1700" b="1" i="1" dirty="0">
                <a:solidFill>
                  <a:srgbClr val="C00000"/>
                </a:solidFill>
              </a:rPr>
              <a:t>Review of Educational Research,</a:t>
            </a:r>
            <a:r>
              <a:rPr lang="en-US" sz="1700" b="1" dirty="0">
                <a:solidFill>
                  <a:srgbClr val="C00000"/>
                </a:solidFill>
              </a:rPr>
              <a:t> </a:t>
            </a:r>
            <a:r>
              <a:rPr lang="en-US" sz="1700" b="1" i="1" dirty="0">
                <a:solidFill>
                  <a:srgbClr val="C00000"/>
                </a:solidFill>
              </a:rPr>
              <a:t>79</a:t>
            </a:r>
            <a:r>
              <a:rPr lang="en-US" sz="1700" b="1" dirty="0">
                <a:solidFill>
                  <a:srgbClr val="C00000"/>
                </a:solidFill>
              </a:rPr>
              <a:t>(3), 	1243-1289.</a:t>
            </a:r>
          </a:p>
          <a:p>
            <a:pPr indent="-457200">
              <a:spcAft>
                <a:spcPts val="1200"/>
              </a:spcAft>
            </a:pPr>
            <a:r>
              <a:rPr lang="en-US" sz="1700" b="1" dirty="0">
                <a:solidFill>
                  <a:srgbClr val="7030A0"/>
                </a:solidFill>
              </a:rPr>
              <a:t>Bernard, R. M., Borokhovski, E., Schmid, R. F., Tamim, R. M</a:t>
            </a:r>
            <a:r>
              <a:rPr lang="en-US" sz="1700" b="1" dirty="0"/>
              <a:t>. . . . </a:t>
            </a:r>
            <a:r>
              <a:rPr lang="en-US" sz="1700" b="1" dirty="0">
                <a:solidFill>
                  <a:srgbClr val="C00000"/>
                </a:solidFill>
              </a:rPr>
              <a:t>(2014). A meta-analysis 	of blended learning and technology use in higher education: From the general to the 	applied.</a:t>
            </a:r>
            <a:r>
              <a:rPr lang="en-US" sz="1700" b="1" dirty="0"/>
              <a:t> </a:t>
            </a:r>
            <a:r>
              <a:rPr lang="en-US" sz="1700" b="1" i="1" dirty="0">
                <a:solidFill>
                  <a:srgbClr val="7030A0"/>
                </a:solidFill>
              </a:rPr>
              <a:t>Journal of Computing in Higher Education. 26(</a:t>
            </a:r>
            <a:r>
              <a:rPr lang="en-US" sz="1700" b="1" dirty="0">
                <a:solidFill>
                  <a:srgbClr val="7030A0"/>
                </a:solidFill>
              </a:rPr>
              <a:t>1), 87-122. </a:t>
            </a:r>
          </a:p>
          <a:p>
            <a:pPr indent="-457200">
              <a:spcAft>
                <a:spcPts val="1200"/>
              </a:spcAft>
            </a:pPr>
            <a:r>
              <a:rPr lang="en-US" sz="1700" b="1" dirty="0">
                <a:solidFill>
                  <a:srgbClr val="C00000"/>
                </a:solidFill>
              </a:rPr>
              <a:t>Borokhovski, E., Tamim, R. M., Bernard, R. M.</a:t>
            </a:r>
            <a:r>
              <a:rPr lang="en-US" sz="1700" dirty="0">
                <a:solidFill>
                  <a:srgbClr val="C00000"/>
                </a:solidFill>
              </a:rPr>
              <a:t> </a:t>
            </a:r>
            <a:r>
              <a:rPr lang="en-US" sz="1700" dirty="0">
                <a:solidFill>
                  <a:srgbClr val="7030A0"/>
                </a:solidFill>
              </a:rPr>
              <a:t>. . . </a:t>
            </a:r>
            <a:r>
              <a:rPr lang="en-US" sz="1700" b="1" dirty="0">
                <a:solidFill>
                  <a:srgbClr val="7030A0"/>
                </a:solidFill>
              </a:rPr>
              <a:t>(2012). Are contextual and design 	student-student interaction treatments equally effective in distance education? A 	follow-up meta-analysis of comparative empirical studies. </a:t>
            </a:r>
            <a:r>
              <a:rPr lang="en-US" sz="1700" b="1" i="1" dirty="0">
                <a:solidFill>
                  <a:srgbClr val="C00000"/>
                </a:solidFill>
              </a:rPr>
              <a:t>Distance Education, 	33</a:t>
            </a:r>
            <a:r>
              <a:rPr lang="en-US" sz="1700" b="1" dirty="0">
                <a:solidFill>
                  <a:srgbClr val="C00000"/>
                </a:solidFill>
              </a:rPr>
              <a:t>(3), 311-329</a:t>
            </a:r>
            <a:r>
              <a:rPr lang="en-US" sz="1700" b="1" i="1" dirty="0">
                <a:solidFill>
                  <a:srgbClr val="C00000"/>
                </a:solidFill>
              </a:rPr>
              <a:t>.</a:t>
            </a:r>
            <a:endParaRPr lang="en-US" sz="1700" dirty="0">
              <a:solidFill>
                <a:srgbClr val="C00000"/>
              </a:solidFill>
            </a:endParaRPr>
          </a:p>
          <a:p>
            <a:pPr indent="-457200"/>
            <a:r>
              <a:rPr lang="en-US" sz="1700" b="1" dirty="0">
                <a:solidFill>
                  <a:srgbClr val="7030A0"/>
                </a:solidFill>
              </a:rPr>
              <a:t>Schmid, R. F., Bernard, R. M., Borokhovski, E., Tamim, R. M</a:t>
            </a:r>
            <a:r>
              <a:rPr lang="en-US" sz="1700" dirty="0">
                <a:solidFill>
                  <a:srgbClr val="7030A0"/>
                </a:solidFill>
              </a:rPr>
              <a:t>. . </a:t>
            </a:r>
            <a:r>
              <a:rPr lang="en-US" sz="1700" dirty="0"/>
              <a:t>. . </a:t>
            </a:r>
            <a:r>
              <a:rPr lang="en-US" sz="1700" b="1" dirty="0">
                <a:solidFill>
                  <a:srgbClr val="7030A0"/>
                </a:solidFill>
              </a:rPr>
              <a:t>(2014). </a:t>
            </a:r>
            <a:r>
              <a:rPr lang="en-US" sz="1700" b="1" dirty="0">
                <a:solidFill>
                  <a:srgbClr val="C00000"/>
                </a:solidFill>
              </a:rPr>
              <a:t>The effects </a:t>
            </a:r>
          </a:p>
          <a:p>
            <a:pPr indent="-457200">
              <a:spcAft>
                <a:spcPts val="1200"/>
              </a:spcAft>
            </a:pPr>
            <a:r>
              <a:rPr lang="en-US" sz="1700" b="1" dirty="0">
                <a:solidFill>
                  <a:srgbClr val="C00000"/>
                </a:solidFill>
              </a:rPr>
              <a:t>	of technology use in postsecondary education: A meta-analysis of classroom 	applications. </a:t>
            </a:r>
            <a:r>
              <a:rPr lang="en-US" sz="1700" b="1" i="1" dirty="0">
                <a:solidFill>
                  <a:srgbClr val="7030A0"/>
                </a:solidFill>
              </a:rPr>
              <a:t>Computers &amp; Education, </a:t>
            </a:r>
            <a:r>
              <a:rPr lang="en-US" sz="1700" b="1" i="1" dirty="0">
                <a:solidFill>
                  <a:srgbClr val="C00000"/>
                </a:solidFill>
              </a:rPr>
              <a:t>72</a:t>
            </a:r>
            <a:r>
              <a:rPr lang="en-US" sz="1700" b="1" dirty="0">
                <a:solidFill>
                  <a:srgbClr val="C00000"/>
                </a:solidFill>
              </a:rPr>
              <a:t>, 271-291.</a:t>
            </a:r>
          </a:p>
          <a:p>
            <a:pPr indent="-457200"/>
            <a:r>
              <a:rPr lang="en-US" sz="1700" b="1" dirty="0">
                <a:solidFill>
                  <a:srgbClr val="C00000"/>
                </a:solidFill>
              </a:rPr>
              <a:t>Tamim, R. M., Bernard, R. M., Borokhovski, E., </a:t>
            </a:r>
            <a:r>
              <a:rPr lang="en-US" sz="1700" dirty="0">
                <a:solidFill>
                  <a:srgbClr val="C00000"/>
                </a:solidFill>
              </a:rPr>
              <a:t>Abrami, P. C., </a:t>
            </a:r>
            <a:r>
              <a:rPr lang="en-US" sz="1700" b="1" dirty="0">
                <a:solidFill>
                  <a:srgbClr val="C00000"/>
                </a:solidFill>
              </a:rPr>
              <a:t>&amp; Schmid, R. F. </a:t>
            </a:r>
            <a:r>
              <a:rPr lang="en-US" sz="1700" b="1" dirty="0">
                <a:solidFill>
                  <a:srgbClr val="7030A0"/>
                </a:solidFill>
              </a:rPr>
              <a:t>(2011). What 	forty years of research says about the impact of technology on learning: A second-	order meta-analysis and validation study. </a:t>
            </a:r>
            <a:r>
              <a:rPr lang="en-US" sz="1700" b="1" i="1" dirty="0">
                <a:solidFill>
                  <a:srgbClr val="C00000"/>
                </a:solidFill>
              </a:rPr>
              <a:t>Review of Educational Research, 81</a:t>
            </a:r>
            <a:r>
              <a:rPr lang="en-US" sz="1700" b="1" dirty="0">
                <a:solidFill>
                  <a:srgbClr val="7030A0"/>
                </a:solidFill>
              </a:rPr>
              <a:t>(3), 4-28. </a:t>
            </a:r>
          </a:p>
        </p:txBody>
      </p:sp>
    </p:spTree>
    <p:extLst>
      <p:ext uri="{BB962C8B-B14F-4D97-AF65-F5344CB8AC3E}">
        <p14:creationId xmlns:p14="http://schemas.microsoft.com/office/powerpoint/2010/main" val="3818947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83707-1F60-B145-A2CF-C59372D7B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36912"/>
            <a:ext cx="7772400" cy="1143000"/>
          </a:xfrm>
        </p:spPr>
        <p:txBody>
          <a:bodyPr/>
          <a:lstStyle/>
          <a:p>
            <a:r>
              <a:rPr lang="en-US" b="1" u="sng" dirty="0">
                <a:solidFill>
                  <a:srgbClr val="7030A0"/>
                </a:solidFill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6A1E9-01D1-894E-9576-DA502529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08DA7-018A-6B4E-8AC9-453DD8BA84A2}" type="slidenum">
              <a:rPr lang="en-US" smtClean="0"/>
              <a:pPr>
                <a:defRPr/>
              </a:pPr>
              <a:t>22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9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9-06-29 at 9.51.2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0"/>
            <a:ext cx="5990691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C499B-40A7-BF49-89E7-4FC1EE664BC9}"/>
              </a:ext>
            </a:extLst>
          </p:cNvPr>
          <p:cNvSpPr txBox="1"/>
          <p:nvPr/>
        </p:nvSpPr>
        <p:spPr>
          <a:xfrm>
            <a:off x="757084" y="560439"/>
            <a:ext cx="738664" cy="55902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+mj-lt"/>
              </a:rPr>
              <a:t>The Big Picture: Meta-analyses of distance education, online learning and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370638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68941" y="476250"/>
            <a:ext cx="8613122" cy="1219200"/>
          </a:xfrm>
          <a:prstGeom prst="rect">
            <a:avLst/>
          </a:prstGeom>
          <a:noFill/>
          <a:ln/>
          <a:effectLst>
            <a:outerShdw blurRad="63500" dist="101597" dir="13500000" algn="ctr" rotWithShape="0">
              <a:schemeClr val="bg2">
                <a:alpha val="79999"/>
              </a:schemeClr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Purpose of Meta-analysis: </a:t>
            </a:r>
          </a:p>
          <a:p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Estimate the </a:t>
            </a:r>
            <a:r>
              <a:rPr lang="en-US" sz="32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average effect size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 in the population</a:t>
            </a:r>
          </a:p>
        </p:txBody>
      </p: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990600" y="1981200"/>
            <a:ext cx="4357688" cy="4011613"/>
            <a:chOff x="288" y="1200"/>
            <a:chExt cx="2745" cy="2527"/>
          </a:xfrm>
        </p:grpSpPr>
        <p:sp>
          <p:nvSpPr>
            <p:cNvPr id="12" name="Oval 47"/>
            <p:cNvSpPr>
              <a:spLocks noChangeArrowheads="1"/>
            </p:cNvSpPr>
            <p:nvPr/>
          </p:nvSpPr>
          <p:spPr bwMode="auto">
            <a:xfrm>
              <a:off x="432" y="1584"/>
              <a:ext cx="1536" cy="15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48"/>
            <p:cNvSpPr>
              <a:spLocks noChangeShapeType="1"/>
            </p:cNvSpPr>
            <p:nvPr/>
          </p:nvSpPr>
          <p:spPr bwMode="auto">
            <a:xfrm>
              <a:off x="1296" y="2880"/>
              <a:ext cx="14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960" y="1296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50"/>
            <p:cNvSpPr>
              <a:spLocks noChangeShapeType="1"/>
            </p:cNvSpPr>
            <p:nvPr/>
          </p:nvSpPr>
          <p:spPr bwMode="auto">
            <a:xfrm>
              <a:off x="384" y="1392"/>
              <a:ext cx="3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51"/>
            <p:cNvSpPr>
              <a:spLocks noChangeShapeType="1"/>
            </p:cNvSpPr>
            <p:nvPr/>
          </p:nvSpPr>
          <p:spPr bwMode="auto">
            <a:xfrm flipV="1">
              <a:off x="1392" y="1344"/>
              <a:ext cx="38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52"/>
            <p:cNvSpPr>
              <a:spLocks noChangeShapeType="1"/>
            </p:cNvSpPr>
            <p:nvPr/>
          </p:nvSpPr>
          <p:spPr bwMode="auto">
            <a:xfrm flipH="1">
              <a:off x="624" y="2736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680" y="2160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54"/>
            <p:cNvSpPr txBox="1">
              <a:spLocks noChangeArrowheads="1"/>
            </p:cNvSpPr>
            <p:nvPr/>
          </p:nvSpPr>
          <p:spPr bwMode="auto">
            <a:xfrm>
              <a:off x="1798" y="3093"/>
              <a:ext cx="1235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solidFill>
                    <a:srgbClr val="C00000"/>
                  </a:solidFill>
                </a:rPr>
                <a:t>Samples: </a:t>
              </a: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</a:rPr>
                <a:t>Individual Interpretations</a:t>
              </a:r>
              <a:endParaRPr lang="en-US" sz="24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0" name="Oval 55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21" name="Oval 56"/>
            <p:cNvSpPr>
              <a:spLocks noChangeArrowheads="1"/>
            </p:cNvSpPr>
            <p:nvPr/>
          </p:nvSpPr>
          <p:spPr bwMode="auto">
            <a:xfrm>
              <a:off x="1056" y="2160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57"/>
            <p:cNvSpPr>
              <a:spLocks noChangeArrowheads="1"/>
            </p:cNvSpPr>
            <p:nvPr/>
          </p:nvSpPr>
          <p:spPr bwMode="auto">
            <a:xfrm>
              <a:off x="1584" y="2064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58"/>
            <p:cNvSpPr>
              <a:spLocks noChangeArrowheads="1"/>
            </p:cNvSpPr>
            <p:nvPr/>
          </p:nvSpPr>
          <p:spPr bwMode="auto">
            <a:xfrm>
              <a:off x="768" y="2592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59"/>
            <p:cNvSpPr>
              <a:spLocks noChangeArrowheads="1"/>
            </p:cNvSpPr>
            <p:nvPr/>
          </p:nvSpPr>
          <p:spPr bwMode="auto">
            <a:xfrm>
              <a:off x="1200" y="2784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60"/>
            <p:cNvSpPr>
              <a:spLocks noChangeArrowheads="1"/>
            </p:cNvSpPr>
            <p:nvPr/>
          </p:nvSpPr>
          <p:spPr bwMode="auto">
            <a:xfrm>
              <a:off x="1296" y="1728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61"/>
            <p:cNvSpPr>
              <a:spLocks noChangeArrowheads="1"/>
            </p:cNvSpPr>
            <p:nvPr/>
          </p:nvSpPr>
          <p:spPr bwMode="auto">
            <a:xfrm>
              <a:off x="864" y="1200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27" name="Oval 62"/>
            <p:cNvSpPr>
              <a:spLocks noChangeArrowheads="1"/>
            </p:cNvSpPr>
            <p:nvPr/>
          </p:nvSpPr>
          <p:spPr bwMode="auto">
            <a:xfrm>
              <a:off x="1680" y="1248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28" name="Oval 63"/>
            <p:cNvSpPr>
              <a:spLocks noChangeArrowheads="1"/>
            </p:cNvSpPr>
            <p:nvPr/>
          </p:nvSpPr>
          <p:spPr bwMode="auto">
            <a:xfrm>
              <a:off x="1968" y="2688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29" name="Oval 64"/>
            <p:cNvSpPr>
              <a:spLocks noChangeArrowheads="1"/>
            </p:cNvSpPr>
            <p:nvPr/>
          </p:nvSpPr>
          <p:spPr bwMode="auto">
            <a:xfrm>
              <a:off x="1344" y="3408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30" name="Oval 65"/>
            <p:cNvSpPr>
              <a:spLocks noChangeArrowheads="1"/>
            </p:cNvSpPr>
            <p:nvPr/>
          </p:nvSpPr>
          <p:spPr bwMode="auto">
            <a:xfrm>
              <a:off x="528" y="3408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31" name="Oval 66"/>
            <p:cNvSpPr>
              <a:spLocks noChangeArrowheads="1"/>
            </p:cNvSpPr>
            <p:nvPr/>
          </p:nvSpPr>
          <p:spPr bwMode="auto">
            <a:xfrm>
              <a:off x="288" y="1296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32" name="Text Box 67"/>
            <p:cNvSpPr txBox="1">
              <a:spLocks noChangeArrowheads="1"/>
            </p:cNvSpPr>
            <p:nvPr/>
          </p:nvSpPr>
          <p:spPr bwMode="auto">
            <a:xfrm>
              <a:off x="1974" y="2672"/>
              <a:ext cx="1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chemeClr val="bg1"/>
                  </a:solidFill>
                  <a:latin typeface="Times" charset="0"/>
                </a:rPr>
                <a:t>p</a:t>
              </a:r>
            </a:p>
          </p:txBody>
        </p:sp>
        <p:sp>
          <p:nvSpPr>
            <p:cNvPr id="33" name="Text Box 68"/>
            <p:cNvSpPr txBox="1">
              <a:spLocks noChangeArrowheads="1"/>
            </p:cNvSpPr>
            <p:nvPr/>
          </p:nvSpPr>
          <p:spPr bwMode="auto">
            <a:xfrm>
              <a:off x="1680" y="1248"/>
              <a:ext cx="1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chemeClr val="bg1"/>
                  </a:solidFill>
                  <a:latin typeface="Times" charset="0"/>
                </a:rPr>
                <a:t>p</a:t>
              </a: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44" y="3408"/>
              <a:ext cx="1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chemeClr val="bg1"/>
                  </a:solidFill>
                  <a:latin typeface="Times" charset="0"/>
                </a:rPr>
                <a:t>p</a:t>
              </a:r>
            </a:p>
          </p:txBody>
        </p:sp>
        <p:sp>
          <p:nvSpPr>
            <p:cNvPr id="35" name="Text Box 70"/>
            <p:cNvSpPr txBox="1">
              <a:spLocks noChangeArrowheads="1"/>
            </p:cNvSpPr>
            <p:nvPr/>
          </p:nvSpPr>
          <p:spPr bwMode="auto">
            <a:xfrm>
              <a:off x="528" y="3408"/>
              <a:ext cx="1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chemeClr val="bg1"/>
                  </a:solidFill>
                  <a:latin typeface="Times" charset="0"/>
                </a:rPr>
                <a:t>p</a:t>
              </a:r>
            </a:p>
          </p:txBody>
        </p:sp>
        <p:sp>
          <p:nvSpPr>
            <p:cNvPr id="36" name="Text Box 71"/>
            <p:cNvSpPr txBox="1">
              <a:spLocks noChangeArrowheads="1"/>
            </p:cNvSpPr>
            <p:nvPr/>
          </p:nvSpPr>
          <p:spPr bwMode="auto">
            <a:xfrm>
              <a:off x="864" y="1200"/>
              <a:ext cx="1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chemeClr val="bg1"/>
                  </a:solidFill>
                  <a:latin typeface="Times" charset="0"/>
                </a:rPr>
                <a:t>p</a:t>
              </a: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288" y="1296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chemeClr val="bg1"/>
                  </a:solidFill>
                  <a:latin typeface="Times" charset="0"/>
                </a:rPr>
                <a:t>p</a:t>
              </a:r>
            </a:p>
          </p:txBody>
        </p:sp>
      </p:grpSp>
      <p:grpSp>
        <p:nvGrpSpPr>
          <p:cNvPr id="38" name="Group 73"/>
          <p:cNvGrpSpPr>
            <a:grpSpLocks/>
          </p:cNvGrpSpPr>
          <p:nvPr/>
        </p:nvGrpSpPr>
        <p:grpSpPr bwMode="auto">
          <a:xfrm>
            <a:off x="4800600" y="2590800"/>
            <a:ext cx="4081463" cy="3424238"/>
            <a:chOff x="2688" y="1632"/>
            <a:chExt cx="2571" cy="2157"/>
          </a:xfrm>
        </p:grpSpPr>
        <p:sp>
          <p:nvSpPr>
            <p:cNvPr id="39" name="Oval 74"/>
            <p:cNvSpPr>
              <a:spLocks noChangeArrowheads="1"/>
            </p:cNvSpPr>
            <p:nvPr/>
          </p:nvSpPr>
          <p:spPr bwMode="auto">
            <a:xfrm>
              <a:off x="2688" y="1632"/>
              <a:ext cx="1536" cy="15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75"/>
            <p:cNvSpPr>
              <a:spLocks noChangeShapeType="1"/>
            </p:cNvSpPr>
            <p:nvPr/>
          </p:nvSpPr>
          <p:spPr bwMode="auto">
            <a:xfrm>
              <a:off x="3552" y="2928"/>
              <a:ext cx="105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76"/>
            <p:cNvSpPr>
              <a:spLocks noChangeShapeType="1"/>
            </p:cNvSpPr>
            <p:nvPr/>
          </p:nvSpPr>
          <p:spPr bwMode="auto">
            <a:xfrm>
              <a:off x="3648" y="1824"/>
              <a:ext cx="1056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77"/>
            <p:cNvSpPr>
              <a:spLocks noChangeShapeType="1"/>
            </p:cNvSpPr>
            <p:nvPr/>
          </p:nvSpPr>
          <p:spPr bwMode="auto">
            <a:xfrm>
              <a:off x="3360" y="225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78"/>
            <p:cNvSpPr>
              <a:spLocks noChangeShapeType="1"/>
            </p:cNvSpPr>
            <p:nvPr/>
          </p:nvSpPr>
          <p:spPr bwMode="auto">
            <a:xfrm>
              <a:off x="3120" y="2736"/>
              <a:ext cx="15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79"/>
            <p:cNvSpPr>
              <a:spLocks noChangeShapeType="1"/>
            </p:cNvSpPr>
            <p:nvPr/>
          </p:nvSpPr>
          <p:spPr bwMode="auto">
            <a:xfrm>
              <a:off x="3936" y="2256"/>
              <a:ext cx="76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80"/>
            <p:cNvSpPr>
              <a:spLocks noChangeShapeType="1"/>
            </p:cNvSpPr>
            <p:nvPr/>
          </p:nvSpPr>
          <p:spPr bwMode="auto">
            <a:xfrm>
              <a:off x="3024" y="1968"/>
              <a:ext cx="1536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81"/>
            <p:cNvSpPr txBox="1">
              <a:spLocks noChangeArrowheads="1"/>
            </p:cNvSpPr>
            <p:nvPr/>
          </p:nvSpPr>
          <p:spPr bwMode="auto">
            <a:xfrm>
              <a:off x="4011" y="3155"/>
              <a:ext cx="124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solidFill>
                    <a:srgbClr val="C00000"/>
                  </a:solidFill>
                </a:rPr>
                <a:t>Meta-Analysis: </a:t>
              </a: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</a:rPr>
                <a:t>Overall Interpretation</a:t>
              </a:r>
              <a:endParaRPr lang="en-US" sz="24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7" name="Oval 82"/>
            <p:cNvSpPr>
              <a:spLocks noChangeArrowheads="1"/>
            </p:cNvSpPr>
            <p:nvPr/>
          </p:nvSpPr>
          <p:spPr bwMode="auto">
            <a:xfrm>
              <a:off x="4464" y="2640"/>
              <a:ext cx="480" cy="480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A41B14"/>
                </a:solidFill>
                <a:latin typeface="Times" charset="0"/>
              </a:endParaRPr>
            </a:p>
          </p:txBody>
        </p:sp>
        <p:sp>
          <p:nvSpPr>
            <p:cNvPr id="48" name="Text Box 83"/>
            <p:cNvSpPr txBox="1">
              <a:spLocks noChangeArrowheads="1"/>
            </p:cNvSpPr>
            <p:nvPr/>
          </p:nvSpPr>
          <p:spPr bwMode="auto">
            <a:xfrm>
              <a:off x="4512" y="2784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chemeClr val="bg1"/>
                  </a:solidFill>
                  <a:latin typeface="Times" charset="0"/>
                </a:rPr>
                <a:t>ES+</a:t>
              </a:r>
              <a:endParaRPr lang="en-US" sz="2400">
                <a:solidFill>
                  <a:schemeClr val="hlink"/>
                </a:solidFill>
                <a:latin typeface="Times" charset="0"/>
              </a:endParaRPr>
            </a:p>
          </p:txBody>
        </p:sp>
        <p:sp>
          <p:nvSpPr>
            <p:cNvPr id="49" name="Oval 84"/>
            <p:cNvSpPr>
              <a:spLocks noChangeArrowheads="1"/>
            </p:cNvSpPr>
            <p:nvPr/>
          </p:nvSpPr>
          <p:spPr bwMode="auto">
            <a:xfrm>
              <a:off x="2928" y="1920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85"/>
            <p:cNvSpPr>
              <a:spLocks noChangeArrowheads="1"/>
            </p:cNvSpPr>
            <p:nvPr/>
          </p:nvSpPr>
          <p:spPr bwMode="auto">
            <a:xfrm>
              <a:off x="3312" y="2208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86"/>
            <p:cNvSpPr>
              <a:spLocks noChangeArrowheads="1"/>
            </p:cNvSpPr>
            <p:nvPr/>
          </p:nvSpPr>
          <p:spPr bwMode="auto">
            <a:xfrm>
              <a:off x="3840" y="2112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87"/>
            <p:cNvSpPr>
              <a:spLocks noChangeArrowheads="1"/>
            </p:cNvSpPr>
            <p:nvPr/>
          </p:nvSpPr>
          <p:spPr bwMode="auto">
            <a:xfrm>
              <a:off x="3024" y="2640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88"/>
            <p:cNvSpPr>
              <a:spLocks noChangeArrowheads="1"/>
            </p:cNvSpPr>
            <p:nvPr/>
          </p:nvSpPr>
          <p:spPr bwMode="auto">
            <a:xfrm>
              <a:off x="3456" y="2832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89"/>
            <p:cNvSpPr>
              <a:spLocks noChangeArrowheads="1"/>
            </p:cNvSpPr>
            <p:nvPr/>
          </p:nvSpPr>
          <p:spPr bwMode="auto">
            <a:xfrm>
              <a:off x="3552" y="1776"/>
              <a:ext cx="192" cy="192"/>
            </a:xfrm>
            <a:prstGeom prst="ellipse">
              <a:avLst/>
            </a:prstGeom>
            <a:solidFill>
              <a:srgbClr val="A41B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90"/>
            <p:cNvSpPr txBox="1">
              <a:spLocks noChangeArrowheads="1"/>
            </p:cNvSpPr>
            <p:nvPr/>
          </p:nvSpPr>
          <p:spPr bwMode="auto">
            <a:xfrm>
              <a:off x="2880" y="1920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i="1">
                  <a:solidFill>
                    <a:schemeClr val="bg1"/>
                  </a:solidFill>
                  <a:latin typeface="Times" charset="0"/>
                </a:rPr>
                <a:t>ES</a:t>
              </a:r>
              <a:endParaRPr lang="en-US" sz="1600" i="1">
                <a:solidFill>
                  <a:schemeClr val="bg1"/>
                </a:solidFill>
                <a:latin typeface="Times" charset="0"/>
              </a:endParaRPr>
            </a:p>
          </p:txBody>
        </p:sp>
        <p:sp>
          <p:nvSpPr>
            <p:cNvPr id="56" name="Text Box 91"/>
            <p:cNvSpPr txBox="1">
              <a:spLocks noChangeArrowheads="1"/>
            </p:cNvSpPr>
            <p:nvPr/>
          </p:nvSpPr>
          <p:spPr bwMode="auto">
            <a:xfrm>
              <a:off x="3504" y="1776"/>
              <a:ext cx="2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i="1">
                  <a:solidFill>
                    <a:schemeClr val="bg1"/>
                  </a:solidFill>
                  <a:latin typeface="Times" charset="0"/>
                </a:rPr>
                <a:t>ES</a:t>
              </a:r>
              <a:endParaRPr lang="en-US" sz="1600" i="1">
                <a:solidFill>
                  <a:schemeClr val="bg1"/>
                </a:solidFill>
                <a:latin typeface="Times" charset="0"/>
              </a:endParaRPr>
            </a:p>
          </p:txBody>
        </p:sp>
        <p:sp>
          <p:nvSpPr>
            <p:cNvPr id="57" name="Text Box 92"/>
            <p:cNvSpPr txBox="1">
              <a:spLocks noChangeArrowheads="1"/>
            </p:cNvSpPr>
            <p:nvPr/>
          </p:nvSpPr>
          <p:spPr bwMode="auto">
            <a:xfrm>
              <a:off x="3264" y="2208"/>
              <a:ext cx="2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i="1">
                  <a:solidFill>
                    <a:schemeClr val="bg1"/>
                  </a:solidFill>
                  <a:latin typeface="Times" charset="0"/>
                </a:rPr>
                <a:t>ES</a:t>
              </a:r>
              <a:endParaRPr lang="en-US" sz="1600" i="1">
                <a:solidFill>
                  <a:schemeClr val="bg1"/>
                </a:solidFill>
                <a:latin typeface="Times" charset="0"/>
              </a:endParaRPr>
            </a:p>
          </p:txBody>
        </p:sp>
        <p:sp>
          <p:nvSpPr>
            <p:cNvPr id="58" name="Text Box 93"/>
            <p:cNvSpPr txBox="1">
              <a:spLocks noChangeArrowheads="1"/>
            </p:cNvSpPr>
            <p:nvPr/>
          </p:nvSpPr>
          <p:spPr bwMode="auto">
            <a:xfrm>
              <a:off x="2976" y="2640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i="1">
                  <a:solidFill>
                    <a:schemeClr val="bg1"/>
                  </a:solidFill>
                  <a:latin typeface="Times" charset="0"/>
                </a:rPr>
                <a:t>ES</a:t>
              </a:r>
              <a:endParaRPr lang="en-US" sz="1600" i="1">
                <a:solidFill>
                  <a:schemeClr val="bg1"/>
                </a:solidFill>
                <a:latin typeface="Times" charset="0"/>
              </a:endParaRPr>
            </a:p>
          </p:txBody>
        </p:sp>
        <p:sp>
          <p:nvSpPr>
            <p:cNvPr id="59" name="Text Box 94"/>
            <p:cNvSpPr txBox="1">
              <a:spLocks noChangeArrowheads="1"/>
            </p:cNvSpPr>
            <p:nvPr/>
          </p:nvSpPr>
          <p:spPr bwMode="auto">
            <a:xfrm>
              <a:off x="3408" y="2832"/>
              <a:ext cx="2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i="1">
                  <a:solidFill>
                    <a:schemeClr val="bg1"/>
                  </a:solidFill>
                  <a:latin typeface="Times" charset="0"/>
                </a:rPr>
                <a:t>ES</a:t>
              </a:r>
              <a:endParaRPr lang="en-US" sz="1600" i="1">
                <a:solidFill>
                  <a:schemeClr val="bg1"/>
                </a:solidFill>
                <a:latin typeface="Times" charset="0"/>
              </a:endParaRPr>
            </a:p>
          </p:txBody>
        </p:sp>
        <p:sp>
          <p:nvSpPr>
            <p:cNvPr id="60" name="Text Box 95"/>
            <p:cNvSpPr txBox="1">
              <a:spLocks noChangeArrowheads="1"/>
            </p:cNvSpPr>
            <p:nvPr/>
          </p:nvSpPr>
          <p:spPr bwMode="auto">
            <a:xfrm>
              <a:off x="3792" y="2112"/>
              <a:ext cx="2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i="1">
                  <a:solidFill>
                    <a:schemeClr val="bg1"/>
                  </a:solidFill>
                  <a:latin typeface="Times" charset="0"/>
                </a:rPr>
                <a:t>ES</a:t>
              </a:r>
              <a:endParaRPr lang="en-US" sz="1600" i="1">
                <a:solidFill>
                  <a:schemeClr val="bg1"/>
                </a:solidFill>
                <a:latin typeface="Times" charset="0"/>
              </a:endParaRPr>
            </a:p>
          </p:txBody>
        </p:sp>
      </p:grpSp>
      <p:sp>
        <p:nvSpPr>
          <p:cNvPr id="61" name="Text Box 96"/>
          <p:cNvSpPr txBox="1">
            <a:spLocks noChangeArrowheads="1"/>
          </p:cNvSpPr>
          <p:nvPr/>
        </p:nvSpPr>
        <p:spPr bwMode="auto">
          <a:xfrm>
            <a:off x="1093788" y="3859213"/>
            <a:ext cx="1314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1C2222"/>
                </a:solidFill>
                <a:latin typeface="Times New Roman" charset="0"/>
              </a:rPr>
              <a:t>Population</a:t>
            </a:r>
            <a:endParaRPr lang="en-US" sz="2400"/>
          </a:p>
        </p:txBody>
      </p:sp>
      <p:sp>
        <p:nvSpPr>
          <p:cNvPr id="62" name="Text Box 97"/>
          <p:cNvSpPr txBox="1">
            <a:spLocks noChangeArrowheads="1"/>
          </p:cNvSpPr>
          <p:nvPr/>
        </p:nvSpPr>
        <p:spPr bwMode="auto">
          <a:xfrm>
            <a:off x="4813300" y="3859213"/>
            <a:ext cx="1314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1C2222"/>
                </a:solidFill>
                <a:latin typeface="Times New Roman" charset="0"/>
              </a:rPr>
              <a:t>Population</a:t>
            </a:r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2816" y="1905000"/>
            <a:ext cx="8153400" cy="83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i="1" dirty="0">
                <a:solidFill>
                  <a:srgbClr val="7030A0"/>
                </a:solidFill>
              </a:rPr>
              <a:t>An ES is the measurement of the impact of an intervention or the strength of the relationship between two variables.</a:t>
            </a:r>
          </a:p>
        </p:txBody>
      </p:sp>
      <p:pic>
        <p:nvPicPr>
          <p:cNvPr id="5" name="Picture 4" descr="effect size edite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19400"/>
            <a:ext cx="4572000" cy="20087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068014"/>
              </p:ext>
            </p:extLst>
          </p:nvPr>
        </p:nvGraphicFramePr>
        <p:xfrm>
          <a:off x="-781341" y="4953000"/>
          <a:ext cx="9144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Document" r:id="rId4" imgW="5943600" imgH="495300" progId="Word.Document.12">
                  <p:embed/>
                </p:oleObj>
              </mc:Choice>
              <mc:Fallback>
                <p:oleObj name="Document" r:id="rId4" imgW="5943600" imgH="495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781341" y="4953000"/>
                        <a:ext cx="9144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687615"/>
              </p:ext>
            </p:extLst>
          </p:nvPr>
        </p:nvGraphicFramePr>
        <p:xfrm>
          <a:off x="0" y="5715000"/>
          <a:ext cx="8882063" cy="813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" name="Document" r:id="rId6" imgW="5943600" imgH="520700" progId="Word.Document.12">
                  <p:embed/>
                </p:oleObj>
              </mc:Choice>
              <mc:Fallback>
                <p:oleObj name="Document" r:id="rId6" imgW="5943600" imgH="520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5715000"/>
                        <a:ext cx="8882063" cy="813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9800" y="4953000"/>
            <a:ext cx="1455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Cohen (1988)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791200"/>
            <a:ext cx="2342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Hedges &amp; </a:t>
            </a:r>
            <a:r>
              <a:rPr lang="en-US" b="1" dirty="0" err="1">
                <a:solidFill>
                  <a:schemeClr val="accent2"/>
                </a:solidFill>
              </a:rPr>
              <a:t>Olkin</a:t>
            </a:r>
            <a:r>
              <a:rPr lang="en-US" b="1" dirty="0">
                <a:solidFill>
                  <a:schemeClr val="accent2"/>
                </a:solidFill>
              </a:rPr>
              <a:t> (1985)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68941" y="476250"/>
            <a:ext cx="8613122" cy="1219200"/>
          </a:xfrm>
          <a:prstGeom prst="rect">
            <a:avLst/>
          </a:prstGeom>
          <a:noFill/>
          <a:ln/>
          <a:effectLst>
            <a:outerShdw blurRad="63500" dist="101597" dir="13500000" algn="ctr" rotWithShape="0">
              <a:schemeClr val="bg2">
                <a:alpha val="79999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Effect Size Calculation:</a:t>
            </a:r>
          </a:p>
          <a:p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Based on</a:t>
            </a:r>
            <a:r>
              <a:rPr lang="en-US" sz="3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 </a:t>
            </a: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information found in samples from the experimental literature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5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96218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 Size Meaning:</a:t>
            </a:r>
            <a:br>
              <a:rPr lang="en-US" sz="30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 of the magnitude of </a:t>
            </a:r>
            <a:r>
              <a:rPr lang="en-US" sz="30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endParaRPr lang="en-US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3403" y="1860550"/>
            <a:ext cx="800219" cy="3987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3366FF"/>
            </a:solidFill>
          </a:ln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F2DCDB"/>
                </a:solidFill>
                <a:latin typeface="+mn-lt"/>
                <a:cs typeface="Times New Roman"/>
              </a:rPr>
              <a:t>Cohen’s (1988) Qualitative Descriptors</a:t>
            </a:r>
          </a:p>
        </p:txBody>
      </p:sp>
      <p:sp>
        <p:nvSpPr>
          <p:cNvPr id="8" name="Up-Down Arrow 7"/>
          <p:cNvSpPr>
            <a:spLocks noChangeArrowheads="1"/>
          </p:cNvSpPr>
          <p:nvPr/>
        </p:nvSpPr>
        <p:spPr bwMode="auto">
          <a:xfrm>
            <a:off x="2373103" y="2406650"/>
            <a:ext cx="254000" cy="1193800"/>
          </a:xfrm>
          <a:prstGeom prst="upDown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Up-Down Arrow 8"/>
          <p:cNvSpPr>
            <a:spLocks noChangeArrowheads="1"/>
          </p:cNvSpPr>
          <p:nvPr/>
        </p:nvSpPr>
        <p:spPr bwMode="auto">
          <a:xfrm>
            <a:off x="2373103" y="3638550"/>
            <a:ext cx="266700" cy="1219200"/>
          </a:xfrm>
          <a:prstGeom prst="upDownArrow">
            <a:avLst>
              <a:gd name="adj1" fmla="val 50000"/>
              <a:gd name="adj2" fmla="val 5001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Up-Down Arrow 9"/>
          <p:cNvSpPr>
            <a:spLocks noChangeArrowheads="1"/>
          </p:cNvSpPr>
          <p:nvPr/>
        </p:nvSpPr>
        <p:spPr bwMode="auto">
          <a:xfrm>
            <a:off x="2385803" y="4946650"/>
            <a:ext cx="266700" cy="927100"/>
          </a:xfrm>
          <a:prstGeom prst="upDown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06403" y="2800350"/>
            <a:ext cx="787400" cy="30777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ln>
                  <a:solidFill>
                    <a:srgbClr val="A41B14"/>
                  </a:solidFill>
                </a:ln>
                <a:solidFill>
                  <a:srgbClr val="FF6600"/>
                </a:solidFill>
              </a:rPr>
              <a:t>Small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79403" y="4019550"/>
            <a:ext cx="10414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ln>
                  <a:solidFill>
                    <a:srgbClr val="A41B14"/>
                  </a:solidFill>
                </a:ln>
                <a:solidFill>
                  <a:srgbClr val="FF6600"/>
                </a:solidFill>
              </a:rPr>
              <a:t>Medium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70659" y="5187950"/>
            <a:ext cx="1258888" cy="43088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b="1" dirty="0">
                <a:ln>
                  <a:solidFill>
                    <a:srgbClr val="A41B14"/>
                  </a:solidFill>
                </a:ln>
                <a:solidFill>
                  <a:srgbClr val="FF6600"/>
                </a:solidFill>
              </a:rPr>
              <a:t>Large</a:t>
            </a:r>
          </a:p>
        </p:txBody>
      </p:sp>
      <p:pic>
        <p:nvPicPr>
          <p:cNvPr id="14" name="Content Placeholder 5" descr="ES_interpretation_BEE_290309.tiff"/>
          <p:cNvPicPr>
            <a:picLocks noGrp="1" noChangeAspect="1"/>
          </p:cNvPicPr>
          <p:nvPr>
            <p:ph idx="1"/>
          </p:nvPr>
        </p:nvPicPr>
        <p:blipFill>
          <a:blip r:embed="rId3"/>
          <a:srcRect l="-36156" r="-36156"/>
          <a:stretch>
            <a:fillRect/>
          </a:stretch>
        </p:blipFill>
        <p:spPr>
          <a:xfrm>
            <a:off x="1631736" y="1671670"/>
            <a:ext cx="7988300" cy="4229100"/>
          </a:xfrm>
        </p:spPr>
      </p:pic>
      <p:sp>
        <p:nvSpPr>
          <p:cNvPr id="15" name="Rectangle 14"/>
          <p:cNvSpPr/>
          <p:nvPr/>
        </p:nvSpPr>
        <p:spPr>
          <a:xfrm>
            <a:off x="1212850" y="6100117"/>
            <a:ext cx="66802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55600" indent="-355600">
              <a:defRPr/>
            </a:pPr>
            <a:r>
              <a:rPr lang="en-US" sz="12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2DCDB"/>
                </a:solidFill>
              </a:rPr>
              <a:t>Cohen, J. (1988). </a:t>
            </a:r>
            <a:r>
              <a:rPr lang="en-US" sz="1200" i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2DCDB"/>
                </a:solidFill>
              </a:rPr>
              <a:t>Statistical power analysis for the behavioral sciences (2nd ed.). </a:t>
            </a:r>
            <a:r>
              <a:rPr lang="en-US" sz="12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2DCDB"/>
                </a:solidFill>
              </a:rPr>
              <a:t>Hillsdale, NJ: Lawrence Erlbaum Associates.</a:t>
            </a:r>
          </a:p>
        </p:txBody>
      </p:sp>
      <p:sp>
        <p:nvSpPr>
          <p:cNvPr id="16" name="Oval 15"/>
          <p:cNvSpPr/>
          <p:nvPr/>
        </p:nvSpPr>
        <p:spPr>
          <a:xfrm>
            <a:off x="3357096" y="5333599"/>
            <a:ext cx="4535954" cy="54459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600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75027" y="2975910"/>
            <a:ext cx="4535954" cy="87443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600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7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9242" y="1740651"/>
            <a:ext cx="5630097" cy="38020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5541" name="Line 5"/>
          <p:cNvSpPr>
            <a:spLocks noChangeShapeType="1"/>
          </p:cNvSpPr>
          <p:nvPr/>
        </p:nvSpPr>
        <p:spPr bwMode="auto">
          <a:xfrm flipV="1">
            <a:off x="2590800" y="6115758"/>
            <a:ext cx="4789511" cy="18809"/>
          </a:xfrm>
          <a:prstGeom prst="line">
            <a:avLst/>
          </a:prstGeom>
          <a:noFill/>
          <a:ln w="47625">
            <a:solidFill>
              <a:srgbClr val="A41B14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4210049" y="5555980"/>
            <a:ext cx="1298575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</a:rPr>
              <a:t>Variability around the average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H="1">
            <a:off x="4859337" y="2370993"/>
            <a:ext cx="1" cy="3218595"/>
          </a:xfrm>
          <a:prstGeom prst="line">
            <a:avLst/>
          </a:prstGeom>
          <a:noFill/>
          <a:ln w="31750">
            <a:solidFill>
              <a:srgbClr val="A41B14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 flipH="1">
            <a:off x="4950425" y="2185018"/>
            <a:ext cx="517525" cy="131763"/>
          </a:xfrm>
          <a:prstGeom prst="line">
            <a:avLst/>
          </a:prstGeom>
          <a:noFill/>
          <a:ln w="9525">
            <a:solidFill>
              <a:srgbClr val="A41B14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429000" y="2001661"/>
            <a:ext cx="1093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 dirty="0">
                <a:solidFill>
                  <a:srgbClr val="A41B14"/>
                </a:solidFill>
              </a:rPr>
              <a:t>ES</a:t>
            </a:r>
            <a:r>
              <a:rPr lang="en-US" sz="1800" baseline="30000" dirty="0">
                <a:solidFill>
                  <a:srgbClr val="A41B14"/>
                </a:solidFill>
              </a:rPr>
              <a:t>+ </a:t>
            </a:r>
            <a:r>
              <a:rPr lang="en-US" sz="1800" dirty="0">
                <a:solidFill>
                  <a:srgbClr val="A41B14"/>
                </a:solidFill>
              </a:rPr>
              <a:t>(avg.)</a:t>
            </a:r>
            <a:endParaRPr lang="en-US" baseline="30000" dirty="0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1791483" y="1844823"/>
            <a:ext cx="5993082" cy="4055899"/>
          </a:xfrm>
          <a:prstGeom prst="rect">
            <a:avLst/>
          </a:prstGeom>
          <a:noFill/>
          <a:ln w="158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519820"/>
            <a:ext cx="9154346" cy="1219200"/>
          </a:xfrm>
          <a:prstGeom prst="rect">
            <a:avLst/>
          </a:prstGeom>
          <a:noFill/>
          <a:ln/>
          <a:effectLst>
            <a:outerShdw blurRad="63500" dist="101597" dir="13500000" algn="ctr" rotWithShape="0">
              <a:schemeClr val="bg2">
                <a:alpha val="79999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  <a:effectLst>
                  <a:outerShdw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Distribution of Effect Sizes</a:t>
            </a:r>
          </a:p>
          <a:p>
            <a:r>
              <a:rPr lang="en-US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Purpose: Explain variability in effect sizes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98213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797" y="278074"/>
            <a:ext cx="6086203" cy="1050711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Example of a Meta-Analysis</a:t>
            </a:r>
            <a:br>
              <a:rPr lang="en-US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2"/>
                </a:solidFill>
              </a:rPr>
              <a:t>Bernard et al. (2004) </a:t>
            </a:r>
            <a:r>
              <a:rPr lang="en-US" sz="3200" b="1" i="1" dirty="0">
                <a:solidFill>
                  <a:schemeClr val="accent2"/>
                </a:solidFill>
              </a:rPr>
              <a:t>RER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2771800" y="5602080"/>
            <a:ext cx="3888432" cy="1"/>
          </a:xfrm>
          <a:prstGeom prst="line">
            <a:avLst/>
          </a:prstGeom>
          <a:noFill/>
          <a:ln w="38100">
            <a:solidFill>
              <a:srgbClr val="A41B14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232347" y="5293991"/>
            <a:ext cx="2131572" cy="6463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</a:rPr>
              <a:t>Variability around the Average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H="1">
            <a:off x="4824759" y="1501457"/>
            <a:ext cx="52765" cy="3417110"/>
          </a:xfrm>
          <a:prstGeom prst="line">
            <a:avLst/>
          </a:prstGeom>
          <a:noFill/>
          <a:ln w="9525">
            <a:solidFill>
              <a:srgbClr val="A41B14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 flipH="1">
            <a:off x="4824759" y="2070850"/>
            <a:ext cx="517525" cy="131763"/>
          </a:xfrm>
          <a:prstGeom prst="line">
            <a:avLst/>
          </a:prstGeom>
          <a:noFill/>
          <a:ln w="9525">
            <a:solidFill>
              <a:srgbClr val="A41B14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90680" y="1818305"/>
            <a:ext cx="93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 dirty="0">
                <a:solidFill>
                  <a:srgbClr val="A41B14"/>
                </a:solidFill>
              </a:rPr>
              <a:t>ES+</a:t>
            </a:r>
            <a:endParaRPr lang="en-US" dirty="0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1859242" y="5913965"/>
            <a:ext cx="5630097" cy="66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Aft>
                <a:spcPct val="25000"/>
              </a:spcAft>
              <a:buClr>
                <a:schemeClr val="accent2"/>
              </a:buClr>
            </a:pPr>
            <a:r>
              <a:rPr lang="en-US" b="1" dirty="0">
                <a:solidFill>
                  <a:srgbClr val="00B050"/>
                </a:solidFill>
                <a:latin typeface="+mj-lt"/>
              </a:rPr>
              <a:t>➜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	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Overall achievement (</a:t>
            </a:r>
            <a:r>
              <a:rPr lang="en-US" b="1" i="1" dirty="0">
                <a:solidFill>
                  <a:schemeClr val="accent2"/>
                </a:solidFill>
                <a:latin typeface="+mj-lt"/>
              </a:rPr>
              <a:t>k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= 318, </a:t>
            </a:r>
            <a:r>
              <a:rPr lang="en-US" b="1" i="1" dirty="0">
                <a:solidFill>
                  <a:schemeClr val="accent2"/>
                </a:solidFill>
                <a:latin typeface="+mj-lt"/>
              </a:rPr>
              <a:t>N 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= 54,775): </a:t>
            </a:r>
            <a:r>
              <a:rPr lang="en-US" b="1" i="1" dirty="0">
                <a:solidFill>
                  <a:schemeClr val="accent2"/>
                </a:solidFill>
                <a:latin typeface="+mj-lt"/>
              </a:rPr>
              <a:t>g</a:t>
            </a:r>
            <a:r>
              <a:rPr lang="en-US" b="1" baseline="30000" dirty="0">
                <a:solidFill>
                  <a:schemeClr val="accent2"/>
                </a:solidFill>
                <a:latin typeface="+mj-lt"/>
              </a:rPr>
              <a:t>+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 = 0.013</a:t>
            </a:r>
          </a:p>
          <a:p>
            <a:pPr algn="ctr">
              <a:lnSpc>
                <a:spcPct val="90000"/>
              </a:lnSpc>
              <a:spcAft>
                <a:spcPct val="25000"/>
              </a:spcAft>
              <a:buClr>
                <a:schemeClr val="accent2"/>
              </a:buClr>
            </a:pPr>
            <a:r>
              <a:rPr lang="en-US" b="1" dirty="0">
                <a:solidFill>
                  <a:schemeClr val="accent2"/>
                </a:solidFill>
                <a:latin typeface="+mj-lt"/>
              </a:rPr>
              <a:t>The distribution is heterogeneous (</a:t>
            </a:r>
            <a:r>
              <a:rPr lang="en-US" b="1" i="1" dirty="0">
                <a:solidFill>
                  <a:schemeClr val="accent2"/>
                </a:solidFill>
                <a:latin typeface="+mj-lt"/>
              </a:rPr>
              <a:t>p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 &lt; .000)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7</a:t>
            </a:fld>
            <a:endParaRPr lang="en-US"/>
          </a:p>
        </p:txBody>
      </p:sp>
      <p:pic>
        <p:nvPicPr>
          <p:cNvPr id="14" name="Picture 152">
            <a:extLst>
              <a:ext uri="{FF2B5EF4-FFF2-40B4-BE49-F238E27FC236}">
                <a16:creationId xmlns:a16="http://schemas.microsoft.com/office/drawing/2014/main" id="{6597FE6F-5E0F-9D4E-85CB-9AA609AC9B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4" r="23846" b="160"/>
          <a:stretch>
            <a:fillRect/>
          </a:stretch>
        </p:blipFill>
        <p:spPr bwMode="auto">
          <a:xfrm>
            <a:off x="1880161" y="1528547"/>
            <a:ext cx="4996095" cy="374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AB0D8F-7201-D248-8C54-1FAB4F897471}"/>
              </a:ext>
            </a:extLst>
          </p:cNvPr>
          <p:cNvCxnSpPr>
            <a:cxnSpLocks/>
          </p:cNvCxnSpPr>
          <p:nvPr/>
        </p:nvCxnSpPr>
        <p:spPr>
          <a:xfrm flipH="1">
            <a:off x="4284663" y="1542488"/>
            <a:ext cx="26940" cy="32499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C77E8D-0C51-7B4D-827C-46FCFBDB5DB6}"/>
              </a:ext>
            </a:extLst>
          </p:cNvPr>
          <p:cNvCxnSpPr>
            <a:cxnSpLocks/>
          </p:cNvCxnSpPr>
          <p:nvPr/>
        </p:nvCxnSpPr>
        <p:spPr>
          <a:xfrm flipH="1">
            <a:off x="4318523" y="1903971"/>
            <a:ext cx="958859" cy="2550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BFA1FE-D410-7746-9E40-60E19E37C6D2}"/>
              </a:ext>
            </a:extLst>
          </p:cNvPr>
          <p:cNvSpPr txBox="1"/>
          <p:nvPr/>
        </p:nvSpPr>
        <p:spPr>
          <a:xfrm>
            <a:off x="5277382" y="1678495"/>
            <a:ext cx="1594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Average Effect Size (</a:t>
            </a:r>
            <a:r>
              <a:rPr lang="en-US" sz="1400" b="1" i="1" dirty="0">
                <a:solidFill>
                  <a:srgbClr val="FF0000"/>
                </a:solidFill>
              </a:rPr>
              <a:t>ES</a:t>
            </a:r>
            <a:r>
              <a:rPr lang="en-US" sz="1400" b="1" baseline="30000" dirty="0">
                <a:solidFill>
                  <a:srgbClr val="FF0000"/>
                </a:solidFill>
              </a:rPr>
              <a:t>+</a:t>
            </a:r>
            <a:r>
              <a:rPr lang="en-US" sz="14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39836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046" y="506566"/>
            <a:ext cx="8311907" cy="1402404"/>
          </a:xfrm>
        </p:spPr>
        <p:txBody>
          <a:bodyPr>
            <a:noAutofit/>
          </a:bodyPr>
          <a:lstStyle/>
          <a:p>
            <a:r>
              <a:rPr lang="en-CA" sz="3200" b="1" dirty="0">
                <a:solidFill>
                  <a:schemeClr val="bg1">
                    <a:lumMod val="50000"/>
                  </a:schemeClr>
                </a:solidFill>
              </a:rPr>
              <a:t>Judging by the Average Effect Sizes</a:t>
            </a:r>
            <a:r>
              <a:rPr lang="en-CA" sz="3200" b="1" dirty="0">
                <a:solidFill>
                  <a:srgbClr val="FF0000"/>
                </a:solidFill>
              </a:rPr>
              <a:t/>
            </a:r>
            <a:br>
              <a:rPr lang="en-CA" sz="3200" b="1" dirty="0">
                <a:solidFill>
                  <a:srgbClr val="FF0000"/>
                </a:solidFill>
              </a:rPr>
            </a:br>
            <a:r>
              <a:rPr lang="en-CA" sz="3200" b="1" dirty="0">
                <a:solidFill>
                  <a:srgbClr val="C00000"/>
                </a:solidFill>
              </a:rPr>
              <a:t>online learning is actually </a:t>
            </a:r>
            <a:r>
              <a:rPr lang="en-CA" sz="3200" b="1" dirty="0">
                <a:solidFill>
                  <a:srgbClr val="FF0000"/>
                </a:solidFill>
              </a:rPr>
              <a:t>modestly </a:t>
            </a:r>
            <a:r>
              <a:rPr lang="en-CA" sz="3200" b="1" i="1" dirty="0">
                <a:solidFill>
                  <a:srgbClr val="FF0000"/>
                </a:solidFill>
              </a:rPr>
              <a:t>more effective </a:t>
            </a:r>
            <a:r>
              <a:rPr lang="en-CA" sz="3200" b="1" dirty="0">
                <a:solidFill>
                  <a:srgbClr val="C00000"/>
                </a:solidFill>
              </a:rPr>
              <a:t>than classroom instruction.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565794"/>
              </p:ext>
            </p:extLst>
          </p:nvPr>
        </p:nvGraphicFramePr>
        <p:xfrm>
          <a:off x="457200" y="2189163"/>
          <a:ext cx="8311907" cy="360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1911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7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5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2DCDB"/>
                          </a:solidFill>
                          <a:effectLst/>
                        </a:rPr>
                        <a:t>Meta-Analyses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2DCDB"/>
                          </a:solidFill>
                          <a:effectLst/>
                        </a:rPr>
                        <a:t>Pub.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2DCDB"/>
                          </a:solidFill>
                          <a:effectLst/>
                        </a:rPr>
                        <a:t>Inclusive 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2DCDB"/>
                          </a:solidFill>
                          <a:effectLst/>
                        </a:rPr>
                        <a:t>Comparison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solidFill>
                            <a:srgbClr val="F2DCDB"/>
                          </a:solidFill>
                          <a:effectLst/>
                        </a:rPr>
                        <a:t>k</a:t>
                      </a:r>
                      <a:endParaRPr lang="en-US" i="1" dirty="0">
                        <a:solidFill>
                          <a:srgbClr val="F2DCDB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rgbClr val="F2DCD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Mean </a:t>
                      </a:r>
                      <a:r>
                        <a:rPr lang="en-US" i="1" dirty="0">
                          <a:solidFill>
                            <a:srgbClr val="F2DCD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2DCD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Sig.</a:t>
                      </a:r>
                      <a:r>
                        <a:rPr lang="en-US" baseline="0" dirty="0">
                          <a:solidFill>
                            <a:srgbClr val="F2DCD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</a:t>
                      </a:r>
                      <a:r>
                        <a:rPr lang="en-US" i="1" baseline="0" dirty="0" err="1">
                          <a:solidFill>
                            <a:srgbClr val="F2DCD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n-US" i="0" baseline="0" dirty="0">
                          <a:solidFill>
                            <a:srgbClr val="F2DCD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dirty="0">
                        <a:solidFill>
                          <a:srgbClr val="F2DCDB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0090"/>
                          </a:solidFill>
                          <a:effectLst/>
                        </a:rPr>
                        <a:t>Bernard et 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2004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1985-2003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OL vs. CI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59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 .05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Source: New analysis of previous work from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400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Review of Educational Research</a:t>
                      </a:r>
                      <a:endParaRPr lang="en-US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rgbClr val="000090"/>
                          </a:solidFill>
                          <a:effectLst/>
                        </a:rPr>
                        <a:t>Sitzmann et 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90"/>
                          </a:solidFill>
                          <a:effectLst/>
                        </a:rPr>
                        <a:t>2006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90"/>
                          </a:solidFill>
                          <a:effectLst/>
                        </a:rPr>
                        <a:t>1996-2005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90"/>
                          </a:solidFill>
                          <a:effectLst/>
                        </a:rPr>
                        <a:t>WBI vs. CI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90"/>
                          </a:solidFill>
                          <a:effectLst/>
                        </a:rPr>
                        <a:t>71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≤ .05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Source: </a:t>
                      </a:r>
                      <a:r>
                        <a:rPr lang="en-US" sz="1400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Personnel Psychology</a:t>
                      </a:r>
                      <a:endParaRPr lang="en-US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0090"/>
                          </a:solidFill>
                          <a:effectLst/>
                        </a:rPr>
                        <a:t>Cook et 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2008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1990-2007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OL vs. CI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63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= .045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Source: </a:t>
                      </a:r>
                      <a:r>
                        <a:rPr lang="en-US" sz="1400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Journal of the American Medical Association</a:t>
                      </a:r>
                      <a:endParaRPr lang="en-US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0090"/>
                          </a:solidFill>
                          <a:effectLst/>
                        </a:rPr>
                        <a:t>U.S. DOE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2009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1996-2006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OL</a:t>
                      </a:r>
                      <a:r>
                        <a:rPr lang="en-US" sz="1600" baseline="0" dirty="0">
                          <a:solidFill>
                            <a:srgbClr val="000090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vs. CI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90"/>
                          </a:solidFill>
                          <a:effectLst/>
                        </a:rPr>
                        <a:t>28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≤ .05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Source: </a:t>
                      </a:r>
                      <a:r>
                        <a:rPr lang="en-US" sz="1400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U.S. Department of</a:t>
                      </a:r>
                      <a:r>
                        <a:rPr lang="en-US" sz="1400" i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Education</a:t>
                      </a:r>
                      <a:r>
                        <a:rPr lang="en-US" sz="1400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Meta-Analysis of Online Learning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553200" y="2772851"/>
            <a:ext cx="1332780" cy="302311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900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388B-FC81-AF46-BA43-E6A52A0EF4B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8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,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14239</TotalTime>
  <Words>1794</Words>
  <Application>Microsoft Office PowerPoint</Application>
  <PresentationFormat>On-screen Show (4:3)</PresentationFormat>
  <Paragraphs>219</Paragraphs>
  <Slides>23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Optima</vt:lpstr>
      <vt:lpstr>Times</vt:lpstr>
      <vt:lpstr>Times New Roman</vt:lpstr>
      <vt:lpstr>Office Theme</vt:lpstr>
      <vt:lpstr>Document</vt:lpstr>
      <vt:lpstr>Online learning in the time of COVID-19:  What meta-analytic evidence says</vt:lpstr>
      <vt:lpstr>Agenda</vt:lpstr>
      <vt:lpstr>PowerPoint Presentation</vt:lpstr>
      <vt:lpstr>PowerPoint Presentation</vt:lpstr>
      <vt:lpstr>PowerPoint Presentation</vt:lpstr>
      <vt:lpstr>Effect Size Meaning: Interpretation of the magnitude of ES</vt:lpstr>
      <vt:lpstr>PowerPoint Presentation</vt:lpstr>
      <vt:lpstr>Example of a Meta-Analysis  Bernard et al. (2004) RER</vt:lpstr>
      <vt:lpstr>Judging by the Average Effect Sizes online learning is actually modestly more effective than classroom instruction.</vt:lpstr>
      <vt:lpstr>But the average effect is surrounded  by wide variability.</vt:lpstr>
      <vt:lpstr>PowerPoint Presentation</vt:lpstr>
      <vt:lpstr>Or it can fail miserably. What makes the difference?</vt:lpstr>
      <vt:lpstr>Student interaction  with teachers, other students and course content  all contribute to better DE and online learning, but which has the greatest impact on achievement?</vt:lpstr>
      <vt:lpstr>We found out!  More interaction leads to improved achievement gains, but …</vt:lpstr>
      <vt:lpstr>We also learned that  designed S-S interaction treatments are more effective than contextual S-S treatments.</vt:lpstr>
      <vt:lpstr>PowerPoint Presentation</vt:lpstr>
      <vt:lpstr>Viewed another way across all technology-supported strategies </vt:lpstr>
      <vt:lpstr>Summary of average effect sizes</vt:lpstr>
      <vt:lpstr>PowerPoint Presentation</vt:lpstr>
      <vt:lpstr>PowerPoint Presentation</vt:lpstr>
      <vt:lpstr>PowerPoint Presentation</vt:lpstr>
      <vt:lpstr>References to Meta-analyses</vt:lpstr>
      <vt:lpstr>Discussion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 Borokhovski CSLP</dc:creator>
  <cp:lastModifiedBy>Anna Hunt</cp:lastModifiedBy>
  <cp:revision>169</cp:revision>
  <dcterms:created xsi:type="dcterms:W3CDTF">2020-05-29T23:22:39Z</dcterms:created>
  <dcterms:modified xsi:type="dcterms:W3CDTF">2020-06-22T19:45:20Z</dcterms:modified>
</cp:coreProperties>
</file>