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6" r:id="rId2"/>
    <p:sldId id="256" r:id="rId3"/>
    <p:sldId id="257" r:id="rId4"/>
    <p:sldId id="258" r:id="rId5"/>
    <p:sldId id="259" r:id="rId6"/>
    <p:sldId id="260" r:id="rId7"/>
    <p:sldId id="261" r:id="rId8"/>
    <p:sldId id="262" r:id="rId9"/>
    <p:sldId id="288" r:id="rId10"/>
    <p:sldId id="291" r:id="rId11"/>
    <p:sldId id="293" r:id="rId12"/>
    <p:sldId id="294" r:id="rId13"/>
    <p:sldId id="292" r:id="rId14"/>
    <p:sldId id="278" r:id="rId15"/>
    <p:sldId id="263" r:id="rId16"/>
    <p:sldId id="265" r:id="rId17"/>
    <p:sldId id="271" r:id="rId18"/>
    <p:sldId id="266" r:id="rId19"/>
    <p:sldId id="295" r:id="rId20"/>
    <p:sldId id="272" r:id="rId21"/>
    <p:sldId id="282" r:id="rId22"/>
    <p:sldId id="283" r:id="rId23"/>
    <p:sldId id="284" r:id="rId24"/>
    <p:sldId id="276" r:id="rId25"/>
    <p:sldId id="270" r:id="rId26"/>
    <p:sldId id="269"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59709"/>
  </p:normalViewPr>
  <p:slideViewPr>
    <p:cSldViewPr snapToGrid="0">
      <p:cViewPr varScale="1">
        <p:scale>
          <a:sx n="64" d="100"/>
          <a:sy n="64" d="100"/>
        </p:scale>
        <p:origin x="2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DF3B6-A110-BC4B-9AF0-976534383586}" type="datetimeFigureOut">
              <a:rPr lang="de-DE" smtClean="0"/>
              <a:t>28.11.23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E91AF-8081-9A42-AAFE-F3A953497896}" type="slidenum">
              <a:rPr lang="de-DE" smtClean="0"/>
              <a:t>‹#›</a:t>
            </a:fld>
            <a:endParaRPr lang="de-DE"/>
          </a:p>
        </p:txBody>
      </p:sp>
    </p:spTree>
    <p:extLst>
      <p:ext uri="{BB962C8B-B14F-4D97-AF65-F5344CB8AC3E}">
        <p14:creationId xmlns:p14="http://schemas.microsoft.com/office/powerpoint/2010/main" val="83466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want</a:t>
            </a:r>
            <a:r>
              <a:rPr lang="de-DE" dirty="0"/>
              <a:t> </a:t>
            </a:r>
            <a:r>
              <a:rPr lang="de-DE" dirty="0" err="1"/>
              <a:t>to</a:t>
            </a:r>
            <a:r>
              <a:rPr lang="de-DE" dirty="0"/>
              <a:t> </a:t>
            </a:r>
            <a:r>
              <a:rPr lang="de-DE" dirty="0" err="1"/>
              <a:t>present</a:t>
            </a:r>
            <a:r>
              <a:rPr lang="de-DE" dirty="0"/>
              <a:t> </a:t>
            </a:r>
            <a:r>
              <a:rPr lang="de-DE" dirty="0" err="1"/>
              <a:t>to</a:t>
            </a:r>
            <a:r>
              <a:rPr lang="de-DE" dirty="0"/>
              <a:t> </a:t>
            </a:r>
            <a:r>
              <a:rPr lang="de-DE" dirty="0" err="1"/>
              <a:t>you</a:t>
            </a:r>
            <a:r>
              <a:rPr lang="de-DE" dirty="0"/>
              <a:t> </a:t>
            </a:r>
            <a:r>
              <a:rPr lang="de-DE" dirty="0" err="1"/>
              <a:t>our</a:t>
            </a:r>
            <a:r>
              <a:rPr lang="de-DE" dirty="0"/>
              <a:t> </a:t>
            </a:r>
            <a:r>
              <a:rPr lang="de-DE" dirty="0" err="1"/>
              <a:t>agenda</a:t>
            </a:r>
            <a:r>
              <a:rPr lang="de-DE" dirty="0"/>
              <a:t>. The </a:t>
            </a:r>
            <a:r>
              <a:rPr lang="de-DE" dirty="0" err="1"/>
              <a:t>topic</a:t>
            </a:r>
            <a:r>
              <a:rPr lang="de-DE" dirty="0"/>
              <a:t> „</a:t>
            </a:r>
            <a:r>
              <a:rPr lang="de-DE" dirty="0" err="1"/>
              <a:t>women</a:t>
            </a:r>
            <a:r>
              <a:rPr lang="de-DE" dirty="0"/>
              <a:t> in </a:t>
            </a:r>
            <a:r>
              <a:rPr lang="de-DE" dirty="0" err="1"/>
              <a:t>the</a:t>
            </a:r>
            <a:r>
              <a:rPr lang="de-DE" dirty="0"/>
              <a:t> </a:t>
            </a:r>
            <a:r>
              <a:rPr lang="de-DE" dirty="0" err="1"/>
              <a:t>field</a:t>
            </a:r>
            <a:r>
              <a:rPr lang="de-DE" dirty="0"/>
              <a:t> </a:t>
            </a:r>
            <a:r>
              <a:rPr lang="de-DE" dirty="0" err="1"/>
              <a:t>of</a:t>
            </a:r>
            <a:r>
              <a:rPr lang="de-DE" dirty="0"/>
              <a:t> </a:t>
            </a:r>
            <a:r>
              <a:rPr lang="de-DE" dirty="0" err="1"/>
              <a:t>education</a:t>
            </a:r>
            <a:r>
              <a:rPr lang="de-DE" dirty="0"/>
              <a:t>“ </a:t>
            </a:r>
            <a:r>
              <a:rPr lang="de-DE" dirty="0" err="1"/>
              <a:t>is</a:t>
            </a:r>
            <a:r>
              <a:rPr lang="de-DE" dirty="0"/>
              <a:t> </a:t>
            </a:r>
            <a:r>
              <a:rPr lang="de-DE" dirty="0" err="1"/>
              <a:t>vast</a:t>
            </a:r>
            <a:r>
              <a:rPr lang="de-DE" dirty="0"/>
              <a:t>, and </a:t>
            </a:r>
            <a:r>
              <a:rPr lang="de-DE" dirty="0" err="1"/>
              <a:t>we</a:t>
            </a:r>
            <a:r>
              <a:rPr lang="de-DE" dirty="0"/>
              <a:t> </a:t>
            </a:r>
            <a:r>
              <a:rPr lang="de-DE" dirty="0" err="1"/>
              <a:t>won‘t</a:t>
            </a:r>
            <a:r>
              <a:rPr lang="de-DE" dirty="0"/>
              <a:t> </a:t>
            </a:r>
            <a:r>
              <a:rPr lang="de-DE" dirty="0" err="1"/>
              <a:t>be</a:t>
            </a:r>
            <a:r>
              <a:rPr lang="de-DE" dirty="0"/>
              <a:t> </a:t>
            </a:r>
            <a:r>
              <a:rPr lang="de-DE" dirty="0" err="1"/>
              <a:t>able</a:t>
            </a:r>
            <a:r>
              <a:rPr lang="de-DE" dirty="0"/>
              <a:t> </a:t>
            </a:r>
            <a:r>
              <a:rPr lang="de-DE" dirty="0" err="1"/>
              <a:t>to</a:t>
            </a:r>
            <a:r>
              <a:rPr lang="de-DE" dirty="0"/>
              <a:t> </a:t>
            </a:r>
            <a:r>
              <a:rPr lang="de-DE" dirty="0" err="1"/>
              <a:t>cover</a:t>
            </a:r>
            <a:r>
              <a:rPr lang="de-DE" dirty="0"/>
              <a:t> </a:t>
            </a:r>
            <a:r>
              <a:rPr lang="de-DE" dirty="0" err="1"/>
              <a:t>everything</a:t>
            </a:r>
            <a:r>
              <a:rPr lang="de-DE" dirty="0"/>
              <a:t>, so </a:t>
            </a:r>
            <a:r>
              <a:rPr lang="de-DE" dirty="0" err="1"/>
              <a:t>we</a:t>
            </a:r>
            <a:r>
              <a:rPr lang="de-DE" dirty="0"/>
              <a:t> </a:t>
            </a:r>
            <a:r>
              <a:rPr lang="de-DE" dirty="0" err="1"/>
              <a:t>have</a:t>
            </a:r>
            <a:r>
              <a:rPr lang="de-DE" dirty="0"/>
              <a:t> </a:t>
            </a:r>
            <a:r>
              <a:rPr lang="de-DE" dirty="0" err="1"/>
              <a:t>decided</a:t>
            </a:r>
            <a:r>
              <a:rPr lang="de-DE" dirty="0"/>
              <a:t> </a:t>
            </a:r>
            <a:r>
              <a:rPr lang="de-DE" dirty="0" err="1"/>
              <a:t>to</a:t>
            </a:r>
            <a:r>
              <a:rPr lang="de-DE" dirty="0"/>
              <a:t> </a:t>
            </a:r>
            <a:r>
              <a:rPr lang="de-DE" dirty="0" err="1"/>
              <a:t>speak</a:t>
            </a:r>
            <a:r>
              <a:rPr lang="de-DE" dirty="0"/>
              <a:t> </a:t>
            </a:r>
            <a:r>
              <a:rPr lang="de-DE" dirty="0" err="1"/>
              <a:t>generally</a:t>
            </a:r>
            <a:r>
              <a:rPr lang="de-DE" dirty="0"/>
              <a:t> </a:t>
            </a:r>
            <a:r>
              <a:rPr lang="de-DE" dirty="0" err="1"/>
              <a:t>about</a:t>
            </a:r>
            <a:r>
              <a:rPr lang="de-DE" dirty="0"/>
              <a:t> </a:t>
            </a:r>
            <a:r>
              <a:rPr lang="de-DE" dirty="0" err="1"/>
              <a:t>issues</a:t>
            </a:r>
            <a:r>
              <a:rPr lang="de-DE" dirty="0"/>
              <a:t> </a:t>
            </a:r>
            <a:r>
              <a:rPr lang="de-DE" dirty="0" err="1"/>
              <a:t>women</a:t>
            </a:r>
            <a:r>
              <a:rPr lang="de-DE" dirty="0"/>
              <a:t> </a:t>
            </a:r>
            <a:r>
              <a:rPr lang="de-DE" dirty="0" err="1"/>
              <a:t>face</a:t>
            </a:r>
            <a:r>
              <a:rPr lang="de-DE" dirty="0"/>
              <a:t> in </a:t>
            </a:r>
            <a:r>
              <a:rPr lang="de-DE" dirty="0" err="1"/>
              <a:t>education</a:t>
            </a:r>
            <a:r>
              <a:rPr lang="de-DE" dirty="0"/>
              <a:t>.  </a:t>
            </a:r>
            <a:r>
              <a:rPr lang="de-DE" dirty="0" err="1"/>
              <a:t>We</a:t>
            </a:r>
            <a:r>
              <a:rPr lang="de-DE" dirty="0"/>
              <a:t> will </a:t>
            </a:r>
            <a:r>
              <a:rPr lang="de-DE" dirty="0" err="1"/>
              <a:t>start</a:t>
            </a:r>
            <a:r>
              <a:rPr lang="de-DE" dirty="0"/>
              <a:t> </a:t>
            </a:r>
            <a:r>
              <a:rPr lang="de-DE" dirty="0" err="1"/>
              <a:t>with</a:t>
            </a:r>
            <a:r>
              <a:rPr lang="de-DE" dirty="0"/>
              <a:t> a </a:t>
            </a:r>
            <a:r>
              <a:rPr lang="de-DE" dirty="0" err="1"/>
              <a:t>brief</a:t>
            </a:r>
            <a:r>
              <a:rPr lang="de-DE" dirty="0"/>
              <a:t> </a:t>
            </a:r>
            <a:r>
              <a:rPr lang="de-DE" dirty="0" err="1"/>
              <a:t>introduction</a:t>
            </a:r>
            <a:r>
              <a:rPr lang="de-DE" dirty="0"/>
              <a:t> </a:t>
            </a:r>
            <a:r>
              <a:rPr lang="de-DE" dirty="0" err="1"/>
              <a:t>of</a:t>
            </a:r>
            <a:r>
              <a:rPr lang="de-DE" dirty="0"/>
              <a:t> </a:t>
            </a:r>
            <a:r>
              <a:rPr lang="de-DE" dirty="0" err="1"/>
              <a:t>ourselves</a:t>
            </a:r>
            <a:r>
              <a:rPr lang="de-DE" dirty="0"/>
              <a:t>. </a:t>
            </a:r>
            <a:r>
              <a:rPr lang="de-DE" dirty="0" err="1"/>
              <a:t>We</a:t>
            </a:r>
            <a:r>
              <a:rPr lang="de-DE" dirty="0"/>
              <a:t> </a:t>
            </a:r>
            <a:r>
              <a:rPr lang="de-DE" dirty="0" err="1"/>
              <a:t>are</a:t>
            </a:r>
            <a:r>
              <a:rPr lang="de-DE" dirty="0"/>
              <a:t> </a:t>
            </a:r>
            <a:r>
              <a:rPr lang="de-DE" dirty="0" err="1"/>
              <a:t>both</a:t>
            </a:r>
            <a:r>
              <a:rPr lang="de-DE" dirty="0"/>
              <a:t> </a:t>
            </a:r>
            <a:r>
              <a:rPr lang="de-DE" dirty="0" err="1"/>
              <a:t>women</a:t>
            </a:r>
            <a:r>
              <a:rPr lang="de-DE" dirty="0"/>
              <a:t>, and </a:t>
            </a:r>
            <a:r>
              <a:rPr lang="de-DE" dirty="0" err="1"/>
              <a:t>we</a:t>
            </a:r>
            <a:r>
              <a:rPr lang="de-DE" dirty="0"/>
              <a:t> </a:t>
            </a:r>
            <a:r>
              <a:rPr lang="de-DE" dirty="0" err="1"/>
              <a:t>are</a:t>
            </a:r>
            <a:r>
              <a:rPr lang="de-DE" dirty="0"/>
              <a:t> </a:t>
            </a:r>
            <a:r>
              <a:rPr lang="de-DE" dirty="0" err="1"/>
              <a:t>both</a:t>
            </a:r>
            <a:r>
              <a:rPr lang="de-DE" dirty="0"/>
              <a:t> </a:t>
            </a:r>
            <a:r>
              <a:rPr lang="de-DE" dirty="0" err="1"/>
              <a:t>associated</a:t>
            </a:r>
            <a:r>
              <a:rPr lang="de-DE" dirty="0"/>
              <a:t> </a:t>
            </a:r>
            <a:r>
              <a:rPr lang="de-DE" dirty="0" err="1"/>
              <a:t>with</a:t>
            </a:r>
            <a:r>
              <a:rPr lang="de-DE" dirty="0"/>
              <a:t> </a:t>
            </a:r>
            <a:r>
              <a:rPr lang="de-DE" dirty="0" err="1"/>
              <a:t>education</a:t>
            </a:r>
            <a:r>
              <a:rPr lang="de-DE" dirty="0"/>
              <a:t>. </a:t>
            </a:r>
            <a:r>
              <a:rPr lang="de-DE" dirty="0" err="1"/>
              <a:t>Afterwards</a:t>
            </a:r>
            <a:r>
              <a:rPr lang="de-DE" dirty="0"/>
              <a:t>, </a:t>
            </a:r>
            <a:r>
              <a:rPr lang="de-DE" dirty="0" err="1"/>
              <a:t>we</a:t>
            </a:r>
            <a:r>
              <a:rPr lang="de-DE" dirty="0"/>
              <a:t> will </a:t>
            </a:r>
            <a:r>
              <a:rPr lang="de-DE" dirty="0" err="1"/>
              <a:t>go</a:t>
            </a:r>
            <a:r>
              <a:rPr lang="de-DE" dirty="0"/>
              <a:t> on </a:t>
            </a:r>
            <a:r>
              <a:rPr lang="de-DE" dirty="0" err="1"/>
              <a:t>with</a:t>
            </a:r>
            <a:r>
              <a:rPr lang="de-DE" dirty="0"/>
              <a:t> </a:t>
            </a:r>
            <a:r>
              <a:rPr lang="de-DE" dirty="0" err="1"/>
              <a:t>our</a:t>
            </a:r>
            <a:r>
              <a:rPr lang="de-DE" dirty="0"/>
              <a:t> </a:t>
            </a:r>
            <a:r>
              <a:rPr lang="de-DE" dirty="0" err="1"/>
              <a:t>first</a:t>
            </a:r>
            <a:r>
              <a:rPr lang="de-DE" dirty="0"/>
              <a:t> </a:t>
            </a:r>
            <a:r>
              <a:rPr lang="de-DE" dirty="0" err="1"/>
              <a:t>activity</a:t>
            </a:r>
            <a:r>
              <a:rPr lang="de-DE" dirty="0"/>
              <a:t>. </a:t>
            </a:r>
            <a:r>
              <a:rPr lang="de-DE" dirty="0" err="1"/>
              <a:t>It</a:t>
            </a:r>
            <a:r>
              <a:rPr lang="de-DE" dirty="0"/>
              <a:t> </a:t>
            </a:r>
            <a:r>
              <a:rPr lang="de-DE" dirty="0" err="1"/>
              <a:t>is</a:t>
            </a:r>
            <a:r>
              <a:rPr lang="de-DE" dirty="0"/>
              <a:t> a </a:t>
            </a:r>
            <a:r>
              <a:rPr lang="de-DE" dirty="0" err="1"/>
              <a:t>poll</a:t>
            </a:r>
            <a:r>
              <a:rPr lang="de-DE" dirty="0"/>
              <a:t> </a:t>
            </a:r>
            <a:r>
              <a:rPr lang="de-DE" dirty="0" err="1"/>
              <a:t>that</a:t>
            </a:r>
            <a:r>
              <a:rPr lang="de-DE" dirty="0"/>
              <a:t> </a:t>
            </a:r>
            <a:r>
              <a:rPr lang="de-DE" dirty="0" err="1"/>
              <a:t>asks</a:t>
            </a:r>
            <a:r>
              <a:rPr lang="de-DE" dirty="0"/>
              <a:t> different </a:t>
            </a:r>
            <a:r>
              <a:rPr lang="de-DE" dirty="0" err="1"/>
              <a:t>questions</a:t>
            </a:r>
            <a:r>
              <a:rPr lang="de-DE" dirty="0"/>
              <a:t> </a:t>
            </a:r>
            <a:r>
              <a:rPr lang="de-DE" dirty="0" err="1"/>
              <a:t>that</a:t>
            </a:r>
            <a:r>
              <a:rPr lang="de-DE" dirty="0"/>
              <a:t> </a:t>
            </a:r>
            <a:r>
              <a:rPr lang="de-DE" dirty="0" err="1"/>
              <a:t>come</a:t>
            </a:r>
            <a:r>
              <a:rPr lang="de-DE" dirty="0"/>
              <a:t> </a:t>
            </a:r>
            <a:r>
              <a:rPr lang="de-DE" dirty="0" err="1"/>
              <a:t>to</a:t>
            </a:r>
            <a:r>
              <a:rPr lang="de-DE" dirty="0"/>
              <a:t> </a:t>
            </a:r>
            <a:r>
              <a:rPr lang="de-DE" dirty="0" err="1"/>
              <a:t>mind</a:t>
            </a:r>
            <a:r>
              <a:rPr lang="de-DE" dirty="0"/>
              <a:t> </a:t>
            </a:r>
            <a:r>
              <a:rPr lang="de-DE" dirty="0" err="1"/>
              <a:t>first</a:t>
            </a:r>
            <a:r>
              <a:rPr lang="de-DE" dirty="0"/>
              <a:t> </a:t>
            </a:r>
            <a:r>
              <a:rPr lang="de-DE" dirty="0" err="1"/>
              <a:t>when</a:t>
            </a:r>
            <a:r>
              <a:rPr lang="de-DE" dirty="0"/>
              <a:t> </a:t>
            </a:r>
            <a:r>
              <a:rPr lang="de-DE" dirty="0" err="1"/>
              <a:t>one</a:t>
            </a:r>
            <a:r>
              <a:rPr lang="de-DE" dirty="0"/>
              <a:t> </a:t>
            </a:r>
            <a:r>
              <a:rPr lang="de-DE" dirty="0" err="1"/>
              <a:t>thinks</a:t>
            </a:r>
            <a:r>
              <a:rPr lang="de-DE" dirty="0"/>
              <a:t> </a:t>
            </a:r>
            <a:r>
              <a:rPr lang="de-DE" dirty="0" err="1"/>
              <a:t>of</a:t>
            </a:r>
            <a:r>
              <a:rPr lang="de-DE" dirty="0"/>
              <a:t> </a:t>
            </a:r>
            <a:r>
              <a:rPr lang="de-DE" dirty="0" err="1"/>
              <a:t>women</a:t>
            </a:r>
            <a:r>
              <a:rPr lang="de-DE" dirty="0"/>
              <a:t> in </a:t>
            </a:r>
            <a:r>
              <a:rPr lang="de-DE" dirty="0" err="1"/>
              <a:t>the</a:t>
            </a:r>
            <a:r>
              <a:rPr lang="de-DE" dirty="0"/>
              <a:t> </a:t>
            </a:r>
            <a:r>
              <a:rPr lang="de-DE" dirty="0" err="1"/>
              <a:t>field</a:t>
            </a:r>
            <a:r>
              <a:rPr lang="de-DE" dirty="0"/>
              <a:t> </a:t>
            </a:r>
            <a:r>
              <a:rPr lang="de-DE" dirty="0" err="1"/>
              <a:t>of</a:t>
            </a:r>
            <a:r>
              <a:rPr lang="de-DE" dirty="0"/>
              <a:t> </a:t>
            </a:r>
            <a:r>
              <a:rPr lang="de-DE" dirty="0" err="1"/>
              <a:t>education</a:t>
            </a:r>
            <a:r>
              <a:rPr lang="de-DE" dirty="0"/>
              <a:t>. This will </a:t>
            </a:r>
            <a:r>
              <a:rPr lang="de-DE" dirty="0" err="1"/>
              <a:t>be</a:t>
            </a:r>
            <a:r>
              <a:rPr lang="de-DE" dirty="0"/>
              <a:t> </a:t>
            </a:r>
            <a:r>
              <a:rPr lang="de-DE" dirty="0" err="1"/>
              <a:t>followed</a:t>
            </a:r>
            <a:r>
              <a:rPr lang="de-DE" dirty="0"/>
              <a:t> </a:t>
            </a:r>
            <a:r>
              <a:rPr lang="de-DE" dirty="0" err="1"/>
              <a:t>by</a:t>
            </a:r>
            <a:r>
              <a:rPr lang="de-DE" dirty="0"/>
              <a:t> </a:t>
            </a:r>
            <a:r>
              <a:rPr lang="de-DE" dirty="0" err="1"/>
              <a:t>activity</a:t>
            </a:r>
            <a:r>
              <a:rPr lang="de-DE" dirty="0"/>
              <a:t> </a:t>
            </a:r>
            <a:r>
              <a:rPr lang="de-DE" dirty="0" err="1"/>
              <a:t>two</a:t>
            </a:r>
            <a:r>
              <a:rPr lang="de-DE" dirty="0"/>
              <a:t>, </a:t>
            </a:r>
            <a:r>
              <a:rPr lang="de-DE" dirty="0" err="1"/>
              <a:t>which</a:t>
            </a:r>
            <a:r>
              <a:rPr lang="de-DE" dirty="0"/>
              <a:t> </a:t>
            </a:r>
            <a:r>
              <a:rPr lang="de-DE" dirty="0" err="1"/>
              <a:t>aims</a:t>
            </a:r>
            <a:r>
              <a:rPr lang="de-DE" dirty="0"/>
              <a:t> </a:t>
            </a:r>
            <a:r>
              <a:rPr lang="de-DE" dirty="0" err="1"/>
              <a:t>to</a:t>
            </a:r>
            <a:r>
              <a:rPr lang="de-DE" dirty="0"/>
              <a:t> </a:t>
            </a:r>
            <a:r>
              <a:rPr lang="de-DE" dirty="0" err="1"/>
              <a:t>discuss</a:t>
            </a:r>
            <a:r>
              <a:rPr lang="de-DE" dirty="0"/>
              <a:t> </a:t>
            </a:r>
            <a:r>
              <a:rPr lang="de-DE" dirty="0" err="1"/>
              <a:t>issues</a:t>
            </a:r>
            <a:r>
              <a:rPr lang="de-DE" dirty="0"/>
              <a:t> </a:t>
            </a:r>
            <a:r>
              <a:rPr lang="de-DE" dirty="0" err="1"/>
              <a:t>women</a:t>
            </a:r>
            <a:r>
              <a:rPr lang="de-DE" dirty="0"/>
              <a:t> </a:t>
            </a:r>
            <a:r>
              <a:rPr lang="de-DE" dirty="0" err="1"/>
              <a:t>face</a:t>
            </a:r>
            <a:r>
              <a:rPr lang="de-DE" dirty="0"/>
              <a:t> in </a:t>
            </a:r>
            <a:r>
              <a:rPr lang="de-DE" dirty="0" err="1"/>
              <a:t>the</a:t>
            </a:r>
            <a:r>
              <a:rPr lang="de-DE" dirty="0"/>
              <a:t> </a:t>
            </a:r>
            <a:r>
              <a:rPr lang="de-DE" dirty="0" err="1"/>
              <a:t>field</a:t>
            </a:r>
            <a:r>
              <a:rPr lang="de-DE" dirty="0"/>
              <a:t> </a:t>
            </a:r>
            <a:r>
              <a:rPr lang="de-DE" dirty="0" err="1"/>
              <a:t>of</a:t>
            </a:r>
            <a:r>
              <a:rPr lang="de-DE" dirty="0"/>
              <a:t> </a:t>
            </a:r>
            <a:r>
              <a:rPr lang="de-DE" dirty="0" err="1"/>
              <a:t>education</a:t>
            </a:r>
            <a:r>
              <a:rPr lang="de-DE" dirty="0"/>
              <a:t> on different </a:t>
            </a:r>
            <a:r>
              <a:rPr lang="de-DE" dirty="0" err="1"/>
              <a:t>levels</a:t>
            </a:r>
            <a:r>
              <a:rPr lang="de-DE" dirty="0"/>
              <a:t> such </a:t>
            </a:r>
            <a:r>
              <a:rPr lang="de-DE" dirty="0" err="1"/>
              <a:t>as</a:t>
            </a:r>
            <a:r>
              <a:rPr lang="de-DE" dirty="0"/>
              <a:t> </a:t>
            </a:r>
            <a:r>
              <a:rPr lang="de-DE" dirty="0" err="1"/>
              <a:t>the</a:t>
            </a:r>
            <a:r>
              <a:rPr lang="de-DE" dirty="0"/>
              <a:t> social, </a:t>
            </a:r>
            <a:r>
              <a:rPr lang="de-DE" dirty="0" err="1"/>
              <a:t>the</a:t>
            </a:r>
            <a:r>
              <a:rPr lang="de-DE" dirty="0"/>
              <a:t> </a:t>
            </a:r>
            <a:r>
              <a:rPr lang="de-DE" dirty="0" err="1"/>
              <a:t>cultural</a:t>
            </a:r>
            <a:r>
              <a:rPr lang="de-DE" dirty="0"/>
              <a:t>, </a:t>
            </a:r>
            <a:r>
              <a:rPr lang="de-DE" dirty="0" err="1"/>
              <a:t>the</a:t>
            </a:r>
            <a:r>
              <a:rPr lang="de-DE" dirty="0"/>
              <a:t> </a:t>
            </a:r>
            <a:r>
              <a:rPr lang="de-DE" dirty="0" err="1"/>
              <a:t>theoretical</a:t>
            </a:r>
            <a:r>
              <a:rPr lang="de-DE" dirty="0"/>
              <a:t>, etc. Amélie will </a:t>
            </a:r>
            <a:r>
              <a:rPr lang="de-DE" dirty="0" err="1"/>
              <a:t>then</a:t>
            </a:r>
            <a:r>
              <a:rPr lang="de-DE" dirty="0"/>
              <a:t> </a:t>
            </a:r>
            <a:r>
              <a:rPr lang="de-DE" dirty="0" err="1"/>
              <a:t>present</a:t>
            </a:r>
            <a:r>
              <a:rPr lang="de-DE" dirty="0"/>
              <a:t> her </a:t>
            </a:r>
            <a:r>
              <a:rPr lang="de-DE" dirty="0" err="1"/>
              <a:t>project</a:t>
            </a:r>
            <a:r>
              <a:rPr lang="de-DE" dirty="0"/>
              <a:t> </a:t>
            </a:r>
            <a:r>
              <a:rPr lang="de-DE" dirty="0" err="1"/>
              <a:t>that</a:t>
            </a:r>
            <a:r>
              <a:rPr lang="de-DE" dirty="0"/>
              <a:t> </a:t>
            </a:r>
            <a:r>
              <a:rPr lang="de-DE" dirty="0" err="1"/>
              <a:t>smartly</a:t>
            </a:r>
            <a:r>
              <a:rPr lang="de-DE" dirty="0"/>
              <a:t> </a:t>
            </a:r>
            <a:r>
              <a:rPr lang="de-DE" dirty="0" err="1"/>
              <a:t>uncovers</a:t>
            </a:r>
            <a:r>
              <a:rPr lang="de-DE" dirty="0"/>
              <a:t> </a:t>
            </a:r>
            <a:r>
              <a:rPr lang="de-DE" dirty="0" err="1"/>
              <a:t>the</a:t>
            </a:r>
            <a:r>
              <a:rPr lang="de-DE" dirty="0"/>
              <a:t> </a:t>
            </a:r>
            <a:r>
              <a:rPr lang="de-DE" dirty="0" err="1"/>
              <a:t>connections</a:t>
            </a:r>
            <a:r>
              <a:rPr lang="de-DE" dirty="0"/>
              <a:t> </a:t>
            </a:r>
            <a:r>
              <a:rPr lang="de-DE" dirty="0" err="1"/>
              <a:t>between</a:t>
            </a:r>
            <a:r>
              <a:rPr lang="de-DE" dirty="0"/>
              <a:t> </a:t>
            </a:r>
            <a:r>
              <a:rPr lang="de-DE" dirty="0" err="1"/>
              <a:t>Intimate</a:t>
            </a:r>
            <a:r>
              <a:rPr lang="de-DE" dirty="0"/>
              <a:t> </a:t>
            </a:r>
            <a:r>
              <a:rPr lang="de-DE" dirty="0" err="1"/>
              <a:t>partner</a:t>
            </a:r>
            <a:r>
              <a:rPr lang="de-DE" dirty="0"/>
              <a:t> </a:t>
            </a:r>
            <a:r>
              <a:rPr lang="de-DE" dirty="0" err="1"/>
              <a:t>violence</a:t>
            </a:r>
            <a:r>
              <a:rPr lang="de-DE" dirty="0"/>
              <a:t> and Education. I will </a:t>
            </a:r>
            <a:r>
              <a:rPr lang="de-DE" dirty="0" err="1"/>
              <a:t>then</a:t>
            </a:r>
            <a:r>
              <a:rPr lang="de-DE" dirty="0"/>
              <a:t> </a:t>
            </a:r>
            <a:r>
              <a:rPr lang="de-DE" dirty="0" err="1"/>
              <a:t>offer</a:t>
            </a:r>
            <a:r>
              <a:rPr lang="de-DE" dirty="0"/>
              <a:t> </a:t>
            </a:r>
            <a:r>
              <a:rPr lang="de-DE" dirty="0" err="1"/>
              <a:t>my</a:t>
            </a:r>
            <a:r>
              <a:rPr lang="de-DE" dirty="0"/>
              <a:t> own </a:t>
            </a:r>
            <a:r>
              <a:rPr lang="de-DE" dirty="0" err="1"/>
              <a:t>Ph.D</a:t>
            </a:r>
            <a:r>
              <a:rPr lang="de-DE" dirty="0"/>
              <a:t>. </a:t>
            </a:r>
            <a:r>
              <a:rPr lang="de-DE" dirty="0" err="1"/>
              <a:t>project</a:t>
            </a:r>
            <a:r>
              <a:rPr lang="de-DE" dirty="0"/>
              <a:t>, </a:t>
            </a:r>
            <a:r>
              <a:rPr lang="de-DE" dirty="0" err="1"/>
              <a:t>which</a:t>
            </a:r>
            <a:r>
              <a:rPr lang="de-DE" dirty="0"/>
              <a:t> </a:t>
            </a:r>
            <a:r>
              <a:rPr lang="de-DE" dirty="0" err="1"/>
              <a:t>talks</a:t>
            </a:r>
            <a:r>
              <a:rPr lang="de-DE" dirty="0"/>
              <a:t> </a:t>
            </a:r>
            <a:r>
              <a:rPr lang="de-DE" dirty="0" err="1"/>
              <a:t>about</a:t>
            </a:r>
            <a:r>
              <a:rPr lang="de-DE" dirty="0"/>
              <a:t> </a:t>
            </a:r>
            <a:r>
              <a:rPr lang="de-DE" dirty="0" err="1"/>
              <a:t>epistemic</a:t>
            </a:r>
            <a:r>
              <a:rPr lang="de-DE" dirty="0"/>
              <a:t> </a:t>
            </a:r>
            <a:r>
              <a:rPr lang="de-DE" dirty="0" err="1"/>
              <a:t>injustice</a:t>
            </a:r>
            <a:r>
              <a:rPr lang="de-DE" dirty="0"/>
              <a:t> in </a:t>
            </a:r>
            <a:r>
              <a:rPr lang="de-DE" dirty="0" err="1"/>
              <a:t>education</a:t>
            </a:r>
            <a:r>
              <a:rPr lang="de-DE" dirty="0"/>
              <a:t>, </a:t>
            </a:r>
            <a:r>
              <a:rPr lang="de-DE" dirty="0" err="1"/>
              <a:t>whereby</a:t>
            </a:r>
            <a:r>
              <a:rPr lang="de-DE" dirty="0"/>
              <a:t> I </a:t>
            </a:r>
            <a:r>
              <a:rPr lang="de-DE" dirty="0" err="1"/>
              <a:t>conduct</a:t>
            </a:r>
            <a:r>
              <a:rPr lang="de-DE" dirty="0"/>
              <a:t> </a:t>
            </a:r>
            <a:r>
              <a:rPr lang="de-DE" dirty="0" err="1"/>
              <a:t>interviews</a:t>
            </a:r>
            <a:r>
              <a:rPr lang="de-DE" dirty="0"/>
              <a:t> </a:t>
            </a:r>
            <a:r>
              <a:rPr lang="de-DE" dirty="0" err="1"/>
              <a:t>with</a:t>
            </a:r>
            <a:r>
              <a:rPr lang="de-DE" dirty="0"/>
              <a:t> </a:t>
            </a:r>
            <a:r>
              <a:rPr lang="de-DE" dirty="0" err="1"/>
              <a:t>minority</a:t>
            </a:r>
            <a:r>
              <a:rPr lang="de-DE" dirty="0"/>
              <a:t> </a:t>
            </a:r>
            <a:r>
              <a:rPr lang="de-DE" dirty="0" err="1"/>
              <a:t>women</a:t>
            </a:r>
            <a:r>
              <a:rPr lang="de-DE" dirty="0"/>
              <a:t>. This will </a:t>
            </a:r>
            <a:r>
              <a:rPr lang="de-DE" dirty="0" err="1"/>
              <a:t>be</a:t>
            </a:r>
            <a:r>
              <a:rPr lang="de-DE" dirty="0"/>
              <a:t> </a:t>
            </a:r>
            <a:r>
              <a:rPr lang="de-DE" dirty="0" err="1"/>
              <a:t>followed</a:t>
            </a:r>
            <a:r>
              <a:rPr lang="de-DE" dirty="0"/>
              <a:t> </a:t>
            </a:r>
            <a:r>
              <a:rPr lang="de-DE" dirty="0" err="1"/>
              <a:t>by</a:t>
            </a:r>
            <a:r>
              <a:rPr lang="de-DE" dirty="0"/>
              <a:t> </a:t>
            </a:r>
            <a:r>
              <a:rPr lang="de-DE" dirty="0" err="1"/>
              <a:t>activity</a:t>
            </a:r>
            <a:r>
              <a:rPr lang="de-DE" dirty="0"/>
              <a:t> 3, </a:t>
            </a:r>
            <a:r>
              <a:rPr lang="de-DE" dirty="0" err="1"/>
              <a:t>where</a:t>
            </a:r>
            <a:r>
              <a:rPr lang="de-DE" dirty="0"/>
              <a:t> </a:t>
            </a:r>
            <a:r>
              <a:rPr lang="de-DE" dirty="0" err="1"/>
              <a:t>we</a:t>
            </a:r>
            <a:r>
              <a:rPr lang="de-DE" dirty="0"/>
              <a:t> </a:t>
            </a:r>
            <a:r>
              <a:rPr lang="de-DE" dirty="0" err="1"/>
              <a:t>aim</a:t>
            </a:r>
            <a:r>
              <a:rPr lang="de-DE" dirty="0"/>
              <a:t> </a:t>
            </a:r>
            <a:r>
              <a:rPr lang="de-DE" dirty="0" err="1"/>
              <a:t>to</a:t>
            </a:r>
            <a:r>
              <a:rPr lang="de-DE" dirty="0"/>
              <a:t> </a:t>
            </a:r>
            <a:r>
              <a:rPr lang="de-DE" dirty="0" err="1"/>
              <a:t>create</a:t>
            </a:r>
            <a:r>
              <a:rPr lang="de-DE" dirty="0"/>
              <a:t> a </a:t>
            </a:r>
            <a:r>
              <a:rPr lang="de-DE" dirty="0" err="1"/>
              <a:t>vision</a:t>
            </a:r>
            <a:r>
              <a:rPr lang="de-DE" dirty="0"/>
              <a:t> </a:t>
            </a:r>
            <a:r>
              <a:rPr lang="de-DE" dirty="0" err="1"/>
              <a:t>board</a:t>
            </a:r>
            <a:r>
              <a:rPr lang="de-DE" dirty="0"/>
              <a:t> </a:t>
            </a:r>
            <a:r>
              <a:rPr lang="de-DE" dirty="0" err="1"/>
              <a:t>hinting</a:t>
            </a:r>
            <a:r>
              <a:rPr lang="de-DE" dirty="0"/>
              <a:t> at </a:t>
            </a:r>
            <a:r>
              <a:rPr lang="de-DE" dirty="0" err="1"/>
              <a:t>what</a:t>
            </a:r>
            <a:r>
              <a:rPr lang="de-DE" dirty="0"/>
              <a:t> </a:t>
            </a:r>
            <a:r>
              <a:rPr lang="de-DE" dirty="0" err="1"/>
              <a:t>the</a:t>
            </a:r>
            <a:r>
              <a:rPr lang="de-DE" dirty="0"/>
              <a:t> </a:t>
            </a:r>
            <a:r>
              <a:rPr lang="de-DE" dirty="0" err="1"/>
              <a:t>future</a:t>
            </a:r>
            <a:r>
              <a:rPr lang="de-DE" dirty="0"/>
              <a:t> </a:t>
            </a:r>
            <a:r>
              <a:rPr lang="de-DE" dirty="0" err="1"/>
              <a:t>holds</a:t>
            </a:r>
            <a:r>
              <a:rPr lang="de-DE" dirty="0"/>
              <a:t> </a:t>
            </a:r>
            <a:r>
              <a:rPr lang="de-DE" dirty="0" err="1"/>
              <a:t>for</a:t>
            </a:r>
            <a:r>
              <a:rPr lang="de-DE" dirty="0"/>
              <a:t> </a:t>
            </a:r>
            <a:r>
              <a:rPr lang="de-DE" dirty="0" err="1"/>
              <a:t>women</a:t>
            </a:r>
            <a:r>
              <a:rPr lang="de-DE" dirty="0"/>
              <a:t> in </a:t>
            </a:r>
            <a:r>
              <a:rPr lang="de-DE" dirty="0" err="1"/>
              <a:t>the</a:t>
            </a:r>
            <a:r>
              <a:rPr lang="de-DE" dirty="0"/>
              <a:t> </a:t>
            </a:r>
            <a:r>
              <a:rPr lang="de-DE" dirty="0" err="1"/>
              <a:t>field</a:t>
            </a:r>
            <a:r>
              <a:rPr lang="de-DE" dirty="0"/>
              <a:t> </a:t>
            </a:r>
            <a:r>
              <a:rPr lang="de-DE" dirty="0" err="1"/>
              <a:t>of</a:t>
            </a:r>
            <a:r>
              <a:rPr lang="de-DE" dirty="0"/>
              <a:t> </a:t>
            </a:r>
            <a:r>
              <a:rPr lang="de-DE" dirty="0" err="1"/>
              <a:t>education</a:t>
            </a:r>
            <a:r>
              <a:rPr lang="de-DE" dirty="0"/>
              <a:t>. </a:t>
            </a:r>
            <a:r>
              <a:rPr lang="de-DE" dirty="0" err="1"/>
              <a:t>We</a:t>
            </a:r>
            <a:r>
              <a:rPr lang="de-DE" dirty="0"/>
              <a:t> will – </a:t>
            </a:r>
            <a:r>
              <a:rPr lang="de-DE" dirty="0" err="1"/>
              <a:t>together</a:t>
            </a:r>
            <a:r>
              <a:rPr lang="de-DE" dirty="0"/>
              <a:t> </a:t>
            </a:r>
            <a:r>
              <a:rPr lang="de-DE" dirty="0" err="1"/>
              <a:t>as</a:t>
            </a:r>
            <a:r>
              <a:rPr lang="de-DE" dirty="0"/>
              <a:t> a </a:t>
            </a:r>
            <a:r>
              <a:rPr lang="de-DE" dirty="0" err="1"/>
              <a:t>group</a:t>
            </a:r>
            <a:r>
              <a:rPr lang="de-DE" dirty="0"/>
              <a:t> – end </a:t>
            </a:r>
            <a:r>
              <a:rPr lang="de-DE" dirty="0" err="1"/>
              <a:t>with</a:t>
            </a:r>
            <a:r>
              <a:rPr lang="de-DE" dirty="0"/>
              <a:t> a </a:t>
            </a:r>
            <a:r>
              <a:rPr lang="de-DE" dirty="0" err="1"/>
              <a:t>conclusion</a:t>
            </a:r>
            <a:r>
              <a:rPr lang="de-DE" dirty="0"/>
              <a:t>. </a:t>
            </a:r>
          </a:p>
        </p:txBody>
      </p:sp>
      <p:sp>
        <p:nvSpPr>
          <p:cNvPr id="4" name="Foliennummernplatzhalter 3"/>
          <p:cNvSpPr>
            <a:spLocks noGrp="1"/>
          </p:cNvSpPr>
          <p:nvPr>
            <p:ph type="sldNum" sz="quarter" idx="5"/>
          </p:nvPr>
        </p:nvSpPr>
        <p:spPr/>
        <p:txBody>
          <a:bodyPr/>
          <a:lstStyle/>
          <a:p>
            <a:fld id="{B7DE91AF-8081-9A42-AAFE-F3A953497896}" type="slidenum">
              <a:rPr lang="de-DE" smtClean="0"/>
              <a:t>3</a:t>
            </a:fld>
            <a:endParaRPr lang="de-DE"/>
          </a:p>
        </p:txBody>
      </p:sp>
    </p:spTree>
    <p:extLst>
      <p:ext uri="{BB962C8B-B14F-4D97-AF65-F5344CB8AC3E}">
        <p14:creationId xmlns:p14="http://schemas.microsoft.com/office/powerpoint/2010/main" val="85366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20</a:t>
            </a:fld>
            <a:endParaRPr lang="de-DE"/>
          </a:p>
        </p:txBody>
      </p:sp>
    </p:spTree>
    <p:extLst>
      <p:ext uri="{BB962C8B-B14F-4D97-AF65-F5344CB8AC3E}">
        <p14:creationId xmlns:p14="http://schemas.microsoft.com/office/powerpoint/2010/main" val="290802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21</a:t>
            </a:fld>
            <a:endParaRPr lang="de-DE"/>
          </a:p>
        </p:txBody>
      </p:sp>
    </p:spTree>
    <p:extLst>
      <p:ext uri="{BB962C8B-B14F-4D97-AF65-F5344CB8AC3E}">
        <p14:creationId xmlns:p14="http://schemas.microsoft.com/office/powerpoint/2010/main" val="305018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B7DE91AF-8081-9A42-AAFE-F3A953497896}" type="slidenum">
              <a:rPr lang="de-DE" smtClean="0"/>
              <a:t>22</a:t>
            </a:fld>
            <a:endParaRPr lang="de-DE"/>
          </a:p>
        </p:txBody>
      </p:sp>
    </p:spTree>
    <p:extLst>
      <p:ext uri="{BB962C8B-B14F-4D97-AF65-F5344CB8AC3E}">
        <p14:creationId xmlns:p14="http://schemas.microsoft.com/office/powerpoint/2010/main" val="134243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23</a:t>
            </a:fld>
            <a:endParaRPr lang="de-DE"/>
          </a:p>
        </p:txBody>
      </p:sp>
    </p:spTree>
    <p:extLst>
      <p:ext uri="{BB962C8B-B14F-4D97-AF65-F5344CB8AC3E}">
        <p14:creationId xmlns:p14="http://schemas.microsoft.com/office/powerpoint/2010/main" val="51532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25</a:t>
            </a:fld>
            <a:endParaRPr lang="de-DE"/>
          </a:p>
        </p:txBody>
      </p:sp>
    </p:spTree>
    <p:extLst>
      <p:ext uri="{BB962C8B-B14F-4D97-AF65-F5344CB8AC3E}">
        <p14:creationId xmlns:p14="http://schemas.microsoft.com/office/powerpoint/2010/main" val="287886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5</a:t>
            </a:fld>
            <a:endParaRPr lang="de-DE"/>
          </a:p>
        </p:txBody>
      </p:sp>
    </p:spTree>
    <p:extLst>
      <p:ext uri="{BB962C8B-B14F-4D97-AF65-F5344CB8AC3E}">
        <p14:creationId xmlns:p14="http://schemas.microsoft.com/office/powerpoint/2010/main" val="389861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6</a:t>
            </a:fld>
            <a:endParaRPr lang="de-DE"/>
          </a:p>
        </p:txBody>
      </p:sp>
    </p:spTree>
    <p:extLst>
      <p:ext uri="{BB962C8B-B14F-4D97-AF65-F5344CB8AC3E}">
        <p14:creationId xmlns:p14="http://schemas.microsoft.com/office/powerpoint/2010/main" val="100693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7</a:t>
            </a:fld>
            <a:endParaRPr lang="de-DE"/>
          </a:p>
        </p:txBody>
      </p:sp>
    </p:spTree>
    <p:extLst>
      <p:ext uri="{BB962C8B-B14F-4D97-AF65-F5344CB8AC3E}">
        <p14:creationId xmlns:p14="http://schemas.microsoft.com/office/powerpoint/2010/main" val="71047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15</a:t>
            </a:fld>
            <a:endParaRPr lang="de-DE"/>
          </a:p>
        </p:txBody>
      </p:sp>
    </p:spTree>
    <p:extLst>
      <p:ext uri="{BB962C8B-B14F-4D97-AF65-F5344CB8AC3E}">
        <p14:creationId xmlns:p14="http://schemas.microsoft.com/office/powerpoint/2010/main" val="69131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16</a:t>
            </a:fld>
            <a:endParaRPr lang="de-DE"/>
          </a:p>
        </p:txBody>
      </p:sp>
    </p:spTree>
    <p:extLst>
      <p:ext uri="{BB962C8B-B14F-4D97-AF65-F5344CB8AC3E}">
        <p14:creationId xmlns:p14="http://schemas.microsoft.com/office/powerpoint/2010/main" val="234706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17</a:t>
            </a:fld>
            <a:endParaRPr lang="de-DE"/>
          </a:p>
        </p:txBody>
      </p:sp>
    </p:spTree>
    <p:extLst>
      <p:ext uri="{BB962C8B-B14F-4D97-AF65-F5344CB8AC3E}">
        <p14:creationId xmlns:p14="http://schemas.microsoft.com/office/powerpoint/2010/main" val="27332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18</a:t>
            </a:fld>
            <a:endParaRPr lang="de-DE"/>
          </a:p>
        </p:txBody>
      </p:sp>
    </p:spTree>
    <p:extLst>
      <p:ext uri="{BB962C8B-B14F-4D97-AF65-F5344CB8AC3E}">
        <p14:creationId xmlns:p14="http://schemas.microsoft.com/office/powerpoint/2010/main" val="274216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DE91AF-8081-9A42-AAFE-F3A953497896}" type="slidenum">
              <a:rPr lang="de-DE" smtClean="0"/>
              <a:t>19</a:t>
            </a:fld>
            <a:endParaRPr lang="de-DE"/>
          </a:p>
        </p:txBody>
      </p:sp>
    </p:spTree>
    <p:extLst>
      <p:ext uri="{BB962C8B-B14F-4D97-AF65-F5344CB8AC3E}">
        <p14:creationId xmlns:p14="http://schemas.microsoft.com/office/powerpoint/2010/main" val="361187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727F3-F459-44A8-E207-E0CF20D0E88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4A871E0-B82B-83C4-DB67-7D2F675A6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6EACC91-8A3A-782B-44B6-DE71A6DD1D96}"/>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5" name="Fußzeilenplatzhalter 4">
            <a:extLst>
              <a:ext uri="{FF2B5EF4-FFF2-40B4-BE49-F238E27FC236}">
                <a16:creationId xmlns:a16="http://schemas.microsoft.com/office/drawing/2014/main" id="{3095C26C-B73A-6A1F-F53F-7D8FC97448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09A8B0-E6F0-8205-61B9-69A138AADE65}"/>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108412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9BD71-CBDA-BC58-8B11-4FEEF341A23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2D8020-C718-C5F1-0D74-8CD3C2C201D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19858A-E70E-301C-2985-CFF153834085}"/>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5" name="Fußzeilenplatzhalter 4">
            <a:extLst>
              <a:ext uri="{FF2B5EF4-FFF2-40B4-BE49-F238E27FC236}">
                <a16:creationId xmlns:a16="http://schemas.microsoft.com/office/drawing/2014/main" id="{FB3F654A-0A32-92DA-8732-64FFCD22C8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562042-19A5-AFEA-AB78-161923742D36}"/>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146236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3410D58-6FBD-5C70-AD44-99C84FA29B4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6D18D25-0F3C-F7BD-8BBC-D7794D392BC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204EE3-98AC-5E8A-15F8-790A5E9F1324}"/>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5" name="Fußzeilenplatzhalter 4">
            <a:extLst>
              <a:ext uri="{FF2B5EF4-FFF2-40B4-BE49-F238E27FC236}">
                <a16:creationId xmlns:a16="http://schemas.microsoft.com/office/drawing/2014/main" id="{D8B26FEC-4CD3-3AF7-F341-6142DB6932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A97C6C-5B61-3AF5-DAA0-7F4D178042C0}"/>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406193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77A70-22A7-988E-27B9-44B16A2C820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523538E-C3FA-F8A6-8310-4550F66C58D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3133BDC-29F9-35F8-DB73-166818A553BE}"/>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5" name="Fußzeilenplatzhalter 4">
            <a:extLst>
              <a:ext uri="{FF2B5EF4-FFF2-40B4-BE49-F238E27FC236}">
                <a16:creationId xmlns:a16="http://schemas.microsoft.com/office/drawing/2014/main" id="{088F56D9-3D69-F26B-9A66-12F96DF0E5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5BDF9E-BC06-1611-8C9B-AF7696634F6F}"/>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70782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DC985-DC30-D56C-BEAB-37D8C3AB2E0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F202C1B-D34B-C08E-D057-754688175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7AB5368-35B4-C343-732E-4577463D5E00}"/>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5" name="Fußzeilenplatzhalter 4">
            <a:extLst>
              <a:ext uri="{FF2B5EF4-FFF2-40B4-BE49-F238E27FC236}">
                <a16:creationId xmlns:a16="http://schemas.microsoft.com/office/drawing/2014/main" id="{9B4FA348-A9F0-E7EA-1007-CB92DA19DF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C051BF-DEBA-E4CE-6CC4-1D51F1847041}"/>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329169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C22E3-9E53-B325-EFF6-AF83559322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50D1EAB-A337-ACAB-7824-F1144B60DB6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066430B-0EED-2CC8-413F-BFDD6F96093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675474A-3C32-D582-C5A7-CBE991033CFB}"/>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6" name="Fußzeilenplatzhalter 5">
            <a:extLst>
              <a:ext uri="{FF2B5EF4-FFF2-40B4-BE49-F238E27FC236}">
                <a16:creationId xmlns:a16="http://schemas.microsoft.com/office/drawing/2014/main" id="{CDC102CA-3338-3BB2-B96F-17DAD6F365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C615B0-D59F-D055-59BF-A89EBC6DDC45}"/>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333001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6E688-C0DF-7728-9891-03A4E240DF5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0D11758-3954-8C56-8F4C-64CCEB647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B27148E-2BF8-43AB-0113-99823AB44B6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DAD161A-FBAB-7921-EF0D-22B59A576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683E010-F8C0-B589-BB9A-2BD8E4825F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CD339CD-7D3C-E2BA-5B8F-3F74FFC6CCB1}"/>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8" name="Fußzeilenplatzhalter 7">
            <a:extLst>
              <a:ext uri="{FF2B5EF4-FFF2-40B4-BE49-F238E27FC236}">
                <a16:creationId xmlns:a16="http://schemas.microsoft.com/office/drawing/2014/main" id="{4A39DF9D-DB76-30C9-E2C2-7647B92B14B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DB581E6-2641-7594-9B2F-B4730281D2E0}"/>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221007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6DC1-95B1-9BE1-455A-6D0C1B2FDED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D11E182-27AE-7DCD-35CE-D13F463B4629}"/>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4" name="Fußzeilenplatzhalter 3">
            <a:extLst>
              <a:ext uri="{FF2B5EF4-FFF2-40B4-BE49-F238E27FC236}">
                <a16:creationId xmlns:a16="http://schemas.microsoft.com/office/drawing/2014/main" id="{D629A28C-9F0E-A20F-28DF-79191B0AE50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F53174C-FCA3-B840-47CD-CFEFA4E9B73E}"/>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251539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FDBB12A-042C-E858-679C-670FF0D4CFA5}"/>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3" name="Fußzeilenplatzhalter 2">
            <a:extLst>
              <a:ext uri="{FF2B5EF4-FFF2-40B4-BE49-F238E27FC236}">
                <a16:creationId xmlns:a16="http://schemas.microsoft.com/office/drawing/2014/main" id="{9EE8BA87-0534-F7E9-DDCF-953ED5BF33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0004B02-5ABD-9F34-41B1-6025FD690663}"/>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166475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C06B9-DBDE-54FD-3904-AB7023D2F8E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D4E11D1-4D5C-5916-F658-418DD7C18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C475B18-5D51-EC89-2D10-19DD28C56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F365165-8DBC-9248-AEFF-5F4EDD031DCB}"/>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6" name="Fußzeilenplatzhalter 5">
            <a:extLst>
              <a:ext uri="{FF2B5EF4-FFF2-40B4-BE49-F238E27FC236}">
                <a16:creationId xmlns:a16="http://schemas.microsoft.com/office/drawing/2014/main" id="{AB41A46B-7480-B973-DF6F-8B2D6B75B3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B2995F-5FAD-1980-7F48-C0FAC520F013}"/>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156658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64779-93AD-5E3E-EDCC-16C07A133C6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39F53A1-C1AD-95CE-FFE2-B1C950449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5AE75F9-A210-74A4-A2A8-EE6BB541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D10E6C5-D09E-4E8E-B6E0-F0F68F2A274B}"/>
              </a:ext>
            </a:extLst>
          </p:cNvPr>
          <p:cNvSpPr>
            <a:spLocks noGrp="1"/>
          </p:cNvSpPr>
          <p:nvPr>
            <p:ph type="dt" sz="half" idx="10"/>
          </p:nvPr>
        </p:nvSpPr>
        <p:spPr/>
        <p:txBody>
          <a:bodyPr/>
          <a:lstStyle/>
          <a:p>
            <a:fld id="{2CAD404F-800E-0C41-8C4A-84DEFEAB6178}" type="datetimeFigureOut">
              <a:rPr lang="de-DE" smtClean="0"/>
              <a:t>28.11.23</a:t>
            </a:fld>
            <a:endParaRPr lang="de-DE"/>
          </a:p>
        </p:txBody>
      </p:sp>
      <p:sp>
        <p:nvSpPr>
          <p:cNvPr id="6" name="Fußzeilenplatzhalter 5">
            <a:extLst>
              <a:ext uri="{FF2B5EF4-FFF2-40B4-BE49-F238E27FC236}">
                <a16:creationId xmlns:a16="http://schemas.microsoft.com/office/drawing/2014/main" id="{37B889BF-2051-C144-163F-400CABDDD8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C235281-42CC-FC8C-93C8-8177A2352424}"/>
              </a:ext>
            </a:extLst>
          </p:cNvPr>
          <p:cNvSpPr>
            <a:spLocks noGrp="1"/>
          </p:cNvSpPr>
          <p:nvPr>
            <p:ph type="sldNum" sz="quarter" idx="12"/>
          </p:nvPr>
        </p:nvSpPr>
        <p:spPr/>
        <p:txBody>
          <a:bodyPr/>
          <a:lstStyle/>
          <a:p>
            <a:fld id="{BB7D0ED8-1B31-0B49-8B0E-48D8188EFCC8}" type="slidenum">
              <a:rPr lang="de-DE" smtClean="0"/>
              <a:t>‹#›</a:t>
            </a:fld>
            <a:endParaRPr lang="de-DE"/>
          </a:p>
        </p:txBody>
      </p:sp>
    </p:spTree>
    <p:extLst>
      <p:ext uri="{BB962C8B-B14F-4D97-AF65-F5344CB8AC3E}">
        <p14:creationId xmlns:p14="http://schemas.microsoft.com/office/powerpoint/2010/main" val="237563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6FB2B46-0DF6-7AB8-5A94-D26AE4C1D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E422430-E6FE-DDAF-1C6E-E789FF1DB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864B1E-20AB-CAD1-DBEB-875303125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D404F-800E-0C41-8C4A-84DEFEAB6178}" type="datetimeFigureOut">
              <a:rPr lang="de-DE" smtClean="0"/>
              <a:t>28.11.23</a:t>
            </a:fld>
            <a:endParaRPr lang="de-DE"/>
          </a:p>
        </p:txBody>
      </p:sp>
      <p:sp>
        <p:nvSpPr>
          <p:cNvPr id="5" name="Fußzeilenplatzhalter 4">
            <a:extLst>
              <a:ext uri="{FF2B5EF4-FFF2-40B4-BE49-F238E27FC236}">
                <a16:creationId xmlns:a16="http://schemas.microsoft.com/office/drawing/2014/main" id="{3F030384-44A2-CE51-0B59-F1FE32F3F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E6525C3-083D-DF9E-BB77-473821AB4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D0ED8-1B31-0B49-8B0E-48D8188EFCC8}" type="slidenum">
              <a:rPr lang="de-DE" smtClean="0"/>
              <a:t>‹#›</a:t>
            </a:fld>
            <a:endParaRPr lang="de-DE"/>
          </a:p>
        </p:txBody>
      </p:sp>
    </p:spTree>
    <p:extLst>
      <p:ext uri="{BB962C8B-B14F-4D97-AF65-F5344CB8AC3E}">
        <p14:creationId xmlns:p14="http://schemas.microsoft.com/office/powerpoint/2010/main" val="136999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tatistique.quebec.ca/en/communique/gender-wage-gap-what-has-changed-since-199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bc.ca/news/canada/edmonton/gender-pay-gap-persists-at-canadian-universities-1.573946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wikipedia.org/wiki/Rachel_Dolezal" TargetMode="External"/><Relationship Id="rId5" Type="http://schemas.openxmlformats.org/officeDocument/2006/relationships/hyperlink" Target="https://www.youtube.com/watch?v=pSbLUVvn2lU"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concordia.ca/content/dam/concordia/offices/provost/docs/Working-Group-EDI-Repor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Qgm0-iP0fUk?si=iK8qxGtIqEOxmNZP" TargetMode="External"/><Relationship Id="rId2" Type="http://schemas.openxmlformats.org/officeDocument/2006/relationships/hyperlink" Target="https://youtu.be/ASrsrxTin4A?si=dcCzYyJ-WbNUWbL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BEC1392-41A7-084D-B064-E542BF3C5DA1}"/>
              </a:ext>
            </a:extLst>
          </p:cNvPr>
          <p:cNvSpPr txBox="1"/>
          <p:nvPr/>
        </p:nvSpPr>
        <p:spPr>
          <a:xfrm>
            <a:off x="1267521" y="2553630"/>
            <a:ext cx="9656957" cy="2677656"/>
          </a:xfrm>
          <a:prstGeom prst="rect">
            <a:avLst/>
          </a:prstGeom>
          <a:noFill/>
        </p:spPr>
        <p:txBody>
          <a:bodyPr wrap="square">
            <a:spAutoFit/>
          </a:bodyPr>
          <a:lstStyle/>
          <a:p>
            <a:pPr algn="just"/>
            <a:r>
              <a:rPr lang="de-DE" sz="1900" u="none" strike="noStrike" dirty="0" err="1">
                <a:effectLst/>
              </a:rPr>
              <a:t>We</a:t>
            </a:r>
            <a:r>
              <a:rPr lang="de-DE" sz="1900" u="none" strike="noStrike" dirty="0">
                <a:effectLst/>
              </a:rPr>
              <a:t> </a:t>
            </a:r>
            <a:r>
              <a:rPr lang="de-DE" sz="1900" u="none" strike="noStrike" dirty="0" err="1">
                <a:effectLst/>
              </a:rPr>
              <a:t>would</a:t>
            </a:r>
            <a:r>
              <a:rPr lang="de-DE" sz="1900" u="none" strike="noStrike" dirty="0">
                <a:effectLst/>
              </a:rPr>
              <a:t> like </a:t>
            </a:r>
            <a:r>
              <a:rPr lang="de-DE" sz="1900" u="none" strike="noStrike" dirty="0" err="1">
                <a:effectLst/>
              </a:rPr>
              <a:t>to</a:t>
            </a:r>
            <a:r>
              <a:rPr lang="de-DE" sz="1900" u="none" strike="noStrike" dirty="0">
                <a:effectLst/>
              </a:rPr>
              <a:t> </a:t>
            </a:r>
            <a:r>
              <a:rPr lang="de-DE" sz="1900" u="none" strike="noStrike" dirty="0" err="1">
                <a:effectLst/>
              </a:rPr>
              <a:t>begin</a:t>
            </a:r>
            <a:r>
              <a:rPr lang="de-DE" sz="1900" u="none" strike="noStrike" dirty="0">
                <a:effectLst/>
              </a:rPr>
              <a:t> </a:t>
            </a:r>
            <a:r>
              <a:rPr lang="de-DE" sz="1900" u="none" strike="noStrike" dirty="0" err="1">
                <a:effectLst/>
              </a:rPr>
              <a:t>by</a:t>
            </a:r>
            <a:r>
              <a:rPr lang="de-DE" sz="1900" u="none" strike="noStrike" dirty="0">
                <a:effectLst/>
              </a:rPr>
              <a:t> </a:t>
            </a:r>
            <a:r>
              <a:rPr lang="de-DE" sz="1900" u="none" strike="noStrike" dirty="0" err="1">
                <a:effectLst/>
              </a:rPr>
              <a:t>acknowledging</a:t>
            </a:r>
            <a:r>
              <a:rPr lang="de-DE" sz="1900" u="none" strike="noStrike" dirty="0">
                <a:effectLst/>
              </a:rPr>
              <a:t> </a:t>
            </a:r>
            <a:r>
              <a:rPr lang="de-DE" sz="1900" u="none" strike="noStrike" dirty="0" err="1">
                <a:effectLst/>
              </a:rPr>
              <a:t>that</a:t>
            </a:r>
            <a:r>
              <a:rPr lang="de-DE" sz="1900" u="none" strike="noStrike" dirty="0">
                <a:effectLst/>
              </a:rPr>
              <a:t> Concordia University </a:t>
            </a:r>
            <a:r>
              <a:rPr lang="de-DE" sz="1900" u="none" strike="noStrike" dirty="0" err="1">
                <a:effectLst/>
              </a:rPr>
              <a:t>is</a:t>
            </a:r>
            <a:r>
              <a:rPr lang="de-DE" sz="1900" u="none" strike="noStrike" dirty="0">
                <a:effectLst/>
              </a:rPr>
              <a:t> </a:t>
            </a:r>
            <a:r>
              <a:rPr lang="de-DE" sz="1900" u="none" strike="noStrike" dirty="0" err="1">
                <a:effectLst/>
              </a:rPr>
              <a:t>located</a:t>
            </a:r>
            <a:r>
              <a:rPr lang="de-DE" sz="1900" u="none" strike="noStrike" dirty="0">
                <a:effectLst/>
              </a:rPr>
              <a:t> on </a:t>
            </a:r>
            <a:r>
              <a:rPr lang="de-DE" sz="1900" u="none" strike="noStrike" dirty="0" err="1">
                <a:effectLst/>
              </a:rPr>
              <a:t>unceded</a:t>
            </a:r>
            <a:r>
              <a:rPr lang="de-DE" sz="1900" u="none" strike="noStrike" dirty="0">
                <a:effectLst/>
              </a:rPr>
              <a:t> </a:t>
            </a:r>
            <a:r>
              <a:rPr lang="de-DE" sz="1900" u="none" strike="noStrike" dirty="0" err="1">
                <a:effectLst/>
              </a:rPr>
              <a:t>Indigenous</a:t>
            </a:r>
            <a:r>
              <a:rPr lang="de-DE" sz="1900" u="none" strike="noStrike" dirty="0">
                <a:effectLst/>
              </a:rPr>
              <a:t> </a:t>
            </a:r>
            <a:r>
              <a:rPr lang="de-DE" sz="1900" u="none" strike="noStrike" dirty="0" err="1">
                <a:effectLst/>
              </a:rPr>
              <a:t>lands</a:t>
            </a:r>
            <a:r>
              <a:rPr lang="de-DE" sz="1900" u="none" strike="noStrike" dirty="0">
                <a:effectLst/>
              </a:rPr>
              <a:t>. The </a:t>
            </a:r>
            <a:r>
              <a:rPr lang="de-DE" sz="1900" u="none" strike="noStrike" dirty="0" err="1">
                <a:effectLst/>
              </a:rPr>
              <a:t>Kanien’kehá:ka</a:t>
            </a:r>
            <a:r>
              <a:rPr lang="de-DE" sz="1900" u="none" strike="noStrike" dirty="0">
                <a:effectLst/>
              </a:rPr>
              <a:t> Nation </a:t>
            </a:r>
            <a:r>
              <a:rPr lang="de-DE" sz="1900" u="none" strike="noStrike" dirty="0" err="1">
                <a:effectLst/>
              </a:rPr>
              <a:t>is</a:t>
            </a:r>
            <a:r>
              <a:rPr lang="de-DE" sz="1900" u="none" strike="noStrike" dirty="0">
                <a:effectLst/>
              </a:rPr>
              <a:t> </a:t>
            </a:r>
            <a:r>
              <a:rPr lang="de-DE" sz="1900" u="none" strike="noStrike" dirty="0" err="1">
                <a:effectLst/>
              </a:rPr>
              <a:t>recognized</a:t>
            </a:r>
            <a:r>
              <a:rPr lang="de-DE" sz="1900" u="none" strike="noStrike" dirty="0">
                <a:effectLst/>
              </a:rPr>
              <a:t> </a:t>
            </a:r>
            <a:r>
              <a:rPr lang="de-DE" sz="1900" u="none" strike="noStrike" dirty="0" err="1">
                <a:effectLst/>
              </a:rPr>
              <a:t>as</a:t>
            </a:r>
            <a:r>
              <a:rPr lang="de-DE" sz="1900" u="none" strike="noStrike" dirty="0">
                <a:effectLst/>
              </a:rPr>
              <a:t> </a:t>
            </a:r>
            <a:r>
              <a:rPr lang="de-DE" sz="1900" u="none" strike="noStrike" dirty="0" err="1">
                <a:effectLst/>
              </a:rPr>
              <a:t>the</a:t>
            </a:r>
            <a:r>
              <a:rPr lang="de-DE" sz="1900" u="none" strike="noStrike" dirty="0">
                <a:effectLst/>
              </a:rPr>
              <a:t> </a:t>
            </a:r>
            <a:r>
              <a:rPr lang="de-DE" sz="1900" u="none" strike="noStrike" dirty="0" err="1">
                <a:effectLst/>
              </a:rPr>
              <a:t>custodians</a:t>
            </a:r>
            <a:r>
              <a:rPr lang="de-DE" sz="1900" u="none" strike="noStrike" dirty="0">
                <a:effectLst/>
              </a:rPr>
              <a:t> </a:t>
            </a:r>
            <a:r>
              <a:rPr lang="de-DE" sz="1900" u="none" strike="noStrike" dirty="0" err="1">
                <a:effectLst/>
              </a:rPr>
              <a:t>of</a:t>
            </a:r>
            <a:r>
              <a:rPr lang="de-DE" sz="1900" u="none" strike="noStrike" dirty="0">
                <a:effectLst/>
              </a:rPr>
              <a:t> </a:t>
            </a:r>
            <a:r>
              <a:rPr lang="de-DE" sz="1900" u="none" strike="noStrike" dirty="0" err="1">
                <a:effectLst/>
              </a:rPr>
              <a:t>the</a:t>
            </a:r>
            <a:r>
              <a:rPr lang="de-DE" sz="1900" u="none" strike="noStrike" dirty="0">
                <a:effectLst/>
              </a:rPr>
              <a:t> </a:t>
            </a:r>
            <a:r>
              <a:rPr lang="de-DE" sz="1900" u="none" strike="noStrike" dirty="0" err="1">
                <a:effectLst/>
              </a:rPr>
              <a:t>lands</a:t>
            </a:r>
            <a:r>
              <a:rPr lang="de-DE" sz="1900" u="none" strike="noStrike" dirty="0">
                <a:effectLst/>
              </a:rPr>
              <a:t> and </a:t>
            </a:r>
            <a:r>
              <a:rPr lang="de-DE" sz="1900" u="none" strike="noStrike" dirty="0" err="1">
                <a:effectLst/>
              </a:rPr>
              <a:t>waters</a:t>
            </a:r>
            <a:r>
              <a:rPr lang="de-DE" sz="1900" u="none" strike="noStrike" dirty="0">
                <a:effectLst/>
              </a:rPr>
              <a:t> on </a:t>
            </a:r>
            <a:r>
              <a:rPr lang="de-DE" sz="1900" u="none" strike="noStrike" dirty="0" err="1">
                <a:effectLst/>
              </a:rPr>
              <a:t>which</a:t>
            </a:r>
            <a:r>
              <a:rPr lang="de-DE" sz="1900" u="none" strike="noStrike" dirty="0">
                <a:effectLst/>
              </a:rPr>
              <a:t> </a:t>
            </a:r>
            <a:r>
              <a:rPr lang="de-DE" sz="1900" u="none" strike="noStrike" dirty="0" err="1">
                <a:effectLst/>
              </a:rPr>
              <a:t>we</a:t>
            </a:r>
            <a:r>
              <a:rPr lang="de-DE" sz="1900" u="none" strike="noStrike" dirty="0">
                <a:effectLst/>
              </a:rPr>
              <a:t> </a:t>
            </a:r>
            <a:r>
              <a:rPr lang="de-DE" sz="1900" u="none" strike="noStrike" dirty="0" err="1">
                <a:effectLst/>
              </a:rPr>
              <a:t>gather</a:t>
            </a:r>
            <a:r>
              <a:rPr lang="de-DE" sz="1900" u="none" strike="noStrike" dirty="0">
                <a:effectLst/>
              </a:rPr>
              <a:t> </a:t>
            </a:r>
            <a:r>
              <a:rPr lang="de-DE" sz="1900" u="none" strike="noStrike" dirty="0" err="1">
                <a:effectLst/>
              </a:rPr>
              <a:t>today</a:t>
            </a:r>
            <a:r>
              <a:rPr lang="de-DE" sz="1900" u="none" strike="noStrike" dirty="0">
                <a:effectLst/>
              </a:rPr>
              <a:t>. </a:t>
            </a:r>
            <a:r>
              <a:rPr lang="de-DE" sz="1900" u="none" strike="noStrike" dirty="0" err="1">
                <a:effectLst/>
              </a:rPr>
              <a:t>Tiohtià:ke</a:t>
            </a:r>
            <a:r>
              <a:rPr lang="de-DE" sz="1900" u="none" strike="noStrike" dirty="0">
                <a:effectLst/>
              </a:rPr>
              <a:t>/Montréal </a:t>
            </a:r>
            <a:r>
              <a:rPr lang="de-DE" sz="1900" u="none" strike="noStrike" dirty="0" err="1">
                <a:effectLst/>
              </a:rPr>
              <a:t>is</a:t>
            </a:r>
            <a:r>
              <a:rPr lang="de-DE" sz="1900" u="none" strike="noStrike" dirty="0">
                <a:effectLst/>
              </a:rPr>
              <a:t> </a:t>
            </a:r>
            <a:r>
              <a:rPr lang="de-DE" sz="1900" u="none" strike="noStrike" dirty="0" err="1">
                <a:effectLst/>
              </a:rPr>
              <a:t>historically</a:t>
            </a:r>
            <a:r>
              <a:rPr lang="de-DE" sz="1900" u="none" strike="noStrike" dirty="0">
                <a:effectLst/>
              </a:rPr>
              <a:t> </a:t>
            </a:r>
            <a:r>
              <a:rPr lang="de-DE" sz="1900" u="none" strike="noStrike" dirty="0" err="1">
                <a:effectLst/>
              </a:rPr>
              <a:t>known</a:t>
            </a:r>
            <a:r>
              <a:rPr lang="de-DE" sz="1900" u="none" strike="noStrike" dirty="0">
                <a:effectLst/>
              </a:rPr>
              <a:t> </a:t>
            </a:r>
            <a:r>
              <a:rPr lang="de-DE" sz="1900" u="none" strike="noStrike" dirty="0" err="1">
                <a:effectLst/>
              </a:rPr>
              <a:t>as</a:t>
            </a:r>
            <a:r>
              <a:rPr lang="de-DE" sz="1900" u="none" strike="noStrike" dirty="0">
                <a:effectLst/>
              </a:rPr>
              <a:t> a </a:t>
            </a:r>
            <a:r>
              <a:rPr lang="de-DE" sz="1900" u="none" strike="noStrike" dirty="0" err="1">
                <a:effectLst/>
              </a:rPr>
              <a:t>gathering</a:t>
            </a:r>
            <a:r>
              <a:rPr lang="de-DE" sz="1900" u="none" strike="noStrike" dirty="0">
                <a:effectLst/>
              </a:rPr>
              <a:t> </a:t>
            </a:r>
            <a:r>
              <a:rPr lang="de-DE" sz="1900" u="none" strike="noStrike" dirty="0" err="1">
                <a:effectLst/>
              </a:rPr>
              <a:t>place</a:t>
            </a:r>
            <a:r>
              <a:rPr lang="de-DE" sz="1900" u="none" strike="noStrike" dirty="0">
                <a:effectLst/>
              </a:rPr>
              <a:t> </a:t>
            </a:r>
            <a:r>
              <a:rPr lang="de-DE" sz="1900" u="none" strike="noStrike" dirty="0" err="1">
                <a:effectLst/>
              </a:rPr>
              <a:t>for</a:t>
            </a:r>
            <a:r>
              <a:rPr lang="de-DE" sz="1900" u="none" strike="noStrike" dirty="0">
                <a:effectLst/>
              </a:rPr>
              <a:t> </a:t>
            </a:r>
            <a:r>
              <a:rPr lang="de-DE" sz="1900" u="none" strike="noStrike" dirty="0" err="1">
                <a:effectLst/>
              </a:rPr>
              <a:t>many</a:t>
            </a:r>
            <a:r>
              <a:rPr lang="de-DE" sz="1900" u="none" strike="noStrike" dirty="0">
                <a:effectLst/>
              </a:rPr>
              <a:t> First </a:t>
            </a:r>
            <a:r>
              <a:rPr lang="de-DE" sz="1900" u="none" strike="noStrike" dirty="0" err="1">
                <a:effectLst/>
              </a:rPr>
              <a:t>Nations</a:t>
            </a:r>
            <a:r>
              <a:rPr lang="de-DE" sz="1900" u="none" strike="noStrike" dirty="0">
                <a:effectLst/>
              </a:rPr>
              <a:t>. Today, </a:t>
            </a:r>
            <a:r>
              <a:rPr lang="de-DE" sz="1900" u="none" strike="noStrike" dirty="0" err="1">
                <a:effectLst/>
              </a:rPr>
              <a:t>it</a:t>
            </a:r>
            <a:r>
              <a:rPr lang="de-DE" sz="1900" u="none" strike="noStrike" dirty="0">
                <a:effectLst/>
              </a:rPr>
              <a:t> </a:t>
            </a:r>
            <a:r>
              <a:rPr lang="de-DE" sz="1900" u="none" strike="noStrike" dirty="0" err="1">
                <a:effectLst/>
              </a:rPr>
              <a:t>is</a:t>
            </a:r>
            <a:r>
              <a:rPr lang="de-DE" sz="1900" u="none" strike="noStrike" dirty="0">
                <a:effectLst/>
              </a:rPr>
              <a:t> </a:t>
            </a:r>
            <a:r>
              <a:rPr lang="de-DE" sz="1900" u="none" strike="noStrike" dirty="0" err="1">
                <a:effectLst/>
              </a:rPr>
              <a:t>home</a:t>
            </a:r>
            <a:r>
              <a:rPr lang="de-DE" sz="1900" u="none" strike="noStrike" dirty="0">
                <a:effectLst/>
              </a:rPr>
              <a:t> </a:t>
            </a:r>
            <a:r>
              <a:rPr lang="de-DE" sz="1900" u="none" strike="noStrike" dirty="0" err="1">
                <a:effectLst/>
              </a:rPr>
              <a:t>to</a:t>
            </a:r>
            <a:r>
              <a:rPr lang="de-DE" sz="1900" u="none" strike="noStrike" dirty="0">
                <a:effectLst/>
              </a:rPr>
              <a:t> a diverse </a:t>
            </a:r>
            <a:r>
              <a:rPr lang="de-DE" sz="1900" u="none" strike="noStrike" dirty="0" err="1">
                <a:effectLst/>
              </a:rPr>
              <a:t>population</a:t>
            </a:r>
            <a:r>
              <a:rPr lang="de-DE" sz="1900" u="none" strike="noStrike" dirty="0">
                <a:effectLst/>
              </a:rPr>
              <a:t> </a:t>
            </a:r>
            <a:r>
              <a:rPr lang="de-DE" sz="1900" u="none" strike="noStrike" dirty="0" err="1">
                <a:effectLst/>
              </a:rPr>
              <a:t>of</a:t>
            </a:r>
            <a:r>
              <a:rPr lang="de-DE" sz="1900" u="none" strike="noStrike" dirty="0">
                <a:effectLst/>
              </a:rPr>
              <a:t> </a:t>
            </a:r>
            <a:r>
              <a:rPr lang="de-DE" sz="1900" u="none" strike="noStrike" dirty="0" err="1">
                <a:effectLst/>
              </a:rPr>
              <a:t>Indigenous</a:t>
            </a:r>
            <a:r>
              <a:rPr lang="de-DE" sz="1900" u="none" strike="noStrike" dirty="0">
                <a:effectLst/>
              </a:rPr>
              <a:t> and </a:t>
            </a:r>
            <a:r>
              <a:rPr lang="de-DE" sz="1900" u="none" strike="noStrike" dirty="0" err="1">
                <a:effectLst/>
              </a:rPr>
              <a:t>other</a:t>
            </a:r>
            <a:r>
              <a:rPr lang="de-DE" sz="1900" u="none" strike="noStrike" dirty="0">
                <a:effectLst/>
              </a:rPr>
              <a:t> </a:t>
            </a:r>
            <a:r>
              <a:rPr lang="de-DE" sz="1900" u="none" strike="noStrike" dirty="0" err="1">
                <a:effectLst/>
              </a:rPr>
              <a:t>peoples</a:t>
            </a:r>
            <a:r>
              <a:rPr lang="de-DE" sz="1900" u="none" strike="noStrike" dirty="0">
                <a:effectLst/>
              </a:rPr>
              <a:t>. </a:t>
            </a:r>
            <a:r>
              <a:rPr lang="de-DE" sz="1900" u="none" strike="noStrike" dirty="0" err="1">
                <a:effectLst/>
              </a:rPr>
              <a:t>We</a:t>
            </a:r>
            <a:r>
              <a:rPr lang="de-DE" sz="1900" u="none" strike="noStrike" dirty="0">
                <a:effectLst/>
              </a:rPr>
              <a:t> </a:t>
            </a:r>
            <a:r>
              <a:rPr lang="de-DE" sz="1900" u="none" strike="noStrike" dirty="0" err="1">
                <a:effectLst/>
              </a:rPr>
              <a:t>respect</a:t>
            </a:r>
            <a:r>
              <a:rPr lang="de-DE" sz="1900" u="none" strike="noStrike" dirty="0">
                <a:effectLst/>
              </a:rPr>
              <a:t> </a:t>
            </a:r>
            <a:r>
              <a:rPr lang="de-DE" sz="1900" u="none" strike="noStrike" dirty="0" err="1">
                <a:effectLst/>
              </a:rPr>
              <a:t>the</a:t>
            </a:r>
            <a:r>
              <a:rPr lang="de-DE" sz="1900" u="none" strike="noStrike" dirty="0">
                <a:effectLst/>
              </a:rPr>
              <a:t> </a:t>
            </a:r>
            <a:r>
              <a:rPr lang="de-DE" sz="1900" u="none" strike="noStrike" dirty="0" err="1">
                <a:effectLst/>
              </a:rPr>
              <a:t>continued</a:t>
            </a:r>
            <a:r>
              <a:rPr lang="de-DE" sz="1900" u="none" strike="noStrike" dirty="0">
                <a:effectLst/>
              </a:rPr>
              <a:t> </a:t>
            </a:r>
            <a:r>
              <a:rPr lang="de-DE" sz="1900" u="none" strike="noStrike" dirty="0" err="1">
                <a:effectLst/>
              </a:rPr>
              <a:t>connections</a:t>
            </a:r>
            <a:r>
              <a:rPr lang="de-DE" sz="1900" u="none" strike="noStrike" dirty="0">
                <a:effectLst/>
              </a:rPr>
              <a:t> </a:t>
            </a:r>
            <a:r>
              <a:rPr lang="de-DE" sz="1900" u="none" strike="noStrike" dirty="0" err="1">
                <a:effectLst/>
              </a:rPr>
              <a:t>with</a:t>
            </a:r>
            <a:r>
              <a:rPr lang="de-DE" sz="1900" u="none" strike="noStrike" dirty="0">
                <a:effectLst/>
              </a:rPr>
              <a:t> </a:t>
            </a:r>
            <a:r>
              <a:rPr lang="de-DE" sz="1900" u="none" strike="noStrike" dirty="0" err="1">
                <a:effectLst/>
              </a:rPr>
              <a:t>the</a:t>
            </a:r>
            <a:r>
              <a:rPr lang="de-DE" sz="1900" u="none" strike="noStrike" dirty="0">
                <a:effectLst/>
              </a:rPr>
              <a:t> </a:t>
            </a:r>
            <a:r>
              <a:rPr lang="de-DE" sz="1900" u="none" strike="noStrike" dirty="0" err="1">
                <a:effectLst/>
              </a:rPr>
              <a:t>past</a:t>
            </a:r>
            <a:r>
              <a:rPr lang="de-DE" sz="1900" u="none" strike="noStrike" dirty="0">
                <a:effectLst/>
              </a:rPr>
              <a:t>, </a:t>
            </a:r>
            <a:r>
              <a:rPr lang="de-DE" sz="1900" u="none" strike="noStrike" dirty="0" err="1">
                <a:effectLst/>
              </a:rPr>
              <a:t>present</a:t>
            </a:r>
            <a:r>
              <a:rPr lang="de-DE" sz="1900" u="none" strike="noStrike" dirty="0">
                <a:effectLst/>
              </a:rPr>
              <a:t> and </a:t>
            </a:r>
            <a:r>
              <a:rPr lang="de-DE" sz="1900" u="none" strike="noStrike" dirty="0" err="1">
                <a:effectLst/>
              </a:rPr>
              <a:t>future</a:t>
            </a:r>
            <a:r>
              <a:rPr lang="de-DE" sz="1900" u="none" strike="noStrike" dirty="0">
                <a:effectLst/>
              </a:rPr>
              <a:t> in </a:t>
            </a:r>
            <a:r>
              <a:rPr lang="de-DE" sz="1900" u="none" strike="noStrike" dirty="0" err="1">
                <a:effectLst/>
              </a:rPr>
              <a:t>our</a:t>
            </a:r>
            <a:r>
              <a:rPr lang="de-DE" sz="1900" u="none" strike="noStrike" dirty="0">
                <a:effectLst/>
              </a:rPr>
              <a:t> </a:t>
            </a:r>
            <a:r>
              <a:rPr lang="de-DE" sz="1900" u="none" strike="noStrike" dirty="0" err="1">
                <a:effectLst/>
              </a:rPr>
              <a:t>ongoing</a:t>
            </a:r>
            <a:r>
              <a:rPr lang="de-DE" sz="1900" u="none" strike="noStrike" dirty="0">
                <a:effectLst/>
              </a:rPr>
              <a:t> </a:t>
            </a:r>
            <a:r>
              <a:rPr lang="de-DE" sz="1900" u="none" strike="noStrike" dirty="0" err="1">
                <a:effectLst/>
              </a:rPr>
              <a:t>relationships</a:t>
            </a:r>
            <a:r>
              <a:rPr lang="de-DE" sz="1900" u="none" strike="noStrike" dirty="0">
                <a:effectLst/>
              </a:rPr>
              <a:t> </a:t>
            </a:r>
            <a:r>
              <a:rPr lang="de-DE" sz="1900" u="none" strike="noStrike" dirty="0" err="1">
                <a:effectLst/>
              </a:rPr>
              <a:t>with</a:t>
            </a:r>
            <a:r>
              <a:rPr lang="de-DE" sz="1900" u="none" strike="noStrike" dirty="0">
                <a:effectLst/>
              </a:rPr>
              <a:t> </a:t>
            </a:r>
            <a:r>
              <a:rPr lang="de-DE" sz="1900" u="none" strike="noStrike" dirty="0" err="1">
                <a:effectLst/>
              </a:rPr>
              <a:t>Indigenous</a:t>
            </a:r>
            <a:r>
              <a:rPr lang="de-DE" sz="1900" u="none" strike="noStrike" dirty="0">
                <a:effectLst/>
              </a:rPr>
              <a:t> and </a:t>
            </a:r>
            <a:r>
              <a:rPr lang="de-DE" sz="1900" u="none" strike="noStrike" dirty="0" err="1">
                <a:effectLst/>
              </a:rPr>
              <a:t>other</a:t>
            </a:r>
            <a:r>
              <a:rPr lang="de-DE" sz="1900" u="none" strike="noStrike" dirty="0">
                <a:effectLst/>
              </a:rPr>
              <a:t> </a:t>
            </a:r>
            <a:r>
              <a:rPr lang="de-DE" sz="1900" u="none" strike="noStrike" dirty="0" err="1">
                <a:effectLst/>
              </a:rPr>
              <a:t>peoples</a:t>
            </a:r>
            <a:r>
              <a:rPr lang="de-DE" sz="1900" u="none" strike="noStrike" dirty="0">
                <a:effectLst/>
              </a:rPr>
              <a:t> </a:t>
            </a:r>
            <a:r>
              <a:rPr lang="de-DE" sz="1900" u="none" strike="noStrike" dirty="0" err="1">
                <a:effectLst/>
              </a:rPr>
              <a:t>within</a:t>
            </a:r>
            <a:r>
              <a:rPr lang="de-DE" sz="1900" u="none" strike="noStrike" dirty="0">
                <a:effectLst/>
              </a:rPr>
              <a:t> </a:t>
            </a:r>
            <a:r>
              <a:rPr lang="de-DE" sz="1900" u="none" strike="noStrike" dirty="0" err="1">
                <a:effectLst/>
              </a:rPr>
              <a:t>the</a:t>
            </a:r>
            <a:r>
              <a:rPr lang="de-DE" sz="1900" u="none" strike="noStrike" dirty="0">
                <a:effectLst/>
              </a:rPr>
              <a:t> Montreal </a:t>
            </a:r>
            <a:r>
              <a:rPr lang="de-DE" sz="1900" u="none" strike="noStrike" dirty="0" err="1">
                <a:effectLst/>
              </a:rPr>
              <a:t>community</a:t>
            </a:r>
            <a:r>
              <a:rPr lang="de-DE" sz="1900" u="none" strike="noStrike" dirty="0">
                <a:effectLst/>
              </a:rPr>
              <a:t>.</a:t>
            </a:r>
            <a:br>
              <a:rPr lang="de-DE" dirty="0"/>
            </a:br>
            <a:endParaRPr lang="de-DE" dirty="0"/>
          </a:p>
          <a:p>
            <a:pPr rtl="0"/>
            <a:br>
              <a:rPr lang="de-DE" u="none" strike="noStrike" dirty="0">
                <a:effectLst/>
                <a:latin typeface="Arial" panose="020B0604020202020204" pitchFamily="34" charset="0"/>
              </a:rPr>
            </a:br>
            <a:endParaRPr lang="de-DE" dirty="0"/>
          </a:p>
        </p:txBody>
      </p:sp>
    </p:spTree>
    <p:extLst>
      <p:ext uri="{BB962C8B-B14F-4D97-AF65-F5344CB8AC3E}">
        <p14:creationId xmlns:p14="http://schemas.microsoft.com/office/powerpoint/2010/main" val="358013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4A5643-5EB6-5823-2C64-36A72D6E5007}"/>
              </a:ext>
            </a:extLst>
          </p:cNvPr>
          <p:cNvSpPr>
            <a:spLocks noGrp="1"/>
          </p:cNvSpPr>
          <p:nvPr>
            <p:ph type="title"/>
          </p:nvPr>
        </p:nvSpPr>
        <p:spPr>
          <a:xfrm>
            <a:off x="838200" y="365125"/>
            <a:ext cx="10515600" cy="1325563"/>
          </a:xfrm>
        </p:spPr>
        <p:txBody>
          <a:bodyPr>
            <a:normAutofit/>
          </a:bodyPr>
          <a:lstStyle/>
          <a:p>
            <a:r>
              <a:rPr lang="de-DE" sz="4600" b="1" dirty="0"/>
              <a:t>Amélie: IPV </a:t>
            </a:r>
            <a:r>
              <a:rPr lang="de-DE" sz="4600" b="1" dirty="0" err="1"/>
              <a:t>Against</a:t>
            </a:r>
            <a:r>
              <a:rPr lang="de-DE" sz="4600" b="1" dirty="0"/>
              <a:t> Women </a:t>
            </a:r>
            <a:r>
              <a:rPr lang="de-DE" sz="4600" b="1" dirty="0" err="1"/>
              <a:t>Cont‘d</a:t>
            </a:r>
            <a:br>
              <a:rPr lang="de-DE" sz="2600" dirty="0"/>
            </a:br>
            <a:endParaRPr lang="de-DE" sz="2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0393290-5CAC-A4F4-92BC-7940EB9296F0}"/>
              </a:ext>
            </a:extLst>
          </p:cNvPr>
          <p:cNvSpPr>
            <a:spLocks noGrp="1"/>
          </p:cNvSpPr>
          <p:nvPr>
            <p:ph idx="1"/>
          </p:nvPr>
        </p:nvSpPr>
        <p:spPr>
          <a:xfrm>
            <a:off x="850392" y="1929384"/>
            <a:ext cx="10515600" cy="4251960"/>
          </a:xfrm>
        </p:spPr>
        <p:txBody>
          <a:bodyPr>
            <a:normAutofit/>
          </a:bodyPr>
          <a:lstStyle/>
          <a:p>
            <a:r>
              <a:rPr lang="de-DE" sz="2200" b="1" u="sng" dirty="0"/>
              <a:t>Books…</a:t>
            </a:r>
          </a:p>
          <a:p>
            <a:pPr marL="0" indent="0">
              <a:buNone/>
            </a:pPr>
            <a:endParaRPr lang="de-DE" sz="2200" b="1" dirty="0"/>
          </a:p>
        </p:txBody>
      </p:sp>
      <p:pic>
        <p:nvPicPr>
          <p:cNvPr id="5" name="Grafik 4" descr="Ein Bild, das Text, Screenshot, Grafikdesign, Veröffentlichung enthält.&#10;&#10;Automatisch generierte Beschreibung">
            <a:extLst>
              <a:ext uri="{FF2B5EF4-FFF2-40B4-BE49-F238E27FC236}">
                <a16:creationId xmlns:a16="http://schemas.microsoft.com/office/drawing/2014/main" id="{CEB220BB-F986-E7B7-A7E2-65D36353CD20}"/>
              </a:ext>
            </a:extLst>
          </p:cNvPr>
          <p:cNvPicPr>
            <a:picLocks noChangeAspect="1"/>
          </p:cNvPicPr>
          <p:nvPr/>
        </p:nvPicPr>
        <p:blipFill>
          <a:blip r:embed="rId2"/>
          <a:stretch>
            <a:fillRect/>
          </a:stretch>
        </p:blipFill>
        <p:spPr>
          <a:xfrm>
            <a:off x="1144803" y="2834924"/>
            <a:ext cx="9899345" cy="2184158"/>
          </a:xfrm>
          <a:prstGeom prst="rect">
            <a:avLst/>
          </a:prstGeom>
        </p:spPr>
      </p:pic>
    </p:spTree>
    <p:extLst>
      <p:ext uri="{BB962C8B-B14F-4D97-AF65-F5344CB8AC3E}">
        <p14:creationId xmlns:p14="http://schemas.microsoft.com/office/powerpoint/2010/main" val="252912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4A5643-5EB6-5823-2C64-36A72D6E5007}"/>
              </a:ext>
            </a:extLst>
          </p:cNvPr>
          <p:cNvSpPr>
            <a:spLocks noGrp="1"/>
          </p:cNvSpPr>
          <p:nvPr>
            <p:ph type="title"/>
          </p:nvPr>
        </p:nvSpPr>
        <p:spPr>
          <a:xfrm>
            <a:off x="838200" y="1289304"/>
            <a:ext cx="10515600" cy="401384"/>
          </a:xfrm>
        </p:spPr>
        <p:txBody>
          <a:bodyPr>
            <a:normAutofit fontScale="90000"/>
          </a:bodyPr>
          <a:lstStyle/>
          <a:p>
            <a:r>
              <a:rPr lang="de-DE" sz="4000" b="1" dirty="0"/>
              <a:t>Amélie: Gender Pay Gaps in Quebec</a:t>
            </a:r>
            <a:br>
              <a:rPr lang="de-DE" sz="4000" b="1" dirty="0"/>
            </a:br>
            <a:r>
              <a:rPr lang="de-DE" sz="4000" b="1" dirty="0"/>
              <a:t>Institut de la </a:t>
            </a:r>
            <a:r>
              <a:rPr lang="de-DE" sz="4000" b="1" dirty="0" err="1"/>
              <a:t>statistique</a:t>
            </a:r>
            <a:r>
              <a:rPr lang="de-DE" sz="4000" b="1" dirty="0"/>
              <a:t> du Québec (November 2022):</a:t>
            </a:r>
            <a:br>
              <a:rPr lang="de-DE" sz="4600" b="1" dirty="0"/>
            </a:br>
            <a:br>
              <a:rPr lang="de-DE" sz="4600" b="1" dirty="0"/>
            </a:br>
            <a:br>
              <a:rPr lang="de-DE" sz="2600" dirty="0"/>
            </a:br>
            <a:endParaRPr lang="de-DE" sz="2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0393290-5CAC-A4F4-92BC-7940EB9296F0}"/>
              </a:ext>
            </a:extLst>
          </p:cNvPr>
          <p:cNvSpPr>
            <a:spLocks noGrp="1"/>
          </p:cNvSpPr>
          <p:nvPr>
            <p:ph idx="1"/>
          </p:nvPr>
        </p:nvSpPr>
        <p:spPr>
          <a:xfrm>
            <a:off x="850392" y="1929384"/>
            <a:ext cx="10515600" cy="4251960"/>
          </a:xfrm>
        </p:spPr>
        <p:txBody>
          <a:bodyPr>
            <a:normAutofit/>
          </a:bodyPr>
          <a:lstStyle/>
          <a:p>
            <a:pPr algn="just"/>
            <a:r>
              <a:rPr lang="de-DE" sz="2400" dirty="0"/>
              <a:t>“In 1998, </a:t>
            </a:r>
            <a:r>
              <a:rPr lang="de-DE" sz="2400" dirty="0" err="1"/>
              <a:t>the</a:t>
            </a:r>
            <a:r>
              <a:rPr lang="de-DE" sz="2400" dirty="0"/>
              <a:t> </a:t>
            </a:r>
            <a:r>
              <a:rPr lang="de-DE" sz="2400" dirty="0" err="1"/>
              <a:t>average</a:t>
            </a:r>
            <a:r>
              <a:rPr lang="de-DE" sz="2400" dirty="0"/>
              <a:t> </a:t>
            </a:r>
            <a:r>
              <a:rPr lang="de-DE" sz="2400" dirty="0" err="1"/>
              <a:t>hourly</a:t>
            </a:r>
            <a:r>
              <a:rPr lang="de-DE" sz="2400" dirty="0"/>
              <a:t> </a:t>
            </a:r>
            <a:r>
              <a:rPr lang="de-DE" sz="2400" dirty="0" err="1"/>
              <a:t>earnings</a:t>
            </a:r>
            <a:r>
              <a:rPr lang="de-DE" sz="2400" dirty="0"/>
              <a:t> </a:t>
            </a:r>
            <a:r>
              <a:rPr lang="de-DE" sz="2400" dirty="0" err="1"/>
              <a:t>for</a:t>
            </a:r>
            <a:r>
              <a:rPr lang="de-DE" sz="2400" dirty="0"/>
              <a:t> </a:t>
            </a:r>
            <a:r>
              <a:rPr lang="de-DE" sz="2400" dirty="0" err="1"/>
              <a:t>women</a:t>
            </a:r>
            <a:r>
              <a:rPr lang="de-DE" sz="2400" dirty="0"/>
              <a:t> in </a:t>
            </a:r>
            <a:r>
              <a:rPr lang="de-DE" sz="2400" dirty="0" err="1"/>
              <a:t>paid</a:t>
            </a:r>
            <a:r>
              <a:rPr lang="de-DE" sz="2400" dirty="0"/>
              <a:t> </a:t>
            </a:r>
            <a:r>
              <a:rPr lang="de-DE" sz="2400" dirty="0" err="1"/>
              <a:t>employment</a:t>
            </a:r>
            <a:r>
              <a:rPr lang="de-DE" sz="2400" dirty="0"/>
              <a:t> </a:t>
            </a:r>
            <a:r>
              <a:rPr lang="de-DE" sz="2400" dirty="0" err="1"/>
              <a:t>amounted</a:t>
            </a:r>
            <a:r>
              <a:rPr lang="de-DE" sz="2400" dirty="0"/>
              <a:t> </a:t>
            </a:r>
            <a:r>
              <a:rPr lang="de-DE" sz="2400" dirty="0" err="1"/>
              <a:t>to</a:t>
            </a:r>
            <a:r>
              <a:rPr lang="de-DE" sz="2400" dirty="0"/>
              <a:t> </a:t>
            </a:r>
            <a:r>
              <a:rPr lang="de-DE" sz="2400" dirty="0" err="1"/>
              <a:t>about</a:t>
            </a:r>
            <a:r>
              <a:rPr lang="de-DE" sz="2400" dirty="0"/>
              <a:t> 83% </a:t>
            </a:r>
            <a:r>
              <a:rPr lang="de-DE" sz="2400" dirty="0" err="1"/>
              <a:t>of</a:t>
            </a:r>
            <a:r>
              <a:rPr lang="de-DE" sz="2400" dirty="0"/>
              <a:t> </a:t>
            </a:r>
            <a:r>
              <a:rPr lang="de-DE" sz="2400" dirty="0" err="1"/>
              <a:t>men’s</a:t>
            </a:r>
            <a:r>
              <a:rPr lang="de-DE" sz="2400" dirty="0"/>
              <a:t> </a:t>
            </a:r>
            <a:r>
              <a:rPr lang="de-DE" sz="2400" dirty="0" err="1"/>
              <a:t>earnings</a:t>
            </a:r>
            <a:r>
              <a:rPr lang="de-DE" sz="2400" dirty="0"/>
              <a:t>. In 2021, </a:t>
            </a:r>
            <a:r>
              <a:rPr lang="de-DE" sz="2400" dirty="0" err="1"/>
              <a:t>this</a:t>
            </a:r>
            <a:r>
              <a:rPr lang="de-DE" sz="2400" dirty="0"/>
              <a:t> </a:t>
            </a:r>
            <a:r>
              <a:rPr lang="de-DE" sz="2400" dirty="0" err="1"/>
              <a:t>ratio</a:t>
            </a:r>
            <a:r>
              <a:rPr lang="de-DE" sz="2400" dirty="0"/>
              <a:t> </a:t>
            </a:r>
            <a:r>
              <a:rPr lang="de-DE" sz="2400" dirty="0" err="1"/>
              <a:t>has</a:t>
            </a:r>
            <a:r>
              <a:rPr lang="de-DE" sz="2400" dirty="0"/>
              <a:t> </a:t>
            </a:r>
            <a:r>
              <a:rPr lang="de-DE" sz="2400" dirty="0" err="1"/>
              <a:t>increased</a:t>
            </a:r>
            <a:r>
              <a:rPr lang="de-DE" sz="2400" dirty="0"/>
              <a:t> </a:t>
            </a:r>
            <a:r>
              <a:rPr lang="de-DE" sz="2400" dirty="0" err="1"/>
              <a:t>to</a:t>
            </a:r>
            <a:r>
              <a:rPr lang="de-DE" sz="2400" dirty="0"/>
              <a:t> </a:t>
            </a:r>
            <a:r>
              <a:rPr lang="de-DE" sz="2400" dirty="0" err="1"/>
              <a:t>about</a:t>
            </a:r>
            <a:r>
              <a:rPr lang="de-DE" sz="2400" dirty="0"/>
              <a:t> 91%, </a:t>
            </a:r>
            <a:r>
              <a:rPr lang="de-DE" sz="2400" dirty="0" err="1"/>
              <a:t>as</a:t>
            </a:r>
            <a:r>
              <a:rPr lang="de-DE" sz="2400" dirty="0"/>
              <a:t> </a:t>
            </a:r>
            <a:r>
              <a:rPr lang="de-DE" sz="2400" dirty="0" err="1"/>
              <a:t>average</a:t>
            </a:r>
            <a:r>
              <a:rPr lang="de-DE" sz="2400" dirty="0"/>
              <a:t> </a:t>
            </a:r>
            <a:r>
              <a:rPr lang="de-DE" sz="2400" dirty="0" err="1"/>
              <a:t>hourly</a:t>
            </a:r>
            <a:r>
              <a:rPr lang="de-DE" sz="2400" dirty="0"/>
              <a:t> </a:t>
            </a:r>
            <a:r>
              <a:rPr lang="de-DE" sz="2400" dirty="0" err="1"/>
              <a:t>earnings</a:t>
            </a:r>
            <a:r>
              <a:rPr lang="de-DE" sz="2400" dirty="0"/>
              <a:t> </a:t>
            </a:r>
            <a:r>
              <a:rPr lang="de-DE" sz="2400" dirty="0" err="1"/>
              <a:t>were</a:t>
            </a:r>
            <a:r>
              <a:rPr lang="de-DE" sz="2400" dirty="0"/>
              <a:t> $27.39 </a:t>
            </a:r>
            <a:r>
              <a:rPr lang="de-DE" sz="2400" dirty="0" err="1"/>
              <a:t>for</a:t>
            </a:r>
            <a:r>
              <a:rPr lang="de-DE" sz="2400" dirty="0"/>
              <a:t> </a:t>
            </a:r>
            <a:r>
              <a:rPr lang="de-DE" sz="2400" dirty="0" err="1"/>
              <a:t>women</a:t>
            </a:r>
            <a:r>
              <a:rPr lang="de-DE" sz="2400" dirty="0"/>
              <a:t> and $30.16 </a:t>
            </a:r>
            <a:r>
              <a:rPr lang="de-DE" sz="2400" dirty="0" err="1"/>
              <a:t>for</a:t>
            </a:r>
            <a:r>
              <a:rPr lang="de-DE" sz="2400" dirty="0"/>
              <a:t> </a:t>
            </a:r>
            <a:r>
              <a:rPr lang="de-DE" sz="2400" dirty="0" err="1"/>
              <a:t>men</a:t>
            </a:r>
            <a:r>
              <a:rPr lang="de-DE" sz="2400" dirty="0"/>
              <a:t>.”</a:t>
            </a:r>
          </a:p>
          <a:p>
            <a:pPr algn="just"/>
            <a:r>
              <a:rPr lang="de-DE" sz="2400" dirty="0">
                <a:hlinkClick r:id="rId2"/>
              </a:rPr>
              <a:t>https://statistique.quebec.ca/en/communique/gender-wage-gap-what-has-changed-since-1998</a:t>
            </a:r>
            <a:r>
              <a:rPr lang="de-DE" sz="2400" dirty="0"/>
              <a:t> </a:t>
            </a:r>
          </a:p>
          <a:p>
            <a:pPr marL="0" indent="0">
              <a:buNone/>
            </a:pPr>
            <a:endParaRPr lang="de-DE" sz="2400" b="1" dirty="0"/>
          </a:p>
          <a:p>
            <a:pPr marL="0" indent="0">
              <a:buNone/>
            </a:pPr>
            <a:endParaRPr lang="de-DE" sz="2200" dirty="0"/>
          </a:p>
          <a:p>
            <a:pPr marL="0" indent="0">
              <a:buNone/>
            </a:pPr>
            <a:endParaRPr lang="de-DE" sz="2200" dirty="0"/>
          </a:p>
        </p:txBody>
      </p:sp>
    </p:spTree>
    <p:extLst>
      <p:ext uri="{BB962C8B-B14F-4D97-AF65-F5344CB8AC3E}">
        <p14:creationId xmlns:p14="http://schemas.microsoft.com/office/powerpoint/2010/main" val="186663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4A5643-5EB6-5823-2C64-36A72D6E5007}"/>
              </a:ext>
            </a:extLst>
          </p:cNvPr>
          <p:cNvSpPr>
            <a:spLocks noGrp="1"/>
          </p:cNvSpPr>
          <p:nvPr>
            <p:ph type="title"/>
          </p:nvPr>
        </p:nvSpPr>
        <p:spPr>
          <a:xfrm>
            <a:off x="838200" y="1289304"/>
            <a:ext cx="10515600" cy="401384"/>
          </a:xfrm>
        </p:spPr>
        <p:txBody>
          <a:bodyPr>
            <a:normAutofit fontScale="90000"/>
          </a:bodyPr>
          <a:lstStyle/>
          <a:p>
            <a:r>
              <a:rPr lang="de-DE" sz="4000" b="1" dirty="0"/>
              <a:t>Amélie: Gender Pay Gaps - Higher Education in Canada</a:t>
            </a:r>
            <a:br>
              <a:rPr lang="de-DE" sz="4000" b="1" dirty="0"/>
            </a:br>
            <a:r>
              <a:rPr lang="de-DE" sz="4000" b="1" dirty="0"/>
              <a:t>CBC News (September 2022):</a:t>
            </a:r>
            <a:br>
              <a:rPr lang="de-DE" sz="4600" b="1" dirty="0"/>
            </a:br>
            <a:br>
              <a:rPr lang="de-DE" sz="4600" b="1" dirty="0"/>
            </a:br>
            <a:br>
              <a:rPr lang="de-DE" sz="2600" dirty="0"/>
            </a:br>
            <a:endParaRPr lang="de-DE" sz="2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0393290-5CAC-A4F4-92BC-7940EB9296F0}"/>
              </a:ext>
            </a:extLst>
          </p:cNvPr>
          <p:cNvSpPr>
            <a:spLocks noGrp="1"/>
          </p:cNvSpPr>
          <p:nvPr>
            <p:ph idx="1"/>
          </p:nvPr>
        </p:nvSpPr>
        <p:spPr>
          <a:xfrm>
            <a:off x="850392" y="1929384"/>
            <a:ext cx="10515600" cy="4251960"/>
          </a:xfrm>
        </p:spPr>
        <p:txBody>
          <a:bodyPr>
            <a:normAutofit/>
          </a:bodyPr>
          <a:lstStyle/>
          <a:p>
            <a:pPr algn="just"/>
            <a:r>
              <a:rPr lang="de-DE" sz="2400" dirty="0"/>
              <a:t>“At </a:t>
            </a:r>
            <a:r>
              <a:rPr lang="de-DE" sz="2400" dirty="0" err="1"/>
              <a:t>the</a:t>
            </a:r>
            <a:r>
              <a:rPr lang="de-DE" sz="2400" dirty="0"/>
              <a:t> University </a:t>
            </a:r>
            <a:r>
              <a:rPr lang="de-DE" sz="2400" dirty="0" err="1"/>
              <a:t>of</a:t>
            </a:r>
            <a:r>
              <a:rPr lang="de-DE" sz="2400" dirty="0"/>
              <a:t> Alberta, </a:t>
            </a:r>
            <a:r>
              <a:rPr lang="de-DE" sz="2400" dirty="0" err="1"/>
              <a:t>the</a:t>
            </a:r>
            <a:r>
              <a:rPr lang="de-DE" sz="2400" dirty="0"/>
              <a:t> </a:t>
            </a:r>
            <a:r>
              <a:rPr lang="de-DE" sz="2400" dirty="0" err="1"/>
              <a:t>average</a:t>
            </a:r>
            <a:r>
              <a:rPr lang="de-DE" sz="2400" dirty="0"/>
              <a:t> </a:t>
            </a:r>
            <a:r>
              <a:rPr lang="de-DE" sz="2400" dirty="0" err="1"/>
              <a:t>salary</a:t>
            </a:r>
            <a:r>
              <a:rPr lang="de-DE" sz="2400" dirty="0"/>
              <a:t> </a:t>
            </a:r>
            <a:r>
              <a:rPr lang="de-DE" sz="2400" dirty="0" err="1"/>
              <a:t>of</a:t>
            </a:r>
            <a:r>
              <a:rPr lang="de-DE" sz="2400" dirty="0"/>
              <a:t> a </a:t>
            </a:r>
            <a:r>
              <a:rPr lang="de-DE" sz="2400" dirty="0" err="1"/>
              <a:t>female</a:t>
            </a:r>
            <a:r>
              <a:rPr lang="de-DE" sz="2400" dirty="0"/>
              <a:t> </a:t>
            </a:r>
            <a:r>
              <a:rPr lang="de-DE" sz="2400" dirty="0" err="1"/>
              <a:t>faculty</a:t>
            </a:r>
            <a:r>
              <a:rPr lang="de-DE" sz="2400" dirty="0"/>
              <a:t> </a:t>
            </a:r>
            <a:r>
              <a:rPr lang="de-DE" sz="2400" dirty="0" err="1"/>
              <a:t>member</a:t>
            </a:r>
            <a:r>
              <a:rPr lang="de-DE" sz="2400" dirty="0"/>
              <a:t> </a:t>
            </a:r>
            <a:r>
              <a:rPr lang="de-DE" sz="2400" dirty="0" err="1"/>
              <a:t>is</a:t>
            </a:r>
            <a:r>
              <a:rPr lang="de-DE" sz="2400" dirty="0"/>
              <a:t> </a:t>
            </a:r>
            <a:r>
              <a:rPr lang="de-DE" sz="2400" dirty="0" err="1"/>
              <a:t>almost</a:t>
            </a:r>
            <a:r>
              <a:rPr lang="de-DE" sz="2400" dirty="0"/>
              <a:t> $19,000 </a:t>
            </a:r>
            <a:r>
              <a:rPr lang="de-DE" sz="2400" dirty="0" err="1"/>
              <a:t>less</a:t>
            </a:r>
            <a:r>
              <a:rPr lang="de-DE" sz="2400" dirty="0"/>
              <a:t> </a:t>
            </a:r>
            <a:r>
              <a:rPr lang="de-DE" sz="2400" dirty="0" err="1"/>
              <a:t>than</a:t>
            </a:r>
            <a:r>
              <a:rPr lang="de-DE" sz="2400" dirty="0"/>
              <a:t> her male </a:t>
            </a:r>
            <a:r>
              <a:rPr lang="de-DE" sz="2400" dirty="0" err="1"/>
              <a:t>counterpart</a:t>
            </a:r>
            <a:r>
              <a:rPr lang="de-DE" sz="2400" dirty="0"/>
              <a:t>. At </a:t>
            </a:r>
            <a:r>
              <a:rPr lang="de-DE" sz="2400" dirty="0" err="1"/>
              <a:t>the</a:t>
            </a:r>
            <a:r>
              <a:rPr lang="de-DE" sz="2400" dirty="0"/>
              <a:t> University </a:t>
            </a:r>
            <a:r>
              <a:rPr lang="de-DE" sz="2400" dirty="0" err="1"/>
              <a:t>of</a:t>
            </a:r>
            <a:r>
              <a:rPr lang="de-DE" sz="2400" dirty="0"/>
              <a:t> Calgary, </a:t>
            </a:r>
            <a:r>
              <a:rPr lang="de-DE" sz="2400" dirty="0" err="1"/>
              <a:t>that</a:t>
            </a:r>
            <a:r>
              <a:rPr lang="de-DE" sz="2400" dirty="0"/>
              <a:t> </a:t>
            </a:r>
            <a:r>
              <a:rPr lang="de-DE" sz="2400" dirty="0" err="1"/>
              <a:t>gap</a:t>
            </a:r>
            <a:r>
              <a:rPr lang="de-DE" sz="2400" dirty="0"/>
              <a:t> </a:t>
            </a:r>
            <a:r>
              <a:rPr lang="de-DE" sz="2400" dirty="0" err="1"/>
              <a:t>grows</a:t>
            </a:r>
            <a:r>
              <a:rPr lang="de-DE" sz="2400" dirty="0"/>
              <a:t> </a:t>
            </a:r>
            <a:r>
              <a:rPr lang="de-DE" sz="2400" dirty="0" err="1"/>
              <a:t>to</a:t>
            </a:r>
            <a:r>
              <a:rPr lang="de-DE" sz="2400" dirty="0"/>
              <a:t> </a:t>
            </a:r>
            <a:r>
              <a:rPr lang="de-DE" sz="2400" dirty="0" err="1"/>
              <a:t>more</a:t>
            </a:r>
            <a:r>
              <a:rPr lang="de-DE" sz="2400" dirty="0"/>
              <a:t> </a:t>
            </a:r>
            <a:r>
              <a:rPr lang="de-DE" sz="2400" dirty="0" err="1"/>
              <a:t>than</a:t>
            </a:r>
            <a:r>
              <a:rPr lang="de-DE" sz="2400" dirty="0"/>
              <a:t> $23,000.”</a:t>
            </a:r>
          </a:p>
          <a:p>
            <a:pPr algn="just"/>
            <a:r>
              <a:rPr lang="de-DE" sz="2400" dirty="0">
                <a:hlinkClick r:id="rId2"/>
              </a:rPr>
              <a:t>https://www.cbc.ca/news/canada/edmonton/gender-pay-gap-persists-at-canadian-universities-1.5739466</a:t>
            </a:r>
            <a:r>
              <a:rPr lang="de-DE" sz="2400" dirty="0"/>
              <a:t> </a:t>
            </a:r>
          </a:p>
          <a:p>
            <a:pPr algn="just"/>
            <a:endParaRPr lang="de-DE" sz="2400" dirty="0"/>
          </a:p>
          <a:p>
            <a:pPr marL="0" indent="0">
              <a:buNone/>
            </a:pPr>
            <a:endParaRPr lang="de-DE" sz="2400" b="1" dirty="0"/>
          </a:p>
          <a:p>
            <a:pPr marL="0" indent="0">
              <a:buNone/>
            </a:pPr>
            <a:endParaRPr lang="de-DE" sz="2200" dirty="0"/>
          </a:p>
          <a:p>
            <a:pPr marL="0" indent="0">
              <a:buNone/>
            </a:pPr>
            <a:endParaRPr lang="de-DE" sz="2200" dirty="0"/>
          </a:p>
        </p:txBody>
      </p:sp>
    </p:spTree>
    <p:extLst>
      <p:ext uri="{BB962C8B-B14F-4D97-AF65-F5344CB8AC3E}">
        <p14:creationId xmlns:p14="http://schemas.microsoft.com/office/powerpoint/2010/main" val="86271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A6AC14-B9CF-1308-B151-38F7C10B0B44}"/>
              </a:ext>
            </a:extLst>
          </p:cNvPr>
          <p:cNvSpPr>
            <a:spLocks noGrp="1"/>
          </p:cNvSpPr>
          <p:nvPr>
            <p:ph type="title"/>
          </p:nvPr>
        </p:nvSpPr>
        <p:spPr>
          <a:xfrm>
            <a:off x="838200" y="365125"/>
            <a:ext cx="10515600" cy="1325563"/>
          </a:xfrm>
        </p:spPr>
        <p:txBody>
          <a:bodyPr>
            <a:normAutofit fontScale="90000"/>
          </a:bodyPr>
          <a:lstStyle/>
          <a:p>
            <a:r>
              <a:rPr lang="de-DE" sz="5400" b="1" dirty="0"/>
              <a:t>Amélie: </a:t>
            </a:r>
            <a:br>
              <a:rPr lang="de-DE" sz="5400" b="1" dirty="0"/>
            </a:br>
            <a:r>
              <a:rPr lang="de-DE" sz="5400" b="1" dirty="0"/>
              <a:t>Education and IPV </a:t>
            </a:r>
            <a:r>
              <a:rPr lang="de-DE" sz="5400" b="1" dirty="0" err="1"/>
              <a:t>Against</a:t>
            </a:r>
            <a:r>
              <a:rPr lang="de-DE" sz="5400" b="1" dirty="0"/>
              <a:t> Women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BE67DEA4-4F4D-CB51-9EC6-4B2EFD176B65}"/>
              </a:ext>
            </a:extLst>
          </p:cNvPr>
          <p:cNvSpPr>
            <a:spLocks noGrp="1"/>
          </p:cNvSpPr>
          <p:nvPr>
            <p:ph idx="1"/>
          </p:nvPr>
        </p:nvSpPr>
        <p:spPr>
          <a:xfrm>
            <a:off x="838200" y="1929384"/>
            <a:ext cx="10515600" cy="4251960"/>
          </a:xfrm>
        </p:spPr>
        <p:txBody>
          <a:bodyPr>
            <a:normAutofit/>
          </a:bodyPr>
          <a:lstStyle/>
          <a:p>
            <a:r>
              <a:rPr lang="de-DE" sz="2000" dirty="0"/>
              <a:t>Gender </a:t>
            </a:r>
            <a:r>
              <a:rPr lang="de-DE" sz="2000" dirty="0" err="1"/>
              <a:t>inequality</a:t>
            </a:r>
            <a:r>
              <a:rPr lang="de-DE" sz="2000" dirty="0"/>
              <a:t> </a:t>
            </a:r>
            <a:r>
              <a:rPr lang="de-DE" sz="2000" dirty="0" err="1"/>
              <a:t>is</a:t>
            </a:r>
            <a:r>
              <a:rPr lang="de-DE" sz="2000" dirty="0"/>
              <a:t> a </a:t>
            </a:r>
            <a:r>
              <a:rPr lang="de-DE" sz="2000" dirty="0" err="1"/>
              <a:t>clear</a:t>
            </a:r>
            <a:r>
              <a:rPr lang="de-DE" sz="2000" dirty="0"/>
              <a:t> and prominent </a:t>
            </a:r>
            <a:r>
              <a:rPr lang="de-DE" sz="2000" dirty="0" err="1"/>
              <a:t>societal</a:t>
            </a:r>
            <a:r>
              <a:rPr lang="de-DE" sz="2000" dirty="0"/>
              <a:t> </a:t>
            </a:r>
            <a:r>
              <a:rPr lang="de-DE" sz="2000" dirty="0" err="1"/>
              <a:t>issue</a:t>
            </a:r>
            <a:r>
              <a:rPr lang="de-DE" sz="2000" dirty="0"/>
              <a:t> </a:t>
            </a:r>
            <a:r>
              <a:rPr lang="de-DE" sz="2000" dirty="0" err="1"/>
              <a:t>as</a:t>
            </a:r>
            <a:r>
              <a:rPr lang="de-DE" sz="2000" dirty="0"/>
              <a:t> </a:t>
            </a:r>
            <a:r>
              <a:rPr lang="de-DE" sz="2000" dirty="0" err="1"/>
              <a:t>seen</a:t>
            </a:r>
            <a:r>
              <a:rPr lang="de-DE" sz="2000" dirty="0"/>
              <a:t> </a:t>
            </a:r>
            <a:r>
              <a:rPr lang="de-DE" sz="2000" dirty="0" err="1"/>
              <a:t>through</a:t>
            </a:r>
            <a:r>
              <a:rPr lang="de-DE" sz="2000" dirty="0"/>
              <a:t> </a:t>
            </a:r>
            <a:r>
              <a:rPr lang="de-DE" sz="2000" dirty="0" err="1"/>
              <a:t>women’s</a:t>
            </a:r>
            <a:r>
              <a:rPr lang="de-DE" sz="2000" dirty="0"/>
              <a:t> </a:t>
            </a:r>
            <a:r>
              <a:rPr lang="de-DE" sz="2000" dirty="0" err="1"/>
              <a:t>abuse</a:t>
            </a:r>
            <a:r>
              <a:rPr lang="de-DE" sz="2000" dirty="0"/>
              <a:t> </a:t>
            </a:r>
            <a:r>
              <a:rPr lang="de-DE" sz="2000" dirty="0" err="1"/>
              <a:t>experiences</a:t>
            </a:r>
            <a:r>
              <a:rPr lang="de-DE" sz="2000" dirty="0"/>
              <a:t> </a:t>
            </a:r>
            <a:r>
              <a:rPr lang="de-DE" sz="2000" dirty="0" err="1"/>
              <a:t>across</a:t>
            </a:r>
            <a:r>
              <a:rPr lang="de-DE" sz="2000" dirty="0"/>
              <a:t> different </a:t>
            </a:r>
            <a:r>
              <a:rPr lang="de-DE" sz="2000" dirty="0" err="1"/>
              <a:t>industries</a:t>
            </a:r>
            <a:r>
              <a:rPr lang="de-DE" sz="2000" dirty="0"/>
              <a:t>, </a:t>
            </a:r>
            <a:r>
              <a:rPr lang="de-DE" sz="2000" dirty="0" err="1"/>
              <a:t>both</a:t>
            </a:r>
            <a:r>
              <a:rPr lang="de-DE" sz="2000" dirty="0"/>
              <a:t> </a:t>
            </a:r>
            <a:r>
              <a:rPr lang="de-DE" sz="2000" dirty="0" err="1"/>
              <a:t>locally</a:t>
            </a:r>
            <a:r>
              <a:rPr lang="de-DE" sz="2000" dirty="0"/>
              <a:t> and </a:t>
            </a:r>
            <a:r>
              <a:rPr lang="de-DE" sz="2000" dirty="0" err="1"/>
              <a:t>internationally</a:t>
            </a:r>
            <a:r>
              <a:rPr lang="de-DE" sz="2000" dirty="0"/>
              <a:t>, </a:t>
            </a:r>
            <a:r>
              <a:rPr lang="de-DE" sz="2000" dirty="0" err="1"/>
              <a:t>as</a:t>
            </a:r>
            <a:r>
              <a:rPr lang="de-DE" sz="2000" dirty="0"/>
              <a:t> </a:t>
            </a:r>
            <a:r>
              <a:rPr lang="de-DE" sz="2000" dirty="0" err="1"/>
              <a:t>well</a:t>
            </a:r>
            <a:r>
              <a:rPr lang="de-DE" sz="2000" dirty="0"/>
              <a:t> </a:t>
            </a:r>
            <a:r>
              <a:rPr lang="de-DE" sz="2000" dirty="0" err="1"/>
              <a:t>as</a:t>
            </a:r>
            <a:r>
              <a:rPr lang="de-DE" sz="2000" dirty="0"/>
              <a:t> </a:t>
            </a:r>
            <a:r>
              <a:rPr lang="de-DE" sz="2000" dirty="0" err="1"/>
              <a:t>through</a:t>
            </a:r>
            <a:r>
              <a:rPr lang="de-DE" sz="2000" dirty="0"/>
              <a:t> </a:t>
            </a:r>
            <a:r>
              <a:rPr lang="de-DE" sz="2000" dirty="0" err="1"/>
              <a:t>the</a:t>
            </a:r>
            <a:r>
              <a:rPr lang="de-DE" sz="2000" dirty="0"/>
              <a:t> </a:t>
            </a:r>
            <a:r>
              <a:rPr lang="de-DE" sz="2000" dirty="0" err="1"/>
              <a:t>gender</a:t>
            </a:r>
            <a:r>
              <a:rPr lang="de-DE" sz="2000" dirty="0"/>
              <a:t> </a:t>
            </a:r>
            <a:r>
              <a:rPr lang="de-DE" sz="2000" dirty="0" err="1"/>
              <a:t>pay</a:t>
            </a:r>
            <a:r>
              <a:rPr lang="de-DE" sz="2000" dirty="0"/>
              <a:t> </a:t>
            </a:r>
            <a:r>
              <a:rPr lang="de-DE" sz="2000" dirty="0" err="1"/>
              <a:t>gap</a:t>
            </a:r>
            <a:r>
              <a:rPr lang="de-DE" sz="2000" dirty="0"/>
              <a:t> in </a:t>
            </a:r>
            <a:r>
              <a:rPr lang="de-DE" sz="2000" dirty="0" err="1"/>
              <a:t>our</a:t>
            </a:r>
            <a:r>
              <a:rPr lang="de-DE" sz="2000" dirty="0"/>
              <a:t> </a:t>
            </a:r>
            <a:r>
              <a:rPr lang="de-DE" sz="2000" dirty="0" err="1"/>
              <a:t>province</a:t>
            </a:r>
            <a:r>
              <a:rPr lang="de-DE" sz="2000" dirty="0"/>
              <a:t> and </a:t>
            </a:r>
            <a:r>
              <a:rPr lang="de-DE" sz="2000" dirty="0" err="1"/>
              <a:t>country</a:t>
            </a:r>
            <a:r>
              <a:rPr lang="de-DE" sz="2000" dirty="0"/>
              <a:t>.</a:t>
            </a:r>
          </a:p>
          <a:p>
            <a:pPr marL="0" indent="0">
              <a:buNone/>
            </a:pPr>
            <a:endParaRPr lang="de-DE" sz="2000" dirty="0"/>
          </a:p>
          <a:p>
            <a:r>
              <a:rPr lang="de-DE" sz="2000" dirty="0"/>
              <a:t>MA </a:t>
            </a:r>
            <a:r>
              <a:rPr lang="de-DE" sz="2000" dirty="0" err="1"/>
              <a:t>thesis</a:t>
            </a:r>
            <a:r>
              <a:rPr lang="de-DE" sz="2000" dirty="0"/>
              <a:t> in Ed Studies: </a:t>
            </a:r>
            <a:r>
              <a:rPr lang="de-DE" sz="2000" dirty="0" err="1"/>
              <a:t>focuses</a:t>
            </a:r>
            <a:r>
              <a:rPr lang="de-DE" sz="2000" dirty="0"/>
              <a:t> on </a:t>
            </a:r>
            <a:r>
              <a:rPr lang="de-DE" sz="2000" dirty="0" err="1"/>
              <a:t>changing</a:t>
            </a:r>
            <a:r>
              <a:rPr lang="de-DE" sz="2000" dirty="0"/>
              <a:t> Quebec </a:t>
            </a:r>
            <a:r>
              <a:rPr lang="de-DE" sz="2000" dirty="0" err="1"/>
              <a:t>education</a:t>
            </a:r>
            <a:r>
              <a:rPr lang="de-DE" sz="2000" dirty="0"/>
              <a:t> </a:t>
            </a:r>
            <a:r>
              <a:rPr lang="de-DE" sz="2000" dirty="0" err="1"/>
              <a:t>curricula</a:t>
            </a:r>
            <a:r>
              <a:rPr lang="de-DE" sz="2000" dirty="0"/>
              <a:t> </a:t>
            </a:r>
            <a:r>
              <a:rPr lang="de-DE" sz="2000" dirty="0" err="1"/>
              <a:t>to</a:t>
            </a:r>
            <a:r>
              <a:rPr lang="de-DE" sz="2000" dirty="0"/>
              <a:t> </a:t>
            </a:r>
            <a:r>
              <a:rPr lang="de-DE" sz="2000" dirty="0" err="1"/>
              <a:t>reflect</a:t>
            </a:r>
            <a:r>
              <a:rPr lang="de-DE" sz="2000" dirty="0"/>
              <a:t> </a:t>
            </a:r>
            <a:r>
              <a:rPr lang="de-DE" sz="2000" dirty="0" err="1"/>
              <a:t>more</a:t>
            </a:r>
            <a:r>
              <a:rPr lang="de-DE" sz="2000" dirty="0"/>
              <a:t> </a:t>
            </a:r>
            <a:r>
              <a:rPr lang="de-DE" sz="2000" dirty="0" err="1"/>
              <a:t>awareness</a:t>
            </a:r>
            <a:r>
              <a:rPr lang="de-DE" sz="2000" dirty="0"/>
              <a:t>, </a:t>
            </a:r>
            <a:r>
              <a:rPr lang="de-DE" sz="2000" dirty="0" err="1"/>
              <a:t>prevention</a:t>
            </a:r>
            <a:r>
              <a:rPr lang="de-DE" sz="2000" dirty="0"/>
              <a:t> </a:t>
            </a:r>
            <a:r>
              <a:rPr lang="de-DE" sz="2000" dirty="0" err="1"/>
              <a:t>strategies</a:t>
            </a:r>
            <a:r>
              <a:rPr lang="de-DE" sz="2000" dirty="0"/>
              <a:t>, and </a:t>
            </a:r>
            <a:r>
              <a:rPr lang="de-DE" sz="2000" dirty="0" err="1"/>
              <a:t>solutions</a:t>
            </a:r>
            <a:r>
              <a:rPr lang="de-DE" sz="2000" dirty="0"/>
              <a:t> </a:t>
            </a:r>
            <a:r>
              <a:rPr lang="de-DE" sz="2000" dirty="0" err="1"/>
              <a:t>for</a:t>
            </a:r>
            <a:r>
              <a:rPr lang="de-DE" sz="2000" dirty="0"/>
              <a:t> </a:t>
            </a:r>
            <a:r>
              <a:rPr lang="de-DE" sz="2000" dirty="0" err="1"/>
              <a:t>intimate</a:t>
            </a:r>
            <a:r>
              <a:rPr lang="de-DE" sz="2000" dirty="0"/>
              <a:t> </a:t>
            </a:r>
            <a:r>
              <a:rPr lang="de-DE" sz="2000" dirty="0" err="1"/>
              <a:t>partner</a:t>
            </a:r>
            <a:r>
              <a:rPr lang="de-DE" sz="2000" dirty="0"/>
              <a:t> </a:t>
            </a:r>
            <a:r>
              <a:rPr lang="de-DE" sz="2000" dirty="0" err="1"/>
              <a:t>violence</a:t>
            </a:r>
            <a:r>
              <a:rPr lang="de-DE" sz="2000" dirty="0"/>
              <a:t> </a:t>
            </a:r>
            <a:r>
              <a:rPr lang="de-DE" sz="2000" dirty="0" err="1"/>
              <a:t>against</a:t>
            </a:r>
            <a:r>
              <a:rPr lang="de-DE" sz="2000" dirty="0"/>
              <a:t> </a:t>
            </a:r>
            <a:r>
              <a:rPr lang="de-DE" sz="2000" dirty="0" err="1"/>
              <a:t>women</a:t>
            </a:r>
            <a:r>
              <a:rPr lang="de-DE" sz="2000" dirty="0"/>
              <a:t>, </a:t>
            </a:r>
            <a:r>
              <a:rPr lang="de-DE" sz="2000" dirty="0" err="1"/>
              <a:t>to</a:t>
            </a:r>
            <a:r>
              <a:rPr lang="de-DE" sz="2000" dirty="0"/>
              <a:t> </a:t>
            </a:r>
            <a:r>
              <a:rPr lang="de-DE" sz="2000" dirty="0" err="1"/>
              <a:t>achieve</a:t>
            </a:r>
            <a:r>
              <a:rPr lang="de-DE" sz="2000" dirty="0"/>
              <a:t> gender-</a:t>
            </a:r>
            <a:r>
              <a:rPr lang="de-DE" sz="2000" dirty="0" err="1"/>
              <a:t>equality</a:t>
            </a:r>
            <a:r>
              <a:rPr lang="de-DE" sz="2000" dirty="0"/>
              <a:t> </a:t>
            </a:r>
            <a:r>
              <a:rPr lang="de-DE" sz="2000" dirty="0" err="1"/>
              <a:t>justice</a:t>
            </a:r>
            <a:r>
              <a:rPr lang="de-DE" sz="2000" dirty="0"/>
              <a:t> in </a:t>
            </a:r>
            <a:r>
              <a:rPr lang="de-DE" sz="2000" dirty="0" err="1"/>
              <a:t>both</a:t>
            </a:r>
            <a:r>
              <a:rPr lang="de-DE" sz="2000" dirty="0"/>
              <a:t> </a:t>
            </a:r>
            <a:r>
              <a:rPr lang="de-DE" sz="2000" dirty="0" err="1"/>
              <a:t>the</a:t>
            </a:r>
            <a:r>
              <a:rPr lang="de-DE" sz="2000" dirty="0"/>
              <a:t> </a:t>
            </a:r>
            <a:r>
              <a:rPr lang="de-DE" sz="2000" dirty="0" err="1"/>
              <a:t>educational</a:t>
            </a:r>
            <a:r>
              <a:rPr lang="de-DE" sz="2000" dirty="0"/>
              <a:t> </a:t>
            </a:r>
            <a:r>
              <a:rPr lang="de-DE" sz="2000" dirty="0" err="1"/>
              <a:t>sphere</a:t>
            </a:r>
            <a:r>
              <a:rPr lang="de-DE" sz="2000" dirty="0"/>
              <a:t>, </a:t>
            </a:r>
            <a:r>
              <a:rPr lang="de-DE" sz="2000" dirty="0" err="1"/>
              <a:t>as</a:t>
            </a:r>
            <a:r>
              <a:rPr lang="de-DE" sz="2000" dirty="0"/>
              <a:t> </a:t>
            </a:r>
            <a:r>
              <a:rPr lang="de-DE" sz="2000" dirty="0" err="1"/>
              <a:t>well</a:t>
            </a:r>
            <a:r>
              <a:rPr lang="de-DE" sz="2000" dirty="0"/>
              <a:t> </a:t>
            </a:r>
            <a:r>
              <a:rPr lang="de-DE" sz="2000" dirty="0" err="1"/>
              <a:t>as</a:t>
            </a:r>
            <a:r>
              <a:rPr lang="de-DE" sz="2000" dirty="0"/>
              <a:t> in </a:t>
            </a:r>
            <a:r>
              <a:rPr lang="de-DE" sz="2000" dirty="0" err="1"/>
              <a:t>society</a:t>
            </a:r>
            <a:r>
              <a:rPr lang="de-DE" sz="2000" dirty="0"/>
              <a:t>.</a:t>
            </a:r>
          </a:p>
          <a:p>
            <a:endParaRPr lang="de-DE" sz="2000" dirty="0"/>
          </a:p>
          <a:p>
            <a:r>
              <a:rPr lang="de-DE" sz="2000" dirty="0" err="1"/>
              <a:t>Document</a:t>
            </a:r>
            <a:r>
              <a:rPr lang="de-DE" sz="2000" dirty="0"/>
              <a:t>, “Sex Education in </a:t>
            </a:r>
            <a:r>
              <a:rPr lang="de-DE" sz="2000" dirty="0" err="1"/>
              <a:t>the</a:t>
            </a:r>
            <a:r>
              <a:rPr lang="de-DE" sz="2000" dirty="0"/>
              <a:t> </a:t>
            </a:r>
            <a:r>
              <a:rPr lang="de-DE" sz="2000" dirty="0" err="1"/>
              <a:t>Context</a:t>
            </a:r>
            <a:r>
              <a:rPr lang="de-DE" sz="2000" dirty="0"/>
              <a:t> </a:t>
            </a:r>
            <a:r>
              <a:rPr lang="de-DE" sz="2000" dirty="0" err="1"/>
              <a:t>of</a:t>
            </a:r>
            <a:r>
              <a:rPr lang="de-DE" sz="2000" dirty="0"/>
              <a:t> Education Reform” in Quebec and Concordia </a:t>
            </a:r>
            <a:r>
              <a:rPr lang="de-DE" sz="2000" dirty="0" err="1"/>
              <a:t>University’s</a:t>
            </a:r>
            <a:r>
              <a:rPr lang="de-DE" sz="2000" dirty="0"/>
              <a:t> “Report </a:t>
            </a:r>
            <a:r>
              <a:rPr lang="de-DE" sz="2000" dirty="0" err="1"/>
              <a:t>of</a:t>
            </a:r>
            <a:r>
              <a:rPr lang="de-DE" sz="2000" dirty="0"/>
              <a:t> </a:t>
            </a:r>
            <a:r>
              <a:rPr lang="de-DE" sz="2000" dirty="0" err="1"/>
              <a:t>the</a:t>
            </a:r>
            <a:r>
              <a:rPr lang="de-DE" sz="2000" dirty="0"/>
              <a:t> Task Force on Sexual </a:t>
            </a:r>
            <a:r>
              <a:rPr lang="de-DE" sz="2000" dirty="0" err="1"/>
              <a:t>Misconduct</a:t>
            </a:r>
            <a:r>
              <a:rPr lang="de-DE" sz="2000" dirty="0"/>
              <a:t> and Sexual </a:t>
            </a:r>
            <a:r>
              <a:rPr lang="de-DE" sz="2000" dirty="0" err="1"/>
              <a:t>Violence</a:t>
            </a:r>
            <a:r>
              <a:rPr lang="de-DE" sz="2000" dirty="0"/>
              <a:t>” </a:t>
            </a:r>
            <a:r>
              <a:rPr lang="de-DE" sz="2000" dirty="0" err="1"/>
              <a:t>are</a:t>
            </a:r>
            <a:r>
              <a:rPr lang="de-DE" sz="2000" dirty="0"/>
              <a:t> </a:t>
            </a:r>
            <a:r>
              <a:rPr lang="de-DE" sz="2000" dirty="0" err="1"/>
              <a:t>missing</a:t>
            </a:r>
            <a:r>
              <a:rPr lang="de-DE" sz="2000" dirty="0"/>
              <a:t> </a:t>
            </a:r>
            <a:r>
              <a:rPr lang="de-DE" sz="2000" dirty="0" err="1"/>
              <a:t>important</a:t>
            </a:r>
            <a:r>
              <a:rPr lang="de-DE" sz="2000" dirty="0"/>
              <a:t> </a:t>
            </a:r>
            <a:r>
              <a:rPr lang="de-DE" sz="2000" dirty="0" err="1"/>
              <a:t>elements</a:t>
            </a:r>
            <a:r>
              <a:rPr lang="de-DE" sz="2000" dirty="0"/>
              <a:t>, such </a:t>
            </a:r>
            <a:r>
              <a:rPr lang="de-DE" sz="2000" dirty="0" err="1"/>
              <a:t>as</a:t>
            </a:r>
            <a:r>
              <a:rPr lang="de-DE" sz="2000" dirty="0"/>
              <a:t> </a:t>
            </a:r>
            <a:r>
              <a:rPr lang="de-DE" sz="2000" dirty="0" err="1"/>
              <a:t>about</a:t>
            </a:r>
            <a:r>
              <a:rPr lang="de-DE" sz="2000" dirty="0"/>
              <a:t> </a:t>
            </a:r>
            <a:r>
              <a:rPr lang="de-DE" sz="2000" dirty="0" err="1"/>
              <a:t>educating</a:t>
            </a:r>
            <a:r>
              <a:rPr lang="de-DE" sz="2000" dirty="0"/>
              <a:t> </a:t>
            </a:r>
            <a:r>
              <a:rPr lang="de-DE" sz="2000" dirty="0" err="1"/>
              <a:t>others</a:t>
            </a:r>
            <a:r>
              <a:rPr lang="de-DE" sz="2000" dirty="0"/>
              <a:t> on all </a:t>
            </a:r>
            <a:r>
              <a:rPr lang="de-DE" sz="2000" dirty="0" err="1"/>
              <a:t>aspects</a:t>
            </a:r>
            <a:r>
              <a:rPr lang="de-DE" sz="2000" dirty="0"/>
              <a:t> </a:t>
            </a:r>
            <a:r>
              <a:rPr lang="de-DE" sz="2000" dirty="0" err="1"/>
              <a:t>of</a:t>
            </a:r>
            <a:r>
              <a:rPr lang="de-DE" sz="2000" dirty="0"/>
              <a:t> IPV —&gt; Holes in </a:t>
            </a:r>
            <a:r>
              <a:rPr lang="de-DE" sz="2000" dirty="0" err="1"/>
              <a:t>the</a:t>
            </a:r>
            <a:r>
              <a:rPr lang="de-DE" sz="2000" dirty="0"/>
              <a:t> </a:t>
            </a:r>
            <a:r>
              <a:rPr lang="de-DE" sz="2000" dirty="0" err="1"/>
              <a:t>system</a:t>
            </a:r>
            <a:r>
              <a:rPr lang="de-DE" sz="2000" dirty="0"/>
              <a:t>.</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171539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5297593" y="538022"/>
            <a:ext cx="6251110" cy="1783080"/>
          </a:xfrm>
        </p:spPr>
        <p:txBody>
          <a:bodyPr anchor="b">
            <a:normAutofit/>
          </a:bodyPr>
          <a:lstStyle/>
          <a:p>
            <a:r>
              <a:rPr lang="de-DE" sz="3600" b="1" dirty="0"/>
              <a:t>Amélie: IPV </a:t>
            </a:r>
            <a:r>
              <a:rPr lang="de-DE" sz="3600" b="1" dirty="0" err="1"/>
              <a:t>Against</a:t>
            </a:r>
            <a:r>
              <a:rPr lang="de-DE" sz="3600" b="1" dirty="0"/>
              <a:t> Women</a:t>
            </a:r>
            <a:br>
              <a:rPr lang="de-DE" sz="2200" dirty="0"/>
            </a:br>
            <a:endParaRPr lang="de-DE" sz="2200" dirty="0"/>
          </a:p>
        </p:txBody>
      </p:sp>
      <p:pic>
        <p:nvPicPr>
          <p:cNvPr id="7" name="Grafik 6">
            <a:extLst>
              <a:ext uri="{FF2B5EF4-FFF2-40B4-BE49-F238E27FC236}">
                <a16:creationId xmlns:a16="http://schemas.microsoft.com/office/drawing/2014/main" id="{205C7D12-8979-1DC6-FB57-C1226C009E25}"/>
              </a:ext>
            </a:extLst>
          </p:cNvPr>
          <p:cNvPicPr>
            <a:picLocks noChangeAspect="1"/>
          </p:cNvPicPr>
          <p:nvPr/>
        </p:nvPicPr>
        <p:blipFill rotWithShape="1">
          <a:blip r:embed="rId2"/>
          <a:srcRect b="20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5297762" y="2706624"/>
            <a:ext cx="6251110" cy="3483864"/>
          </a:xfrm>
        </p:spPr>
        <p:txBody>
          <a:bodyPr>
            <a:normAutofit/>
          </a:bodyPr>
          <a:lstStyle/>
          <a:p>
            <a:pPr marL="0" indent="0">
              <a:buNone/>
            </a:pPr>
            <a:endParaRPr lang="en-GB" sz="2200" dirty="0"/>
          </a:p>
          <a:p>
            <a:pPr marL="0" indent="0">
              <a:buNone/>
            </a:pPr>
            <a:endParaRPr lang="en-GB" sz="2200" dirty="0"/>
          </a:p>
          <a:p>
            <a:pPr marL="0" indent="0" algn="ctr">
              <a:buNone/>
            </a:pPr>
            <a:r>
              <a:rPr lang="de-DE" sz="2200" dirty="0"/>
              <a:t>After </a:t>
            </a:r>
            <a:r>
              <a:rPr lang="de-DE" sz="2200" dirty="0" err="1"/>
              <a:t>hearing</a:t>
            </a:r>
            <a:r>
              <a:rPr lang="de-DE" sz="2200" dirty="0"/>
              <a:t> </a:t>
            </a:r>
            <a:r>
              <a:rPr lang="de-DE" sz="2200" dirty="0" err="1"/>
              <a:t>about</a:t>
            </a:r>
            <a:r>
              <a:rPr lang="de-DE" sz="2200" dirty="0"/>
              <a:t> </a:t>
            </a:r>
            <a:r>
              <a:rPr lang="de-DE" sz="2200" dirty="0" err="1"/>
              <a:t>my</a:t>
            </a:r>
            <a:r>
              <a:rPr lang="de-DE" sz="2200" dirty="0"/>
              <a:t> </a:t>
            </a:r>
            <a:r>
              <a:rPr lang="de-DE" sz="2200" dirty="0" err="1"/>
              <a:t>project</a:t>
            </a:r>
            <a:r>
              <a:rPr lang="de-DE" sz="2200" dirty="0"/>
              <a:t>, </a:t>
            </a:r>
            <a:r>
              <a:rPr lang="de-DE" sz="2200" dirty="0" err="1"/>
              <a:t>how</a:t>
            </a:r>
            <a:r>
              <a:rPr lang="de-DE" sz="2200" dirty="0"/>
              <a:t> </a:t>
            </a:r>
            <a:r>
              <a:rPr lang="de-DE" sz="2200" dirty="0" err="1"/>
              <a:t>can</a:t>
            </a:r>
            <a:r>
              <a:rPr lang="de-DE" sz="2200" dirty="0"/>
              <a:t> </a:t>
            </a:r>
            <a:r>
              <a:rPr lang="de-DE" sz="2200" dirty="0" err="1"/>
              <a:t>we</a:t>
            </a:r>
            <a:r>
              <a:rPr lang="de-DE" sz="2200" dirty="0"/>
              <a:t> </a:t>
            </a:r>
            <a:r>
              <a:rPr lang="de-DE" sz="2200" dirty="0" err="1"/>
              <a:t>bridge</a:t>
            </a:r>
            <a:r>
              <a:rPr lang="de-DE" sz="2200" dirty="0"/>
              <a:t> </a:t>
            </a:r>
            <a:r>
              <a:rPr lang="de-DE" sz="2200" dirty="0" err="1"/>
              <a:t>the</a:t>
            </a:r>
            <a:r>
              <a:rPr lang="de-DE" sz="2200" dirty="0"/>
              <a:t> </a:t>
            </a:r>
            <a:r>
              <a:rPr lang="de-DE" sz="2200" dirty="0" err="1"/>
              <a:t>gap</a:t>
            </a:r>
            <a:r>
              <a:rPr lang="de-DE" sz="2200" dirty="0"/>
              <a:t> </a:t>
            </a:r>
            <a:r>
              <a:rPr lang="de-DE" sz="2200" dirty="0" err="1"/>
              <a:t>between</a:t>
            </a:r>
            <a:r>
              <a:rPr lang="de-DE" sz="2200" dirty="0"/>
              <a:t> IPV and </a:t>
            </a:r>
            <a:r>
              <a:rPr lang="de-DE" sz="2200" dirty="0" err="1"/>
              <a:t>the</a:t>
            </a:r>
            <a:r>
              <a:rPr lang="de-DE" sz="2200" dirty="0"/>
              <a:t> </a:t>
            </a:r>
            <a:r>
              <a:rPr lang="de-DE" sz="2200" dirty="0" err="1"/>
              <a:t>missing</a:t>
            </a:r>
            <a:r>
              <a:rPr lang="de-DE" sz="2200" dirty="0"/>
              <a:t> </a:t>
            </a:r>
            <a:r>
              <a:rPr lang="de-DE" sz="2200" dirty="0" err="1"/>
              <a:t>elements</a:t>
            </a:r>
            <a:r>
              <a:rPr lang="de-DE" sz="2200" dirty="0"/>
              <a:t> </a:t>
            </a:r>
            <a:r>
              <a:rPr lang="de-DE" sz="2200" dirty="0" err="1"/>
              <a:t>within</a:t>
            </a:r>
            <a:r>
              <a:rPr lang="de-DE" sz="2200" dirty="0"/>
              <a:t> </a:t>
            </a:r>
            <a:r>
              <a:rPr lang="de-DE" sz="2200" dirty="0" err="1"/>
              <a:t>the</a:t>
            </a:r>
            <a:r>
              <a:rPr lang="de-DE" sz="2200" dirty="0"/>
              <a:t> sex </a:t>
            </a:r>
            <a:r>
              <a:rPr lang="de-DE" sz="2200" dirty="0" err="1"/>
              <a:t>education</a:t>
            </a:r>
            <a:r>
              <a:rPr lang="de-DE" sz="2200" dirty="0"/>
              <a:t> </a:t>
            </a:r>
            <a:r>
              <a:rPr lang="de-DE" sz="2200" dirty="0" err="1"/>
              <a:t>of</a:t>
            </a:r>
            <a:r>
              <a:rPr lang="de-DE" sz="2200" dirty="0"/>
              <a:t> Quebec </a:t>
            </a:r>
            <a:r>
              <a:rPr lang="de-DE" sz="2200" dirty="0" err="1"/>
              <a:t>to</a:t>
            </a:r>
            <a:r>
              <a:rPr lang="de-DE" sz="2200" dirty="0"/>
              <a:t> </a:t>
            </a:r>
            <a:r>
              <a:rPr lang="de-DE" sz="2200" dirty="0" err="1"/>
              <a:t>better</a:t>
            </a:r>
            <a:r>
              <a:rPr lang="de-DE" sz="2200" dirty="0"/>
              <a:t> </a:t>
            </a:r>
            <a:r>
              <a:rPr lang="de-DE" sz="2200" dirty="0" err="1"/>
              <a:t>reflect</a:t>
            </a:r>
            <a:r>
              <a:rPr lang="de-DE" sz="2200" dirty="0"/>
              <a:t> </a:t>
            </a:r>
            <a:r>
              <a:rPr lang="de-DE" sz="2200" dirty="0" err="1"/>
              <a:t>gender</a:t>
            </a:r>
            <a:r>
              <a:rPr lang="de-DE" sz="2200" dirty="0"/>
              <a:t> </a:t>
            </a:r>
            <a:r>
              <a:rPr lang="de-DE" sz="2200" dirty="0" err="1"/>
              <a:t>equality</a:t>
            </a:r>
            <a:r>
              <a:rPr lang="de-DE" sz="2200" dirty="0"/>
              <a:t>?</a:t>
            </a:r>
          </a:p>
          <a:p>
            <a:pPr marL="914400" indent="-914400">
              <a:buAutoNum type="arabicPeriod"/>
            </a:pPr>
            <a:endParaRPr lang="en-GB" sz="2200" dirty="0"/>
          </a:p>
          <a:p>
            <a:pPr marL="914400" indent="-914400">
              <a:buAutoNum type="arabicPeriod"/>
            </a:pPr>
            <a:endParaRPr lang="en-GB" sz="2200" dirty="0"/>
          </a:p>
          <a:p>
            <a:pPr marL="0" indent="0">
              <a:buNone/>
            </a:pPr>
            <a:endParaRPr lang="de-DE" sz="2200" dirty="0"/>
          </a:p>
        </p:txBody>
      </p:sp>
    </p:spTree>
    <p:extLst>
      <p:ext uri="{BB962C8B-B14F-4D97-AF65-F5344CB8AC3E}">
        <p14:creationId xmlns:p14="http://schemas.microsoft.com/office/powerpoint/2010/main" val="137020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1138210" cy="1325563"/>
          </a:xfrm>
        </p:spPr>
        <p:txBody>
          <a:bodyPr>
            <a:normAutofit fontScale="90000"/>
          </a:bodyPr>
          <a:lstStyle/>
          <a:p>
            <a:r>
              <a:rPr lang="de-DE" sz="4000" b="1" dirty="0"/>
              <a:t>Neslihan: </a:t>
            </a:r>
            <a:r>
              <a:rPr lang="de-DE" sz="4000" b="1" dirty="0" err="1"/>
              <a:t>Epistemic</a:t>
            </a:r>
            <a:r>
              <a:rPr lang="de-DE" sz="4000" b="1" dirty="0"/>
              <a:t> </a:t>
            </a:r>
            <a:r>
              <a:rPr lang="de-DE" sz="4000" b="1" dirty="0" err="1"/>
              <a:t>Injustice</a:t>
            </a:r>
            <a:r>
              <a:rPr lang="de-DE" sz="40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838200" y="1929384"/>
            <a:ext cx="10515600" cy="4251960"/>
          </a:xfrm>
        </p:spPr>
        <p:txBody>
          <a:bodyPr>
            <a:normAutofit/>
          </a:bodyPr>
          <a:lstStyle/>
          <a:p>
            <a:pPr marL="914400" indent="-914400">
              <a:buAutoNum type="arabicPeriod"/>
            </a:pPr>
            <a:endParaRPr lang="en-GB" sz="2200" dirty="0"/>
          </a:p>
          <a:p>
            <a:pPr marL="914400" indent="-914400">
              <a:buAutoNum type="arabicPeriod"/>
            </a:pPr>
            <a:endParaRPr lang="en-GB" sz="2400" dirty="0"/>
          </a:p>
          <a:p>
            <a:pPr marL="914400" indent="-914400">
              <a:buAutoNum type="arabicPeriod"/>
            </a:pPr>
            <a:r>
              <a:rPr lang="en-GB" sz="2400" dirty="0"/>
              <a:t>Theoretical Framework: Epistemic Injustice? </a:t>
            </a:r>
          </a:p>
          <a:p>
            <a:pPr marL="914400" indent="-914400">
              <a:buAutoNum type="arabicPeriod"/>
            </a:pPr>
            <a:r>
              <a:rPr lang="en-GB" sz="2400" dirty="0"/>
              <a:t>Underlying idea</a:t>
            </a:r>
          </a:p>
          <a:p>
            <a:pPr marL="914400" indent="-914400">
              <a:buAutoNum type="arabicPeriod"/>
            </a:pPr>
            <a:r>
              <a:rPr lang="en-GB" sz="2400" dirty="0"/>
              <a:t>Excerpts from an Interview</a:t>
            </a:r>
          </a:p>
          <a:p>
            <a:pPr marL="914400" indent="-914400">
              <a:buAutoNum type="arabicPeriod"/>
            </a:pPr>
            <a:r>
              <a:rPr lang="en-GB" sz="2400" dirty="0"/>
              <a:t>References</a:t>
            </a:r>
          </a:p>
          <a:p>
            <a:pPr marL="0" indent="0">
              <a:buNone/>
            </a:pPr>
            <a:endParaRPr lang="de-DE" sz="2200" dirty="0"/>
          </a:p>
        </p:txBody>
      </p:sp>
    </p:spTree>
    <p:extLst>
      <p:ext uri="{BB962C8B-B14F-4D97-AF65-F5344CB8AC3E}">
        <p14:creationId xmlns:p14="http://schemas.microsoft.com/office/powerpoint/2010/main" val="150451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0515600" cy="1325563"/>
          </a:xfrm>
        </p:spPr>
        <p:txBody>
          <a:bodyPr>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838200" y="1929384"/>
            <a:ext cx="10515600" cy="4251960"/>
          </a:xfrm>
        </p:spPr>
        <p:txBody>
          <a:bodyPr>
            <a:normAutofit/>
          </a:bodyPr>
          <a:lstStyle/>
          <a:p>
            <a:pPr marL="0" indent="0">
              <a:buNone/>
            </a:pPr>
            <a:r>
              <a:rPr lang="en-GB" sz="2400" dirty="0"/>
              <a:t>1. Theoretical Framework: Epistemic Injustice?</a:t>
            </a:r>
          </a:p>
          <a:p>
            <a:pPr marL="914400" indent="-914400">
              <a:buAutoNum type="arabicPeriod"/>
            </a:pPr>
            <a:endParaRPr lang="en-GB" sz="2400" dirty="0"/>
          </a:p>
          <a:p>
            <a:pPr marL="0" indent="0" algn="just">
              <a:buNone/>
            </a:pPr>
            <a:r>
              <a:rPr lang="en-GB" sz="2400" dirty="0"/>
              <a:t>The theories and philosophies evolving around epistemic injustice try to find an answer to the following questions: </a:t>
            </a:r>
          </a:p>
          <a:p>
            <a:pPr marL="0" indent="0" algn="just">
              <a:buNone/>
            </a:pPr>
            <a:endParaRPr lang="en-GB" sz="2400" dirty="0"/>
          </a:p>
          <a:p>
            <a:pPr marL="0" indent="0" algn="just">
              <a:buNone/>
            </a:pPr>
            <a:r>
              <a:rPr lang="en-GB" sz="2400" dirty="0"/>
              <a:t>“Who has voice and who doesn’t? Are voices interacting with equal agency and power? In whose terms are they communicating? Who is being understood and who isn’t (and at what cost)? Who is being believed? And who is even acknowledged and engaged with?” (Kidd et al., 2017, p. 1)</a:t>
            </a:r>
          </a:p>
          <a:p>
            <a:pPr marL="914400" indent="-914400">
              <a:buAutoNum type="arabicPeriod"/>
            </a:pPr>
            <a:endParaRPr lang="en-GB" sz="2200" dirty="0"/>
          </a:p>
          <a:p>
            <a:pPr marL="0" indent="0">
              <a:buNone/>
            </a:pPr>
            <a:endParaRPr lang="de-DE" sz="2200" dirty="0"/>
          </a:p>
        </p:txBody>
      </p:sp>
    </p:spTree>
    <p:extLst>
      <p:ext uri="{BB962C8B-B14F-4D97-AF65-F5344CB8AC3E}">
        <p14:creationId xmlns:p14="http://schemas.microsoft.com/office/powerpoint/2010/main" val="120738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0515600" cy="1325563"/>
          </a:xfrm>
        </p:spPr>
        <p:txBody>
          <a:bodyPr>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773151" y="1890355"/>
            <a:ext cx="10853928" cy="4563491"/>
          </a:xfrm>
        </p:spPr>
        <p:txBody>
          <a:bodyPr>
            <a:normAutofit fontScale="92500" lnSpcReduction="20000"/>
          </a:bodyPr>
          <a:lstStyle/>
          <a:p>
            <a:pPr marL="0" indent="0">
              <a:buNone/>
            </a:pPr>
            <a:r>
              <a:rPr lang="en-GB" sz="2400" dirty="0"/>
              <a:t>1. Theoretical Framework: Epistemic Injustice?</a:t>
            </a:r>
          </a:p>
          <a:p>
            <a:pPr marL="0" indent="0">
              <a:buNone/>
            </a:pPr>
            <a:endParaRPr lang="en-GB" sz="2600" dirty="0"/>
          </a:p>
          <a:p>
            <a:pPr marL="0" indent="0">
              <a:buNone/>
            </a:pPr>
            <a:r>
              <a:rPr lang="en-GB" sz="2600" dirty="0"/>
              <a:t>Broad Definition: </a:t>
            </a:r>
          </a:p>
          <a:p>
            <a:pPr marL="914400" indent="-914400">
              <a:buAutoNum type="arabicPeriod"/>
            </a:pPr>
            <a:endParaRPr lang="en-GB" sz="2600" dirty="0"/>
          </a:p>
          <a:p>
            <a:pPr marL="0" indent="0" algn="just">
              <a:buNone/>
            </a:pPr>
            <a:r>
              <a:rPr lang="en-GB" sz="2600" dirty="0"/>
              <a:t>“Epistemic injustice refers to those forms of unfair treatment that relate to issues of knowledge, understanding, and participation in communicative practices. These issues include a wide range of topics concerning wrongful treatment and unjust structures [my own emphasis] in meaning-making and knowledge producing practices, such as the following: exclusion and silencing, invisibility and inaudibility (or distorted presence or representation); having one’s meanings or contributions systematically distorted, misheard, or misinterpreted; having diminished status or standing in communicative practices; unfair differentials in authority and/or epistemic agency; being unfairly distrusted, receiving no or minimal uptake, being </a:t>
            </a:r>
            <a:r>
              <a:rPr lang="en-GB" sz="2600" dirty="0" err="1"/>
              <a:t>coopted</a:t>
            </a:r>
            <a:r>
              <a:rPr lang="en-GB" sz="2600" dirty="0"/>
              <a:t> or instrumentalized; being marginalized as a result of dysfunctional dynamics; etc.” (Kidd et al., 2017, p. 1)</a:t>
            </a:r>
          </a:p>
          <a:p>
            <a:pPr marL="914400" indent="-914400">
              <a:buAutoNum type="arabicPeriod"/>
            </a:pPr>
            <a:endParaRPr lang="en-GB" sz="2400" dirty="0"/>
          </a:p>
          <a:p>
            <a:pPr marL="914400" indent="-914400">
              <a:buAutoNum type="arabicPeriod"/>
            </a:pPr>
            <a:endParaRPr lang="en-GB" sz="2200" dirty="0"/>
          </a:p>
          <a:p>
            <a:pPr marL="0" indent="0">
              <a:buNone/>
            </a:pPr>
            <a:endParaRPr lang="de-DE" sz="2200" dirty="0"/>
          </a:p>
        </p:txBody>
      </p:sp>
    </p:spTree>
    <p:extLst>
      <p:ext uri="{BB962C8B-B14F-4D97-AF65-F5344CB8AC3E}">
        <p14:creationId xmlns:p14="http://schemas.microsoft.com/office/powerpoint/2010/main" val="335321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804CCDD-88C7-4B43-A381-F2D8DAF62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612648" y="365124"/>
            <a:ext cx="5221224" cy="2066544"/>
          </a:xfrm>
        </p:spPr>
        <p:txBody>
          <a:bodyPr anchor="b">
            <a:normAutofit/>
          </a:bodyPr>
          <a:lstStyle/>
          <a:p>
            <a:r>
              <a:rPr lang="de-DE" sz="2200" b="1" dirty="0"/>
              <a:t>Neslihan: </a:t>
            </a:r>
            <a:r>
              <a:rPr lang="de-DE" sz="2200" b="1" dirty="0" err="1"/>
              <a:t>Epistemic</a:t>
            </a:r>
            <a:r>
              <a:rPr lang="de-DE" sz="2200" b="1" dirty="0"/>
              <a:t> </a:t>
            </a:r>
            <a:r>
              <a:rPr lang="de-DE" sz="2200" b="1" dirty="0" err="1"/>
              <a:t>Injustice</a:t>
            </a:r>
            <a:r>
              <a:rPr lang="de-DE" sz="2200" b="1" dirty="0"/>
              <a:t> in Higher Education</a:t>
            </a:r>
            <a:br>
              <a:rPr lang="de-DE" sz="2200" dirty="0"/>
            </a:br>
            <a:r>
              <a:rPr lang="de-DE" sz="2200" dirty="0" err="1"/>
              <a:t>Experiences</a:t>
            </a:r>
            <a:r>
              <a:rPr lang="de-DE" sz="2200" dirty="0"/>
              <a:t> </a:t>
            </a:r>
            <a:r>
              <a:rPr lang="de-DE" sz="2200" dirty="0" err="1"/>
              <a:t>of</a:t>
            </a:r>
            <a:r>
              <a:rPr lang="de-DE" sz="2200" dirty="0"/>
              <a:t> </a:t>
            </a:r>
            <a:r>
              <a:rPr lang="de-DE" sz="2200" dirty="0" err="1"/>
              <a:t>Discrimination</a:t>
            </a:r>
            <a:r>
              <a:rPr lang="de-DE" sz="2200" dirty="0"/>
              <a:t> and </a:t>
            </a:r>
            <a:r>
              <a:rPr lang="de-DE" sz="2200" dirty="0" err="1"/>
              <a:t>Racism</a:t>
            </a:r>
            <a:r>
              <a:rPr lang="de-DE" sz="2200" dirty="0"/>
              <a:t> </a:t>
            </a:r>
            <a:r>
              <a:rPr lang="de-DE" sz="2200" dirty="0" err="1"/>
              <a:t>of</a:t>
            </a:r>
            <a:r>
              <a:rPr lang="de-DE" sz="2200" dirty="0"/>
              <a:t> </a:t>
            </a:r>
            <a:r>
              <a:rPr lang="de-DE" sz="2200" dirty="0" err="1"/>
              <a:t>Minority</a:t>
            </a:r>
            <a:r>
              <a:rPr lang="de-DE" sz="2200" dirty="0"/>
              <a:t> Women in Higher Education</a:t>
            </a:r>
            <a:br>
              <a:rPr lang="de-DE" sz="2200" dirty="0"/>
            </a:br>
            <a:endParaRPr lang="de-DE" sz="2200" dirty="0"/>
          </a:p>
        </p:txBody>
      </p:sp>
      <p:pic>
        <p:nvPicPr>
          <p:cNvPr id="6" name="Grafik 5" descr="Ein Bild, das Menschliches Gesicht, Kleidung, Person, Anzug enthält.&#10;&#10;Automatisch generierte Beschreibung">
            <a:extLst>
              <a:ext uri="{FF2B5EF4-FFF2-40B4-BE49-F238E27FC236}">
                <a16:creationId xmlns:a16="http://schemas.microsoft.com/office/drawing/2014/main" id="{6FBF6D29-CB54-EC57-7AFF-3CCD80F076F3}"/>
              </a:ext>
            </a:extLst>
          </p:cNvPr>
          <p:cNvPicPr>
            <a:picLocks noChangeAspect="1"/>
          </p:cNvPicPr>
          <p:nvPr/>
        </p:nvPicPr>
        <p:blipFill rotWithShape="1">
          <a:blip r:embed="rId3"/>
          <a:srcRect l="17527" r="21031" b="4"/>
          <a:stretch/>
        </p:blipFill>
        <p:spPr>
          <a:xfrm>
            <a:off x="6394317" y="4"/>
            <a:ext cx="2757736" cy="2524633"/>
          </a:xfrm>
          <a:custGeom>
            <a:avLst/>
            <a:gdLst/>
            <a:ahLst/>
            <a:cxnLst/>
            <a:rect l="l" t="t" r="r" b="b"/>
            <a:pathLst>
              <a:path w="2757736" h="2524633">
                <a:moveTo>
                  <a:pt x="21123" y="0"/>
                </a:moveTo>
                <a:lnTo>
                  <a:pt x="2731055" y="0"/>
                </a:lnTo>
                <a:lnTo>
                  <a:pt x="2730838" y="5093"/>
                </a:lnTo>
                <a:cubicBezTo>
                  <a:pt x="2730487" y="45377"/>
                  <a:pt x="2732295" y="85646"/>
                  <a:pt x="2738658" y="125789"/>
                </a:cubicBezTo>
                <a:cubicBezTo>
                  <a:pt x="2756621" y="238377"/>
                  <a:pt x="2761924" y="352450"/>
                  <a:pt x="2754463" y="466085"/>
                </a:cubicBezTo>
                <a:cubicBezTo>
                  <a:pt x="2744150" y="620982"/>
                  <a:pt x="2730085" y="775628"/>
                  <a:pt x="2725799" y="930904"/>
                </a:cubicBezTo>
                <a:cubicBezTo>
                  <a:pt x="2721780" y="1082146"/>
                  <a:pt x="2734774" y="1233389"/>
                  <a:pt x="2744685" y="1383875"/>
                </a:cubicBezTo>
                <a:cubicBezTo>
                  <a:pt x="2759152" y="1603429"/>
                  <a:pt x="2748838" y="1823108"/>
                  <a:pt x="2739863" y="2042788"/>
                </a:cubicBezTo>
                <a:cubicBezTo>
                  <a:pt x="2736448" y="2125925"/>
                  <a:pt x="2737930" y="2209061"/>
                  <a:pt x="2740205" y="2292197"/>
                </a:cubicBezTo>
                <a:lnTo>
                  <a:pt x="2744484" y="2501376"/>
                </a:lnTo>
                <a:lnTo>
                  <a:pt x="2513574" y="2517337"/>
                </a:lnTo>
                <a:cubicBezTo>
                  <a:pt x="2415696" y="2521959"/>
                  <a:pt x="2317754" y="2524358"/>
                  <a:pt x="2219717" y="2524288"/>
                </a:cubicBezTo>
                <a:cubicBezTo>
                  <a:pt x="2139473" y="2526009"/>
                  <a:pt x="2059213" y="2521297"/>
                  <a:pt x="1979578" y="2510176"/>
                </a:cubicBezTo>
                <a:cubicBezTo>
                  <a:pt x="1865287" y="2491406"/>
                  <a:pt x="1749852" y="2477294"/>
                  <a:pt x="1633783" y="2489008"/>
                </a:cubicBezTo>
                <a:cubicBezTo>
                  <a:pt x="1553779" y="2497192"/>
                  <a:pt x="1473902" y="2501991"/>
                  <a:pt x="1393517" y="2501709"/>
                </a:cubicBezTo>
                <a:cubicBezTo>
                  <a:pt x="1208744" y="2501709"/>
                  <a:pt x="1023847" y="2500016"/>
                  <a:pt x="839074" y="2503543"/>
                </a:cubicBezTo>
                <a:cubicBezTo>
                  <a:pt x="674622" y="2506648"/>
                  <a:pt x="510804" y="2513421"/>
                  <a:pt x="346224" y="2496346"/>
                </a:cubicBezTo>
                <a:cubicBezTo>
                  <a:pt x="285491" y="2490066"/>
                  <a:pt x="224679" y="2485859"/>
                  <a:pt x="163814" y="2483127"/>
                </a:cubicBezTo>
                <a:lnTo>
                  <a:pt x="18517" y="2479653"/>
                </a:lnTo>
                <a:lnTo>
                  <a:pt x="18260" y="2465175"/>
                </a:lnTo>
                <a:cubicBezTo>
                  <a:pt x="17160" y="2423362"/>
                  <a:pt x="16458" y="2381580"/>
                  <a:pt x="22836" y="2339990"/>
                </a:cubicBezTo>
                <a:cubicBezTo>
                  <a:pt x="31895" y="2273000"/>
                  <a:pt x="32239" y="2205116"/>
                  <a:pt x="23857" y="2138036"/>
                </a:cubicBezTo>
                <a:cubicBezTo>
                  <a:pt x="8778" y="2011225"/>
                  <a:pt x="9721" y="1883023"/>
                  <a:pt x="26663" y="1756454"/>
                </a:cubicBezTo>
                <a:cubicBezTo>
                  <a:pt x="37125" y="1682587"/>
                  <a:pt x="43121" y="1606552"/>
                  <a:pt x="24367" y="1534088"/>
                </a:cubicBezTo>
                <a:cubicBezTo>
                  <a:pt x="-19775" y="1363773"/>
                  <a:pt x="5996" y="1193203"/>
                  <a:pt x="24367" y="1023781"/>
                </a:cubicBezTo>
                <a:cubicBezTo>
                  <a:pt x="35530" y="932794"/>
                  <a:pt x="35786" y="840798"/>
                  <a:pt x="25133" y="749747"/>
                </a:cubicBezTo>
                <a:cubicBezTo>
                  <a:pt x="6226" y="615268"/>
                  <a:pt x="2577" y="479090"/>
                  <a:pt x="14289" y="343797"/>
                </a:cubicBezTo>
                <a:cubicBezTo>
                  <a:pt x="24877" y="233188"/>
                  <a:pt x="35339" y="122324"/>
                  <a:pt x="22581" y="10822"/>
                </a:cubicBezTo>
                <a:close/>
              </a:path>
            </a:pathLst>
          </a:custGeom>
        </p:spPr>
      </p:pic>
      <p:pic>
        <p:nvPicPr>
          <p:cNvPr id="5" name="Grafik 4" descr="Ein Bild, das Text, Screenshot, Grafiken, Grafikdesign enthält.&#10;&#10;Automatisch generierte Beschreibung">
            <a:extLst>
              <a:ext uri="{FF2B5EF4-FFF2-40B4-BE49-F238E27FC236}">
                <a16:creationId xmlns:a16="http://schemas.microsoft.com/office/drawing/2014/main" id="{DB2EE5D0-DCFB-9851-89CB-5A56C472AAFB}"/>
              </a:ext>
            </a:extLst>
          </p:cNvPr>
          <p:cNvPicPr>
            <a:picLocks noChangeAspect="1"/>
          </p:cNvPicPr>
          <p:nvPr/>
        </p:nvPicPr>
        <p:blipFill rotWithShape="1">
          <a:blip r:embed="rId4"/>
          <a:srcRect l="19186" r="17214" b="1"/>
          <a:stretch/>
        </p:blipFill>
        <p:spPr>
          <a:xfrm>
            <a:off x="9339374" y="1"/>
            <a:ext cx="2852627" cy="2520152"/>
          </a:xfrm>
          <a:custGeom>
            <a:avLst/>
            <a:gdLst/>
            <a:ahLst/>
            <a:cxnLst/>
            <a:rect l="l" t="t" r="r" b="b"/>
            <a:pathLst>
              <a:path w="2852627" h="2520152">
                <a:moveTo>
                  <a:pt x="10064" y="0"/>
                </a:moveTo>
                <a:lnTo>
                  <a:pt x="2852627" y="0"/>
                </a:lnTo>
                <a:lnTo>
                  <a:pt x="2852627" y="2486586"/>
                </a:lnTo>
                <a:lnTo>
                  <a:pt x="2722923" y="2488164"/>
                </a:lnTo>
                <a:cubicBezTo>
                  <a:pt x="2674488" y="2490004"/>
                  <a:pt x="2626073" y="2493170"/>
                  <a:pt x="2577690" y="2497898"/>
                </a:cubicBezTo>
                <a:cubicBezTo>
                  <a:pt x="2399458" y="2512970"/>
                  <a:pt x="2220528" y="2515143"/>
                  <a:pt x="2042042" y="2504390"/>
                </a:cubicBezTo>
                <a:cubicBezTo>
                  <a:pt x="1880764" y="2496911"/>
                  <a:pt x="1719740" y="2478563"/>
                  <a:pt x="1558080" y="2494228"/>
                </a:cubicBezTo>
                <a:cubicBezTo>
                  <a:pt x="1502460" y="2499592"/>
                  <a:pt x="1447854" y="2512575"/>
                  <a:pt x="1391850" y="2515538"/>
                </a:cubicBezTo>
                <a:cubicBezTo>
                  <a:pt x="1129488" y="2529651"/>
                  <a:pt x="868014" y="2508482"/>
                  <a:pt x="606540" y="2491124"/>
                </a:cubicBezTo>
                <a:cubicBezTo>
                  <a:pt x="511296" y="2484774"/>
                  <a:pt x="416054" y="2477012"/>
                  <a:pt x="320810" y="2494370"/>
                </a:cubicBezTo>
                <a:cubicBezTo>
                  <a:pt x="240438" y="2508129"/>
                  <a:pt x="158860" y="2510966"/>
                  <a:pt x="77878" y="2502837"/>
                </a:cubicBezTo>
                <a:lnTo>
                  <a:pt x="9154" y="2498029"/>
                </a:lnTo>
                <a:lnTo>
                  <a:pt x="8320" y="2462991"/>
                </a:lnTo>
                <a:cubicBezTo>
                  <a:pt x="6579" y="2338090"/>
                  <a:pt x="-9495" y="2212684"/>
                  <a:pt x="8320" y="2088414"/>
                </a:cubicBezTo>
                <a:cubicBezTo>
                  <a:pt x="37454" y="1869137"/>
                  <a:pt x="41459" y="1647554"/>
                  <a:pt x="20242" y="1427484"/>
                </a:cubicBezTo>
                <a:cubicBezTo>
                  <a:pt x="-386" y="1179282"/>
                  <a:pt x="-1860" y="930008"/>
                  <a:pt x="15822" y="681605"/>
                </a:cubicBezTo>
                <a:cubicBezTo>
                  <a:pt x="28413" y="497593"/>
                  <a:pt x="37789" y="313203"/>
                  <a:pt x="26537" y="128561"/>
                </a:cubicBezTo>
                <a:cubicBezTo>
                  <a:pt x="24327" y="93208"/>
                  <a:pt x="18400" y="58296"/>
                  <a:pt x="12757" y="23416"/>
                </a:cubicBezTo>
                <a:close/>
              </a:path>
            </a:pathLst>
          </a:custGeom>
        </p:spPr>
      </p:pic>
      <p:sp>
        <p:nvSpPr>
          <p:cNvPr id="24" name="sketch line">
            <a:extLst>
              <a:ext uri="{FF2B5EF4-FFF2-40B4-BE49-F238E27FC236}">
                <a16:creationId xmlns:a16="http://schemas.microsoft.com/office/drawing/2014/main" id="{BBECEAC1-4BBC-4815-B44E-D9B231A3F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520" y="260986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612648" y="2843784"/>
            <a:ext cx="5587430" cy="3328416"/>
          </a:xfrm>
        </p:spPr>
        <p:txBody>
          <a:bodyPr>
            <a:normAutofit/>
          </a:bodyPr>
          <a:lstStyle/>
          <a:p>
            <a:pPr marL="0" indent="0">
              <a:buNone/>
            </a:pPr>
            <a:endParaRPr lang="en-GB" sz="2000" dirty="0"/>
          </a:p>
          <a:p>
            <a:pPr marL="0" indent="0">
              <a:buNone/>
            </a:pPr>
            <a:r>
              <a:rPr lang="en-GB" sz="2000" dirty="0"/>
              <a:t>1. Theoretical Framework: Epistemic Injustice?</a:t>
            </a:r>
          </a:p>
          <a:p>
            <a:pPr marL="0" indent="0">
              <a:buNone/>
            </a:pPr>
            <a:endParaRPr lang="en-GB" sz="2000" dirty="0"/>
          </a:p>
          <a:p>
            <a:r>
              <a:rPr lang="de-DE" sz="2000" dirty="0"/>
              <a:t>Hegemonial Hashtags &amp; </a:t>
            </a:r>
          </a:p>
          <a:p>
            <a:r>
              <a:rPr lang="de-DE" sz="2000" dirty="0"/>
              <a:t>ONET: </a:t>
            </a:r>
            <a:r>
              <a:rPr lang="de-DE" sz="2000" dirty="0" err="1"/>
              <a:t>Cleaning</a:t>
            </a:r>
            <a:r>
              <a:rPr lang="de-DE" sz="2000" dirty="0"/>
              <a:t> Company (</a:t>
            </a:r>
            <a:r>
              <a:rPr lang="de-DE" sz="2000" dirty="0">
                <a:hlinkClick r:id="rId5"/>
              </a:rPr>
              <a:t>https://www.youtube.com/watch?v=pSbLUVvn2lU</a:t>
            </a:r>
            <a:r>
              <a:rPr lang="de-DE" sz="2000" dirty="0"/>
              <a:t>) &amp; </a:t>
            </a:r>
          </a:p>
          <a:p>
            <a:r>
              <a:rPr lang="de-DE" sz="2000" dirty="0"/>
              <a:t>Rachel Dolezal (</a:t>
            </a:r>
            <a:r>
              <a:rPr lang="de-DE" sz="2000" dirty="0">
                <a:hlinkClick r:id="rId6"/>
              </a:rPr>
              <a:t>https://en.wikipedia.org/wiki/Rachel_Dolezal</a:t>
            </a:r>
            <a:r>
              <a:rPr lang="de-DE" sz="2000" dirty="0"/>
              <a:t>)</a:t>
            </a:r>
          </a:p>
        </p:txBody>
      </p:sp>
      <p:pic>
        <p:nvPicPr>
          <p:cNvPr id="4" name="Grafik 3" descr="Ein Bild, das Text, Schrift, Logo, Grafiken enthält.&#10;&#10;Automatisch generierte Beschreibung">
            <a:extLst>
              <a:ext uri="{FF2B5EF4-FFF2-40B4-BE49-F238E27FC236}">
                <a16:creationId xmlns:a16="http://schemas.microsoft.com/office/drawing/2014/main" id="{B537F7B2-8912-E846-CF1D-1676A00A7CA2}"/>
              </a:ext>
            </a:extLst>
          </p:cNvPr>
          <p:cNvPicPr>
            <a:picLocks noChangeAspect="1"/>
          </p:cNvPicPr>
          <p:nvPr/>
        </p:nvPicPr>
        <p:blipFill rotWithShape="1">
          <a:blip r:embed="rId7">
            <a:extLst>
              <a:ext uri="{28A0092B-C50C-407E-A947-70E740481C1C}">
                <a14:useLocalDpi xmlns:a14="http://schemas.microsoft.com/office/drawing/2010/main" val="0"/>
              </a:ext>
            </a:extLst>
          </a:blip>
          <a:srcRect l="5458" r="16779" b="-2"/>
          <a:stretch/>
        </p:blipFill>
        <p:spPr>
          <a:xfrm>
            <a:off x="6388701" y="2716074"/>
            <a:ext cx="5803299" cy="4141924"/>
          </a:xfrm>
          <a:custGeom>
            <a:avLst/>
            <a:gdLst/>
            <a:ahLst/>
            <a:cxnLst/>
            <a:rect l="l" t="t" r="r" b="b"/>
            <a:pathLst>
              <a:path w="5803299" h="4141924">
                <a:moveTo>
                  <a:pt x="4086182" y="1329"/>
                </a:moveTo>
                <a:cubicBezTo>
                  <a:pt x="4156698" y="-1238"/>
                  <a:pt x="4227324" y="-85"/>
                  <a:pt x="4297823" y="4799"/>
                </a:cubicBezTo>
                <a:cubicBezTo>
                  <a:pt x="4587107" y="19899"/>
                  <a:pt x="4876647" y="16089"/>
                  <a:pt x="5166059" y="27661"/>
                </a:cubicBezTo>
                <a:cubicBezTo>
                  <a:pt x="5261555" y="31612"/>
                  <a:pt x="5356545" y="10444"/>
                  <a:pt x="5451787" y="9315"/>
                </a:cubicBezTo>
                <a:cubicBezTo>
                  <a:pt x="5565889" y="7904"/>
                  <a:pt x="5680275" y="12949"/>
                  <a:pt x="5794837" y="16636"/>
                </a:cubicBezTo>
                <a:lnTo>
                  <a:pt x="5803299" y="16810"/>
                </a:lnTo>
                <a:lnTo>
                  <a:pt x="5803299" y="4141924"/>
                </a:lnTo>
                <a:lnTo>
                  <a:pt x="25520" y="4141924"/>
                </a:lnTo>
                <a:lnTo>
                  <a:pt x="38276" y="3985509"/>
                </a:lnTo>
                <a:cubicBezTo>
                  <a:pt x="68779" y="3844294"/>
                  <a:pt x="65552" y="3697862"/>
                  <a:pt x="28835" y="3558127"/>
                </a:cubicBezTo>
                <a:cubicBezTo>
                  <a:pt x="-4463" y="3426468"/>
                  <a:pt x="-11352" y="3294426"/>
                  <a:pt x="21053" y="3161618"/>
                </a:cubicBezTo>
                <a:cubicBezTo>
                  <a:pt x="51646" y="3038188"/>
                  <a:pt x="50153" y="2908978"/>
                  <a:pt x="16716" y="2786288"/>
                </a:cubicBezTo>
                <a:cubicBezTo>
                  <a:pt x="9316" y="2754521"/>
                  <a:pt x="4787" y="2722155"/>
                  <a:pt x="3192" y="2689584"/>
                </a:cubicBezTo>
                <a:cubicBezTo>
                  <a:pt x="-6887" y="2570683"/>
                  <a:pt x="10081" y="2453440"/>
                  <a:pt x="24242" y="2335942"/>
                </a:cubicBezTo>
                <a:cubicBezTo>
                  <a:pt x="33683" y="2261054"/>
                  <a:pt x="48099" y="2185401"/>
                  <a:pt x="24242" y="2111279"/>
                </a:cubicBezTo>
                <a:cubicBezTo>
                  <a:pt x="7899" y="2059623"/>
                  <a:pt x="4264" y="2004791"/>
                  <a:pt x="13654" y="1951426"/>
                </a:cubicBezTo>
                <a:cubicBezTo>
                  <a:pt x="29486" y="1856713"/>
                  <a:pt x="32790" y="1760329"/>
                  <a:pt x="23477" y="1664761"/>
                </a:cubicBezTo>
                <a:cubicBezTo>
                  <a:pt x="17328" y="1601751"/>
                  <a:pt x="18272" y="1538243"/>
                  <a:pt x="26284" y="1475437"/>
                </a:cubicBezTo>
                <a:cubicBezTo>
                  <a:pt x="36872" y="1390981"/>
                  <a:pt x="53330" y="1304994"/>
                  <a:pt x="33300" y="1220284"/>
                </a:cubicBezTo>
                <a:cubicBezTo>
                  <a:pt x="1406" y="1085690"/>
                  <a:pt x="7785" y="951224"/>
                  <a:pt x="20543" y="815610"/>
                </a:cubicBezTo>
                <a:cubicBezTo>
                  <a:pt x="30111" y="714697"/>
                  <a:pt x="40700" y="612636"/>
                  <a:pt x="21563" y="510574"/>
                </a:cubicBezTo>
                <a:cubicBezTo>
                  <a:pt x="13335" y="463218"/>
                  <a:pt x="13335" y="414790"/>
                  <a:pt x="21563" y="367433"/>
                </a:cubicBezTo>
                <a:cubicBezTo>
                  <a:pt x="31514" y="303645"/>
                  <a:pt x="40955" y="240494"/>
                  <a:pt x="28197" y="176068"/>
                </a:cubicBezTo>
                <a:cubicBezTo>
                  <a:pt x="22584" y="148001"/>
                  <a:pt x="18374" y="119679"/>
                  <a:pt x="15439" y="91357"/>
                </a:cubicBezTo>
                <a:lnTo>
                  <a:pt x="13471" y="15444"/>
                </a:lnTo>
                <a:lnTo>
                  <a:pt x="161497" y="23093"/>
                </a:lnTo>
                <a:cubicBezTo>
                  <a:pt x="242184" y="25544"/>
                  <a:pt x="322886" y="25615"/>
                  <a:pt x="403652" y="21310"/>
                </a:cubicBezTo>
                <a:cubicBezTo>
                  <a:pt x="579090" y="9611"/>
                  <a:pt x="755048" y="12123"/>
                  <a:pt x="930155" y="28790"/>
                </a:cubicBezTo>
                <a:cubicBezTo>
                  <a:pt x="934727" y="29284"/>
                  <a:pt x="939871" y="27908"/>
                  <a:pt x="944744" y="27978"/>
                </a:cubicBezTo>
                <a:lnTo>
                  <a:pt x="944756" y="27986"/>
                </a:lnTo>
                <a:lnTo>
                  <a:pt x="949368" y="27641"/>
                </a:lnTo>
                <a:lnTo>
                  <a:pt x="981805" y="30065"/>
                </a:lnTo>
                <a:lnTo>
                  <a:pt x="983936" y="28984"/>
                </a:lnTo>
                <a:cubicBezTo>
                  <a:pt x="988825" y="29108"/>
                  <a:pt x="993905" y="30625"/>
                  <a:pt x="998603" y="30483"/>
                </a:cubicBezTo>
                <a:cubicBezTo>
                  <a:pt x="1047368" y="29496"/>
                  <a:pt x="1096133" y="30483"/>
                  <a:pt x="1144770" y="25121"/>
                </a:cubicBezTo>
                <a:cubicBezTo>
                  <a:pt x="1267037" y="10007"/>
                  <a:pt x="1390204" y="6041"/>
                  <a:pt x="1513043" y="13266"/>
                </a:cubicBezTo>
                <a:cubicBezTo>
                  <a:pt x="1691465" y="24557"/>
                  <a:pt x="1870141" y="31472"/>
                  <a:pt x="2048943" y="16089"/>
                </a:cubicBezTo>
                <a:cubicBezTo>
                  <a:pt x="2150537" y="7480"/>
                  <a:pt x="2252129" y="-1693"/>
                  <a:pt x="2353721" y="10161"/>
                </a:cubicBezTo>
                <a:cubicBezTo>
                  <a:pt x="2440545" y="21000"/>
                  <a:pt x="2528079" y="22750"/>
                  <a:pt x="2615195" y="15383"/>
                </a:cubicBezTo>
                <a:cubicBezTo>
                  <a:pt x="2710489" y="8045"/>
                  <a:pt x="2806139" y="8045"/>
                  <a:pt x="2901433" y="15383"/>
                </a:cubicBezTo>
                <a:cubicBezTo>
                  <a:pt x="2992739" y="21029"/>
                  <a:pt x="3084299" y="30483"/>
                  <a:pt x="3175351" y="20323"/>
                </a:cubicBezTo>
                <a:cubicBezTo>
                  <a:pt x="3303357" y="6210"/>
                  <a:pt x="3430983" y="10867"/>
                  <a:pt x="3558737" y="19476"/>
                </a:cubicBezTo>
                <a:cubicBezTo>
                  <a:pt x="3664265" y="26532"/>
                  <a:pt x="3770177" y="36834"/>
                  <a:pt x="3875197" y="20181"/>
                </a:cubicBezTo>
                <a:cubicBezTo>
                  <a:pt x="3945258" y="10183"/>
                  <a:pt x="4015665" y="3895"/>
                  <a:pt x="4086182" y="1329"/>
                </a:cubicBezTo>
                <a:close/>
              </a:path>
            </a:pathLst>
          </a:custGeom>
        </p:spPr>
      </p:pic>
    </p:spTree>
    <p:extLst>
      <p:ext uri="{BB962C8B-B14F-4D97-AF65-F5344CB8AC3E}">
        <p14:creationId xmlns:p14="http://schemas.microsoft.com/office/powerpoint/2010/main" val="87272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640080" y="325369"/>
            <a:ext cx="4368602" cy="1956841"/>
          </a:xfrm>
        </p:spPr>
        <p:txBody>
          <a:bodyPr anchor="b">
            <a:normAutofit/>
          </a:bodyPr>
          <a:lstStyle/>
          <a:p>
            <a:r>
              <a:rPr lang="de-DE" sz="2200" b="1" dirty="0"/>
              <a:t>Neslihan: </a:t>
            </a:r>
            <a:r>
              <a:rPr lang="de-DE" sz="2200" b="1" dirty="0" err="1"/>
              <a:t>Epistemic</a:t>
            </a:r>
            <a:r>
              <a:rPr lang="de-DE" sz="2200" b="1" dirty="0"/>
              <a:t> </a:t>
            </a:r>
            <a:r>
              <a:rPr lang="de-DE" sz="2200" b="1" dirty="0" err="1"/>
              <a:t>Injustice</a:t>
            </a:r>
            <a:r>
              <a:rPr lang="de-DE" sz="2200" b="1" dirty="0"/>
              <a:t> in Higher Education</a:t>
            </a:r>
            <a:br>
              <a:rPr lang="de-DE" sz="2200" dirty="0"/>
            </a:br>
            <a:r>
              <a:rPr lang="de-DE" sz="2200" dirty="0" err="1"/>
              <a:t>Experiences</a:t>
            </a:r>
            <a:r>
              <a:rPr lang="de-DE" sz="2200" dirty="0"/>
              <a:t> </a:t>
            </a:r>
            <a:r>
              <a:rPr lang="de-DE" sz="2200" dirty="0" err="1"/>
              <a:t>of</a:t>
            </a:r>
            <a:r>
              <a:rPr lang="de-DE" sz="2200" dirty="0"/>
              <a:t> </a:t>
            </a:r>
            <a:r>
              <a:rPr lang="de-DE" sz="2200" dirty="0" err="1"/>
              <a:t>Discrimination</a:t>
            </a:r>
            <a:r>
              <a:rPr lang="de-DE" sz="2200" dirty="0"/>
              <a:t> and </a:t>
            </a:r>
            <a:r>
              <a:rPr lang="de-DE" sz="2200" dirty="0" err="1"/>
              <a:t>Racism</a:t>
            </a:r>
            <a:r>
              <a:rPr lang="de-DE" sz="2200" dirty="0"/>
              <a:t> </a:t>
            </a:r>
            <a:r>
              <a:rPr lang="de-DE" sz="2200" dirty="0" err="1"/>
              <a:t>of</a:t>
            </a:r>
            <a:r>
              <a:rPr lang="de-DE" sz="2200" dirty="0"/>
              <a:t> </a:t>
            </a:r>
            <a:r>
              <a:rPr lang="de-DE" sz="2200" dirty="0" err="1"/>
              <a:t>Minority</a:t>
            </a:r>
            <a:r>
              <a:rPr lang="de-DE" sz="2200" dirty="0"/>
              <a:t> Women in Higher Education</a:t>
            </a:r>
            <a:br>
              <a:rPr lang="de-DE" sz="2200" dirty="0"/>
            </a:br>
            <a:endParaRPr lang="de-DE" sz="2200" dirty="0"/>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640080" y="2872899"/>
            <a:ext cx="4243589" cy="3320668"/>
          </a:xfrm>
        </p:spPr>
        <p:txBody>
          <a:bodyPr>
            <a:normAutofit/>
          </a:bodyPr>
          <a:lstStyle/>
          <a:p>
            <a:pPr marL="0" indent="0">
              <a:buNone/>
            </a:pPr>
            <a:endParaRPr lang="en-GB" sz="2200" dirty="0"/>
          </a:p>
          <a:p>
            <a:pPr marL="0" indent="0">
              <a:buNone/>
            </a:pPr>
            <a:r>
              <a:rPr lang="en-GB" sz="2200" dirty="0"/>
              <a:t>1. Theoretical Framework: Epistemic Injustice?</a:t>
            </a:r>
          </a:p>
          <a:p>
            <a:pPr marL="0" indent="0">
              <a:buNone/>
            </a:pPr>
            <a:endParaRPr lang="en-GB" sz="2200" dirty="0"/>
          </a:p>
          <a:p>
            <a:pPr marL="0" indent="0">
              <a:buNone/>
            </a:pPr>
            <a:r>
              <a:rPr lang="en-GB" sz="2200" dirty="0"/>
              <a:t>This is from the EDI Report of Concordia University: </a:t>
            </a:r>
            <a:r>
              <a:rPr lang="en-GB" sz="2200" dirty="0">
                <a:hlinkClick r:id="rId3"/>
              </a:rPr>
              <a:t>https://www.concordia.ca/content/dam/concordia/offices/provost/docs/Working-Group-EDI-Report.pdf</a:t>
            </a:r>
            <a:r>
              <a:rPr lang="en-GB" sz="2200" dirty="0"/>
              <a:t> </a:t>
            </a:r>
          </a:p>
          <a:p>
            <a:pPr marL="0" indent="0">
              <a:buNone/>
            </a:pPr>
            <a:endParaRPr lang="en-GB" sz="2200" dirty="0"/>
          </a:p>
        </p:txBody>
      </p:sp>
      <p:pic>
        <p:nvPicPr>
          <p:cNvPr id="8" name="Grafik 7" descr="Ein Bild, das Text, Screenshot, Schrift, Design enthält.&#10;&#10;Automatisch generierte Beschreibung">
            <a:extLst>
              <a:ext uri="{FF2B5EF4-FFF2-40B4-BE49-F238E27FC236}">
                <a16:creationId xmlns:a16="http://schemas.microsoft.com/office/drawing/2014/main" id="{D9E8A3E9-457D-E7C6-CDE7-C8C87BE8608F}"/>
              </a:ext>
            </a:extLst>
          </p:cNvPr>
          <p:cNvPicPr>
            <a:picLocks noChangeAspect="1"/>
          </p:cNvPicPr>
          <p:nvPr/>
        </p:nvPicPr>
        <p:blipFill rotWithShape="1">
          <a:blip r:embed="rId4"/>
          <a:srcRect b="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6500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B7502-3A4F-EDDA-7929-EF1F9AD42626}"/>
              </a:ext>
            </a:extLst>
          </p:cNvPr>
          <p:cNvSpPr>
            <a:spLocks noGrp="1"/>
          </p:cNvSpPr>
          <p:nvPr>
            <p:ph type="ctrTitle"/>
          </p:nvPr>
        </p:nvSpPr>
        <p:spPr/>
        <p:txBody>
          <a:bodyPr>
            <a:noAutofit/>
          </a:bodyPr>
          <a:lstStyle/>
          <a:p>
            <a:r>
              <a:rPr lang="de-DE" sz="4000" b="1" dirty="0"/>
              <a:t>Women in </a:t>
            </a:r>
            <a:r>
              <a:rPr lang="de-DE" sz="4000" b="1" dirty="0" err="1"/>
              <a:t>the</a:t>
            </a:r>
            <a:r>
              <a:rPr lang="de-DE" sz="4000" b="1" dirty="0"/>
              <a:t> Field </a:t>
            </a:r>
            <a:r>
              <a:rPr lang="de-DE" sz="4000" b="1" dirty="0" err="1"/>
              <a:t>of</a:t>
            </a:r>
            <a:r>
              <a:rPr lang="de-DE" sz="4000" b="1" dirty="0"/>
              <a:t> Education</a:t>
            </a:r>
            <a:br>
              <a:rPr lang="de-DE" sz="4000" dirty="0"/>
            </a:br>
            <a:r>
              <a:rPr lang="de-DE" sz="2400" dirty="0"/>
              <a:t>Center </a:t>
            </a:r>
            <a:r>
              <a:rPr lang="de-DE" sz="2400" dirty="0" err="1"/>
              <a:t>for</a:t>
            </a:r>
            <a:r>
              <a:rPr lang="de-DE" sz="2400" dirty="0"/>
              <a:t> </a:t>
            </a:r>
            <a:r>
              <a:rPr lang="de-DE" sz="2400" dirty="0" err="1"/>
              <a:t>the</a:t>
            </a:r>
            <a:r>
              <a:rPr lang="de-DE" sz="2400" dirty="0"/>
              <a:t> Study </a:t>
            </a:r>
            <a:r>
              <a:rPr lang="de-DE" sz="2400" dirty="0" err="1"/>
              <a:t>of</a:t>
            </a:r>
            <a:r>
              <a:rPr lang="de-DE" sz="2400" dirty="0"/>
              <a:t> Learning and Performance, Concordia University</a:t>
            </a:r>
            <a:endParaRPr lang="de-DE" sz="4000" dirty="0"/>
          </a:p>
        </p:txBody>
      </p:sp>
      <p:sp>
        <p:nvSpPr>
          <p:cNvPr id="3" name="Untertitel 2">
            <a:extLst>
              <a:ext uri="{FF2B5EF4-FFF2-40B4-BE49-F238E27FC236}">
                <a16:creationId xmlns:a16="http://schemas.microsoft.com/office/drawing/2014/main" id="{7627A665-34BE-FE6D-9DCE-4E4D0ED28812}"/>
              </a:ext>
            </a:extLst>
          </p:cNvPr>
          <p:cNvSpPr>
            <a:spLocks noGrp="1"/>
          </p:cNvSpPr>
          <p:nvPr>
            <p:ph type="subTitle" idx="1"/>
          </p:nvPr>
        </p:nvSpPr>
        <p:spPr>
          <a:xfrm>
            <a:off x="1524000" y="4652363"/>
            <a:ext cx="9144000" cy="1655762"/>
          </a:xfrm>
        </p:spPr>
        <p:txBody>
          <a:bodyPr/>
          <a:lstStyle/>
          <a:p>
            <a:r>
              <a:rPr lang="de-DE" dirty="0"/>
              <a:t>Workshop </a:t>
            </a:r>
            <a:r>
              <a:rPr lang="de-DE" dirty="0" err="1"/>
              <a:t>by</a:t>
            </a:r>
            <a:r>
              <a:rPr lang="de-DE" dirty="0"/>
              <a:t> Amélie </a:t>
            </a:r>
            <a:r>
              <a:rPr lang="de-DE" dirty="0" err="1"/>
              <a:t>Crasci</a:t>
            </a:r>
            <a:r>
              <a:rPr lang="de-DE" dirty="0"/>
              <a:t> &amp; Neslihan </a:t>
            </a:r>
            <a:r>
              <a:rPr lang="de-DE" dirty="0" err="1"/>
              <a:t>Sriram-Uzundal</a:t>
            </a:r>
            <a:endParaRPr lang="de-DE" dirty="0"/>
          </a:p>
          <a:p>
            <a:r>
              <a:rPr lang="de-DE" dirty="0"/>
              <a:t>November 20, 2023 </a:t>
            </a:r>
          </a:p>
        </p:txBody>
      </p:sp>
    </p:spTree>
    <p:extLst>
      <p:ext uri="{BB962C8B-B14F-4D97-AF65-F5344CB8AC3E}">
        <p14:creationId xmlns:p14="http://schemas.microsoft.com/office/powerpoint/2010/main" val="180361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0515600" cy="1325563"/>
          </a:xfrm>
        </p:spPr>
        <p:txBody>
          <a:bodyPr>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838200" y="1929383"/>
            <a:ext cx="10853928" cy="4563491"/>
          </a:xfrm>
        </p:spPr>
        <p:txBody>
          <a:bodyPr>
            <a:normAutofit/>
          </a:bodyPr>
          <a:lstStyle/>
          <a:p>
            <a:pPr marL="0" indent="0">
              <a:buNone/>
            </a:pPr>
            <a:r>
              <a:rPr lang="en-GB" sz="2400" dirty="0"/>
              <a:t>2. Underlying idea: </a:t>
            </a:r>
          </a:p>
          <a:p>
            <a:pPr marL="0" indent="0">
              <a:buNone/>
            </a:pPr>
            <a:endParaRPr lang="en-GB" sz="2400" dirty="0"/>
          </a:p>
          <a:p>
            <a:pPr marL="0" indent="0">
              <a:buNone/>
            </a:pPr>
            <a:endParaRPr lang="en-GB" sz="2600" dirty="0"/>
          </a:p>
          <a:p>
            <a:pPr marL="914400" indent="-914400">
              <a:buAutoNum type="arabicPeriod"/>
            </a:pPr>
            <a:endParaRPr lang="en-GB" sz="2400" dirty="0"/>
          </a:p>
          <a:p>
            <a:pPr marL="914400" indent="-914400">
              <a:buAutoNum type="arabicPeriod"/>
            </a:pPr>
            <a:endParaRPr lang="en-GB" sz="2200" dirty="0"/>
          </a:p>
          <a:p>
            <a:pPr marL="0" indent="0">
              <a:buNone/>
            </a:pPr>
            <a:endParaRPr lang="de-DE" sz="2200" dirty="0"/>
          </a:p>
        </p:txBody>
      </p:sp>
      <p:sp>
        <p:nvSpPr>
          <p:cNvPr id="6" name="Ovale Legende 5">
            <a:extLst>
              <a:ext uri="{FF2B5EF4-FFF2-40B4-BE49-F238E27FC236}">
                <a16:creationId xmlns:a16="http://schemas.microsoft.com/office/drawing/2014/main" id="{E032022F-1C4A-1BAB-102A-892CED5C192F}"/>
              </a:ext>
            </a:extLst>
          </p:cNvPr>
          <p:cNvSpPr/>
          <p:nvPr/>
        </p:nvSpPr>
        <p:spPr>
          <a:xfrm>
            <a:off x="838200" y="2912533"/>
            <a:ext cx="4140200" cy="120226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a:t>Let </a:t>
            </a:r>
            <a:r>
              <a:rPr lang="de-DE" sz="2400" dirty="0" err="1"/>
              <a:t>the</a:t>
            </a:r>
            <a:r>
              <a:rPr lang="de-DE" sz="2400" dirty="0"/>
              <a:t> subaltern </a:t>
            </a:r>
            <a:r>
              <a:rPr lang="de-DE" sz="2400" dirty="0" err="1"/>
              <a:t>speak</a:t>
            </a:r>
            <a:endParaRPr lang="de-DE" sz="2400" dirty="0"/>
          </a:p>
        </p:txBody>
      </p:sp>
      <p:sp>
        <p:nvSpPr>
          <p:cNvPr id="7" name="Ovale Legende 6">
            <a:extLst>
              <a:ext uri="{FF2B5EF4-FFF2-40B4-BE49-F238E27FC236}">
                <a16:creationId xmlns:a16="http://schemas.microsoft.com/office/drawing/2014/main" id="{DB231A07-D931-D96A-A8C6-51D08066FCD6}"/>
              </a:ext>
            </a:extLst>
          </p:cNvPr>
          <p:cNvSpPr/>
          <p:nvPr/>
        </p:nvSpPr>
        <p:spPr>
          <a:xfrm rot="20228509">
            <a:off x="739980" y="4702704"/>
            <a:ext cx="4140200" cy="120226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a:t>Create </a:t>
            </a:r>
            <a:r>
              <a:rPr lang="de-DE" sz="2400" dirty="0" err="1"/>
              <a:t>theory</a:t>
            </a:r>
            <a:r>
              <a:rPr lang="de-DE" sz="2400" dirty="0"/>
              <a:t> </a:t>
            </a:r>
            <a:r>
              <a:rPr lang="de-DE" sz="2400" dirty="0" err="1"/>
              <a:t>from</a:t>
            </a:r>
            <a:r>
              <a:rPr lang="de-DE" sz="2400" dirty="0"/>
              <a:t> </a:t>
            </a:r>
            <a:r>
              <a:rPr lang="de-DE" sz="2400" dirty="0" err="1"/>
              <a:t>the</a:t>
            </a:r>
            <a:r>
              <a:rPr lang="de-DE" sz="2400" dirty="0"/>
              <a:t> narrative </a:t>
            </a:r>
          </a:p>
        </p:txBody>
      </p:sp>
      <p:sp>
        <p:nvSpPr>
          <p:cNvPr id="12" name="Ovale Legende 11">
            <a:extLst>
              <a:ext uri="{FF2B5EF4-FFF2-40B4-BE49-F238E27FC236}">
                <a16:creationId xmlns:a16="http://schemas.microsoft.com/office/drawing/2014/main" id="{D8623076-FA61-1F81-AD79-FB26FDF67DCE}"/>
              </a:ext>
            </a:extLst>
          </p:cNvPr>
          <p:cNvSpPr/>
          <p:nvPr/>
        </p:nvSpPr>
        <p:spPr>
          <a:xfrm rot="895323">
            <a:off x="4314636" y="2079598"/>
            <a:ext cx="4140200" cy="1576416"/>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err="1"/>
              <a:t>Revert</a:t>
            </a:r>
            <a:r>
              <a:rPr lang="de-DE" sz="2400" dirty="0"/>
              <a:t> </a:t>
            </a:r>
            <a:r>
              <a:rPr lang="de-DE" sz="2400" dirty="0" err="1"/>
              <a:t>asymmetrical</a:t>
            </a:r>
            <a:r>
              <a:rPr lang="de-DE" sz="2400" dirty="0"/>
              <a:t> </a:t>
            </a:r>
            <a:r>
              <a:rPr lang="de-DE" sz="2400" dirty="0" err="1"/>
              <a:t>voice</a:t>
            </a:r>
            <a:r>
              <a:rPr lang="de-DE" sz="2400" dirty="0"/>
              <a:t> </a:t>
            </a:r>
            <a:r>
              <a:rPr lang="de-DE" sz="2400" dirty="0" err="1"/>
              <a:t>distribution</a:t>
            </a:r>
            <a:endParaRPr lang="de-DE" sz="2400" dirty="0"/>
          </a:p>
        </p:txBody>
      </p:sp>
      <p:sp>
        <p:nvSpPr>
          <p:cNvPr id="13" name="Ovale Legende 12">
            <a:extLst>
              <a:ext uri="{FF2B5EF4-FFF2-40B4-BE49-F238E27FC236}">
                <a16:creationId xmlns:a16="http://schemas.microsoft.com/office/drawing/2014/main" id="{0F8DEDC5-F1F0-DB60-20E5-43E2EB4A6229}"/>
              </a:ext>
            </a:extLst>
          </p:cNvPr>
          <p:cNvSpPr/>
          <p:nvPr/>
        </p:nvSpPr>
        <p:spPr>
          <a:xfrm>
            <a:off x="4708779" y="4032614"/>
            <a:ext cx="4140200" cy="120226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err="1"/>
              <a:t>Decolonize</a:t>
            </a:r>
            <a:r>
              <a:rPr lang="de-DE" sz="2400" dirty="0"/>
              <a:t> </a:t>
            </a:r>
            <a:r>
              <a:rPr lang="de-DE" sz="2400" dirty="0" err="1"/>
              <a:t>feminist</a:t>
            </a:r>
            <a:r>
              <a:rPr lang="de-DE" sz="2400" dirty="0"/>
              <a:t> </a:t>
            </a:r>
            <a:r>
              <a:rPr lang="de-DE" sz="2400" dirty="0" err="1"/>
              <a:t>discourse</a:t>
            </a:r>
            <a:endParaRPr lang="de-DE" sz="2400" dirty="0"/>
          </a:p>
        </p:txBody>
      </p:sp>
      <p:sp>
        <p:nvSpPr>
          <p:cNvPr id="14" name="Ovale Legende 13">
            <a:extLst>
              <a:ext uri="{FF2B5EF4-FFF2-40B4-BE49-F238E27FC236}">
                <a16:creationId xmlns:a16="http://schemas.microsoft.com/office/drawing/2014/main" id="{9F9548EF-F94C-4C8E-5648-97275456AAA1}"/>
              </a:ext>
            </a:extLst>
          </p:cNvPr>
          <p:cNvSpPr/>
          <p:nvPr/>
        </p:nvSpPr>
        <p:spPr>
          <a:xfrm>
            <a:off x="5318379" y="5377443"/>
            <a:ext cx="4140200" cy="120226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err="1"/>
              <a:t>Provoke</a:t>
            </a:r>
            <a:r>
              <a:rPr lang="de-DE" sz="2400" dirty="0"/>
              <a:t> </a:t>
            </a:r>
            <a:r>
              <a:rPr lang="de-DE" sz="2400" dirty="0" err="1"/>
              <a:t>change</a:t>
            </a:r>
            <a:endParaRPr lang="de-DE" sz="2400" dirty="0"/>
          </a:p>
        </p:txBody>
      </p:sp>
      <p:sp>
        <p:nvSpPr>
          <p:cNvPr id="15" name="Ovale Legende 14">
            <a:extLst>
              <a:ext uri="{FF2B5EF4-FFF2-40B4-BE49-F238E27FC236}">
                <a16:creationId xmlns:a16="http://schemas.microsoft.com/office/drawing/2014/main" id="{5517CBFB-E521-F08A-11B2-1D0A758F2033}"/>
              </a:ext>
            </a:extLst>
          </p:cNvPr>
          <p:cNvSpPr/>
          <p:nvPr/>
        </p:nvSpPr>
        <p:spPr>
          <a:xfrm>
            <a:off x="7530719" y="1917959"/>
            <a:ext cx="4140200" cy="120226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err="1"/>
              <a:t>Compare</a:t>
            </a:r>
            <a:r>
              <a:rPr lang="de-DE" sz="2400" dirty="0"/>
              <a:t> </a:t>
            </a:r>
            <a:r>
              <a:rPr lang="de-DE" sz="2400" dirty="0" err="1"/>
              <a:t>educational</a:t>
            </a:r>
            <a:r>
              <a:rPr lang="de-DE" sz="2400" dirty="0"/>
              <a:t> </a:t>
            </a:r>
            <a:r>
              <a:rPr lang="de-DE" sz="2400" dirty="0" err="1"/>
              <a:t>systems</a:t>
            </a:r>
            <a:endParaRPr lang="de-DE" sz="2400" dirty="0"/>
          </a:p>
        </p:txBody>
      </p:sp>
      <p:sp>
        <p:nvSpPr>
          <p:cNvPr id="16" name="Ovale Legende 15">
            <a:extLst>
              <a:ext uri="{FF2B5EF4-FFF2-40B4-BE49-F238E27FC236}">
                <a16:creationId xmlns:a16="http://schemas.microsoft.com/office/drawing/2014/main" id="{4D2E0C10-6866-EDAE-4343-3C54E12174AC}"/>
              </a:ext>
            </a:extLst>
          </p:cNvPr>
          <p:cNvSpPr/>
          <p:nvPr/>
        </p:nvSpPr>
        <p:spPr>
          <a:xfrm>
            <a:off x="7900797" y="3368061"/>
            <a:ext cx="4140200" cy="120226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err="1"/>
              <a:t>Compare</a:t>
            </a:r>
            <a:r>
              <a:rPr lang="de-DE" sz="2400" dirty="0"/>
              <a:t> </a:t>
            </a:r>
            <a:r>
              <a:rPr lang="de-DE" sz="2400" dirty="0" err="1"/>
              <a:t>two</a:t>
            </a:r>
            <a:r>
              <a:rPr lang="de-DE" sz="2400" dirty="0"/>
              <a:t> </a:t>
            </a:r>
            <a:r>
              <a:rPr lang="de-DE" sz="2400" dirty="0" err="1"/>
              <a:t>societies</a:t>
            </a:r>
            <a:r>
              <a:rPr lang="de-DE" sz="2400" dirty="0"/>
              <a:t> </a:t>
            </a:r>
            <a:r>
              <a:rPr lang="de-DE" sz="2400" dirty="0" err="1"/>
              <a:t>that</a:t>
            </a:r>
            <a:r>
              <a:rPr lang="de-DE" sz="2400" dirty="0"/>
              <a:t> </a:t>
            </a:r>
            <a:r>
              <a:rPr lang="de-DE" sz="2400" dirty="0" err="1"/>
              <a:t>claim</a:t>
            </a:r>
            <a:r>
              <a:rPr lang="de-DE" sz="2400" dirty="0"/>
              <a:t> </a:t>
            </a:r>
            <a:r>
              <a:rPr lang="de-DE" sz="2400" dirty="0" err="1"/>
              <a:t>to</a:t>
            </a:r>
            <a:r>
              <a:rPr lang="de-DE" sz="2400" dirty="0"/>
              <a:t> </a:t>
            </a:r>
            <a:r>
              <a:rPr lang="de-DE" sz="2400" dirty="0" err="1"/>
              <a:t>be</a:t>
            </a:r>
            <a:r>
              <a:rPr lang="de-DE" sz="2400" dirty="0"/>
              <a:t> diverse</a:t>
            </a:r>
          </a:p>
        </p:txBody>
      </p:sp>
      <p:sp>
        <p:nvSpPr>
          <p:cNvPr id="18" name="Textfeld 17">
            <a:extLst>
              <a:ext uri="{FF2B5EF4-FFF2-40B4-BE49-F238E27FC236}">
                <a16:creationId xmlns:a16="http://schemas.microsoft.com/office/drawing/2014/main" id="{07FBC0EB-14F0-4A41-A2F9-4A08BEFC9A91}"/>
              </a:ext>
            </a:extLst>
          </p:cNvPr>
          <p:cNvSpPr txBox="1"/>
          <p:nvPr/>
        </p:nvSpPr>
        <p:spPr>
          <a:xfrm>
            <a:off x="9804400" y="5554133"/>
            <a:ext cx="538930" cy="707886"/>
          </a:xfrm>
          <a:prstGeom prst="rect">
            <a:avLst/>
          </a:prstGeom>
          <a:noFill/>
        </p:spPr>
        <p:txBody>
          <a:bodyPr wrap="none" rtlCol="0">
            <a:spAutoFit/>
          </a:bodyPr>
          <a:lstStyle/>
          <a:p>
            <a:r>
              <a:rPr lang="de-DE" sz="4000" dirty="0">
                <a:solidFill>
                  <a:srgbClr val="FF0000"/>
                </a:solidFill>
              </a:rPr>
              <a:t>…</a:t>
            </a:r>
          </a:p>
        </p:txBody>
      </p:sp>
    </p:spTree>
    <p:extLst>
      <p:ext uri="{BB962C8B-B14F-4D97-AF65-F5344CB8AC3E}">
        <p14:creationId xmlns:p14="http://schemas.microsoft.com/office/powerpoint/2010/main" val="29572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0515600" cy="1325563"/>
          </a:xfrm>
        </p:spPr>
        <p:txBody>
          <a:bodyPr>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838200" y="1929383"/>
            <a:ext cx="10853928" cy="4563491"/>
          </a:xfrm>
        </p:spPr>
        <p:txBody>
          <a:bodyPr>
            <a:normAutofit/>
          </a:bodyPr>
          <a:lstStyle/>
          <a:p>
            <a:pPr marL="0" indent="0">
              <a:buNone/>
            </a:pPr>
            <a:r>
              <a:rPr lang="en-GB" sz="2400" dirty="0"/>
              <a:t>3. Excerpts from an Interview: </a:t>
            </a:r>
          </a:p>
          <a:p>
            <a:pPr marL="0" indent="0">
              <a:buNone/>
            </a:pPr>
            <a:endParaRPr lang="en-GB" sz="2600" dirty="0"/>
          </a:p>
          <a:p>
            <a:pPr marL="914400" indent="-914400">
              <a:buAutoNum type="arabicPeriod"/>
            </a:pPr>
            <a:endParaRPr lang="en-GB" sz="2400" dirty="0"/>
          </a:p>
          <a:p>
            <a:pPr marL="914400" indent="-914400">
              <a:buAutoNum type="arabicPeriod"/>
            </a:pPr>
            <a:endParaRPr lang="en-GB" sz="2200" dirty="0"/>
          </a:p>
          <a:p>
            <a:pPr marL="0" indent="0">
              <a:buNone/>
            </a:pPr>
            <a:endParaRPr lang="de-DE" sz="2200" dirty="0"/>
          </a:p>
        </p:txBody>
      </p:sp>
      <p:graphicFrame>
        <p:nvGraphicFramePr>
          <p:cNvPr id="4" name="Tabelle 3">
            <a:extLst>
              <a:ext uri="{FF2B5EF4-FFF2-40B4-BE49-F238E27FC236}">
                <a16:creationId xmlns:a16="http://schemas.microsoft.com/office/drawing/2014/main" id="{3A6F7BED-A027-39DB-BD9C-D8FAF6386BE9}"/>
              </a:ext>
            </a:extLst>
          </p:cNvPr>
          <p:cNvGraphicFramePr>
            <a:graphicFrameLocks noGrp="1"/>
          </p:cNvGraphicFramePr>
          <p:nvPr>
            <p:extLst>
              <p:ext uri="{D42A27DB-BD31-4B8C-83A1-F6EECF244321}">
                <p14:modId xmlns:p14="http://schemas.microsoft.com/office/powerpoint/2010/main" val="500340317"/>
              </p:ext>
            </p:extLst>
          </p:nvPr>
        </p:nvGraphicFramePr>
        <p:xfrm>
          <a:off x="838200" y="2418027"/>
          <a:ext cx="10329672" cy="2687320"/>
        </p:xfrm>
        <a:graphic>
          <a:graphicData uri="http://schemas.openxmlformats.org/drawingml/2006/table">
            <a:tbl>
              <a:tblPr firstRow="1" bandRow="1">
                <a:tableStyleId>{2D5ABB26-0587-4C30-8999-92F81FD0307C}</a:tableStyleId>
              </a:tblPr>
              <a:tblGrid>
                <a:gridCol w="1861784">
                  <a:extLst>
                    <a:ext uri="{9D8B030D-6E8A-4147-A177-3AD203B41FA5}">
                      <a16:colId xmlns:a16="http://schemas.microsoft.com/office/drawing/2014/main" val="1857644236"/>
                    </a:ext>
                  </a:extLst>
                </a:gridCol>
                <a:gridCol w="8467888">
                  <a:extLst>
                    <a:ext uri="{9D8B030D-6E8A-4147-A177-3AD203B41FA5}">
                      <a16:colId xmlns:a16="http://schemas.microsoft.com/office/drawing/2014/main" val="2179330316"/>
                    </a:ext>
                  </a:extLst>
                </a:gridCol>
              </a:tblGrid>
              <a:tr h="370840">
                <a:tc>
                  <a:txBody>
                    <a:bodyPr/>
                    <a:lstStyle/>
                    <a:p>
                      <a:r>
                        <a:rPr lang="de-DE" dirty="0"/>
                        <a:t>Interviewer: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What do you think about tokenism?</a:t>
                      </a:r>
                    </a:p>
                  </a:txBody>
                  <a:tcPr/>
                </a:tc>
                <a:extLst>
                  <a:ext uri="{0D108BD9-81ED-4DB2-BD59-A6C34878D82A}">
                    <a16:rowId xmlns:a16="http://schemas.microsoft.com/office/drawing/2014/main" val="951402552"/>
                  </a:ext>
                </a:extLst>
              </a:tr>
              <a:tr h="370840">
                <a:tc>
                  <a:txBody>
                    <a:bodyPr/>
                    <a:lstStyle/>
                    <a:p>
                      <a:r>
                        <a:rPr lang="de-DE" dirty="0" err="1"/>
                        <a:t>Interviewee</a:t>
                      </a:r>
                      <a:r>
                        <a:rPr lang="de-DE" dirty="0"/>
                        <a:t>:</a:t>
                      </a:r>
                    </a:p>
                  </a:txBody>
                  <a:tcPr/>
                </a:tc>
                <a:tc>
                  <a:txBody>
                    <a:bodyPr/>
                    <a:lstStyle/>
                    <a:p>
                      <a:pPr marL="0" indent="0" algn="just">
                        <a:buNone/>
                      </a:pPr>
                      <a:r>
                        <a:rPr lang="en-GB" sz="1800" dirty="0"/>
                        <a:t>Yes, this is, is especially dangerous in education because they want to present us and they want to say, look, she is a foreigner, but she still made her way in the German education system. You can do it yourself. That’s why they want us us in education. Yes, that’s the only reason. Yes, you can do it, too. And then, the German government establishes laws for that. Yes, we need a 3% quota for school. 3% of teachers need to have a migratory background. </a:t>
                      </a:r>
                    </a:p>
                    <a:p>
                      <a:pPr marL="0" indent="0">
                        <a:buNone/>
                      </a:pPr>
                      <a:endParaRPr lang="en-GB" sz="2000" dirty="0"/>
                    </a:p>
                    <a:p>
                      <a:endParaRPr lang="de-DE" dirty="0"/>
                    </a:p>
                  </a:txBody>
                  <a:tcPr/>
                </a:tc>
                <a:extLst>
                  <a:ext uri="{0D108BD9-81ED-4DB2-BD59-A6C34878D82A}">
                    <a16:rowId xmlns:a16="http://schemas.microsoft.com/office/drawing/2014/main" val="1839907825"/>
                  </a:ext>
                </a:extLst>
              </a:tr>
            </a:tbl>
          </a:graphicData>
        </a:graphic>
      </p:graphicFrame>
    </p:spTree>
    <p:extLst>
      <p:ext uri="{BB962C8B-B14F-4D97-AF65-F5344CB8AC3E}">
        <p14:creationId xmlns:p14="http://schemas.microsoft.com/office/powerpoint/2010/main" val="331404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0515600" cy="1325563"/>
          </a:xfrm>
        </p:spPr>
        <p:txBody>
          <a:bodyPr>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838200" y="1929383"/>
            <a:ext cx="10853928" cy="4563491"/>
          </a:xfrm>
        </p:spPr>
        <p:txBody>
          <a:bodyPr>
            <a:normAutofit/>
          </a:bodyPr>
          <a:lstStyle/>
          <a:p>
            <a:pPr marL="0" indent="0">
              <a:buNone/>
            </a:pPr>
            <a:r>
              <a:rPr lang="en-GB" sz="2400" dirty="0"/>
              <a:t>3. Excerpts from an Interview: </a:t>
            </a:r>
          </a:p>
          <a:p>
            <a:pPr marL="0" indent="0">
              <a:buNone/>
            </a:pPr>
            <a:endParaRPr lang="en-GB" sz="2600" dirty="0"/>
          </a:p>
          <a:p>
            <a:pPr marL="914400" indent="-914400">
              <a:buAutoNum type="arabicPeriod"/>
            </a:pPr>
            <a:endParaRPr lang="en-GB" sz="2400" dirty="0"/>
          </a:p>
          <a:p>
            <a:pPr marL="914400" indent="-914400">
              <a:buAutoNum type="arabicPeriod"/>
            </a:pPr>
            <a:endParaRPr lang="en-GB" sz="2200" dirty="0"/>
          </a:p>
          <a:p>
            <a:pPr marL="0" indent="0">
              <a:buNone/>
            </a:pPr>
            <a:endParaRPr lang="de-DE" sz="2200" dirty="0"/>
          </a:p>
        </p:txBody>
      </p:sp>
      <p:graphicFrame>
        <p:nvGraphicFramePr>
          <p:cNvPr id="4" name="Tabelle 3">
            <a:extLst>
              <a:ext uri="{FF2B5EF4-FFF2-40B4-BE49-F238E27FC236}">
                <a16:creationId xmlns:a16="http://schemas.microsoft.com/office/drawing/2014/main" id="{3A6F7BED-A027-39DB-BD9C-D8FAF6386BE9}"/>
              </a:ext>
            </a:extLst>
          </p:cNvPr>
          <p:cNvGraphicFramePr>
            <a:graphicFrameLocks noGrp="1"/>
          </p:cNvGraphicFramePr>
          <p:nvPr>
            <p:extLst>
              <p:ext uri="{D42A27DB-BD31-4B8C-83A1-F6EECF244321}">
                <p14:modId xmlns:p14="http://schemas.microsoft.com/office/powerpoint/2010/main" val="1452954135"/>
              </p:ext>
            </p:extLst>
          </p:nvPr>
        </p:nvGraphicFramePr>
        <p:xfrm>
          <a:off x="838200" y="2283407"/>
          <a:ext cx="10853928" cy="4028440"/>
        </p:xfrm>
        <a:graphic>
          <a:graphicData uri="http://schemas.openxmlformats.org/drawingml/2006/table">
            <a:tbl>
              <a:tblPr firstRow="1" bandRow="1">
                <a:tableStyleId>{2D5ABB26-0587-4C30-8999-92F81FD0307C}</a:tableStyleId>
              </a:tblPr>
              <a:tblGrid>
                <a:gridCol w="1956274">
                  <a:extLst>
                    <a:ext uri="{9D8B030D-6E8A-4147-A177-3AD203B41FA5}">
                      <a16:colId xmlns:a16="http://schemas.microsoft.com/office/drawing/2014/main" val="1857644236"/>
                    </a:ext>
                  </a:extLst>
                </a:gridCol>
                <a:gridCol w="8897654">
                  <a:extLst>
                    <a:ext uri="{9D8B030D-6E8A-4147-A177-3AD203B41FA5}">
                      <a16:colId xmlns:a16="http://schemas.microsoft.com/office/drawing/2014/main" val="2179330316"/>
                    </a:ext>
                  </a:extLst>
                </a:gridCol>
              </a:tblGrid>
              <a:tr h="370840">
                <a:tc>
                  <a:txBody>
                    <a:bodyPr/>
                    <a:lstStyle/>
                    <a:p>
                      <a:r>
                        <a:rPr lang="de-DE" dirty="0"/>
                        <a:t>Interviewer:</a:t>
                      </a:r>
                    </a:p>
                  </a:txBody>
                  <a:tcPr/>
                </a:tc>
                <a:tc>
                  <a:txBody>
                    <a:bodyPr/>
                    <a:lstStyle/>
                    <a:p>
                      <a:pPr marL="0" indent="0">
                        <a:buNone/>
                      </a:pPr>
                      <a:r>
                        <a:rPr lang="en-GB" sz="1800" dirty="0"/>
                        <a:t>Can you elaborate on this?</a:t>
                      </a:r>
                    </a:p>
                  </a:txBody>
                  <a:tcPr/>
                </a:tc>
                <a:extLst>
                  <a:ext uri="{0D108BD9-81ED-4DB2-BD59-A6C34878D82A}">
                    <a16:rowId xmlns:a16="http://schemas.microsoft.com/office/drawing/2014/main" val="951402552"/>
                  </a:ext>
                </a:extLst>
              </a:tr>
              <a:tr h="0">
                <a:tc>
                  <a:txBody>
                    <a:bodyPr/>
                    <a:lstStyle/>
                    <a:p>
                      <a:r>
                        <a:rPr lang="de-DE" dirty="0" err="1"/>
                        <a:t>Interviewee</a:t>
                      </a:r>
                      <a:r>
                        <a:rPr lang="de-DE" dirty="0"/>
                        <a: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t>Yes. You need to have 3%. My training, my my my practical term, its, that between the Bachelor’s and the Master's. I go to school. On the first day at school, they ask me if I speak German. On St. Nicholas’ Day I had to stay longer because St. Nicholas was Turkish. And symbolically, it’s more beautiful if I distribute chocolate to the students, I then think to myself, I will never be a teacher. I, I finished my teaching degree, but I will never, I will not allow them to do this with me, I will not allow them to reduce me to that. In my teaching seminar, after the, after my practical term, the professor asked the class if anyone had changed their minds about going to, be a teacher. It was the last day of the seminar. I raise my hand and say that I don’t want to be a teacher anymore, then she discusses it with me. First, she acts like she understands me, then she says that I must go to school [as a teacher]. She says that I have to </a:t>
                      </a:r>
                      <a:r>
                        <a:rPr lang="en-GB" sz="1800" dirty="0" err="1"/>
                        <a:t>fulfill</a:t>
                      </a:r>
                      <a:r>
                        <a:rPr lang="en-GB" sz="1800" dirty="0"/>
                        <a:t> the 3% quota. It is disgusting, it is so disgusting to be confronted with such an argument. I told her, told her then that I would like to take another path, an academic path. She looks me in the eye and says that I have to become a teacher for the 3% quota. </a:t>
                      </a:r>
                    </a:p>
                  </a:txBody>
                  <a:tcPr/>
                </a:tc>
                <a:extLst>
                  <a:ext uri="{0D108BD9-81ED-4DB2-BD59-A6C34878D82A}">
                    <a16:rowId xmlns:a16="http://schemas.microsoft.com/office/drawing/2014/main" val="1839907825"/>
                  </a:ext>
                </a:extLst>
              </a:tr>
            </a:tbl>
          </a:graphicData>
        </a:graphic>
      </p:graphicFrame>
    </p:spTree>
    <p:extLst>
      <p:ext uri="{BB962C8B-B14F-4D97-AF65-F5344CB8AC3E}">
        <p14:creationId xmlns:p14="http://schemas.microsoft.com/office/powerpoint/2010/main" val="290554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5297593" y="538022"/>
            <a:ext cx="6251110" cy="1783080"/>
          </a:xfrm>
        </p:spPr>
        <p:txBody>
          <a:bodyPr anchor="b">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pic>
        <p:nvPicPr>
          <p:cNvPr id="7" name="Grafik 6">
            <a:extLst>
              <a:ext uri="{FF2B5EF4-FFF2-40B4-BE49-F238E27FC236}">
                <a16:creationId xmlns:a16="http://schemas.microsoft.com/office/drawing/2014/main" id="{205C7D12-8979-1DC6-FB57-C1226C009E25}"/>
              </a:ext>
            </a:extLst>
          </p:cNvPr>
          <p:cNvPicPr>
            <a:picLocks noChangeAspect="1"/>
          </p:cNvPicPr>
          <p:nvPr/>
        </p:nvPicPr>
        <p:blipFill rotWithShape="1">
          <a:blip r:embed="rId3"/>
          <a:srcRect b="20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5297762" y="2706624"/>
            <a:ext cx="6251110" cy="3483864"/>
          </a:xfrm>
        </p:spPr>
        <p:txBody>
          <a:bodyPr>
            <a:normAutofit/>
          </a:bodyPr>
          <a:lstStyle/>
          <a:p>
            <a:pPr marL="0" indent="0">
              <a:buNone/>
            </a:pPr>
            <a:endParaRPr lang="en-GB" sz="2200" dirty="0"/>
          </a:p>
          <a:p>
            <a:pPr marL="0" indent="0">
              <a:buNone/>
            </a:pPr>
            <a:endParaRPr lang="en-GB" sz="2200" dirty="0"/>
          </a:p>
          <a:p>
            <a:pPr marL="914400" indent="-914400">
              <a:buAutoNum type="arabicPeriod"/>
            </a:pPr>
            <a:endParaRPr lang="en-GB" sz="2200" dirty="0"/>
          </a:p>
          <a:p>
            <a:pPr marL="914400" indent="-914400">
              <a:buAutoNum type="arabicPeriod"/>
            </a:pPr>
            <a:endParaRPr lang="en-GB" sz="2200" dirty="0"/>
          </a:p>
          <a:p>
            <a:pPr marL="0" indent="0">
              <a:buNone/>
            </a:pPr>
            <a:endParaRPr lang="de-DE" sz="2200" dirty="0"/>
          </a:p>
        </p:txBody>
      </p:sp>
      <p:sp>
        <p:nvSpPr>
          <p:cNvPr id="11" name="Textfeld 10">
            <a:extLst>
              <a:ext uri="{FF2B5EF4-FFF2-40B4-BE49-F238E27FC236}">
                <a16:creationId xmlns:a16="http://schemas.microsoft.com/office/drawing/2014/main" id="{35E4B621-B2A3-5971-623D-9CFA54C761F9}"/>
              </a:ext>
            </a:extLst>
          </p:cNvPr>
          <p:cNvSpPr txBox="1"/>
          <p:nvPr/>
        </p:nvSpPr>
        <p:spPr>
          <a:xfrm>
            <a:off x="5543857" y="3848391"/>
            <a:ext cx="6005015" cy="1846659"/>
          </a:xfrm>
          <a:prstGeom prst="rect">
            <a:avLst/>
          </a:prstGeom>
          <a:noFill/>
        </p:spPr>
        <p:txBody>
          <a:bodyPr wrap="square" rtlCol="0">
            <a:spAutoFit/>
          </a:bodyPr>
          <a:lstStyle/>
          <a:p>
            <a:pPr algn="just"/>
            <a:r>
              <a:rPr lang="de-DE" sz="2400" dirty="0"/>
              <a:t>Before </a:t>
            </a:r>
            <a:r>
              <a:rPr lang="de-DE" sz="2400" dirty="0" err="1"/>
              <a:t>hearing</a:t>
            </a:r>
            <a:r>
              <a:rPr lang="de-DE" sz="2400" dirty="0"/>
              <a:t> </a:t>
            </a:r>
            <a:r>
              <a:rPr lang="de-DE" sz="2400" dirty="0" err="1"/>
              <a:t>about</a:t>
            </a:r>
            <a:r>
              <a:rPr lang="de-DE" sz="2400" dirty="0"/>
              <a:t> </a:t>
            </a:r>
            <a:r>
              <a:rPr lang="de-DE" sz="2400" dirty="0" err="1"/>
              <a:t>my</a:t>
            </a:r>
            <a:r>
              <a:rPr lang="de-DE" sz="2400" dirty="0"/>
              <a:t> </a:t>
            </a:r>
            <a:r>
              <a:rPr lang="de-DE" sz="2400" dirty="0" err="1"/>
              <a:t>project</a:t>
            </a:r>
            <a:r>
              <a:rPr lang="de-DE" sz="2400" dirty="0"/>
              <a:t>, </a:t>
            </a:r>
            <a:r>
              <a:rPr lang="de-DE" sz="2400" dirty="0" err="1"/>
              <a:t>have</a:t>
            </a:r>
            <a:r>
              <a:rPr lang="de-DE" sz="2400" dirty="0"/>
              <a:t> </a:t>
            </a:r>
            <a:r>
              <a:rPr lang="de-DE" sz="2400" dirty="0" err="1"/>
              <a:t>you</a:t>
            </a:r>
            <a:r>
              <a:rPr lang="de-DE" sz="2400" dirty="0"/>
              <a:t> </a:t>
            </a:r>
            <a:r>
              <a:rPr lang="de-DE" sz="2400" dirty="0" err="1"/>
              <a:t>ever</a:t>
            </a:r>
            <a:r>
              <a:rPr lang="de-DE" sz="2400" dirty="0"/>
              <a:t> </a:t>
            </a:r>
            <a:r>
              <a:rPr lang="de-DE" sz="2400" dirty="0" err="1"/>
              <a:t>thought</a:t>
            </a:r>
            <a:r>
              <a:rPr lang="de-DE" sz="2400" dirty="0"/>
              <a:t> </a:t>
            </a:r>
            <a:r>
              <a:rPr lang="de-DE" sz="2400" dirty="0" err="1"/>
              <a:t>about</a:t>
            </a:r>
            <a:r>
              <a:rPr lang="de-DE" sz="2400" dirty="0"/>
              <a:t> </a:t>
            </a:r>
            <a:r>
              <a:rPr lang="de-DE" sz="2400" dirty="0" err="1"/>
              <a:t>minority</a:t>
            </a:r>
            <a:r>
              <a:rPr lang="de-DE" sz="2400" dirty="0"/>
              <a:t> </a:t>
            </a:r>
            <a:r>
              <a:rPr lang="de-DE" sz="2400" dirty="0" err="1"/>
              <a:t>women</a:t>
            </a:r>
            <a:r>
              <a:rPr lang="de-DE" sz="2400" dirty="0"/>
              <a:t> </a:t>
            </a:r>
            <a:r>
              <a:rPr lang="de-DE" sz="2400" dirty="0" err="1"/>
              <a:t>facing</a:t>
            </a:r>
            <a:r>
              <a:rPr lang="de-DE" sz="2400" dirty="0"/>
              <a:t> </a:t>
            </a:r>
            <a:r>
              <a:rPr lang="de-DE" sz="2400" dirty="0" err="1"/>
              <a:t>discrimination</a:t>
            </a:r>
            <a:r>
              <a:rPr lang="de-DE" sz="2400" dirty="0"/>
              <a:t> and </a:t>
            </a:r>
            <a:r>
              <a:rPr lang="de-DE" sz="2400" dirty="0" err="1"/>
              <a:t>racism</a:t>
            </a:r>
            <a:r>
              <a:rPr lang="de-DE" sz="2400" dirty="0"/>
              <a:t> in </a:t>
            </a:r>
            <a:r>
              <a:rPr lang="de-DE" sz="2400" dirty="0" err="1"/>
              <a:t>the</a:t>
            </a:r>
            <a:r>
              <a:rPr lang="de-DE" sz="2400" dirty="0"/>
              <a:t> </a:t>
            </a:r>
            <a:r>
              <a:rPr lang="de-DE" sz="2400" dirty="0" err="1"/>
              <a:t>field</a:t>
            </a:r>
            <a:r>
              <a:rPr lang="de-DE" sz="2400" dirty="0"/>
              <a:t> </a:t>
            </a:r>
            <a:r>
              <a:rPr lang="de-DE" sz="2400" dirty="0" err="1"/>
              <a:t>of</a:t>
            </a:r>
            <a:r>
              <a:rPr lang="de-DE" sz="2400" dirty="0"/>
              <a:t> </a:t>
            </a:r>
            <a:r>
              <a:rPr lang="de-DE" sz="2400" dirty="0" err="1"/>
              <a:t>education</a:t>
            </a:r>
            <a:r>
              <a:rPr lang="de-DE" sz="2400" dirty="0"/>
              <a:t>?</a:t>
            </a:r>
          </a:p>
          <a:p>
            <a:endParaRPr lang="de-DE" dirty="0"/>
          </a:p>
        </p:txBody>
      </p:sp>
    </p:spTree>
    <p:extLst>
      <p:ext uri="{BB962C8B-B14F-4D97-AF65-F5344CB8AC3E}">
        <p14:creationId xmlns:p14="http://schemas.microsoft.com/office/powerpoint/2010/main" val="2181263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841EB9-C6DE-62DB-3330-A860CF010B5C}"/>
              </a:ext>
            </a:extLst>
          </p:cNvPr>
          <p:cNvSpPr>
            <a:spLocks noGrp="1"/>
          </p:cNvSpPr>
          <p:nvPr>
            <p:ph type="title"/>
          </p:nvPr>
        </p:nvSpPr>
        <p:spPr>
          <a:xfrm>
            <a:off x="838200" y="365125"/>
            <a:ext cx="10515600" cy="1325563"/>
          </a:xfrm>
        </p:spPr>
        <p:txBody>
          <a:bodyPr>
            <a:normAutofit fontScale="90000"/>
          </a:bodyPr>
          <a:lstStyle/>
          <a:p>
            <a:r>
              <a:rPr lang="de-DE" sz="3600" b="1" dirty="0"/>
              <a:t>Neslihan: </a:t>
            </a:r>
            <a:r>
              <a:rPr lang="de-DE" sz="3600" b="1" dirty="0" err="1"/>
              <a:t>Epistemic</a:t>
            </a:r>
            <a:r>
              <a:rPr lang="de-DE" sz="3600" b="1" dirty="0"/>
              <a:t> </a:t>
            </a:r>
            <a:r>
              <a:rPr lang="de-DE" sz="3600" b="1" dirty="0" err="1"/>
              <a:t>Injustice</a:t>
            </a:r>
            <a:r>
              <a:rPr lang="de-DE" sz="3600" b="1" dirty="0"/>
              <a:t> in Higher Education</a:t>
            </a:r>
            <a:br>
              <a:rPr lang="de-DE" sz="2200" dirty="0"/>
            </a:br>
            <a:r>
              <a:rPr lang="de-DE" sz="2700" dirty="0"/>
              <a:t>Experiences </a:t>
            </a:r>
            <a:r>
              <a:rPr lang="de-DE" sz="2700" dirty="0" err="1"/>
              <a:t>of</a:t>
            </a:r>
            <a:r>
              <a:rPr lang="de-DE" sz="2700" dirty="0"/>
              <a:t> </a:t>
            </a:r>
            <a:r>
              <a:rPr lang="de-DE" sz="2700" dirty="0" err="1"/>
              <a:t>Discrimination</a:t>
            </a:r>
            <a:r>
              <a:rPr lang="de-DE" sz="2700" dirty="0"/>
              <a:t> and </a:t>
            </a:r>
            <a:r>
              <a:rPr lang="de-DE" sz="2700" dirty="0" err="1"/>
              <a:t>Racism</a:t>
            </a:r>
            <a:r>
              <a:rPr lang="de-DE" sz="2700" dirty="0"/>
              <a:t> </a:t>
            </a:r>
            <a:r>
              <a:rPr lang="de-DE" sz="2700" dirty="0" err="1"/>
              <a:t>of</a:t>
            </a:r>
            <a:r>
              <a:rPr lang="de-DE" sz="2700" dirty="0"/>
              <a:t> </a:t>
            </a:r>
            <a:r>
              <a:rPr lang="de-DE" sz="2700" dirty="0" err="1"/>
              <a:t>Minority</a:t>
            </a:r>
            <a:r>
              <a:rPr lang="de-DE" sz="2700" dirty="0"/>
              <a:t> Women in Higher Education</a:t>
            </a:r>
            <a:br>
              <a:rPr lang="de-DE" sz="2200" dirty="0"/>
            </a:br>
            <a:endParaRPr lang="de-DE" sz="2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494C13-5C12-92F8-1F29-E3EE7DC9D98C}"/>
              </a:ext>
            </a:extLst>
          </p:cNvPr>
          <p:cNvSpPr>
            <a:spLocks noGrp="1"/>
          </p:cNvSpPr>
          <p:nvPr>
            <p:ph idx="1"/>
          </p:nvPr>
        </p:nvSpPr>
        <p:spPr>
          <a:xfrm>
            <a:off x="838200" y="1929383"/>
            <a:ext cx="10853928" cy="4563491"/>
          </a:xfrm>
        </p:spPr>
        <p:txBody>
          <a:bodyPr>
            <a:normAutofit/>
          </a:bodyPr>
          <a:lstStyle/>
          <a:p>
            <a:pPr marL="0" indent="0">
              <a:buNone/>
            </a:pPr>
            <a:r>
              <a:rPr lang="en-GB" sz="2400" dirty="0"/>
              <a:t>6. References</a:t>
            </a:r>
          </a:p>
          <a:p>
            <a:pPr marL="0" indent="0">
              <a:buNone/>
            </a:pPr>
            <a:endParaRPr lang="en-GB" sz="2400" dirty="0"/>
          </a:p>
          <a:p>
            <a:pPr marL="0" indent="0" algn="just">
              <a:buNone/>
            </a:pPr>
            <a:r>
              <a:rPr lang="en-GB" sz="2400" dirty="0" err="1"/>
              <a:t>Grele</a:t>
            </a:r>
            <a:r>
              <a:rPr lang="en-GB" sz="2400" dirty="0"/>
              <a:t>, R. J. (1994). History and the languages of history in the oral history interview. Who answers whose questions and why? In E. McMahan &amp; K. L. Rogers (Eds.), Interactive oral history interviewing (pp. 1-18). Lawrence Erlbaum Association. </a:t>
            </a:r>
            <a:r>
              <a:rPr lang="en-GB" sz="2400" dirty="0" err="1"/>
              <a:t>doi</a:t>
            </a:r>
            <a:r>
              <a:rPr lang="en-GB" sz="2400" dirty="0"/>
              <a:t>: 10.4324/9780203812891 </a:t>
            </a:r>
          </a:p>
          <a:p>
            <a:pPr marL="0" indent="0" algn="just">
              <a:buNone/>
            </a:pPr>
            <a:r>
              <a:rPr lang="en-GB" sz="2400" dirty="0"/>
              <a:t>Kidd, I. J., Medina J., &amp; </a:t>
            </a:r>
            <a:r>
              <a:rPr lang="en-GB" sz="2400" dirty="0" err="1"/>
              <a:t>Polhaus</a:t>
            </a:r>
            <a:r>
              <a:rPr lang="en-GB" sz="2400" dirty="0"/>
              <a:t> G. (2017). Introduction to The Routledge Handbook of Epistemic Injustice. In I. J. Kidd, J. Medina &amp; G. </a:t>
            </a:r>
            <a:r>
              <a:rPr lang="en-GB" sz="2400" dirty="0" err="1"/>
              <a:t>Polhaus</a:t>
            </a:r>
            <a:r>
              <a:rPr lang="en-GB" sz="2400" dirty="0"/>
              <a:t> (Eds.), The Routledge Handbook of Epistemic Injustice (pp. 1-10). Routledge.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600" dirty="0"/>
          </a:p>
          <a:p>
            <a:pPr marL="914400" indent="-914400">
              <a:buAutoNum type="arabicPeriod"/>
            </a:pPr>
            <a:endParaRPr lang="en-GB" sz="2400" dirty="0"/>
          </a:p>
          <a:p>
            <a:pPr marL="914400" indent="-914400">
              <a:buAutoNum type="arabicPeriod"/>
            </a:pPr>
            <a:endParaRPr lang="en-GB" sz="2200" dirty="0"/>
          </a:p>
          <a:p>
            <a:pPr marL="0" indent="0">
              <a:buNone/>
            </a:pPr>
            <a:endParaRPr lang="de-DE" sz="2200" dirty="0"/>
          </a:p>
        </p:txBody>
      </p:sp>
    </p:spTree>
    <p:extLst>
      <p:ext uri="{BB962C8B-B14F-4D97-AF65-F5344CB8AC3E}">
        <p14:creationId xmlns:p14="http://schemas.microsoft.com/office/powerpoint/2010/main" val="192372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19AF27-8ECC-B11F-8B0D-EBE33BB5873F}"/>
              </a:ext>
            </a:extLst>
          </p:cNvPr>
          <p:cNvSpPr>
            <a:spLocks noGrp="1"/>
          </p:cNvSpPr>
          <p:nvPr>
            <p:ph type="title"/>
          </p:nvPr>
        </p:nvSpPr>
        <p:spPr>
          <a:xfrm>
            <a:off x="572493" y="238539"/>
            <a:ext cx="11018520" cy="1434415"/>
          </a:xfrm>
        </p:spPr>
        <p:txBody>
          <a:bodyPr anchor="b">
            <a:normAutofit fontScale="90000"/>
          </a:bodyPr>
          <a:lstStyle/>
          <a:p>
            <a:r>
              <a:rPr lang="de-DE" sz="4600" b="1" dirty="0"/>
              <a:t>Activity 3: A Vision Board </a:t>
            </a:r>
            <a:r>
              <a:rPr lang="de-DE" sz="4600" b="1" dirty="0" err="1"/>
              <a:t>Representing</a:t>
            </a:r>
            <a:r>
              <a:rPr lang="de-DE" sz="4600" b="1" dirty="0"/>
              <a:t> </a:t>
            </a:r>
            <a:r>
              <a:rPr lang="de-DE" sz="4600" b="1" dirty="0" err="1"/>
              <a:t>What</a:t>
            </a:r>
            <a:r>
              <a:rPr lang="de-DE" sz="4600" b="1" dirty="0"/>
              <a:t> </a:t>
            </a:r>
            <a:r>
              <a:rPr lang="de-DE" sz="4600" b="1" dirty="0" err="1"/>
              <a:t>the</a:t>
            </a:r>
            <a:r>
              <a:rPr lang="de-DE" sz="4600" b="1" dirty="0"/>
              <a:t> Future Holds </a:t>
            </a:r>
            <a:r>
              <a:rPr lang="de-DE" sz="4600" b="1" dirty="0" err="1"/>
              <a:t>for</a:t>
            </a:r>
            <a:r>
              <a:rPr lang="de-DE" sz="4600" b="1" dirty="0"/>
              <a:t> Women in </a:t>
            </a:r>
            <a:r>
              <a:rPr lang="de-DE" sz="4600" b="1" dirty="0" err="1"/>
              <a:t>the</a:t>
            </a:r>
            <a:r>
              <a:rPr lang="de-DE" sz="4600" b="1" dirty="0"/>
              <a:t> Field </a:t>
            </a:r>
            <a:r>
              <a:rPr lang="de-DE" sz="4600" b="1" dirty="0" err="1"/>
              <a:t>of</a:t>
            </a:r>
            <a:r>
              <a:rPr lang="de-DE" sz="4600" b="1" dirty="0"/>
              <a:t> Education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5F635B3-C520-11B5-72BE-EBA5D90908B0}"/>
              </a:ext>
            </a:extLst>
          </p:cNvPr>
          <p:cNvSpPr>
            <a:spLocks noGrp="1"/>
          </p:cNvSpPr>
          <p:nvPr>
            <p:ph idx="1"/>
          </p:nvPr>
        </p:nvSpPr>
        <p:spPr>
          <a:xfrm>
            <a:off x="572493" y="2071316"/>
            <a:ext cx="6713552" cy="4119172"/>
          </a:xfrm>
        </p:spPr>
        <p:txBody>
          <a:bodyPr anchor="t">
            <a:normAutofit/>
          </a:bodyPr>
          <a:lstStyle/>
          <a:p>
            <a:pPr marL="514350" indent="-514350">
              <a:buFont typeface="+mj-lt"/>
              <a:buAutoNum type="arabicPeriod"/>
            </a:pPr>
            <a:r>
              <a:rPr lang="de-DE" sz="2200" dirty="0" err="1"/>
              <a:t>Reflect</a:t>
            </a:r>
            <a:r>
              <a:rPr lang="de-DE" sz="2200" dirty="0"/>
              <a:t> upon </a:t>
            </a:r>
            <a:r>
              <a:rPr lang="de-DE" sz="2200" dirty="0" err="1"/>
              <a:t>strategies</a:t>
            </a:r>
            <a:r>
              <a:rPr lang="de-DE" sz="2200" dirty="0"/>
              <a:t>/</a:t>
            </a:r>
            <a:r>
              <a:rPr lang="de-DE" sz="2200" dirty="0" err="1"/>
              <a:t>approaches</a:t>
            </a:r>
            <a:r>
              <a:rPr lang="de-DE" sz="2200" dirty="0"/>
              <a:t> </a:t>
            </a:r>
            <a:r>
              <a:rPr lang="de-DE" sz="2200" dirty="0" err="1"/>
              <a:t>for</a:t>
            </a:r>
            <a:r>
              <a:rPr lang="de-DE" sz="2200" dirty="0"/>
              <a:t> </a:t>
            </a:r>
            <a:r>
              <a:rPr lang="de-DE" sz="2200" dirty="0" err="1"/>
              <a:t>improving</a:t>
            </a:r>
            <a:r>
              <a:rPr lang="de-DE" sz="2200" dirty="0"/>
              <a:t> </a:t>
            </a:r>
            <a:r>
              <a:rPr lang="de-DE" sz="2200" dirty="0" err="1"/>
              <a:t>the</a:t>
            </a:r>
            <a:r>
              <a:rPr lang="de-DE" sz="2200" dirty="0"/>
              <a:t> </a:t>
            </a:r>
            <a:r>
              <a:rPr lang="de-DE" sz="2200" dirty="0" err="1"/>
              <a:t>situation</a:t>
            </a:r>
            <a:r>
              <a:rPr lang="de-DE" sz="2200" dirty="0"/>
              <a:t> </a:t>
            </a:r>
            <a:r>
              <a:rPr lang="de-DE" sz="2200" dirty="0" err="1"/>
              <a:t>of</a:t>
            </a:r>
            <a:r>
              <a:rPr lang="de-DE" sz="2200" dirty="0"/>
              <a:t> </a:t>
            </a:r>
            <a:r>
              <a:rPr lang="de-DE" sz="2200" dirty="0" err="1"/>
              <a:t>women</a:t>
            </a:r>
            <a:r>
              <a:rPr lang="de-DE" sz="2200" dirty="0"/>
              <a:t> in </a:t>
            </a:r>
            <a:r>
              <a:rPr lang="de-DE" sz="2200" dirty="0" err="1"/>
              <a:t>the</a:t>
            </a:r>
            <a:r>
              <a:rPr lang="de-DE" sz="2200" dirty="0"/>
              <a:t> </a:t>
            </a:r>
            <a:r>
              <a:rPr lang="de-DE" sz="2200" dirty="0" err="1"/>
              <a:t>field</a:t>
            </a:r>
            <a:r>
              <a:rPr lang="de-DE" sz="2200" dirty="0"/>
              <a:t> </a:t>
            </a:r>
            <a:r>
              <a:rPr lang="de-DE" sz="2200" dirty="0" err="1"/>
              <a:t>of</a:t>
            </a:r>
            <a:r>
              <a:rPr lang="de-DE" sz="2200" dirty="0"/>
              <a:t> </a:t>
            </a:r>
            <a:r>
              <a:rPr lang="de-DE" sz="2200" dirty="0" err="1"/>
              <a:t>education</a:t>
            </a:r>
            <a:r>
              <a:rPr lang="de-DE" sz="2200" dirty="0"/>
              <a:t>.</a:t>
            </a:r>
          </a:p>
          <a:p>
            <a:pPr marL="514350" indent="-514350">
              <a:buFont typeface="+mj-lt"/>
              <a:buAutoNum type="arabicPeriod"/>
            </a:pPr>
            <a:r>
              <a:rPr lang="de-DE" sz="2200" dirty="0" err="1"/>
              <a:t>How</a:t>
            </a:r>
            <a:r>
              <a:rPr lang="de-DE" sz="2200" dirty="0"/>
              <a:t> </a:t>
            </a:r>
            <a:r>
              <a:rPr lang="de-DE" sz="2200" dirty="0" err="1"/>
              <a:t>can</a:t>
            </a:r>
            <a:r>
              <a:rPr lang="de-DE" sz="2200" dirty="0"/>
              <a:t> </a:t>
            </a:r>
            <a:r>
              <a:rPr lang="de-DE" sz="2200" dirty="0" err="1"/>
              <a:t>you</a:t>
            </a:r>
            <a:r>
              <a:rPr lang="de-DE" sz="2200" dirty="0"/>
              <a:t> </a:t>
            </a:r>
            <a:r>
              <a:rPr lang="de-DE" sz="2200" dirty="0" err="1"/>
              <a:t>personally</a:t>
            </a:r>
            <a:r>
              <a:rPr lang="de-DE" sz="2200" dirty="0"/>
              <a:t> </a:t>
            </a:r>
            <a:r>
              <a:rPr lang="de-DE" sz="2200" dirty="0" err="1"/>
              <a:t>or</a:t>
            </a:r>
            <a:r>
              <a:rPr lang="de-DE" sz="2200" dirty="0"/>
              <a:t> </a:t>
            </a:r>
            <a:r>
              <a:rPr lang="de-DE" sz="2200" dirty="0" err="1"/>
              <a:t>your</a:t>
            </a:r>
            <a:r>
              <a:rPr lang="de-DE" sz="2200" dirty="0"/>
              <a:t> own </a:t>
            </a:r>
            <a:r>
              <a:rPr lang="de-DE" sz="2200" dirty="0" err="1"/>
              <a:t>research</a:t>
            </a:r>
            <a:r>
              <a:rPr lang="de-DE" sz="2200" dirty="0"/>
              <a:t> </a:t>
            </a:r>
            <a:r>
              <a:rPr lang="de-DE" sz="2200" dirty="0" err="1"/>
              <a:t>contribute</a:t>
            </a:r>
            <a:r>
              <a:rPr lang="de-DE" sz="2200" dirty="0"/>
              <a:t> </a:t>
            </a:r>
            <a:r>
              <a:rPr lang="de-DE" sz="2200" dirty="0" err="1"/>
              <a:t>to</a:t>
            </a:r>
            <a:r>
              <a:rPr lang="de-DE" sz="2200" dirty="0"/>
              <a:t> </a:t>
            </a:r>
            <a:r>
              <a:rPr lang="de-DE" sz="2200" dirty="0" err="1"/>
              <a:t>improve</a:t>
            </a:r>
            <a:r>
              <a:rPr lang="de-DE" sz="2200" dirty="0"/>
              <a:t> </a:t>
            </a:r>
            <a:r>
              <a:rPr lang="de-DE" sz="2200" dirty="0" err="1"/>
              <a:t>the</a:t>
            </a:r>
            <a:r>
              <a:rPr lang="de-DE" sz="2200" dirty="0"/>
              <a:t> </a:t>
            </a:r>
            <a:r>
              <a:rPr lang="de-DE" sz="2200" dirty="0" err="1"/>
              <a:t>situation</a:t>
            </a:r>
            <a:r>
              <a:rPr lang="de-DE" sz="2200" dirty="0"/>
              <a:t> </a:t>
            </a:r>
            <a:r>
              <a:rPr lang="de-DE" sz="2200" dirty="0" err="1"/>
              <a:t>of</a:t>
            </a:r>
            <a:r>
              <a:rPr lang="de-DE" sz="2200" dirty="0"/>
              <a:t> </a:t>
            </a:r>
            <a:r>
              <a:rPr lang="de-DE" sz="2200" dirty="0" err="1"/>
              <a:t>women</a:t>
            </a:r>
            <a:r>
              <a:rPr lang="de-DE" sz="2200" dirty="0"/>
              <a:t> in </a:t>
            </a:r>
            <a:r>
              <a:rPr lang="de-DE" sz="2200" dirty="0" err="1"/>
              <a:t>the</a:t>
            </a:r>
            <a:r>
              <a:rPr lang="de-DE" sz="2200" dirty="0"/>
              <a:t> </a:t>
            </a:r>
            <a:r>
              <a:rPr lang="de-DE" sz="2200" dirty="0" err="1"/>
              <a:t>field</a:t>
            </a:r>
            <a:r>
              <a:rPr lang="de-DE" sz="2200" dirty="0"/>
              <a:t> </a:t>
            </a:r>
            <a:r>
              <a:rPr lang="de-DE" sz="2200" dirty="0" err="1"/>
              <a:t>of</a:t>
            </a:r>
            <a:r>
              <a:rPr lang="de-DE" sz="2200" dirty="0"/>
              <a:t> </a:t>
            </a:r>
            <a:r>
              <a:rPr lang="de-DE" sz="2200" dirty="0" err="1"/>
              <a:t>education</a:t>
            </a:r>
            <a:r>
              <a:rPr lang="de-DE" sz="2200" dirty="0"/>
              <a:t>?</a:t>
            </a:r>
          </a:p>
          <a:p>
            <a:pPr marL="0" indent="0">
              <a:buNone/>
            </a:pPr>
            <a:endParaRPr lang="de-DE" sz="2200" dirty="0"/>
          </a:p>
          <a:p>
            <a:pPr marL="0" indent="0">
              <a:buNone/>
            </a:pPr>
            <a:r>
              <a:rPr lang="de-DE" sz="2200" dirty="0"/>
              <a:t>Use </a:t>
            </a:r>
            <a:r>
              <a:rPr lang="de-DE" sz="2200" dirty="0" err="1"/>
              <a:t>these</a:t>
            </a:r>
            <a:r>
              <a:rPr lang="de-DE" sz="2200" dirty="0"/>
              <a:t> </a:t>
            </a:r>
            <a:r>
              <a:rPr lang="de-DE" sz="2200" dirty="0" err="1"/>
              <a:t>questions</a:t>
            </a:r>
            <a:r>
              <a:rPr lang="de-DE" sz="2200" dirty="0"/>
              <a:t> </a:t>
            </a:r>
            <a:r>
              <a:rPr lang="de-DE" sz="2200" dirty="0" err="1"/>
              <a:t>to</a:t>
            </a:r>
            <a:r>
              <a:rPr lang="de-DE" sz="2200" dirty="0"/>
              <a:t> </a:t>
            </a:r>
            <a:r>
              <a:rPr lang="de-DE" sz="2200" dirty="0" err="1"/>
              <a:t>create</a:t>
            </a:r>
            <a:r>
              <a:rPr lang="de-DE" sz="2200" dirty="0"/>
              <a:t> a </a:t>
            </a:r>
            <a:r>
              <a:rPr lang="de-DE" sz="2200" dirty="0" err="1"/>
              <a:t>vision</a:t>
            </a:r>
            <a:r>
              <a:rPr lang="de-DE" sz="2200" dirty="0"/>
              <a:t> </a:t>
            </a:r>
            <a:r>
              <a:rPr lang="de-DE" sz="2200" dirty="0" err="1"/>
              <a:t>board</a:t>
            </a:r>
            <a:r>
              <a:rPr lang="de-DE" sz="2200" dirty="0"/>
              <a:t> </a:t>
            </a:r>
            <a:r>
              <a:rPr lang="de-DE" sz="2200" dirty="0" err="1"/>
              <a:t>to</a:t>
            </a:r>
            <a:r>
              <a:rPr lang="de-DE" sz="2200" dirty="0"/>
              <a:t> </a:t>
            </a:r>
            <a:r>
              <a:rPr lang="de-DE" sz="2200" dirty="0" err="1"/>
              <a:t>represent</a:t>
            </a:r>
            <a:r>
              <a:rPr lang="de-DE" sz="2200" dirty="0"/>
              <a:t> </a:t>
            </a:r>
            <a:r>
              <a:rPr lang="de-DE" sz="2200" dirty="0" err="1"/>
              <a:t>what</a:t>
            </a:r>
            <a:r>
              <a:rPr lang="de-DE" sz="2200" dirty="0"/>
              <a:t> </a:t>
            </a:r>
            <a:r>
              <a:rPr lang="de-DE" sz="2200" dirty="0" err="1"/>
              <a:t>the</a:t>
            </a:r>
            <a:r>
              <a:rPr lang="de-DE" sz="2200" dirty="0"/>
              <a:t> </a:t>
            </a:r>
            <a:r>
              <a:rPr lang="de-DE" sz="2200" dirty="0" err="1"/>
              <a:t>future</a:t>
            </a:r>
            <a:r>
              <a:rPr lang="de-DE" sz="2200" dirty="0"/>
              <a:t> </a:t>
            </a:r>
            <a:r>
              <a:rPr lang="de-DE" sz="2200" dirty="0" err="1"/>
              <a:t>holds</a:t>
            </a:r>
            <a:r>
              <a:rPr lang="de-DE" sz="2200" dirty="0"/>
              <a:t> </a:t>
            </a:r>
            <a:r>
              <a:rPr lang="de-DE" sz="2200" dirty="0" err="1"/>
              <a:t>for</a:t>
            </a:r>
            <a:r>
              <a:rPr lang="de-DE" sz="2200" dirty="0"/>
              <a:t> </a:t>
            </a:r>
            <a:r>
              <a:rPr lang="de-DE" sz="2200" dirty="0" err="1"/>
              <a:t>women</a:t>
            </a:r>
            <a:r>
              <a:rPr lang="de-DE" sz="2200" dirty="0"/>
              <a:t> relative </a:t>
            </a:r>
            <a:r>
              <a:rPr lang="de-DE" sz="2200" dirty="0" err="1"/>
              <a:t>to</a:t>
            </a:r>
            <a:r>
              <a:rPr lang="de-DE" sz="2200" dirty="0"/>
              <a:t> </a:t>
            </a:r>
            <a:r>
              <a:rPr lang="de-DE" sz="2200" dirty="0" err="1"/>
              <a:t>the</a:t>
            </a:r>
            <a:r>
              <a:rPr lang="de-DE" sz="2200" dirty="0"/>
              <a:t> </a:t>
            </a:r>
            <a:r>
              <a:rPr lang="de-DE" sz="2200" dirty="0" err="1"/>
              <a:t>field</a:t>
            </a:r>
            <a:r>
              <a:rPr lang="de-DE" sz="2200" dirty="0"/>
              <a:t> </a:t>
            </a:r>
            <a:r>
              <a:rPr lang="de-DE" sz="2200" dirty="0" err="1"/>
              <a:t>of</a:t>
            </a:r>
            <a:r>
              <a:rPr lang="de-DE" sz="2200" dirty="0"/>
              <a:t> </a:t>
            </a:r>
            <a:r>
              <a:rPr lang="de-DE" sz="2200" dirty="0" err="1"/>
              <a:t>education</a:t>
            </a:r>
            <a:r>
              <a:rPr lang="de-DE" sz="2200" dirty="0"/>
              <a:t>.</a:t>
            </a:r>
          </a:p>
          <a:p>
            <a:pPr marL="0" indent="0">
              <a:buNone/>
            </a:pPr>
            <a:endParaRPr lang="de-DE" sz="2200" dirty="0"/>
          </a:p>
          <a:p>
            <a:pPr marL="0" indent="0">
              <a:buNone/>
            </a:pPr>
            <a:endParaRPr lang="de-DE" sz="2200" dirty="0"/>
          </a:p>
        </p:txBody>
      </p:sp>
      <p:pic>
        <p:nvPicPr>
          <p:cNvPr id="4" name="Grafik 3" descr="Ein Bild, das Zeichnung, Entwurf, Darstellung, Clipart enthält.&#10;&#10;Automatisch generierte Beschreibung">
            <a:extLst>
              <a:ext uri="{FF2B5EF4-FFF2-40B4-BE49-F238E27FC236}">
                <a16:creationId xmlns:a16="http://schemas.microsoft.com/office/drawing/2014/main" id="{BBDBD75A-33FD-8B7B-A7A4-F04FE26E4906}"/>
              </a:ext>
            </a:extLst>
          </p:cNvPr>
          <p:cNvPicPr>
            <a:picLocks noChangeAspect="1"/>
          </p:cNvPicPr>
          <p:nvPr/>
        </p:nvPicPr>
        <p:blipFill rotWithShape="1">
          <a:blip r:embed="rId3"/>
          <a:srcRect r="3796" b="2"/>
          <a:stretch/>
        </p:blipFill>
        <p:spPr>
          <a:xfrm>
            <a:off x="7675658" y="2093976"/>
            <a:ext cx="3941064" cy="4096512"/>
          </a:xfrm>
          <a:prstGeom prst="rect">
            <a:avLst/>
          </a:prstGeom>
        </p:spPr>
      </p:pic>
    </p:spTree>
    <p:extLst>
      <p:ext uri="{BB962C8B-B14F-4D97-AF65-F5344CB8AC3E}">
        <p14:creationId xmlns:p14="http://schemas.microsoft.com/office/powerpoint/2010/main" val="181032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EBB262-73D3-6B9B-A75C-EF60D86638F7}"/>
              </a:ext>
            </a:extLst>
          </p:cNvPr>
          <p:cNvSpPr>
            <a:spLocks noGrp="1"/>
          </p:cNvSpPr>
          <p:nvPr>
            <p:ph type="title"/>
          </p:nvPr>
        </p:nvSpPr>
        <p:spPr>
          <a:xfrm>
            <a:off x="630936" y="640080"/>
            <a:ext cx="4818888" cy="1481328"/>
          </a:xfrm>
        </p:spPr>
        <p:txBody>
          <a:bodyPr anchor="b">
            <a:normAutofit/>
          </a:bodyPr>
          <a:lstStyle/>
          <a:p>
            <a:r>
              <a:rPr lang="de-DE" sz="5400" b="1" dirty="0" err="1"/>
              <a:t>Conclusion</a:t>
            </a:r>
            <a:endParaRPr lang="de-DE" sz="5400" b="1" dirty="0"/>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2C91584F-AE59-3180-EB91-14560C176571}"/>
              </a:ext>
            </a:extLst>
          </p:cNvPr>
          <p:cNvSpPr txBox="1"/>
          <p:nvPr/>
        </p:nvSpPr>
        <p:spPr>
          <a:xfrm>
            <a:off x="5977055" y="3429000"/>
            <a:ext cx="5709424" cy="1754326"/>
          </a:xfrm>
          <a:prstGeom prst="rect">
            <a:avLst/>
          </a:prstGeom>
          <a:noFill/>
        </p:spPr>
        <p:txBody>
          <a:bodyPr wrap="square" rtlCol="0">
            <a:spAutoFit/>
          </a:bodyPr>
          <a:lstStyle/>
          <a:p>
            <a:r>
              <a:rPr lang="de-DE" sz="5400" b="1" dirty="0">
                <a:latin typeface="+mj-lt"/>
              </a:rPr>
              <a:t>Thank </a:t>
            </a:r>
            <a:r>
              <a:rPr lang="de-DE" sz="5400" b="1" dirty="0" err="1">
                <a:latin typeface="+mj-lt"/>
              </a:rPr>
              <a:t>you</a:t>
            </a:r>
            <a:r>
              <a:rPr lang="de-DE" sz="5400" b="1" dirty="0">
                <a:latin typeface="+mj-lt"/>
              </a:rPr>
              <a:t> </a:t>
            </a:r>
            <a:r>
              <a:rPr lang="de-DE" sz="5400" b="1" dirty="0" err="1">
                <a:latin typeface="+mj-lt"/>
              </a:rPr>
              <a:t>for</a:t>
            </a:r>
            <a:r>
              <a:rPr lang="de-DE" sz="5400" b="1" dirty="0">
                <a:latin typeface="+mj-lt"/>
              </a:rPr>
              <a:t> </a:t>
            </a:r>
            <a:r>
              <a:rPr lang="de-DE" sz="5400" b="1" dirty="0" err="1">
                <a:latin typeface="+mj-lt"/>
              </a:rPr>
              <a:t>your</a:t>
            </a:r>
            <a:r>
              <a:rPr lang="de-DE" sz="5400" b="1" dirty="0">
                <a:latin typeface="+mj-lt"/>
              </a:rPr>
              <a:t> </a:t>
            </a:r>
            <a:r>
              <a:rPr lang="de-DE" sz="5400" b="1" dirty="0" err="1">
                <a:latin typeface="+mj-lt"/>
              </a:rPr>
              <a:t>attention</a:t>
            </a:r>
            <a:r>
              <a:rPr lang="de-DE" sz="5400" b="1" dirty="0">
                <a:latin typeface="+mj-lt"/>
              </a:rPr>
              <a:t>.</a:t>
            </a:r>
            <a:endParaRPr lang="de-DE" sz="5400" dirty="0">
              <a:latin typeface="+mj-lt"/>
            </a:endParaRPr>
          </a:p>
        </p:txBody>
      </p:sp>
    </p:spTree>
    <p:extLst>
      <p:ext uri="{BB962C8B-B14F-4D97-AF65-F5344CB8AC3E}">
        <p14:creationId xmlns:p14="http://schemas.microsoft.com/office/powerpoint/2010/main" val="52667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CB82FD-86C7-408C-3268-C79A981BD870}"/>
              </a:ext>
            </a:extLst>
          </p:cNvPr>
          <p:cNvSpPr>
            <a:spLocks noGrp="1"/>
          </p:cNvSpPr>
          <p:nvPr>
            <p:ph type="title"/>
          </p:nvPr>
        </p:nvSpPr>
        <p:spPr>
          <a:xfrm>
            <a:off x="838200" y="365125"/>
            <a:ext cx="10515600" cy="1325563"/>
          </a:xfrm>
        </p:spPr>
        <p:txBody>
          <a:bodyPr>
            <a:normAutofit/>
          </a:bodyPr>
          <a:lstStyle/>
          <a:p>
            <a:r>
              <a:rPr lang="de-DE" sz="4600" b="1" dirty="0"/>
              <a:t>Agenda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0E595DF-AAE8-D0F0-35B3-9C037ED813D1}"/>
              </a:ext>
            </a:extLst>
          </p:cNvPr>
          <p:cNvSpPr>
            <a:spLocks noGrp="1"/>
          </p:cNvSpPr>
          <p:nvPr>
            <p:ph idx="1"/>
          </p:nvPr>
        </p:nvSpPr>
        <p:spPr>
          <a:xfrm>
            <a:off x="838200" y="1929384"/>
            <a:ext cx="10515600" cy="4251960"/>
          </a:xfrm>
        </p:spPr>
        <p:txBody>
          <a:bodyPr>
            <a:normAutofit fontScale="77500" lnSpcReduction="20000"/>
          </a:bodyPr>
          <a:lstStyle/>
          <a:p>
            <a:r>
              <a:rPr lang="de-DE" sz="2400" dirty="0"/>
              <a:t>Facilitators </a:t>
            </a:r>
            <a:r>
              <a:rPr lang="de-DE" sz="2400" dirty="0" err="1"/>
              <a:t>Introduction</a:t>
            </a:r>
            <a:endParaRPr lang="de-DE" sz="2400" dirty="0"/>
          </a:p>
          <a:p>
            <a:pPr marL="0" indent="0">
              <a:buNone/>
            </a:pPr>
            <a:endParaRPr lang="de-DE" sz="2400" dirty="0"/>
          </a:p>
          <a:p>
            <a:r>
              <a:rPr lang="de-DE" sz="2400" dirty="0"/>
              <a:t>Activity 1: Poll &amp; </a:t>
            </a:r>
            <a:r>
              <a:rPr lang="de-DE" sz="2400" dirty="0" err="1"/>
              <a:t>Discussion</a:t>
            </a:r>
            <a:r>
              <a:rPr lang="de-DE" sz="2400" dirty="0"/>
              <a:t> </a:t>
            </a:r>
          </a:p>
          <a:p>
            <a:endParaRPr lang="de-DE" sz="2400" dirty="0"/>
          </a:p>
          <a:p>
            <a:r>
              <a:rPr lang="de-DE" sz="2400" dirty="0"/>
              <a:t>Activity 2: </a:t>
            </a:r>
            <a:r>
              <a:rPr lang="de-DE" sz="2400" dirty="0" err="1"/>
              <a:t>Discussing</a:t>
            </a:r>
            <a:r>
              <a:rPr lang="de-DE" sz="2400" dirty="0"/>
              <a:t> </a:t>
            </a:r>
            <a:r>
              <a:rPr lang="de-DE" sz="2400" dirty="0" err="1"/>
              <a:t>Issues</a:t>
            </a:r>
            <a:r>
              <a:rPr lang="de-DE" sz="2400" dirty="0"/>
              <a:t> </a:t>
            </a:r>
            <a:r>
              <a:rPr lang="de-DE" sz="2400" dirty="0" err="1"/>
              <a:t>of</a:t>
            </a:r>
            <a:r>
              <a:rPr lang="de-DE" sz="2400" dirty="0"/>
              <a:t> Women in </a:t>
            </a:r>
            <a:r>
              <a:rPr lang="de-DE" sz="2400" dirty="0" err="1"/>
              <a:t>the</a:t>
            </a:r>
            <a:r>
              <a:rPr lang="de-DE" sz="2400" dirty="0"/>
              <a:t> Field </a:t>
            </a:r>
            <a:r>
              <a:rPr lang="de-DE" sz="2400" dirty="0" err="1"/>
              <a:t>of</a:t>
            </a:r>
            <a:r>
              <a:rPr lang="de-DE" sz="2400" dirty="0"/>
              <a:t> Education </a:t>
            </a:r>
          </a:p>
          <a:p>
            <a:endParaRPr lang="de-DE" sz="2400" dirty="0"/>
          </a:p>
          <a:p>
            <a:r>
              <a:rPr lang="de-DE" sz="2400" dirty="0"/>
              <a:t>Amélie </a:t>
            </a:r>
            <a:r>
              <a:rPr lang="de-DE" sz="2400" dirty="0" err="1"/>
              <a:t>Crasci</a:t>
            </a:r>
            <a:r>
              <a:rPr lang="de-DE" sz="2400" dirty="0"/>
              <a:t>: </a:t>
            </a:r>
            <a:r>
              <a:rPr lang="de-DE" sz="2400" dirty="0" err="1"/>
              <a:t>Intimate</a:t>
            </a:r>
            <a:r>
              <a:rPr lang="de-DE" sz="2400" dirty="0"/>
              <a:t>-Partner-</a:t>
            </a:r>
            <a:r>
              <a:rPr lang="de-DE" sz="2400" dirty="0" err="1"/>
              <a:t>Violence</a:t>
            </a:r>
            <a:r>
              <a:rPr lang="de-DE" sz="2400" dirty="0"/>
              <a:t> (IPV) </a:t>
            </a:r>
            <a:r>
              <a:rPr lang="de-DE" sz="2400" dirty="0" err="1"/>
              <a:t>Against</a:t>
            </a:r>
            <a:r>
              <a:rPr lang="de-DE" sz="2400" dirty="0"/>
              <a:t> Women </a:t>
            </a:r>
          </a:p>
          <a:p>
            <a:endParaRPr lang="de-DE" sz="2400" dirty="0"/>
          </a:p>
          <a:p>
            <a:r>
              <a:rPr lang="de-DE" sz="2400" dirty="0"/>
              <a:t>Neslihan </a:t>
            </a:r>
            <a:r>
              <a:rPr lang="de-DE" sz="2400" dirty="0" err="1"/>
              <a:t>Sriram-Uzundal</a:t>
            </a:r>
            <a:r>
              <a:rPr lang="de-DE" sz="2400" dirty="0"/>
              <a:t>: </a:t>
            </a:r>
            <a:r>
              <a:rPr lang="de-DE" sz="2400" dirty="0" err="1"/>
              <a:t>Epistemic</a:t>
            </a:r>
            <a:r>
              <a:rPr lang="de-DE" sz="2400" dirty="0"/>
              <a:t> </a:t>
            </a:r>
            <a:r>
              <a:rPr lang="de-DE" sz="2400" dirty="0" err="1"/>
              <a:t>Injustice</a:t>
            </a:r>
            <a:r>
              <a:rPr lang="de-DE" sz="2400" dirty="0"/>
              <a:t> in Higher Education</a:t>
            </a:r>
          </a:p>
          <a:p>
            <a:endParaRPr lang="de-DE" sz="2400" dirty="0"/>
          </a:p>
          <a:p>
            <a:r>
              <a:rPr lang="de-DE" sz="2400" dirty="0"/>
              <a:t>Activity 3: A Vision Board </a:t>
            </a:r>
            <a:r>
              <a:rPr lang="de-DE" sz="2400" dirty="0" err="1"/>
              <a:t>Representing</a:t>
            </a:r>
            <a:r>
              <a:rPr lang="de-DE" sz="2400" dirty="0"/>
              <a:t> </a:t>
            </a:r>
            <a:r>
              <a:rPr lang="de-DE" sz="2400" dirty="0" err="1"/>
              <a:t>What</a:t>
            </a:r>
            <a:r>
              <a:rPr lang="de-DE" sz="2400" dirty="0"/>
              <a:t> </a:t>
            </a:r>
            <a:r>
              <a:rPr lang="de-DE" sz="2400" dirty="0" err="1"/>
              <a:t>the</a:t>
            </a:r>
            <a:r>
              <a:rPr lang="de-DE" sz="2400" dirty="0"/>
              <a:t> Future Holds </a:t>
            </a:r>
            <a:r>
              <a:rPr lang="de-DE" sz="2400" dirty="0" err="1"/>
              <a:t>for</a:t>
            </a:r>
            <a:r>
              <a:rPr lang="de-DE" sz="2400" dirty="0"/>
              <a:t> Women in </a:t>
            </a:r>
            <a:r>
              <a:rPr lang="de-DE" sz="2400" dirty="0" err="1"/>
              <a:t>the</a:t>
            </a:r>
            <a:r>
              <a:rPr lang="de-DE" sz="2400" dirty="0"/>
              <a:t> Field </a:t>
            </a:r>
            <a:r>
              <a:rPr lang="de-DE" sz="2400" dirty="0" err="1"/>
              <a:t>of</a:t>
            </a:r>
            <a:r>
              <a:rPr lang="de-DE" sz="2400" dirty="0"/>
              <a:t> Education</a:t>
            </a:r>
          </a:p>
          <a:p>
            <a:endParaRPr lang="de-DE" sz="2400" dirty="0"/>
          </a:p>
          <a:p>
            <a:r>
              <a:rPr lang="de-DE" sz="2400" dirty="0" err="1"/>
              <a:t>Conclusion</a:t>
            </a:r>
            <a:r>
              <a:rPr lang="de-DE" sz="2400" dirty="0"/>
              <a:t>  </a:t>
            </a:r>
          </a:p>
          <a:p>
            <a:endParaRPr lang="de-DE" sz="1400" dirty="0"/>
          </a:p>
          <a:p>
            <a:endParaRPr lang="de-DE" sz="1400" dirty="0"/>
          </a:p>
        </p:txBody>
      </p:sp>
    </p:spTree>
    <p:extLst>
      <p:ext uri="{BB962C8B-B14F-4D97-AF65-F5344CB8AC3E}">
        <p14:creationId xmlns:p14="http://schemas.microsoft.com/office/powerpoint/2010/main" val="201004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A8121E-16A4-0897-ABD1-042997C89D91}"/>
              </a:ext>
            </a:extLst>
          </p:cNvPr>
          <p:cNvSpPr>
            <a:spLocks noGrp="1"/>
          </p:cNvSpPr>
          <p:nvPr>
            <p:ph type="title"/>
          </p:nvPr>
        </p:nvSpPr>
        <p:spPr>
          <a:xfrm>
            <a:off x="4654296" y="667511"/>
            <a:ext cx="6894576" cy="2245021"/>
          </a:xfrm>
        </p:spPr>
        <p:txBody>
          <a:bodyPr anchor="b">
            <a:normAutofit fontScale="90000"/>
          </a:bodyPr>
          <a:lstStyle/>
          <a:p>
            <a:br>
              <a:rPr lang="de-DE" sz="5400" b="1" dirty="0"/>
            </a:br>
            <a:br>
              <a:rPr lang="de-DE" sz="5400" b="1" dirty="0"/>
            </a:br>
            <a:r>
              <a:rPr lang="de-DE" sz="5100" b="1" dirty="0"/>
              <a:t>Amélie </a:t>
            </a:r>
            <a:r>
              <a:rPr lang="de-DE" sz="5100" b="1" dirty="0" err="1"/>
              <a:t>Crasci</a:t>
            </a:r>
            <a:br>
              <a:rPr lang="de-DE" sz="5400" b="1" dirty="0"/>
            </a:br>
            <a:r>
              <a:rPr lang="de-DE" sz="2700" dirty="0"/>
              <a:t>MA </a:t>
            </a:r>
            <a:r>
              <a:rPr lang="de-DE" sz="2700" dirty="0" err="1"/>
              <a:t>student</a:t>
            </a:r>
            <a:r>
              <a:rPr lang="de-DE" sz="2700" dirty="0"/>
              <a:t>, Educational Studies </a:t>
            </a:r>
            <a:br>
              <a:rPr lang="de-DE" sz="5400" dirty="0"/>
            </a:br>
            <a:endParaRPr lang="de-DE" sz="5400" dirty="0"/>
          </a:p>
        </p:txBody>
      </p:sp>
      <p:pic>
        <p:nvPicPr>
          <p:cNvPr id="5" name="IMG_1882.jpeg" descr="IMG_1882.jpeg">
            <a:extLst>
              <a:ext uri="{FF2B5EF4-FFF2-40B4-BE49-F238E27FC236}">
                <a16:creationId xmlns:a16="http://schemas.microsoft.com/office/drawing/2014/main" id="{143012FD-9D19-B5F1-9DA8-6C30C9CFBE0D}"/>
              </a:ext>
            </a:extLst>
          </p:cNvPr>
          <p:cNvPicPr>
            <a:picLocks noChangeAspect="1"/>
          </p:cNvPicPr>
          <p:nvPr/>
        </p:nvPicPr>
        <p:blipFill rotWithShape="1">
          <a:blip r:embed="rId2"/>
          <a:srcRect r="-1" b="480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E0D8C2E-9C63-C434-CBC1-1486FED66C85}"/>
              </a:ext>
            </a:extLst>
          </p:cNvPr>
          <p:cNvSpPr>
            <a:spLocks noGrp="1"/>
          </p:cNvSpPr>
          <p:nvPr>
            <p:ph idx="1"/>
          </p:nvPr>
        </p:nvSpPr>
        <p:spPr>
          <a:xfrm>
            <a:off x="4654296" y="2706624"/>
            <a:ext cx="6894576" cy="3483864"/>
          </a:xfrm>
        </p:spPr>
        <p:txBody>
          <a:bodyPr>
            <a:normAutofit/>
          </a:bodyPr>
          <a:lstStyle/>
          <a:p>
            <a:r>
              <a:rPr lang="de-DE" sz="2400" dirty="0"/>
              <a:t>BA, </a:t>
            </a:r>
            <a:r>
              <a:rPr lang="de-DE" sz="2400" dirty="0" err="1"/>
              <a:t>Psychology</a:t>
            </a:r>
            <a:r>
              <a:rPr lang="de-DE" sz="2400" dirty="0"/>
              <a:t> (Concordia University, 2016)</a:t>
            </a:r>
          </a:p>
          <a:p>
            <a:r>
              <a:rPr lang="de-DE" sz="2400" dirty="0"/>
              <a:t>Community </a:t>
            </a:r>
            <a:r>
              <a:rPr lang="de-DE" sz="2400" dirty="0" err="1"/>
              <a:t>Vocational</a:t>
            </a:r>
            <a:r>
              <a:rPr lang="de-DE" sz="2400" dirty="0"/>
              <a:t> Education Teacher </a:t>
            </a:r>
            <a:r>
              <a:rPr lang="de-DE" sz="2400" dirty="0" err="1"/>
              <a:t>for</a:t>
            </a:r>
            <a:r>
              <a:rPr lang="de-DE" sz="2400" dirty="0"/>
              <a:t> Adult </a:t>
            </a:r>
            <a:r>
              <a:rPr lang="de-DE" sz="2400" dirty="0" err="1"/>
              <a:t>Immigrants</a:t>
            </a:r>
            <a:r>
              <a:rPr lang="de-DE" sz="2400" dirty="0"/>
              <a:t> (English Montreal School Board, 2017 - </a:t>
            </a:r>
            <a:r>
              <a:rPr lang="de-DE" sz="2400" dirty="0" err="1"/>
              <a:t>Present</a:t>
            </a:r>
            <a:r>
              <a:rPr lang="de-DE" sz="2400" dirty="0"/>
              <a:t>)</a:t>
            </a:r>
          </a:p>
          <a:p>
            <a:r>
              <a:rPr lang="de-DE" sz="2400" dirty="0"/>
              <a:t>Volunteer Work (</a:t>
            </a:r>
            <a:r>
              <a:rPr lang="de-DE" sz="2400" dirty="0" err="1"/>
              <a:t>Chez</a:t>
            </a:r>
            <a:r>
              <a:rPr lang="de-DE" sz="2400" dirty="0"/>
              <a:t> Doris, </a:t>
            </a:r>
            <a:r>
              <a:rPr lang="de-DE" sz="2400" dirty="0" err="1"/>
              <a:t>Auberge</a:t>
            </a:r>
            <a:r>
              <a:rPr lang="de-DE" sz="2400" dirty="0"/>
              <a:t> Transition, YWCA, WIWC, AMI-Quebec, 2022 - </a:t>
            </a:r>
            <a:r>
              <a:rPr lang="de-DE" sz="2400" dirty="0" err="1"/>
              <a:t>Present</a:t>
            </a:r>
            <a:r>
              <a:rPr lang="de-DE" sz="2400" dirty="0"/>
              <a:t>)</a:t>
            </a:r>
          </a:p>
          <a:p>
            <a:r>
              <a:rPr lang="de-DE" sz="2400" dirty="0"/>
              <a:t>Mental Health &amp; Women’s Advocate </a:t>
            </a:r>
          </a:p>
          <a:p>
            <a:pPr marL="0" indent="0">
              <a:buNone/>
            </a:pPr>
            <a:endParaRPr lang="de-DE" sz="2200" dirty="0"/>
          </a:p>
          <a:p>
            <a:pPr marL="0" indent="0">
              <a:buNone/>
            </a:pPr>
            <a:endParaRPr lang="de-DE" sz="2200" dirty="0"/>
          </a:p>
        </p:txBody>
      </p:sp>
    </p:spTree>
    <p:extLst>
      <p:ext uri="{BB962C8B-B14F-4D97-AF65-F5344CB8AC3E}">
        <p14:creationId xmlns:p14="http://schemas.microsoft.com/office/powerpoint/2010/main" val="107057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223D6F-513D-6A8F-B640-125EC6A28576}"/>
              </a:ext>
            </a:extLst>
          </p:cNvPr>
          <p:cNvSpPr>
            <a:spLocks noGrp="1"/>
          </p:cNvSpPr>
          <p:nvPr>
            <p:ph type="title"/>
          </p:nvPr>
        </p:nvSpPr>
        <p:spPr>
          <a:xfrm>
            <a:off x="572493" y="238539"/>
            <a:ext cx="11018520" cy="1434415"/>
          </a:xfrm>
        </p:spPr>
        <p:txBody>
          <a:bodyPr anchor="b">
            <a:normAutofit/>
          </a:bodyPr>
          <a:lstStyle/>
          <a:p>
            <a:r>
              <a:rPr lang="de-DE" sz="4600" b="1" dirty="0"/>
              <a:t>Neslihan </a:t>
            </a:r>
            <a:r>
              <a:rPr lang="de-DE" sz="4600" b="1" dirty="0" err="1"/>
              <a:t>Sriram-Uzundal</a:t>
            </a:r>
            <a:br>
              <a:rPr lang="de-DE" sz="4600" b="1" dirty="0"/>
            </a:br>
            <a:r>
              <a:rPr lang="de-DE" sz="2400" dirty="0"/>
              <a:t>PhD </a:t>
            </a:r>
            <a:r>
              <a:rPr lang="de-DE" sz="2400" dirty="0" err="1"/>
              <a:t>student</a:t>
            </a:r>
            <a:r>
              <a:rPr lang="de-DE" sz="2400" dirty="0"/>
              <a:t>, Educational Studies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0DC4D5B-50B9-92AD-3853-501B2CEF97FB}"/>
              </a:ext>
            </a:extLst>
          </p:cNvPr>
          <p:cNvSpPr>
            <a:spLocks noGrp="1"/>
          </p:cNvSpPr>
          <p:nvPr>
            <p:ph idx="1"/>
          </p:nvPr>
        </p:nvSpPr>
        <p:spPr>
          <a:xfrm>
            <a:off x="572493" y="2071316"/>
            <a:ext cx="6713552" cy="4119172"/>
          </a:xfrm>
        </p:spPr>
        <p:txBody>
          <a:bodyPr anchor="t">
            <a:normAutofit fontScale="92500"/>
          </a:bodyPr>
          <a:lstStyle/>
          <a:p>
            <a:r>
              <a:rPr lang="de-DE" sz="2400" dirty="0" err="1"/>
              <a:t>M.Ed</a:t>
            </a:r>
            <a:r>
              <a:rPr lang="de-DE" sz="2400" dirty="0"/>
              <a:t>. (German/English/Education Studies)/M.A. German </a:t>
            </a:r>
            <a:r>
              <a:rPr lang="de-DE" sz="2400" dirty="0" err="1"/>
              <a:t>Literature</a:t>
            </a:r>
            <a:r>
              <a:rPr lang="de-DE" sz="2400" dirty="0"/>
              <a:t> (University </a:t>
            </a:r>
            <a:r>
              <a:rPr lang="de-DE" sz="2400" dirty="0" err="1"/>
              <a:t>of</a:t>
            </a:r>
            <a:r>
              <a:rPr lang="de-DE" sz="2400" dirty="0"/>
              <a:t> </a:t>
            </a:r>
            <a:r>
              <a:rPr lang="de-DE" sz="2400" dirty="0" err="1"/>
              <a:t>Tuebingen</a:t>
            </a:r>
            <a:r>
              <a:rPr lang="de-DE" sz="2400" dirty="0"/>
              <a:t>, Germany, 2021)</a:t>
            </a:r>
          </a:p>
          <a:p>
            <a:r>
              <a:rPr lang="de-DE" sz="2400" dirty="0"/>
              <a:t>German Teacher </a:t>
            </a:r>
            <a:r>
              <a:rPr lang="de-DE" sz="2400" dirty="0" err="1"/>
              <a:t>for</a:t>
            </a:r>
            <a:r>
              <a:rPr lang="de-DE" sz="2400" dirty="0"/>
              <a:t> </a:t>
            </a:r>
            <a:r>
              <a:rPr lang="de-DE" sz="2400" dirty="0" err="1"/>
              <a:t>students</a:t>
            </a:r>
            <a:r>
              <a:rPr lang="de-DE" sz="2400" dirty="0"/>
              <a:t> </a:t>
            </a:r>
            <a:r>
              <a:rPr lang="de-DE" sz="2400" dirty="0" err="1"/>
              <a:t>of</a:t>
            </a:r>
            <a:r>
              <a:rPr lang="de-DE" sz="2400" dirty="0"/>
              <a:t> all </a:t>
            </a:r>
            <a:r>
              <a:rPr lang="de-DE" sz="2400" dirty="0" err="1"/>
              <a:t>ages</a:t>
            </a:r>
            <a:r>
              <a:rPr lang="de-DE" sz="2400" dirty="0"/>
              <a:t> </a:t>
            </a:r>
            <a:r>
              <a:rPr lang="de-DE" sz="2400" dirty="0" err="1"/>
              <a:t>who</a:t>
            </a:r>
            <a:r>
              <a:rPr lang="de-DE" sz="2400" dirty="0"/>
              <a:t> </a:t>
            </a:r>
            <a:r>
              <a:rPr lang="de-DE" sz="2400" dirty="0" err="1"/>
              <a:t>are</a:t>
            </a:r>
            <a:r>
              <a:rPr lang="de-DE" sz="2400" dirty="0"/>
              <a:t> </a:t>
            </a:r>
            <a:r>
              <a:rPr lang="de-DE" sz="2400" dirty="0" err="1"/>
              <a:t>aspiring</a:t>
            </a:r>
            <a:r>
              <a:rPr lang="de-DE" sz="2400" dirty="0"/>
              <a:t> a German </a:t>
            </a:r>
            <a:r>
              <a:rPr lang="de-DE" sz="2400" dirty="0" err="1"/>
              <a:t>diploma</a:t>
            </a:r>
            <a:r>
              <a:rPr lang="de-DE" sz="2400" dirty="0"/>
              <a:t> </a:t>
            </a:r>
            <a:r>
              <a:rPr lang="de-DE" sz="2400" dirty="0" err="1"/>
              <a:t>that</a:t>
            </a:r>
            <a:r>
              <a:rPr lang="de-DE" sz="2400" dirty="0"/>
              <a:t> </a:t>
            </a:r>
            <a:r>
              <a:rPr lang="de-DE" sz="2400" dirty="0" err="1"/>
              <a:t>enables</a:t>
            </a:r>
            <a:r>
              <a:rPr lang="de-DE" sz="2400" dirty="0"/>
              <a:t> </a:t>
            </a:r>
            <a:r>
              <a:rPr lang="de-DE" sz="2400" dirty="0" err="1"/>
              <a:t>access</a:t>
            </a:r>
            <a:r>
              <a:rPr lang="de-DE" sz="2400" dirty="0"/>
              <a:t> </a:t>
            </a:r>
            <a:r>
              <a:rPr lang="de-DE" sz="2400" dirty="0" err="1"/>
              <a:t>to</a:t>
            </a:r>
            <a:r>
              <a:rPr lang="de-DE" sz="2400" dirty="0"/>
              <a:t> German </a:t>
            </a:r>
            <a:r>
              <a:rPr lang="de-DE" sz="2400" dirty="0" err="1"/>
              <a:t>universities</a:t>
            </a:r>
            <a:r>
              <a:rPr lang="de-DE" sz="2400" dirty="0"/>
              <a:t> (DSQ Montréal, 2021 - </a:t>
            </a:r>
            <a:r>
              <a:rPr lang="de-DE" sz="2400" dirty="0" err="1"/>
              <a:t>Present</a:t>
            </a:r>
            <a:r>
              <a:rPr lang="de-DE" sz="2400" dirty="0"/>
              <a:t>)</a:t>
            </a:r>
          </a:p>
          <a:p>
            <a:r>
              <a:rPr lang="de-DE" sz="2400" dirty="0"/>
              <a:t>Volunteer Work: Teaching </a:t>
            </a:r>
            <a:r>
              <a:rPr lang="de-DE" sz="2400" dirty="0" err="1"/>
              <a:t>illiterate</a:t>
            </a:r>
            <a:r>
              <a:rPr lang="de-DE" sz="2400" dirty="0"/>
              <a:t> </a:t>
            </a:r>
            <a:r>
              <a:rPr lang="de-DE" sz="2400" dirty="0" err="1"/>
              <a:t>women</a:t>
            </a:r>
            <a:r>
              <a:rPr lang="de-DE" sz="2400" dirty="0"/>
              <a:t> at </a:t>
            </a:r>
            <a:r>
              <a:rPr lang="de-DE" sz="2400" dirty="0" err="1"/>
              <a:t>the</a:t>
            </a:r>
            <a:r>
              <a:rPr lang="de-DE" sz="2400" dirty="0"/>
              <a:t> </a:t>
            </a:r>
            <a:r>
              <a:rPr lang="de-DE" sz="2400" dirty="0" err="1"/>
              <a:t>mother</a:t>
            </a:r>
            <a:r>
              <a:rPr lang="de-DE" sz="2400" dirty="0"/>
              <a:t> </a:t>
            </a:r>
            <a:r>
              <a:rPr lang="de-DE" sz="2400" dirty="0" err="1"/>
              <a:t>center</a:t>
            </a:r>
            <a:r>
              <a:rPr lang="de-DE" sz="2400" dirty="0"/>
              <a:t> Mössingen (Mössingen, Germany, 2019-2021) &amp; Pilot Project: </a:t>
            </a:r>
            <a:r>
              <a:rPr lang="de-DE" sz="2400" dirty="0" err="1"/>
              <a:t>visiting</a:t>
            </a:r>
            <a:r>
              <a:rPr lang="de-DE" sz="2400" dirty="0"/>
              <a:t> </a:t>
            </a:r>
            <a:r>
              <a:rPr lang="de-DE" sz="2400" dirty="0" err="1"/>
              <a:t>schools</a:t>
            </a:r>
            <a:r>
              <a:rPr lang="de-DE" sz="2400" dirty="0"/>
              <a:t> all </a:t>
            </a:r>
            <a:r>
              <a:rPr lang="de-DE" sz="2400" dirty="0" err="1"/>
              <a:t>over</a:t>
            </a:r>
            <a:r>
              <a:rPr lang="de-DE" sz="2400" dirty="0"/>
              <a:t> Germany </a:t>
            </a:r>
            <a:r>
              <a:rPr lang="de-DE" sz="2400" dirty="0" err="1"/>
              <a:t>to</a:t>
            </a:r>
            <a:r>
              <a:rPr lang="de-DE" sz="2400" dirty="0"/>
              <a:t> </a:t>
            </a:r>
            <a:r>
              <a:rPr lang="de-DE" sz="2400" dirty="0" err="1"/>
              <a:t>motivate</a:t>
            </a:r>
            <a:r>
              <a:rPr lang="de-DE" sz="2400" dirty="0"/>
              <a:t> </a:t>
            </a:r>
            <a:r>
              <a:rPr lang="de-DE" sz="2400" dirty="0" err="1"/>
              <a:t>young</a:t>
            </a:r>
            <a:r>
              <a:rPr lang="de-DE" sz="2400" dirty="0"/>
              <a:t> </a:t>
            </a:r>
            <a:r>
              <a:rPr lang="de-DE" sz="2400" dirty="0" err="1"/>
              <a:t>minority</a:t>
            </a:r>
            <a:r>
              <a:rPr lang="de-DE" sz="2400" dirty="0"/>
              <a:t> </a:t>
            </a:r>
            <a:r>
              <a:rPr lang="de-DE" sz="2400" dirty="0" err="1"/>
              <a:t>women</a:t>
            </a:r>
            <a:r>
              <a:rPr lang="de-DE" sz="2400" dirty="0"/>
              <a:t> </a:t>
            </a:r>
            <a:r>
              <a:rPr lang="de-DE" sz="2400" dirty="0" err="1"/>
              <a:t>to</a:t>
            </a:r>
            <a:r>
              <a:rPr lang="de-DE" sz="2400" dirty="0"/>
              <a:t> </a:t>
            </a:r>
            <a:r>
              <a:rPr lang="de-DE" sz="2400" dirty="0" err="1"/>
              <a:t>pursue</a:t>
            </a:r>
            <a:r>
              <a:rPr lang="de-DE" sz="2400" dirty="0"/>
              <a:t> </a:t>
            </a:r>
            <a:r>
              <a:rPr lang="de-DE" sz="2400" dirty="0" err="1"/>
              <a:t>higher</a:t>
            </a:r>
            <a:r>
              <a:rPr lang="de-DE" sz="2400" dirty="0"/>
              <a:t> </a:t>
            </a:r>
            <a:r>
              <a:rPr lang="de-DE" sz="2400" dirty="0" err="1"/>
              <a:t>education</a:t>
            </a:r>
            <a:r>
              <a:rPr lang="de-DE" sz="2400" dirty="0"/>
              <a:t> </a:t>
            </a:r>
            <a:r>
              <a:rPr lang="de-DE" sz="2400" dirty="0" err="1"/>
              <a:t>degrees</a:t>
            </a:r>
            <a:r>
              <a:rPr lang="de-DE" sz="2400" dirty="0"/>
              <a:t> </a:t>
            </a:r>
            <a:r>
              <a:rPr lang="de-DE" sz="2400" dirty="0" err="1"/>
              <a:t>while</a:t>
            </a:r>
            <a:r>
              <a:rPr lang="de-DE" sz="2400" dirty="0"/>
              <a:t> </a:t>
            </a:r>
            <a:r>
              <a:rPr lang="de-DE" sz="2400" dirty="0" err="1"/>
              <a:t>measuring</a:t>
            </a:r>
            <a:r>
              <a:rPr lang="de-DE" sz="2400" dirty="0"/>
              <a:t> </a:t>
            </a:r>
            <a:r>
              <a:rPr lang="de-DE" sz="2400" dirty="0" err="1"/>
              <a:t>the</a:t>
            </a:r>
            <a:r>
              <a:rPr lang="de-DE" sz="2400" dirty="0"/>
              <a:t> </a:t>
            </a:r>
            <a:r>
              <a:rPr lang="de-DE" sz="2400" dirty="0" err="1"/>
              <a:t>state</a:t>
            </a:r>
            <a:r>
              <a:rPr lang="de-DE" sz="2400" dirty="0"/>
              <a:t> </a:t>
            </a:r>
            <a:r>
              <a:rPr lang="de-DE" sz="2400" dirty="0" err="1"/>
              <a:t>of</a:t>
            </a:r>
            <a:r>
              <a:rPr lang="de-DE" sz="2400" dirty="0"/>
              <a:t> </a:t>
            </a:r>
            <a:r>
              <a:rPr lang="de-DE" sz="2400" dirty="0" err="1"/>
              <a:t>minority</a:t>
            </a:r>
            <a:r>
              <a:rPr lang="de-DE" sz="2400" dirty="0"/>
              <a:t> </a:t>
            </a:r>
            <a:r>
              <a:rPr lang="de-DE" sz="2400" dirty="0" err="1"/>
              <a:t>background</a:t>
            </a:r>
            <a:r>
              <a:rPr lang="de-DE" sz="2400" dirty="0"/>
              <a:t> </a:t>
            </a:r>
            <a:r>
              <a:rPr lang="de-DE" sz="2400" dirty="0" err="1"/>
              <a:t>teachers</a:t>
            </a:r>
            <a:r>
              <a:rPr lang="de-DE" sz="2400" dirty="0"/>
              <a:t> (2017-2021)</a:t>
            </a:r>
          </a:p>
          <a:p>
            <a:endParaRPr lang="de-DE" sz="2200" dirty="0"/>
          </a:p>
          <a:p>
            <a:endParaRPr lang="de-DE" sz="2200" dirty="0"/>
          </a:p>
        </p:txBody>
      </p:sp>
      <p:pic>
        <p:nvPicPr>
          <p:cNvPr id="5" name="Grafik 4" descr="Ein Bild, das Menschliches Gesicht, Person, Kleidung, Lächeln enthält.&#10;&#10;Automatisch generierte Beschreibung">
            <a:extLst>
              <a:ext uri="{FF2B5EF4-FFF2-40B4-BE49-F238E27FC236}">
                <a16:creationId xmlns:a16="http://schemas.microsoft.com/office/drawing/2014/main" id="{CD55FE9B-7ABF-61B0-AE31-1DF5B7E20FE1}"/>
              </a:ext>
            </a:extLst>
          </p:cNvPr>
          <p:cNvPicPr>
            <a:picLocks noChangeAspect="1"/>
          </p:cNvPicPr>
          <p:nvPr/>
        </p:nvPicPr>
        <p:blipFill rotWithShape="1">
          <a:blip r:embed="rId3">
            <a:extLst>
              <a:ext uri="{28A0092B-C50C-407E-A947-70E740481C1C}">
                <a14:useLocalDpi xmlns:a14="http://schemas.microsoft.com/office/drawing/2010/main" val="0"/>
              </a:ext>
            </a:extLst>
          </a:blip>
          <a:srcRect r="4" b="11131"/>
          <a:stretch/>
        </p:blipFill>
        <p:spPr>
          <a:xfrm>
            <a:off x="7675658" y="2093976"/>
            <a:ext cx="3941064" cy="4096512"/>
          </a:xfrm>
          <a:prstGeom prst="rect">
            <a:avLst/>
          </a:prstGeom>
        </p:spPr>
      </p:pic>
    </p:spTree>
    <p:extLst>
      <p:ext uri="{BB962C8B-B14F-4D97-AF65-F5344CB8AC3E}">
        <p14:creationId xmlns:p14="http://schemas.microsoft.com/office/powerpoint/2010/main" val="201339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2D1A66-B744-1AE2-8D0A-67D5D9378B6E}"/>
              </a:ext>
            </a:extLst>
          </p:cNvPr>
          <p:cNvSpPr>
            <a:spLocks noGrp="1"/>
          </p:cNvSpPr>
          <p:nvPr>
            <p:ph type="title"/>
          </p:nvPr>
        </p:nvSpPr>
        <p:spPr>
          <a:xfrm>
            <a:off x="640080" y="325369"/>
            <a:ext cx="4368602" cy="1956841"/>
          </a:xfrm>
        </p:spPr>
        <p:txBody>
          <a:bodyPr anchor="b">
            <a:normAutofit/>
          </a:bodyPr>
          <a:lstStyle/>
          <a:p>
            <a:r>
              <a:rPr lang="de-DE" sz="4600" b="1" dirty="0"/>
              <a:t>Activity 1: Poll &amp; </a:t>
            </a:r>
            <a:r>
              <a:rPr lang="de-DE" sz="4600" b="1" dirty="0" err="1"/>
              <a:t>Discussion</a:t>
            </a:r>
            <a:endParaRPr lang="de-DE" sz="4600" b="1"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A10B51A-3DAD-75D6-E88A-BD362BAE272D}"/>
              </a:ext>
            </a:extLst>
          </p:cNvPr>
          <p:cNvSpPr>
            <a:spLocks noGrp="1"/>
          </p:cNvSpPr>
          <p:nvPr>
            <p:ph idx="1"/>
          </p:nvPr>
        </p:nvSpPr>
        <p:spPr>
          <a:xfrm>
            <a:off x="640080" y="2872899"/>
            <a:ext cx="4243589" cy="3320668"/>
          </a:xfrm>
        </p:spPr>
        <p:txBody>
          <a:bodyPr>
            <a:normAutofit/>
          </a:bodyPr>
          <a:lstStyle/>
          <a:p>
            <a:pPr marL="0" indent="0">
              <a:buNone/>
            </a:pPr>
            <a:endParaRPr lang="de-DE" sz="2200" dirty="0"/>
          </a:p>
          <a:p>
            <a:pPr marL="0" indent="0">
              <a:buNone/>
            </a:pPr>
            <a:endParaRPr lang="de-DE" sz="2400" dirty="0"/>
          </a:p>
          <a:p>
            <a:pPr marL="514350" indent="-514350">
              <a:buAutoNum type="arabicPeriod"/>
            </a:pPr>
            <a:r>
              <a:rPr lang="de-DE" sz="2400" dirty="0"/>
              <a:t>Take out </a:t>
            </a:r>
            <a:r>
              <a:rPr lang="de-DE" sz="2400" dirty="0" err="1"/>
              <a:t>your</a:t>
            </a:r>
            <a:r>
              <a:rPr lang="de-DE" sz="2400" dirty="0"/>
              <a:t> </a:t>
            </a:r>
            <a:r>
              <a:rPr lang="de-DE" sz="2400" dirty="0" err="1"/>
              <a:t>cell</a:t>
            </a:r>
            <a:r>
              <a:rPr lang="de-DE" sz="2400" dirty="0"/>
              <a:t> </a:t>
            </a:r>
            <a:r>
              <a:rPr lang="de-DE" sz="2400" dirty="0" err="1"/>
              <a:t>phones</a:t>
            </a:r>
            <a:r>
              <a:rPr lang="de-DE" sz="2400" dirty="0"/>
              <a:t>. </a:t>
            </a:r>
          </a:p>
          <a:p>
            <a:pPr marL="514350" indent="-514350">
              <a:buAutoNum type="arabicPeriod"/>
            </a:pPr>
            <a:r>
              <a:rPr lang="de-DE" sz="2400" dirty="0"/>
              <a:t>Scan </a:t>
            </a:r>
            <a:r>
              <a:rPr lang="de-DE" sz="2400" dirty="0" err="1"/>
              <a:t>the</a:t>
            </a:r>
            <a:r>
              <a:rPr lang="de-DE" sz="2400" dirty="0"/>
              <a:t> QR-Code. </a:t>
            </a:r>
          </a:p>
          <a:p>
            <a:pPr marL="514350" indent="-514350">
              <a:buAutoNum type="arabicPeriod"/>
            </a:pPr>
            <a:r>
              <a:rPr lang="de-DE" sz="2400" dirty="0" err="1"/>
              <a:t>Respond</a:t>
            </a:r>
            <a:r>
              <a:rPr lang="de-DE" sz="2400" dirty="0"/>
              <a:t> </a:t>
            </a:r>
            <a:r>
              <a:rPr lang="de-DE" sz="2400" dirty="0" err="1"/>
              <a:t>to</a:t>
            </a:r>
            <a:r>
              <a:rPr lang="de-DE" sz="2400" dirty="0"/>
              <a:t> </a:t>
            </a:r>
            <a:r>
              <a:rPr lang="de-DE" sz="2400" dirty="0" err="1"/>
              <a:t>each</a:t>
            </a:r>
            <a:r>
              <a:rPr lang="de-DE" sz="2400" dirty="0"/>
              <a:t> </a:t>
            </a:r>
            <a:r>
              <a:rPr lang="de-DE" sz="2400" dirty="0" err="1"/>
              <a:t>question</a:t>
            </a:r>
            <a:r>
              <a:rPr lang="de-DE" sz="2400" dirty="0"/>
              <a:t> </a:t>
            </a:r>
            <a:r>
              <a:rPr lang="de-DE" sz="2400" dirty="0" err="1"/>
              <a:t>following</a:t>
            </a:r>
            <a:r>
              <a:rPr lang="de-DE" sz="2400" dirty="0"/>
              <a:t> </a:t>
            </a:r>
            <a:r>
              <a:rPr lang="de-DE" sz="2400" dirty="0" err="1"/>
              <a:t>our</a:t>
            </a:r>
            <a:r>
              <a:rPr lang="de-DE" sz="2400" dirty="0"/>
              <a:t> </a:t>
            </a:r>
            <a:r>
              <a:rPr lang="de-DE" sz="2400" dirty="0" err="1"/>
              <a:t>instructions</a:t>
            </a:r>
            <a:r>
              <a:rPr lang="de-DE" sz="2400" dirty="0"/>
              <a:t>.</a:t>
            </a:r>
          </a:p>
        </p:txBody>
      </p:sp>
      <p:pic>
        <p:nvPicPr>
          <p:cNvPr id="4" name="Grafik 3">
            <a:extLst>
              <a:ext uri="{FF2B5EF4-FFF2-40B4-BE49-F238E27FC236}">
                <a16:creationId xmlns:a16="http://schemas.microsoft.com/office/drawing/2014/main" id="{35B91F6B-3038-69B8-DEBB-8EA9555F36F5}"/>
              </a:ext>
            </a:extLst>
          </p:cNvPr>
          <p:cNvPicPr>
            <a:picLocks noChangeAspect="1"/>
          </p:cNvPicPr>
          <p:nvPr/>
        </p:nvPicPr>
        <p:blipFill rotWithShape="1">
          <a:blip r:embed="rId3"/>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611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9025C5-DFC0-FB45-2644-B9C82B240534}"/>
              </a:ext>
            </a:extLst>
          </p:cNvPr>
          <p:cNvSpPr>
            <a:spLocks noGrp="1"/>
          </p:cNvSpPr>
          <p:nvPr>
            <p:ph type="title"/>
          </p:nvPr>
        </p:nvSpPr>
        <p:spPr>
          <a:xfrm>
            <a:off x="572493" y="238539"/>
            <a:ext cx="11018520" cy="1434415"/>
          </a:xfrm>
        </p:spPr>
        <p:txBody>
          <a:bodyPr anchor="b">
            <a:normAutofit/>
          </a:bodyPr>
          <a:lstStyle/>
          <a:p>
            <a:r>
              <a:rPr lang="de-DE" sz="4600" b="1" dirty="0"/>
              <a:t>Activity 2: </a:t>
            </a:r>
            <a:r>
              <a:rPr lang="de-DE" sz="4600" b="1" dirty="0" err="1"/>
              <a:t>Discussing</a:t>
            </a:r>
            <a:r>
              <a:rPr lang="de-DE" sz="4600" b="1" dirty="0"/>
              <a:t> </a:t>
            </a:r>
            <a:r>
              <a:rPr lang="de-DE" sz="4600" b="1" dirty="0" err="1"/>
              <a:t>Issues</a:t>
            </a:r>
            <a:r>
              <a:rPr lang="de-DE" sz="4600" b="1" dirty="0"/>
              <a:t> </a:t>
            </a:r>
            <a:r>
              <a:rPr lang="de-DE" sz="4600" b="1" dirty="0" err="1"/>
              <a:t>of</a:t>
            </a:r>
            <a:r>
              <a:rPr lang="de-DE" sz="4600" b="1" dirty="0"/>
              <a:t> Women in </a:t>
            </a:r>
            <a:r>
              <a:rPr lang="de-DE" sz="4600" b="1" dirty="0" err="1"/>
              <a:t>the</a:t>
            </a:r>
            <a:r>
              <a:rPr lang="de-DE" sz="4600" b="1" dirty="0"/>
              <a:t> Field </a:t>
            </a:r>
            <a:r>
              <a:rPr lang="de-DE" sz="4600" b="1" dirty="0" err="1"/>
              <a:t>of</a:t>
            </a:r>
            <a:r>
              <a:rPr lang="de-DE" sz="4600" b="1" dirty="0"/>
              <a:t> Education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BB38170E-A7CD-3781-C9C0-A6723C76F7CD}"/>
              </a:ext>
            </a:extLst>
          </p:cNvPr>
          <p:cNvSpPr>
            <a:spLocks noGrp="1"/>
          </p:cNvSpPr>
          <p:nvPr>
            <p:ph idx="1"/>
          </p:nvPr>
        </p:nvSpPr>
        <p:spPr>
          <a:xfrm>
            <a:off x="572493" y="2071316"/>
            <a:ext cx="6713552" cy="4119172"/>
          </a:xfrm>
        </p:spPr>
        <p:txBody>
          <a:bodyPr anchor="t">
            <a:normAutofit/>
          </a:bodyPr>
          <a:lstStyle/>
          <a:p>
            <a:pPr marL="0" indent="0">
              <a:buNone/>
            </a:pPr>
            <a:r>
              <a:rPr lang="de-DE" sz="2400" dirty="0" err="1"/>
              <a:t>Issues</a:t>
            </a:r>
            <a:r>
              <a:rPr lang="de-DE" sz="2400" dirty="0"/>
              <a:t> </a:t>
            </a:r>
            <a:r>
              <a:rPr lang="de-DE" sz="2400" dirty="0" err="1"/>
              <a:t>of</a:t>
            </a:r>
            <a:r>
              <a:rPr lang="de-DE" sz="2400" dirty="0"/>
              <a:t> </a:t>
            </a:r>
            <a:r>
              <a:rPr lang="de-DE" sz="2400" dirty="0" err="1"/>
              <a:t>women</a:t>
            </a:r>
            <a:r>
              <a:rPr lang="de-DE" sz="2400" dirty="0"/>
              <a:t> in </a:t>
            </a:r>
            <a:r>
              <a:rPr lang="de-DE" sz="2400" dirty="0" err="1"/>
              <a:t>education</a:t>
            </a:r>
            <a:r>
              <a:rPr lang="de-DE" sz="2400" dirty="0"/>
              <a:t> </a:t>
            </a:r>
            <a:r>
              <a:rPr lang="de-DE" sz="2400" dirty="0" err="1"/>
              <a:t>appear</a:t>
            </a:r>
            <a:r>
              <a:rPr lang="de-DE" sz="2400" dirty="0"/>
              <a:t> on different </a:t>
            </a:r>
            <a:r>
              <a:rPr lang="de-DE" sz="2400" dirty="0" err="1"/>
              <a:t>levels</a:t>
            </a:r>
            <a:r>
              <a:rPr lang="de-DE" sz="2400" dirty="0"/>
              <a:t>: </a:t>
            </a:r>
            <a:r>
              <a:rPr lang="de-DE" sz="2400" dirty="0" err="1"/>
              <a:t>the</a:t>
            </a:r>
            <a:r>
              <a:rPr lang="de-DE" sz="2400" dirty="0"/>
              <a:t> </a:t>
            </a:r>
            <a:r>
              <a:rPr lang="de-DE" sz="2400" dirty="0" err="1"/>
              <a:t>historical</a:t>
            </a:r>
            <a:r>
              <a:rPr lang="de-DE" sz="2400" dirty="0"/>
              <a:t>, </a:t>
            </a:r>
            <a:r>
              <a:rPr lang="de-DE" sz="2400" dirty="0" err="1"/>
              <a:t>the</a:t>
            </a:r>
            <a:r>
              <a:rPr lang="de-DE" sz="2400" dirty="0"/>
              <a:t> social, </a:t>
            </a:r>
            <a:r>
              <a:rPr lang="de-DE" sz="2400" dirty="0" err="1"/>
              <a:t>the</a:t>
            </a:r>
            <a:r>
              <a:rPr lang="de-DE" sz="2400" dirty="0"/>
              <a:t> </a:t>
            </a:r>
            <a:r>
              <a:rPr lang="de-DE" sz="2400" dirty="0" err="1"/>
              <a:t>cultural</a:t>
            </a:r>
            <a:r>
              <a:rPr lang="de-DE" sz="2400" dirty="0"/>
              <a:t>, and </a:t>
            </a:r>
            <a:r>
              <a:rPr lang="de-DE" sz="2400" dirty="0" err="1"/>
              <a:t>the</a:t>
            </a:r>
            <a:r>
              <a:rPr lang="de-DE" sz="2400" dirty="0"/>
              <a:t> </a:t>
            </a:r>
            <a:r>
              <a:rPr lang="de-DE" sz="2400" dirty="0" err="1"/>
              <a:t>theoretical</a:t>
            </a:r>
            <a:r>
              <a:rPr lang="de-DE" sz="2400" dirty="0"/>
              <a:t>. </a:t>
            </a:r>
          </a:p>
          <a:p>
            <a:pPr marL="0" indent="0">
              <a:buNone/>
            </a:pPr>
            <a:endParaRPr lang="de-DE" sz="2400" dirty="0"/>
          </a:p>
          <a:p>
            <a:r>
              <a:rPr lang="de-DE" sz="2400" dirty="0"/>
              <a:t>In </a:t>
            </a:r>
            <a:r>
              <a:rPr lang="de-DE" sz="2400" dirty="0" err="1"/>
              <a:t>groups</a:t>
            </a:r>
            <a:r>
              <a:rPr lang="de-DE" sz="2400" dirty="0"/>
              <a:t>, </a:t>
            </a:r>
            <a:r>
              <a:rPr lang="de-DE" sz="2400" dirty="0" err="1"/>
              <a:t>consider</a:t>
            </a:r>
            <a:r>
              <a:rPr lang="de-DE" sz="2400" dirty="0"/>
              <a:t> an </a:t>
            </a:r>
            <a:r>
              <a:rPr lang="de-DE" sz="2400" dirty="0" err="1"/>
              <a:t>example</a:t>
            </a:r>
            <a:r>
              <a:rPr lang="de-DE" sz="2400" dirty="0"/>
              <a:t> </a:t>
            </a:r>
            <a:r>
              <a:rPr lang="de-DE" sz="2400" dirty="0" err="1"/>
              <a:t>for</a:t>
            </a:r>
            <a:r>
              <a:rPr lang="de-DE" sz="2400" dirty="0"/>
              <a:t> </a:t>
            </a:r>
            <a:r>
              <a:rPr lang="de-DE" sz="2400" dirty="0" err="1"/>
              <a:t>each</a:t>
            </a:r>
            <a:r>
              <a:rPr lang="de-DE" sz="2400" dirty="0"/>
              <a:t> </a:t>
            </a:r>
            <a:r>
              <a:rPr lang="de-DE" sz="2400" dirty="0" err="1"/>
              <a:t>level</a:t>
            </a:r>
            <a:r>
              <a:rPr lang="de-DE" sz="2400" dirty="0"/>
              <a:t> </a:t>
            </a:r>
            <a:r>
              <a:rPr lang="de-DE" sz="2400" dirty="0" err="1"/>
              <a:t>women</a:t>
            </a:r>
            <a:r>
              <a:rPr lang="de-DE" sz="2400" dirty="0"/>
              <a:t> </a:t>
            </a:r>
            <a:r>
              <a:rPr lang="de-DE" sz="2400" dirty="0" err="1"/>
              <a:t>face</a:t>
            </a:r>
            <a:r>
              <a:rPr lang="de-DE" sz="2400" dirty="0"/>
              <a:t> in </a:t>
            </a:r>
            <a:r>
              <a:rPr lang="de-DE" sz="2400" dirty="0" err="1"/>
              <a:t>education</a:t>
            </a:r>
            <a:r>
              <a:rPr lang="de-DE" sz="2400" dirty="0"/>
              <a:t>.</a:t>
            </a:r>
          </a:p>
          <a:p>
            <a:r>
              <a:rPr lang="de-DE" sz="2400" dirty="0"/>
              <a:t>Write </a:t>
            </a:r>
            <a:r>
              <a:rPr lang="de-DE" sz="2400" dirty="0" err="1"/>
              <a:t>your</a:t>
            </a:r>
            <a:r>
              <a:rPr lang="de-DE" sz="2400" dirty="0"/>
              <a:t> </a:t>
            </a:r>
            <a:r>
              <a:rPr lang="de-DE" sz="2400" dirty="0" err="1"/>
              <a:t>examples</a:t>
            </a:r>
            <a:r>
              <a:rPr lang="de-DE" sz="2400" dirty="0"/>
              <a:t> on </a:t>
            </a:r>
            <a:r>
              <a:rPr lang="de-DE" sz="2400" dirty="0" err="1"/>
              <a:t>paper</a:t>
            </a:r>
            <a:r>
              <a:rPr lang="de-DE" sz="2400" dirty="0"/>
              <a:t>.</a:t>
            </a:r>
          </a:p>
          <a:p>
            <a:r>
              <a:rPr lang="de-DE" sz="2400" dirty="0" err="1"/>
              <a:t>You</a:t>
            </a:r>
            <a:r>
              <a:rPr lang="de-DE" sz="2400" dirty="0"/>
              <a:t> </a:t>
            </a:r>
            <a:r>
              <a:rPr lang="de-DE" sz="2400" dirty="0" err="1"/>
              <a:t>have</a:t>
            </a:r>
            <a:r>
              <a:rPr lang="de-DE" sz="2400" dirty="0"/>
              <a:t> 20 </a:t>
            </a:r>
            <a:r>
              <a:rPr lang="de-DE" sz="2400" dirty="0" err="1"/>
              <a:t>minutes</a:t>
            </a:r>
            <a:r>
              <a:rPr lang="de-DE" sz="2400" dirty="0"/>
              <a:t>. </a:t>
            </a:r>
          </a:p>
          <a:p>
            <a:endParaRPr lang="de-DE" sz="2200" dirty="0"/>
          </a:p>
        </p:txBody>
      </p:sp>
      <p:pic>
        <p:nvPicPr>
          <p:cNvPr id="4" name="Grafik 3">
            <a:extLst>
              <a:ext uri="{FF2B5EF4-FFF2-40B4-BE49-F238E27FC236}">
                <a16:creationId xmlns:a16="http://schemas.microsoft.com/office/drawing/2014/main" id="{E9B12A35-7A67-9887-4366-FFC5CF168E3A}"/>
              </a:ext>
            </a:extLst>
          </p:cNvPr>
          <p:cNvPicPr>
            <a:picLocks noChangeAspect="1"/>
          </p:cNvPicPr>
          <p:nvPr/>
        </p:nvPicPr>
        <p:blipFill rotWithShape="1">
          <a:blip r:embed="rId3"/>
          <a:srcRect l="26678" r="15599" b="-1"/>
          <a:stretch/>
        </p:blipFill>
        <p:spPr>
          <a:xfrm>
            <a:off x="7675658" y="2093976"/>
            <a:ext cx="3941064" cy="4096512"/>
          </a:xfrm>
          <a:prstGeom prst="rect">
            <a:avLst/>
          </a:prstGeom>
        </p:spPr>
      </p:pic>
    </p:spTree>
    <p:extLst>
      <p:ext uri="{BB962C8B-B14F-4D97-AF65-F5344CB8AC3E}">
        <p14:creationId xmlns:p14="http://schemas.microsoft.com/office/powerpoint/2010/main" val="232493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4A5643-5EB6-5823-2C64-36A72D6E5007}"/>
              </a:ext>
            </a:extLst>
          </p:cNvPr>
          <p:cNvSpPr>
            <a:spLocks noGrp="1"/>
          </p:cNvSpPr>
          <p:nvPr>
            <p:ph type="title"/>
          </p:nvPr>
        </p:nvSpPr>
        <p:spPr>
          <a:xfrm>
            <a:off x="838200" y="365125"/>
            <a:ext cx="10515600" cy="1325563"/>
          </a:xfrm>
        </p:spPr>
        <p:txBody>
          <a:bodyPr>
            <a:normAutofit/>
          </a:bodyPr>
          <a:lstStyle/>
          <a:p>
            <a:r>
              <a:rPr lang="de-DE" sz="4600" b="1" dirty="0"/>
              <a:t>Amélie: IPV </a:t>
            </a:r>
            <a:r>
              <a:rPr lang="de-DE" sz="4600" b="1" dirty="0" err="1"/>
              <a:t>Against</a:t>
            </a:r>
            <a:r>
              <a:rPr lang="de-DE" sz="4600" b="1" dirty="0"/>
              <a:t> Women</a:t>
            </a:r>
            <a:br>
              <a:rPr lang="de-DE" sz="2600" dirty="0"/>
            </a:br>
            <a:endParaRPr lang="de-DE" sz="2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0393290-5CAC-A4F4-92BC-7940EB9296F0}"/>
              </a:ext>
            </a:extLst>
          </p:cNvPr>
          <p:cNvSpPr>
            <a:spLocks noGrp="1"/>
          </p:cNvSpPr>
          <p:nvPr>
            <p:ph idx="1"/>
          </p:nvPr>
        </p:nvSpPr>
        <p:spPr>
          <a:xfrm>
            <a:off x="850392" y="1929384"/>
            <a:ext cx="10515600" cy="4251960"/>
          </a:xfrm>
        </p:spPr>
        <p:txBody>
          <a:bodyPr>
            <a:normAutofit/>
          </a:bodyPr>
          <a:lstStyle/>
          <a:p>
            <a:pPr marL="0" indent="0">
              <a:buNone/>
            </a:pPr>
            <a:r>
              <a:rPr lang="de-DE" sz="2400" b="1" dirty="0" err="1"/>
              <a:t>What</a:t>
            </a:r>
            <a:r>
              <a:rPr lang="de-DE" sz="2400" b="1" dirty="0"/>
              <a:t> </a:t>
            </a:r>
            <a:r>
              <a:rPr lang="de-DE" sz="2400" b="1" dirty="0" err="1"/>
              <a:t>is</a:t>
            </a:r>
            <a:r>
              <a:rPr lang="de-DE" sz="2400" b="1" dirty="0"/>
              <a:t> </a:t>
            </a:r>
            <a:r>
              <a:rPr lang="de-DE" sz="2400" b="1" dirty="0" err="1"/>
              <a:t>it</a:t>
            </a:r>
            <a:r>
              <a:rPr lang="de-DE" sz="2400" b="1" dirty="0"/>
              <a:t>?</a:t>
            </a:r>
          </a:p>
          <a:p>
            <a:pPr marL="0" indent="0">
              <a:buNone/>
            </a:pPr>
            <a:endParaRPr lang="de-DE" sz="2400" dirty="0"/>
          </a:p>
          <a:p>
            <a:pPr marL="0" indent="0" algn="just">
              <a:buNone/>
            </a:pPr>
            <a:r>
              <a:rPr lang="de-DE" sz="2400" dirty="0"/>
              <a:t>IPV </a:t>
            </a:r>
            <a:r>
              <a:rPr lang="de-DE" sz="2400" dirty="0" err="1"/>
              <a:t>is</a:t>
            </a:r>
            <a:r>
              <a:rPr lang="de-DE" sz="2400" dirty="0"/>
              <a:t> </a:t>
            </a:r>
            <a:r>
              <a:rPr lang="de-DE" sz="2400" dirty="0" err="1"/>
              <a:t>synonymous</a:t>
            </a:r>
            <a:r>
              <a:rPr lang="de-DE" sz="2400" dirty="0"/>
              <a:t> </a:t>
            </a:r>
            <a:r>
              <a:rPr lang="de-DE" sz="2400" dirty="0" err="1"/>
              <a:t>with</a:t>
            </a:r>
            <a:r>
              <a:rPr lang="de-DE" sz="2400" dirty="0"/>
              <a:t> </a:t>
            </a:r>
            <a:r>
              <a:rPr lang="de-DE" sz="2400" dirty="0" err="1"/>
              <a:t>domestic</a:t>
            </a:r>
            <a:r>
              <a:rPr lang="de-DE" sz="2400" dirty="0"/>
              <a:t> </a:t>
            </a:r>
            <a:r>
              <a:rPr lang="de-DE" sz="2400" dirty="0" err="1"/>
              <a:t>violence</a:t>
            </a:r>
            <a:r>
              <a:rPr lang="de-DE" sz="2400" dirty="0"/>
              <a:t>, and </a:t>
            </a:r>
            <a:r>
              <a:rPr lang="de-DE" sz="2400" dirty="0" err="1"/>
              <a:t>it</a:t>
            </a:r>
            <a:r>
              <a:rPr lang="de-DE" sz="2400" dirty="0"/>
              <a:t> </a:t>
            </a:r>
            <a:r>
              <a:rPr lang="de-DE" sz="2400" dirty="0" err="1"/>
              <a:t>implies</a:t>
            </a:r>
            <a:r>
              <a:rPr lang="de-DE" sz="2400" dirty="0"/>
              <a:t> </a:t>
            </a:r>
            <a:r>
              <a:rPr lang="de-DE" sz="2400" dirty="0" err="1"/>
              <a:t>abuse</a:t>
            </a:r>
            <a:r>
              <a:rPr lang="de-DE" sz="2400" dirty="0"/>
              <a:t> </a:t>
            </a:r>
            <a:r>
              <a:rPr lang="de-DE" sz="2400" dirty="0" err="1"/>
              <a:t>that</a:t>
            </a:r>
            <a:r>
              <a:rPr lang="de-DE" sz="2400" dirty="0"/>
              <a:t> </a:t>
            </a:r>
            <a:r>
              <a:rPr lang="de-DE" sz="2400" dirty="0" err="1"/>
              <a:t>is</a:t>
            </a:r>
            <a:r>
              <a:rPr lang="de-DE" sz="2400" dirty="0"/>
              <a:t> </a:t>
            </a:r>
            <a:r>
              <a:rPr lang="de-DE" sz="2400" dirty="0" err="1"/>
              <a:t>committed</a:t>
            </a:r>
            <a:r>
              <a:rPr lang="de-DE" sz="2400" dirty="0"/>
              <a:t> </a:t>
            </a:r>
            <a:r>
              <a:rPr lang="de-DE" sz="2400" dirty="0" err="1"/>
              <a:t>from</a:t>
            </a:r>
            <a:r>
              <a:rPr lang="de-DE" sz="2400" dirty="0"/>
              <a:t> an </a:t>
            </a:r>
            <a:r>
              <a:rPr lang="de-DE" sz="2400" dirty="0" err="1"/>
              <a:t>intimate</a:t>
            </a:r>
            <a:r>
              <a:rPr lang="de-DE" sz="2400" dirty="0"/>
              <a:t> </a:t>
            </a:r>
            <a:r>
              <a:rPr lang="de-DE" sz="2400" dirty="0" err="1"/>
              <a:t>partner</a:t>
            </a:r>
            <a:r>
              <a:rPr lang="de-DE" sz="2400" dirty="0"/>
              <a:t>, </a:t>
            </a:r>
            <a:r>
              <a:rPr lang="de-DE" sz="2400" dirty="0" err="1"/>
              <a:t>which</a:t>
            </a:r>
            <a:r>
              <a:rPr lang="de-DE" sz="2400" dirty="0"/>
              <a:t> </a:t>
            </a:r>
            <a:r>
              <a:rPr lang="de-DE" sz="2400" dirty="0" err="1"/>
              <a:t>can</a:t>
            </a:r>
            <a:r>
              <a:rPr lang="de-DE" sz="2400" dirty="0"/>
              <a:t> </a:t>
            </a:r>
            <a:r>
              <a:rPr lang="de-DE" sz="2400" dirty="0" err="1"/>
              <a:t>be</a:t>
            </a:r>
            <a:r>
              <a:rPr lang="de-DE" sz="2400" dirty="0"/>
              <a:t> sexual, </a:t>
            </a:r>
            <a:r>
              <a:rPr lang="de-DE" sz="2400" dirty="0" err="1"/>
              <a:t>physical</a:t>
            </a:r>
            <a:r>
              <a:rPr lang="de-DE" sz="2400" dirty="0"/>
              <a:t>, </a:t>
            </a:r>
            <a:r>
              <a:rPr lang="de-DE" sz="2400" dirty="0" err="1"/>
              <a:t>psychological</a:t>
            </a:r>
            <a:r>
              <a:rPr lang="de-DE" sz="2400" dirty="0"/>
              <a:t>, emotional, </a:t>
            </a:r>
            <a:r>
              <a:rPr lang="de-DE" sz="2400" dirty="0" err="1"/>
              <a:t>financial</a:t>
            </a:r>
            <a:r>
              <a:rPr lang="de-DE" sz="2400" dirty="0"/>
              <a:t>, </a:t>
            </a:r>
            <a:r>
              <a:rPr lang="de-DE" sz="2400" dirty="0" err="1"/>
              <a:t>or</a:t>
            </a:r>
            <a:r>
              <a:rPr lang="de-DE" sz="2400" dirty="0"/>
              <a:t> spiritual.</a:t>
            </a:r>
          </a:p>
          <a:p>
            <a:pPr marL="0" indent="0">
              <a:buNone/>
            </a:pPr>
            <a:endParaRPr lang="de-DE" sz="2200" dirty="0"/>
          </a:p>
          <a:p>
            <a:pPr marL="0" indent="0">
              <a:buNone/>
            </a:pPr>
            <a:endParaRPr lang="de-DE" sz="2200" dirty="0"/>
          </a:p>
        </p:txBody>
      </p:sp>
    </p:spTree>
    <p:extLst>
      <p:ext uri="{BB962C8B-B14F-4D97-AF65-F5344CB8AC3E}">
        <p14:creationId xmlns:p14="http://schemas.microsoft.com/office/powerpoint/2010/main" val="318741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4A5643-5EB6-5823-2C64-36A72D6E5007}"/>
              </a:ext>
            </a:extLst>
          </p:cNvPr>
          <p:cNvSpPr>
            <a:spLocks noGrp="1"/>
          </p:cNvSpPr>
          <p:nvPr>
            <p:ph type="title"/>
          </p:nvPr>
        </p:nvSpPr>
        <p:spPr>
          <a:xfrm>
            <a:off x="838200" y="365125"/>
            <a:ext cx="10515600" cy="1325563"/>
          </a:xfrm>
        </p:spPr>
        <p:txBody>
          <a:bodyPr>
            <a:normAutofit fontScale="90000"/>
          </a:bodyPr>
          <a:lstStyle/>
          <a:p>
            <a:r>
              <a:rPr lang="de-DE" sz="5100" b="1" dirty="0"/>
              <a:t>Amélie: </a:t>
            </a:r>
            <a:br>
              <a:rPr lang="de-DE" sz="5100" b="1" dirty="0"/>
            </a:br>
            <a:r>
              <a:rPr lang="de-DE" sz="5100" b="1" dirty="0"/>
              <a:t>IPV </a:t>
            </a:r>
            <a:r>
              <a:rPr lang="de-DE" sz="5100" b="1" dirty="0" err="1"/>
              <a:t>Against</a:t>
            </a:r>
            <a:r>
              <a:rPr lang="de-DE" sz="5100" b="1" dirty="0"/>
              <a:t> Women</a:t>
            </a:r>
            <a:br>
              <a:rPr lang="de-DE" sz="2600" dirty="0"/>
            </a:br>
            <a:endParaRPr lang="de-DE" sz="2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itics…">
            <a:extLst>
              <a:ext uri="{FF2B5EF4-FFF2-40B4-BE49-F238E27FC236}">
                <a16:creationId xmlns:a16="http://schemas.microsoft.com/office/drawing/2014/main" id="{F52E901C-FDA0-0587-825B-1DBD97EC7970}"/>
              </a:ext>
            </a:extLst>
          </p:cNvPr>
          <p:cNvSpPr txBox="1">
            <a:spLocks/>
          </p:cNvSpPr>
          <p:nvPr/>
        </p:nvSpPr>
        <p:spPr>
          <a:xfrm>
            <a:off x="603250" y="1800319"/>
            <a:ext cx="10985501" cy="412800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544" indent="-161544" defTabSz="646160">
              <a:spcBef>
                <a:spcPts val="1150"/>
              </a:spcBef>
              <a:defRPr sz="2543"/>
            </a:pPr>
            <a:r>
              <a:rPr lang="de-DE" sz="2543" b="1" i="1" u="sng"/>
              <a:t>Society</a:t>
            </a:r>
            <a:endParaRPr lang="de-DE" sz="2543" b="1" i="1" u="sng" dirty="0"/>
          </a:p>
          <a:p>
            <a:pPr marL="161544" indent="-161544" defTabSz="646160">
              <a:spcBef>
                <a:spcPts val="1150"/>
              </a:spcBef>
              <a:defRPr sz="2543"/>
            </a:pPr>
            <a:r>
              <a:rPr lang="de-DE" sz="2543" dirty="0"/>
              <a:t>#</a:t>
            </a:r>
            <a:r>
              <a:rPr lang="de-DE" sz="2543" dirty="0" err="1"/>
              <a:t>MeToo</a:t>
            </a:r>
            <a:r>
              <a:rPr lang="de-DE" sz="2543" dirty="0"/>
              <a:t> </a:t>
            </a:r>
            <a:r>
              <a:rPr lang="de-DE" sz="2543" dirty="0" err="1"/>
              <a:t>movement</a:t>
            </a:r>
            <a:r>
              <a:rPr lang="de-DE" sz="2543" dirty="0"/>
              <a:t> </a:t>
            </a:r>
            <a:r>
              <a:rPr lang="de-DE" sz="2543" dirty="0" err="1"/>
              <a:t>founded</a:t>
            </a:r>
            <a:r>
              <a:rPr lang="de-DE" sz="2543" dirty="0"/>
              <a:t> </a:t>
            </a:r>
            <a:r>
              <a:rPr lang="de-DE" sz="2543" dirty="0" err="1"/>
              <a:t>by</a:t>
            </a:r>
            <a:r>
              <a:rPr lang="de-DE" sz="2543" dirty="0"/>
              <a:t> American </a:t>
            </a:r>
            <a:r>
              <a:rPr lang="de-DE" sz="2543" dirty="0" err="1"/>
              <a:t>activist</a:t>
            </a:r>
            <a:r>
              <a:rPr lang="de-DE" sz="2543" dirty="0"/>
              <a:t> </a:t>
            </a:r>
            <a:r>
              <a:rPr lang="de-DE" sz="2543" dirty="0" err="1"/>
              <a:t>Tarana</a:t>
            </a:r>
            <a:r>
              <a:rPr lang="de-DE" sz="2543" dirty="0"/>
              <a:t> Burke (2006) </a:t>
            </a:r>
            <a:r>
              <a:rPr lang="de-DE" sz="2543" dirty="0" err="1"/>
              <a:t>later</a:t>
            </a:r>
            <a:r>
              <a:rPr lang="de-DE" sz="2543" dirty="0"/>
              <a:t> </a:t>
            </a:r>
            <a:r>
              <a:rPr lang="de-DE" sz="2543" dirty="0" err="1"/>
              <a:t>prompting</a:t>
            </a:r>
            <a:r>
              <a:rPr lang="de-DE" sz="2543" dirty="0"/>
              <a:t> #</a:t>
            </a:r>
            <a:r>
              <a:rPr lang="de-DE" sz="2543" dirty="0" err="1"/>
              <a:t>MeToo</a:t>
            </a:r>
            <a:r>
              <a:rPr lang="de-DE" sz="2543" dirty="0"/>
              <a:t> </a:t>
            </a:r>
            <a:r>
              <a:rPr lang="de-DE" sz="2543" dirty="0" err="1"/>
              <a:t>movement</a:t>
            </a:r>
            <a:r>
              <a:rPr lang="de-DE" sz="2543" dirty="0"/>
              <a:t> in Hollywood (2017) </a:t>
            </a:r>
            <a:r>
              <a:rPr lang="de-DE" sz="2543" dirty="0" err="1"/>
              <a:t>to</a:t>
            </a:r>
            <a:r>
              <a:rPr lang="de-DE" sz="2543" dirty="0"/>
              <a:t> </a:t>
            </a:r>
            <a:r>
              <a:rPr lang="de-DE" sz="2543" dirty="0" err="1"/>
              <a:t>fight</a:t>
            </a:r>
            <a:r>
              <a:rPr lang="de-DE" sz="2543" dirty="0"/>
              <a:t> </a:t>
            </a:r>
            <a:r>
              <a:rPr lang="de-DE" sz="2543" dirty="0" err="1"/>
              <a:t>against</a:t>
            </a:r>
            <a:r>
              <a:rPr lang="de-DE" sz="2543" dirty="0"/>
              <a:t> sexual </a:t>
            </a:r>
            <a:r>
              <a:rPr lang="de-DE" sz="2543" dirty="0" err="1"/>
              <a:t>violence</a:t>
            </a:r>
            <a:r>
              <a:rPr lang="de-DE" sz="2543" dirty="0"/>
              <a:t> </a:t>
            </a:r>
            <a:r>
              <a:rPr lang="de-DE" sz="2543" dirty="0" err="1"/>
              <a:t>towards</a:t>
            </a:r>
            <a:r>
              <a:rPr lang="de-DE" sz="2543" dirty="0"/>
              <a:t> </a:t>
            </a:r>
            <a:r>
              <a:rPr lang="de-DE" sz="2543" dirty="0" err="1"/>
              <a:t>women</a:t>
            </a:r>
            <a:r>
              <a:rPr lang="de-DE" sz="2543" dirty="0"/>
              <a:t> </a:t>
            </a:r>
          </a:p>
          <a:p>
            <a:pPr marL="161544" indent="-161544" defTabSz="646160">
              <a:spcBef>
                <a:spcPts val="1150"/>
              </a:spcBef>
              <a:defRPr sz="2543"/>
            </a:pPr>
            <a:r>
              <a:rPr lang="de-DE" sz="2543" b="1" i="1" u="sng" dirty="0"/>
              <a:t>Entertainment</a:t>
            </a:r>
          </a:p>
          <a:p>
            <a:pPr marL="161544" indent="-161544" defTabSz="646160">
              <a:spcBef>
                <a:spcPts val="1150"/>
              </a:spcBef>
              <a:defRPr sz="2543"/>
            </a:pPr>
            <a:r>
              <a:rPr lang="de-DE" sz="2543" dirty="0"/>
              <a:t>Drama/</a:t>
            </a:r>
            <a:r>
              <a:rPr lang="de-DE" sz="2543" dirty="0" err="1"/>
              <a:t>biography</a:t>
            </a:r>
            <a:r>
              <a:rPr lang="de-DE" sz="2543" dirty="0"/>
              <a:t> </a:t>
            </a:r>
            <a:r>
              <a:rPr lang="de-DE" sz="2543" dirty="0" err="1"/>
              <a:t>movie</a:t>
            </a:r>
            <a:r>
              <a:rPr lang="de-DE" sz="2543" dirty="0"/>
              <a:t>, “</a:t>
            </a:r>
            <a:r>
              <a:rPr lang="de-DE" sz="2543" dirty="0" err="1"/>
              <a:t>She</a:t>
            </a:r>
            <a:r>
              <a:rPr lang="de-DE" sz="2543" dirty="0"/>
              <a:t> Said” (2022), </a:t>
            </a:r>
            <a:r>
              <a:rPr lang="de-DE" sz="2543" dirty="0" err="1"/>
              <a:t>about</a:t>
            </a:r>
            <a:r>
              <a:rPr lang="de-DE" sz="2543" dirty="0"/>
              <a:t> Harvey Weinstein sexual </a:t>
            </a:r>
            <a:r>
              <a:rPr lang="de-DE" sz="2543" dirty="0" err="1"/>
              <a:t>assault</a:t>
            </a:r>
            <a:r>
              <a:rPr lang="de-DE" sz="2543" dirty="0"/>
              <a:t> </a:t>
            </a:r>
            <a:r>
              <a:rPr lang="de-DE" sz="2543" dirty="0" err="1"/>
              <a:t>allegations</a:t>
            </a:r>
            <a:r>
              <a:rPr lang="de-DE" sz="2543" dirty="0"/>
              <a:t> </a:t>
            </a:r>
            <a:r>
              <a:rPr lang="de-DE" sz="2543" dirty="0" err="1"/>
              <a:t>towards</a:t>
            </a:r>
            <a:r>
              <a:rPr lang="de-DE" sz="2543" dirty="0"/>
              <a:t> </a:t>
            </a:r>
            <a:r>
              <a:rPr lang="de-DE" sz="2543" dirty="0" err="1"/>
              <a:t>female</a:t>
            </a:r>
            <a:r>
              <a:rPr lang="de-DE" sz="2543" dirty="0"/>
              <a:t> </a:t>
            </a:r>
            <a:r>
              <a:rPr lang="de-DE" sz="2543" dirty="0" err="1"/>
              <a:t>actors</a:t>
            </a:r>
            <a:r>
              <a:rPr lang="de-DE" sz="2543" dirty="0"/>
              <a:t> in Hollywood:</a:t>
            </a:r>
          </a:p>
          <a:p>
            <a:pPr marL="161544" indent="-161544" defTabSz="646160">
              <a:spcBef>
                <a:spcPts val="1150"/>
              </a:spcBef>
              <a:defRPr sz="2543"/>
            </a:pPr>
            <a:r>
              <a:rPr lang="de-DE" sz="2543" u="sng" dirty="0">
                <a:hlinkClick r:id="rId2"/>
              </a:rPr>
              <a:t>https://youtu.be/ASrsrxTin4A?si=dcCzYyJ-WbNUWbLe</a:t>
            </a:r>
          </a:p>
          <a:p>
            <a:pPr marL="161544" indent="-161544" defTabSz="646160">
              <a:spcBef>
                <a:spcPts val="1150"/>
              </a:spcBef>
              <a:defRPr sz="2543"/>
            </a:pPr>
            <a:r>
              <a:rPr lang="de-DE" sz="2543" dirty="0"/>
              <a:t>Truth-</a:t>
            </a:r>
            <a:r>
              <a:rPr lang="de-DE" sz="2543" dirty="0" err="1"/>
              <a:t>based</a:t>
            </a:r>
            <a:r>
              <a:rPr lang="de-DE" sz="2543" dirty="0"/>
              <a:t> </a:t>
            </a:r>
            <a:r>
              <a:rPr lang="de-DE" sz="2543" dirty="0" err="1"/>
              <a:t>story</a:t>
            </a:r>
            <a:r>
              <a:rPr lang="de-DE" sz="2543" dirty="0"/>
              <a:t> </a:t>
            </a:r>
            <a:r>
              <a:rPr lang="de-DE" sz="2543" dirty="0" err="1"/>
              <a:t>turned</a:t>
            </a:r>
            <a:r>
              <a:rPr lang="de-DE" sz="2543" dirty="0"/>
              <a:t> Netflix </a:t>
            </a:r>
            <a:r>
              <a:rPr lang="de-DE" sz="2543" dirty="0" err="1"/>
              <a:t>show</a:t>
            </a:r>
            <a:r>
              <a:rPr lang="de-DE" sz="2543" dirty="0"/>
              <a:t>, “Maid” (2021), </a:t>
            </a:r>
            <a:r>
              <a:rPr lang="de-DE" sz="2543" dirty="0" err="1"/>
              <a:t>about</a:t>
            </a:r>
            <a:r>
              <a:rPr lang="de-DE" sz="2543" dirty="0"/>
              <a:t> a </a:t>
            </a:r>
            <a:r>
              <a:rPr lang="de-DE" sz="2543" dirty="0" err="1"/>
              <a:t>woman</a:t>
            </a:r>
            <a:r>
              <a:rPr lang="de-DE" sz="2543" dirty="0"/>
              <a:t> </a:t>
            </a:r>
            <a:r>
              <a:rPr lang="de-DE" sz="2543" dirty="0" err="1"/>
              <a:t>fleeing</a:t>
            </a:r>
            <a:r>
              <a:rPr lang="de-DE" sz="2543" dirty="0"/>
              <a:t> an abusive </a:t>
            </a:r>
            <a:r>
              <a:rPr lang="de-DE" sz="2543" dirty="0" err="1"/>
              <a:t>relationship</a:t>
            </a:r>
            <a:r>
              <a:rPr lang="de-DE" sz="2543" dirty="0"/>
              <a:t> </a:t>
            </a:r>
            <a:r>
              <a:rPr lang="de-DE" sz="2543" dirty="0" err="1"/>
              <a:t>to</a:t>
            </a:r>
            <a:r>
              <a:rPr lang="de-DE" sz="2543" dirty="0"/>
              <a:t> </a:t>
            </a:r>
            <a:r>
              <a:rPr lang="de-DE" sz="2543" dirty="0" err="1"/>
              <a:t>build</a:t>
            </a:r>
            <a:r>
              <a:rPr lang="de-DE" sz="2543" dirty="0"/>
              <a:t> a </a:t>
            </a:r>
            <a:r>
              <a:rPr lang="de-DE" sz="2543" dirty="0" err="1"/>
              <a:t>safe</a:t>
            </a:r>
            <a:r>
              <a:rPr lang="de-DE" sz="2543" dirty="0"/>
              <a:t> and </a:t>
            </a:r>
            <a:r>
              <a:rPr lang="de-DE" sz="2543" dirty="0" err="1"/>
              <a:t>better</a:t>
            </a:r>
            <a:r>
              <a:rPr lang="de-DE" sz="2543" dirty="0"/>
              <a:t> </a:t>
            </a:r>
            <a:r>
              <a:rPr lang="de-DE" sz="2543" dirty="0" err="1"/>
              <a:t>life</a:t>
            </a:r>
            <a:r>
              <a:rPr lang="de-DE" sz="2543" dirty="0"/>
              <a:t> </a:t>
            </a:r>
            <a:r>
              <a:rPr lang="de-DE" sz="2543" dirty="0" err="1"/>
              <a:t>for</a:t>
            </a:r>
            <a:r>
              <a:rPr lang="de-DE" sz="2543" dirty="0"/>
              <a:t> her and her </a:t>
            </a:r>
            <a:r>
              <a:rPr lang="de-DE" sz="2543" dirty="0" err="1"/>
              <a:t>child</a:t>
            </a:r>
            <a:r>
              <a:rPr lang="de-DE" sz="2543" dirty="0"/>
              <a:t>:</a:t>
            </a:r>
          </a:p>
          <a:p>
            <a:pPr marL="161544" indent="-161544" defTabSz="646160">
              <a:spcBef>
                <a:spcPts val="1150"/>
              </a:spcBef>
              <a:defRPr sz="2543"/>
            </a:pPr>
            <a:r>
              <a:rPr lang="de-DE" sz="2543" u="sng" dirty="0">
                <a:hlinkClick r:id="rId3"/>
              </a:rPr>
              <a:t>https://youtu.be/Qgm0-iP0fUk?si=iK8qxGtIqEOxmNZP</a:t>
            </a:r>
          </a:p>
          <a:p>
            <a:pPr marL="161544" indent="-161544" defTabSz="646160">
              <a:spcBef>
                <a:spcPts val="1150"/>
              </a:spcBef>
              <a:defRPr sz="2543"/>
            </a:pPr>
            <a:r>
              <a:rPr lang="de-DE" sz="2543" dirty="0"/>
              <a:t>Canadian Toronto-</a:t>
            </a:r>
            <a:r>
              <a:rPr lang="de-DE" sz="2543" dirty="0" err="1"/>
              <a:t>based</a:t>
            </a:r>
            <a:r>
              <a:rPr lang="de-DE" sz="2543" dirty="0"/>
              <a:t> </a:t>
            </a:r>
            <a:r>
              <a:rPr lang="de-DE" sz="2543" dirty="0" err="1"/>
              <a:t>sitcom</a:t>
            </a:r>
            <a:r>
              <a:rPr lang="de-DE" sz="2543" dirty="0"/>
              <a:t> Netflix </a:t>
            </a:r>
            <a:r>
              <a:rPr lang="de-DE" sz="2543" dirty="0" err="1"/>
              <a:t>series</a:t>
            </a:r>
            <a:r>
              <a:rPr lang="de-DE" sz="2543" dirty="0"/>
              <a:t>, “</a:t>
            </a:r>
            <a:r>
              <a:rPr lang="de-DE" sz="2543" dirty="0" err="1"/>
              <a:t>Workin</a:t>
            </a:r>
            <a:r>
              <a:rPr lang="de-DE" sz="2543" dirty="0"/>
              <a:t>’ </a:t>
            </a:r>
            <a:r>
              <a:rPr lang="de-DE" sz="2543" dirty="0" err="1"/>
              <a:t>Moms</a:t>
            </a:r>
            <a:r>
              <a:rPr lang="de-DE" sz="2543" dirty="0"/>
              <a:t>” (2023), </a:t>
            </a:r>
            <a:r>
              <a:rPr lang="de-DE" sz="2543" dirty="0" err="1"/>
              <a:t>about</a:t>
            </a:r>
            <a:r>
              <a:rPr lang="de-DE" sz="2543" dirty="0"/>
              <a:t> </a:t>
            </a:r>
            <a:r>
              <a:rPr lang="de-DE" sz="2543" dirty="0" err="1"/>
              <a:t>women</a:t>
            </a:r>
            <a:r>
              <a:rPr lang="de-DE" sz="2543" dirty="0"/>
              <a:t> </a:t>
            </a:r>
            <a:r>
              <a:rPr lang="de-DE" sz="2543" dirty="0" err="1"/>
              <a:t>redefining</a:t>
            </a:r>
            <a:r>
              <a:rPr lang="de-DE" sz="2543" dirty="0"/>
              <a:t> </a:t>
            </a:r>
            <a:r>
              <a:rPr lang="de-DE" sz="2543" dirty="0" err="1"/>
              <a:t>themselves</a:t>
            </a:r>
            <a:r>
              <a:rPr lang="de-DE" sz="2543" dirty="0"/>
              <a:t> </a:t>
            </a:r>
            <a:r>
              <a:rPr lang="de-DE" sz="2543" dirty="0" err="1"/>
              <a:t>through</a:t>
            </a:r>
            <a:r>
              <a:rPr lang="de-DE" sz="2543" dirty="0"/>
              <a:t> </a:t>
            </a:r>
            <a:r>
              <a:rPr lang="de-DE" sz="2543" dirty="0" err="1"/>
              <a:t>motherhood</a:t>
            </a:r>
            <a:r>
              <a:rPr lang="de-DE" sz="2543" dirty="0"/>
              <a:t> and </a:t>
            </a:r>
            <a:r>
              <a:rPr lang="de-DE" sz="2543" dirty="0" err="1"/>
              <a:t>their</a:t>
            </a:r>
            <a:r>
              <a:rPr lang="de-DE" sz="2543" dirty="0"/>
              <a:t> </a:t>
            </a:r>
            <a:r>
              <a:rPr lang="de-DE" sz="2543" dirty="0" err="1"/>
              <a:t>careers</a:t>
            </a:r>
            <a:r>
              <a:rPr lang="de-DE" sz="2543" dirty="0"/>
              <a:t>, </a:t>
            </a:r>
            <a:r>
              <a:rPr lang="de-DE" sz="2543" dirty="0" err="1"/>
              <a:t>demonstrating</a:t>
            </a:r>
            <a:r>
              <a:rPr lang="de-DE" sz="2543" dirty="0"/>
              <a:t> </a:t>
            </a:r>
            <a:r>
              <a:rPr lang="de-DE" sz="2543" dirty="0" err="1"/>
              <a:t>the</a:t>
            </a:r>
            <a:r>
              <a:rPr lang="de-DE" sz="2543" dirty="0"/>
              <a:t> </a:t>
            </a:r>
            <a:r>
              <a:rPr lang="de-DE" sz="2543" dirty="0" err="1"/>
              <a:t>strength</a:t>
            </a:r>
            <a:r>
              <a:rPr lang="de-DE" sz="2543" dirty="0"/>
              <a:t> and </a:t>
            </a:r>
            <a:r>
              <a:rPr lang="de-DE" sz="2543" dirty="0" err="1"/>
              <a:t>resilience</a:t>
            </a:r>
            <a:r>
              <a:rPr lang="de-DE" sz="2543" dirty="0"/>
              <a:t> </a:t>
            </a:r>
            <a:r>
              <a:rPr lang="de-DE" sz="2543" dirty="0" err="1"/>
              <a:t>that</a:t>
            </a:r>
            <a:r>
              <a:rPr lang="de-DE" sz="2543" dirty="0"/>
              <a:t> </a:t>
            </a:r>
            <a:r>
              <a:rPr lang="de-DE" sz="2543" dirty="0" err="1"/>
              <a:t>women</a:t>
            </a:r>
            <a:r>
              <a:rPr lang="de-DE" sz="2543" dirty="0"/>
              <a:t> </a:t>
            </a:r>
            <a:r>
              <a:rPr lang="de-DE" sz="2543" dirty="0" err="1"/>
              <a:t>have</a:t>
            </a:r>
            <a:r>
              <a:rPr lang="de-DE" sz="2543" dirty="0"/>
              <a:t> </a:t>
            </a:r>
            <a:r>
              <a:rPr lang="de-DE" sz="2543" dirty="0" err="1"/>
              <a:t>to</a:t>
            </a:r>
            <a:r>
              <a:rPr lang="de-DE" sz="2543" dirty="0"/>
              <a:t> </a:t>
            </a:r>
            <a:r>
              <a:rPr lang="de-DE" sz="2543" dirty="0" err="1"/>
              <a:t>be</a:t>
            </a:r>
            <a:r>
              <a:rPr lang="de-DE" sz="2543" dirty="0"/>
              <a:t> </a:t>
            </a:r>
            <a:r>
              <a:rPr lang="de-DE" sz="2543" dirty="0" err="1"/>
              <a:t>able</a:t>
            </a:r>
            <a:r>
              <a:rPr lang="de-DE" sz="2543" dirty="0"/>
              <a:t> </a:t>
            </a:r>
            <a:r>
              <a:rPr lang="de-DE" sz="2543" dirty="0" err="1"/>
              <a:t>to</a:t>
            </a:r>
            <a:r>
              <a:rPr lang="de-DE" sz="2543" dirty="0"/>
              <a:t> “do </a:t>
            </a:r>
            <a:r>
              <a:rPr lang="de-DE" sz="2543" dirty="0" err="1"/>
              <a:t>it</a:t>
            </a:r>
            <a:r>
              <a:rPr lang="de-DE" sz="2543" dirty="0"/>
              <a:t> all’, </a:t>
            </a:r>
            <a:r>
              <a:rPr lang="de-DE" sz="2543" dirty="0" err="1"/>
              <a:t>while</a:t>
            </a:r>
            <a:r>
              <a:rPr lang="de-DE" sz="2543" dirty="0"/>
              <a:t> in </a:t>
            </a:r>
            <a:r>
              <a:rPr lang="de-DE" sz="2543" dirty="0" err="1"/>
              <a:t>reality</a:t>
            </a:r>
            <a:r>
              <a:rPr lang="de-DE" sz="2543" dirty="0"/>
              <a:t>, </a:t>
            </a:r>
            <a:r>
              <a:rPr lang="de-DE" sz="2543" dirty="0" err="1"/>
              <a:t>society</a:t>
            </a:r>
            <a:r>
              <a:rPr lang="de-DE" sz="2543" dirty="0"/>
              <a:t> </a:t>
            </a:r>
            <a:r>
              <a:rPr lang="de-DE" sz="2543" dirty="0" err="1"/>
              <a:t>often</a:t>
            </a:r>
            <a:r>
              <a:rPr lang="de-DE" sz="2543" dirty="0"/>
              <a:t> </a:t>
            </a:r>
            <a:r>
              <a:rPr lang="de-DE" sz="2543" dirty="0" err="1"/>
              <a:t>undermines</a:t>
            </a:r>
            <a:r>
              <a:rPr lang="de-DE" sz="2543" dirty="0"/>
              <a:t> </a:t>
            </a:r>
            <a:r>
              <a:rPr lang="de-DE" sz="2543" dirty="0" err="1"/>
              <a:t>them</a:t>
            </a:r>
            <a:r>
              <a:rPr lang="de-DE" sz="2543" dirty="0"/>
              <a:t>.</a:t>
            </a:r>
          </a:p>
        </p:txBody>
      </p:sp>
      <p:pic>
        <p:nvPicPr>
          <p:cNvPr id="9" name="Grafik 8" descr="Ein Bild, das Kleidung, Text, Menschliches Gesicht, Frau enthält.&#10;&#10;Automatisch generierte Beschreibung">
            <a:extLst>
              <a:ext uri="{FF2B5EF4-FFF2-40B4-BE49-F238E27FC236}">
                <a16:creationId xmlns:a16="http://schemas.microsoft.com/office/drawing/2014/main" id="{B77C7A05-F8DD-BB6F-5FB6-2BC245275EB9}"/>
              </a:ext>
            </a:extLst>
          </p:cNvPr>
          <p:cNvPicPr>
            <a:picLocks noChangeAspect="1"/>
          </p:cNvPicPr>
          <p:nvPr/>
        </p:nvPicPr>
        <p:blipFill>
          <a:blip r:embed="rId4"/>
          <a:stretch>
            <a:fillRect/>
          </a:stretch>
        </p:blipFill>
        <p:spPr>
          <a:xfrm>
            <a:off x="6749168" y="156051"/>
            <a:ext cx="3904907" cy="1416664"/>
          </a:xfrm>
          <a:prstGeom prst="rect">
            <a:avLst/>
          </a:prstGeom>
        </p:spPr>
      </p:pic>
      <p:pic>
        <p:nvPicPr>
          <p:cNvPr id="11" name="IMG_0346.avif" descr="IMG_0346.avif">
            <a:extLst>
              <a:ext uri="{FF2B5EF4-FFF2-40B4-BE49-F238E27FC236}">
                <a16:creationId xmlns:a16="http://schemas.microsoft.com/office/drawing/2014/main" id="{6D09A90A-3EB3-F6DC-1DBB-CCF1A6B64E29}"/>
              </a:ext>
            </a:extLst>
          </p:cNvPr>
          <p:cNvPicPr>
            <a:picLocks noChangeAspect="1"/>
          </p:cNvPicPr>
          <p:nvPr/>
        </p:nvPicPr>
        <p:blipFill>
          <a:blip r:embed="rId5"/>
          <a:stretch>
            <a:fillRect/>
          </a:stretch>
        </p:blipFill>
        <p:spPr>
          <a:xfrm>
            <a:off x="9023426" y="5642510"/>
            <a:ext cx="2330374" cy="1110035"/>
          </a:xfrm>
          <a:prstGeom prst="rect">
            <a:avLst/>
          </a:prstGeom>
          <a:ln w="12700">
            <a:miter lim="400000"/>
          </a:ln>
        </p:spPr>
      </p:pic>
    </p:spTree>
    <p:extLst>
      <p:ext uri="{BB962C8B-B14F-4D97-AF65-F5344CB8AC3E}">
        <p14:creationId xmlns:p14="http://schemas.microsoft.com/office/powerpoint/2010/main" val="18797463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2462</Words>
  <Application>Microsoft Macintosh PowerPoint</Application>
  <PresentationFormat>Widescreen</PresentationFormat>
  <Paragraphs>173</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vt:lpstr>
      <vt:lpstr>PowerPoint Presentation</vt:lpstr>
      <vt:lpstr>Women in the Field of Education Center for the Study of Learning and Performance, Concordia University</vt:lpstr>
      <vt:lpstr>Agenda</vt:lpstr>
      <vt:lpstr>  Amélie Crasci MA student, Educational Studies  </vt:lpstr>
      <vt:lpstr>Neslihan Sriram-Uzundal PhD student, Educational Studies</vt:lpstr>
      <vt:lpstr>Activity 1: Poll &amp; Discussion</vt:lpstr>
      <vt:lpstr>Activity 2: Discussing Issues of Women in the Field of Education</vt:lpstr>
      <vt:lpstr>Amélie: IPV Against Women </vt:lpstr>
      <vt:lpstr>Amélie:  IPV Against Women </vt:lpstr>
      <vt:lpstr>Amélie: IPV Against Women Cont‘d </vt:lpstr>
      <vt:lpstr>Amélie: Gender Pay Gaps in Quebec Institut de la statistique du Québec (November 2022):   </vt:lpstr>
      <vt:lpstr>Amélie: Gender Pay Gaps - Higher Education in Canada CBC News (September 2022):   </vt:lpstr>
      <vt:lpstr>Amélie:  Education and IPV Against Women</vt:lpstr>
      <vt:lpstr>Amélie: IPV Against Women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Neslihan: Epistemic Injustice in Higher Education Experiences of Discrimination and Racism of Minority Women in Higher Education </vt:lpstr>
      <vt:lpstr>Activity 3: A Vision Board Representing What the Future Holds for Women in the Field of Education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Field of Education Center for the Study of Learning and Performance, Concordia University</dc:title>
  <dc:creator>Neslihan Uzundal</dc:creator>
  <cp:lastModifiedBy>Amanda Sidiras</cp:lastModifiedBy>
  <cp:revision>21</cp:revision>
  <dcterms:created xsi:type="dcterms:W3CDTF">2023-11-10T02:53:31Z</dcterms:created>
  <dcterms:modified xsi:type="dcterms:W3CDTF">2023-11-28T18:19:03Z</dcterms:modified>
</cp:coreProperties>
</file>