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sldIdLst>
    <p:sldId id="272" r:id="rId2"/>
    <p:sldId id="262" r:id="rId3"/>
    <p:sldId id="259" r:id="rId4"/>
    <p:sldId id="264" r:id="rId5"/>
    <p:sldId id="263" r:id="rId6"/>
    <p:sldId id="269" r:id="rId7"/>
    <p:sldId id="266" r:id="rId8"/>
    <p:sldId id="265" r:id="rId9"/>
    <p:sldId id="270" r:id="rId10"/>
    <p:sldId id="268" r:id="rId11"/>
    <p:sldId id="277" r:id="rId12"/>
    <p:sldId id="275" r:id="rId13"/>
    <p:sldId id="276"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116563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126242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3554257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21EE3AAA-5147-4C19-BDA6-2BE4341CBAE3}"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82341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2657672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302019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2164719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3185658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C6C541B-F25C-4023-9E2D-2F4D08651298}" type="datetimeFigureOut">
              <a:rPr lang="en-US" smtClean="0"/>
              <a:t>4/24/2020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1EE3AAA-5147-4C19-BDA6-2BE4341CBAE3}" type="slidenum">
              <a:rPr lang="en-US" smtClean="0"/>
              <a:t>‹#›</a:t>
            </a:fld>
            <a:endParaRPr lang="en-US" dirty="0"/>
          </a:p>
        </p:txBody>
      </p:sp>
    </p:spTree>
    <p:extLst>
      <p:ext uri="{BB962C8B-B14F-4D97-AF65-F5344CB8AC3E}">
        <p14:creationId xmlns:p14="http://schemas.microsoft.com/office/powerpoint/2010/main" val="108445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253280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28740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20978181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1307138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249804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173617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27606641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6C541B-F25C-4023-9E2D-2F4D08651298}"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EE3AAA-5147-4C19-BDA6-2BE4341CBAE3}" type="slidenum">
              <a:rPr lang="en-US" smtClean="0"/>
              <a:t>‹#›</a:t>
            </a:fld>
            <a:endParaRPr lang="en-US" dirty="0"/>
          </a:p>
        </p:txBody>
      </p:sp>
    </p:spTree>
    <p:extLst>
      <p:ext uri="{BB962C8B-B14F-4D97-AF65-F5344CB8AC3E}">
        <p14:creationId xmlns:p14="http://schemas.microsoft.com/office/powerpoint/2010/main" val="755709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6C541B-F25C-4023-9E2D-2F4D08651298}" type="datetimeFigureOut">
              <a:rPr lang="en-US" smtClean="0"/>
              <a:t>4/24/2020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1EE3AAA-5147-4C19-BDA6-2BE4341CBAE3}" type="slidenum">
              <a:rPr lang="en-US" smtClean="0"/>
              <a:t>‹#›</a:t>
            </a:fld>
            <a:endParaRPr lang="en-US" dirty="0"/>
          </a:p>
        </p:txBody>
      </p:sp>
    </p:spTree>
    <p:extLst>
      <p:ext uri="{BB962C8B-B14F-4D97-AF65-F5344CB8AC3E}">
        <p14:creationId xmlns:p14="http://schemas.microsoft.com/office/powerpoint/2010/main" val="1933643325"/>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1300" dirty="0" smtClean="0"/>
              <a:t/>
            </a:r>
            <a:br>
              <a:rPr lang="en-US" sz="1300" dirty="0" smtClean="0"/>
            </a:br>
            <a:r>
              <a:rPr lang="en-US" sz="1300" dirty="0"/>
              <a:t/>
            </a:r>
            <a:br>
              <a:rPr lang="en-US" sz="1300" dirty="0"/>
            </a:br>
            <a:r>
              <a:rPr lang="en-US" sz="1300" dirty="0" smtClean="0"/>
              <a:t/>
            </a:r>
            <a:br>
              <a:rPr lang="en-US" sz="1300" dirty="0" smtClean="0"/>
            </a:br>
            <a:r>
              <a:rPr lang="en-US" sz="1300" dirty="0"/>
              <a:t/>
            </a:r>
            <a:br>
              <a:rPr lang="en-US" sz="1300" dirty="0"/>
            </a:br>
            <a:r>
              <a:rPr lang="en-US" sz="1300" dirty="0" smtClean="0"/>
              <a:t>STRAND </a:t>
            </a:r>
            <a:r>
              <a:rPr lang="en-US" sz="1300" dirty="0"/>
              <a:t>1: Science Learning: Development of Student Understanding Admin Symposium-Developing Science Literacy and the Potential for Conceptual Change</a:t>
            </a:r>
            <a:r>
              <a:rPr lang="en-US" sz="1300" dirty="0">
                <a:solidFill>
                  <a:srgbClr val="00B0F0"/>
                </a:solidFill>
              </a:rPr>
              <a:t/>
            </a:r>
            <a:br>
              <a:rPr lang="en-US" sz="1300" dirty="0">
                <a:solidFill>
                  <a:srgbClr val="00B0F0"/>
                </a:solidFill>
              </a:rPr>
            </a:br>
            <a:r>
              <a:rPr lang="en-US" sz="1300" dirty="0">
                <a:solidFill>
                  <a:srgbClr val="00B0F0"/>
                </a:solidFill>
              </a:rPr>
              <a:t>NARST</a:t>
            </a:r>
            <a:br>
              <a:rPr lang="en-US" sz="1300" dirty="0">
                <a:solidFill>
                  <a:srgbClr val="00B0F0"/>
                </a:solidFill>
              </a:rPr>
            </a:br>
            <a:r>
              <a:rPr lang="en-US" sz="1300" dirty="0">
                <a:solidFill>
                  <a:srgbClr val="00B0F0"/>
                </a:solidFill>
              </a:rPr>
              <a:t>93RD ANNUAL INTERNATIONAL 2020 CONFERENCE, MARCH 15–18</a:t>
            </a:r>
            <a:br>
              <a:rPr lang="en-US" sz="1300" dirty="0">
                <a:solidFill>
                  <a:srgbClr val="00B0F0"/>
                </a:solidFill>
              </a:rPr>
            </a:br>
            <a:r>
              <a:rPr lang="en-US" sz="1300" dirty="0">
                <a:solidFill>
                  <a:srgbClr val="00B0F0"/>
                </a:solidFill>
              </a:rPr>
              <a:t>Developing Science Literacy and the Potential for Conceptual Change</a:t>
            </a:r>
            <a:br>
              <a:rPr lang="en-US" sz="1300" dirty="0">
                <a:solidFill>
                  <a:srgbClr val="00B0F0"/>
                </a:solidFill>
              </a:rPr>
            </a:br>
            <a:r>
              <a:rPr lang="en-US" dirty="0">
                <a:solidFill>
                  <a:srgbClr val="00B0F0"/>
                </a:solidFill>
              </a:rPr>
              <a:t/>
            </a:r>
            <a:br>
              <a:rPr lang="en-US" dirty="0">
                <a:solidFill>
                  <a:srgbClr val="00B0F0"/>
                </a:solidFill>
              </a:rPr>
            </a:b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7084" b="7084"/>
          <a:stretch>
            <a:fillRect/>
          </a:stretch>
        </p:blipFill>
        <p:spPr>
          <a:xfrm>
            <a:off x="5091104" y="2495006"/>
            <a:ext cx="5817790" cy="3858669"/>
          </a:xfrm>
        </p:spPr>
      </p:pic>
      <p:sp>
        <p:nvSpPr>
          <p:cNvPr id="4" name="Text Placeholder 3"/>
          <p:cNvSpPr>
            <a:spLocks noGrp="1"/>
          </p:cNvSpPr>
          <p:nvPr>
            <p:ph type="body" sz="half" idx="2"/>
          </p:nvPr>
        </p:nvSpPr>
        <p:spPr/>
        <p:txBody>
          <a:bodyPr>
            <a:normAutofit fontScale="85000" lnSpcReduction="20000"/>
          </a:bodyPr>
          <a:lstStyle/>
          <a:p>
            <a:pPr algn="ctr"/>
            <a:r>
              <a:rPr lang="en-US" b="1" dirty="0"/>
              <a:t>Keri-Anne Croce, Towson University </a:t>
            </a:r>
          </a:p>
          <a:p>
            <a:pPr algn="ctr"/>
            <a:r>
              <a:rPr lang="en-US" b="1" dirty="0"/>
              <a:t>Marcia J. Watson-</a:t>
            </a:r>
            <a:r>
              <a:rPr lang="en-US" b="1" dirty="0"/>
              <a:t>Vandiver</a:t>
            </a:r>
            <a:r>
              <a:rPr lang="en-US" b="1" dirty="0"/>
              <a:t>, Towson University </a:t>
            </a:r>
          </a:p>
          <a:p>
            <a:pPr algn="ctr"/>
            <a:r>
              <a:rPr lang="en-US" b="1" dirty="0"/>
              <a:t>Huili</a:t>
            </a:r>
            <a:r>
              <a:rPr lang="en-US" b="1" dirty="0"/>
              <a:t> Hong, Towson University </a:t>
            </a:r>
          </a:p>
          <a:p>
            <a:pPr algn="ctr"/>
            <a:r>
              <a:rPr lang="en-US" b="1" dirty="0"/>
              <a:t>Renee Rice-Moran, East Tennessee State University </a:t>
            </a:r>
          </a:p>
          <a:p>
            <a:pPr algn="ctr"/>
            <a:r>
              <a:rPr lang="en-US" b="1" dirty="0"/>
              <a:t>Bridget T. Miller, University of South Carolina </a:t>
            </a:r>
          </a:p>
          <a:p>
            <a:pPr algn="ctr"/>
            <a:r>
              <a:rPr lang="en-US" b="1" dirty="0"/>
              <a:t>Christie Martin, University of South Carolina </a:t>
            </a:r>
          </a:p>
          <a:p>
            <a:pPr algn="ctr"/>
            <a:r>
              <a:rPr lang="en-US" b="1" dirty="0"/>
              <a:t>Richard Lamb, East Carolina University</a:t>
            </a:r>
          </a:p>
          <a:p>
            <a:pPr algn="ctr"/>
            <a:r>
              <a:rPr lang="en-US" b="1" dirty="0"/>
              <a:t>Etopio</a:t>
            </a:r>
            <a:r>
              <a:rPr lang="en-US" b="1" dirty="0"/>
              <a:t> </a:t>
            </a:r>
            <a:r>
              <a:rPr lang="en-US" b="1" dirty="0"/>
              <a:t>Etopio</a:t>
            </a:r>
            <a:r>
              <a:rPr lang="en-US" b="1" dirty="0"/>
              <a:t>, University of Buffalo </a:t>
            </a:r>
          </a:p>
          <a:p>
            <a:pPr algn="ctr"/>
            <a:r>
              <a:rPr lang="en-US" b="1" dirty="0"/>
              <a:t>Jonah B. Firestone, Washington State University Tri-Cities </a:t>
            </a:r>
          </a:p>
          <a:p>
            <a:pPr algn="ctr"/>
            <a:r>
              <a:rPr lang="en-US" b="1" dirty="0"/>
              <a:t>Calvin S. </a:t>
            </a:r>
            <a:r>
              <a:rPr lang="en-US" b="1" dirty="0"/>
              <a:t>Kalman</a:t>
            </a:r>
            <a:r>
              <a:rPr lang="en-US" b="1" dirty="0"/>
              <a:t>, Concordia University</a:t>
            </a:r>
          </a:p>
          <a:p>
            <a:endParaRPr lang="en-US" dirty="0"/>
          </a:p>
        </p:txBody>
      </p:sp>
    </p:spTree>
    <p:extLst>
      <p:ext uri="{BB962C8B-B14F-4D97-AF65-F5344CB8AC3E}">
        <p14:creationId xmlns:p14="http://schemas.microsoft.com/office/powerpoint/2010/main" val="2607849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based learning</a:t>
            </a:r>
            <a:endParaRPr lang="en-US" dirty="0"/>
          </a:p>
        </p:txBody>
      </p:sp>
      <p:sp>
        <p:nvSpPr>
          <p:cNvPr id="4" name="Text Placeholder 3"/>
          <p:cNvSpPr>
            <a:spLocks noGrp="1"/>
          </p:cNvSpPr>
          <p:nvPr>
            <p:ph type="body" sz="half" idx="2"/>
          </p:nvPr>
        </p:nvSpPr>
        <p:spPr/>
        <p:txBody>
          <a:bodyPr/>
          <a:lstStyle/>
          <a:p>
            <a:r>
              <a:rPr lang="en-US" dirty="0"/>
              <a:t>Miller, Martin, &amp; Spence indicate that project-based learning allows students to develop prototypes and artifacts to disseminate to others, allowing them to take action toward solving real problems </a:t>
            </a:r>
            <a:endParaRPr lang="en-US" dirty="0" smtClean="0"/>
          </a:p>
          <a:p>
            <a:r>
              <a:rPr lang="en-US" dirty="0" smtClean="0"/>
              <a:t>(</a:t>
            </a:r>
            <a:r>
              <a:rPr lang="en-US" dirty="0"/>
              <a:t>Miller, Martin, &amp; Spence, 2020)</a:t>
            </a:r>
          </a:p>
          <a:p>
            <a:pPr algn="ct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5783" b="5783"/>
          <a:stretch>
            <a:fillRect/>
          </a:stretch>
        </p:blipFill>
        <p:spPr/>
      </p:pic>
    </p:spTree>
    <p:extLst>
      <p:ext uri="{BB962C8B-B14F-4D97-AF65-F5344CB8AC3E}">
        <p14:creationId xmlns:p14="http://schemas.microsoft.com/office/powerpoint/2010/main" val="2772640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literacy and virtual reality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Virtual </a:t>
            </a:r>
            <a:r>
              <a:rPr lang="en-US" dirty="0"/>
              <a:t>reality may be used in conjunction with texts to help stimulate students’ cognitive abilities as they write. </a:t>
            </a:r>
            <a:r>
              <a:rPr lang="en-US" dirty="0" smtClean="0"/>
              <a:t>Further </a:t>
            </a:r>
            <a:r>
              <a:rPr lang="en-US" dirty="0"/>
              <a:t>research should be conducted in order to understand how additional cognitive resources required in the processing of VR and textual information affect student learning. More in-depth exploration of instructional practices associated with VR environments might allow for building effective pedagogies that can be put in place in order to support student </a:t>
            </a:r>
            <a:r>
              <a:rPr lang="en-US" dirty="0" smtClean="0"/>
              <a:t>cognition</a:t>
            </a:r>
            <a:r>
              <a:rPr lang="en-US" dirty="0"/>
              <a:t> (Lamb, </a:t>
            </a:r>
            <a:r>
              <a:rPr lang="en-US" dirty="0"/>
              <a:t>Etopio</a:t>
            </a:r>
            <a:r>
              <a:rPr lang="en-US" dirty="0"/>
              <a:t>, Firestone, </a:t>
            </a:r>
            <a:r>
              <a:rPr lang="en-US" dirty="0"/>
              <a:t>Zeder</a:t>
            </a:r>
            <a:r>
              <a:rPr lang="en-US" dirty="0"/>
              <a:t>, Hand, 2020).</a:t>
            </a:r>
            <a:endParaRPr lang="en-US" dirty="0" smtClean="0"/>
          </a:p>
          <a:p>
            <a:pPr marL="0" indent="0">
              <a:buNone/>
            </a:pPr>
            <a:r>
              <a:rPr lang="en-US" dirty="0" smtClean="0"/>
              <a:t>Yamamoto </a:t>
            </a:r>
            <a:r>
              <a:rPr lang="en-US" dirty="0"/>
              <a:t>&amp; </a:t>
            </a:r>
            <a:r>
              <a:rPr lang="en-US" dirty="0"/>
              <a:t>Nakakoji</a:t>
            </a:r>
            <a:r>
              <a:rPr lang="en-US" dirty="0"/>
              <a:t> (2005) suggest there are underlying cognitive attributes, such as critical thinking, that influence learning in science classrooms and that these attributes can now be measured more directly and accurately using </a:t>
            </a:r>
            <a:r>
              <a:rPr lang="en-US" dirty="0"/>
              <a:t>fNIRS</a:t>
            </a:r>
            <a:r>
              <a:rPr lang="en-US" dirty="0"/>
              <a:t>. Using realistic 3D immersive environments as targeted interventions at critical times may help to contribute to our understandings of science </a:t>
            </a:r>
            <a:r>
              <a:rPr lang="en-US" dirty="0" smtClean="0"/>
              <a:t>learning.</a:t>
            </a:r>
            <a:endParaRPr lang="en-US" dirty="0"/>
          </a:p>
          <a:p>
            <a:pPr marL="0" indent="0">
              <a:buNone/>
            </a:pPr>
            <a:r>
              <a:rPr lang="en-US" dirty="0" smtClean="0"/>
              <a:t>Teachers </a:t>
            </a:r>
            <a:r>
              <a:rPr lang="en-US" dirty="0"/>
              <a:t>may consider providing realistic, immersive, and interactive virtual reality experiences in addition to textbook discovery in order to facilitate students’ development as writers of science. Future studies may examine if the impact on students’ cognition occurs differentially based upon the science topic or content </a:t>
            </a:r>
            <a:r>
              <a:rPr lang="en-US" dirty="0" smtClean="0"/>
              <a:t>addressed </a:t>
            </a:r>
            <a:r>
              <a:rPr lang="en-US" dirty="0"/>
              <a:t>(Lamb, </a:t>
            </a:r>
            <a:r>
              <a:rPr lang="en-US" dirty="0"/>
              <a:t>Etopio</a:t>
            </a:r>
            <a:r>
              <a:rPr lang="en-US" dirty="0"/>
              <a:t>, Firestone, </a:t>
            </a:r>
            <a:r>
              <a:rPr lang="en-US" dirty="0"/>
              <a:t>Zeder</a:t>
            </a:r>
            <a:r>
              <a:rPr lang="en-US" dirty="0"/>
              <a:t>, Hand, 2020).</a:t>
            </a:r>
          </a:p>
          <a:p>
            <a:pPr marL="0" indent="0">
              <a:buNone/>
            </a:pPr>
            <a:endParaRPr lang="en-US" dirty="0"/>
          </a:p>
        </p:txBody>
      </p:sp>
    </p:spTree>
    <p:extLst>
      <p:ext uri="{BB962C8B-B14F-4D97-AF65-F5344CB8AC3E}">
        <p14:creationId xmlns:p14="http://schemas.microsoft.com/office/powerpoint/2010/main" val="512536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Equity within science literacy</a:t>
            </a:r>
            <a:endParaRPr lang="en-US" dirty="0"/>
          </a:p>
        </p:txBody>
      </p:sp>
      <p:sp>
        <p:nvSpPr>
          <p:cNvPr id="3" name="Content Placeholder 2"/>
          <p:cNvSpPr>
            <a:spLocks noGrp="1"/>
          </p:cNvSpPr>
          <p:nvPr>
            <p:ph idx="1"/>
          </p:nvPr>
        </p:nvSpPr>
        <p:spPr>
          <a:xfrm>
            <a:off x="680321" y="2286000"/>
            <a:ext cx="9613861" cy="3650189"/>
          </a:xfrm>
        </p:spPr>
        <p:txBody>
          <a:bodyPr>
            <a:normAutofit/>
          </a:bodyPr>
          <a:lstStyle/>
          <a:p>
            <a:pPr marL="0" indent="0">
              <a:buNone/>
            </a:pPr>
            <a:r>
              <a:rPr lang="en-US" dirty="0"/>
              <a:t>As noted, African Americans in the U.S. have served a significant role in sciences, both as lead pioneers and calamitous victims. </a:t>
            </a:r>
            <a:r>
              <a:rPr lang="en-US" dirty="0" smtClean="0"/>
              <a:t>In </a:t>
            </a:r>
            <a:r>
              <a:rPr lang="en-US" dirty="0"/>
              <a:t>relation to science literacy, the promotion of historical accuracy and understanding are paramount. Considering the current landscape of sociopolitical skepticism towards research sciences, science literacy will play an especially important role in reshaping future citizenry (New York State School Boards Association, 2017). </a:t>
            </a:r>
            <a:endParaRPr lang="en-US" dirty="0" smtClean="0"/>
          </a:p>
          <a:p>
            <a:pPr marL="0" indent="0">
              <a:buNone/>
            </a:pPr>
            <a:r>
              <a:rPr lang="en-US" dirty="0" smtClean="0"/>
              <a:t>Watson-</a:t>
            </a:r>
            <a:r>
              <a:rPr lang="en-US" dirty="0" smtClean="0"/>
              <a:t>Vandiver</a:t>
            </a:r>
            <a:r>
              <a:rPr lang="en-US" dirty="0" smtClean="0"/>
              <a:t> (2020)</a:t>
            </a:r>
            <a:endParaRPr lang="en-US" dirty="0"/>
          </a:p>
        </p:txBody>
      </p:sp>
    </p:spTree>
    <p:extLst>
      <p:ext uri="{BB962C8B-B14F-4D97-AF65-F5344CB8AC3E}">
        <p14:creationId xmlns:p14="http://schemas.microsoft.com/office/powerpoint/2010/main" val="2592979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Equity within science literacy</a:t>
            </a:r>
          </a:p>
        </p:txBody>
      </p:sp>
      <p:sp>
        <p:nvSpPr>
          <p:cNvPr id="3" name="Content Placeholder 2"/>
          <p:cNvSpPr>
            <a:spLocks noGrp="1"/>
          </p:cNvSpPr>
          <p:nvPr>
            <p:ph idx="1"/>
          </p:nvPr>
        </p:nvSpPr>
        <p:spPr/>
        <p:txBody>
          <a:bodyPr/>
          <a:lstStyle/>
          <a:p>
            <a:pPr marL="0" indent="0">
              <a:buNone/>
            </a:pPr>
            <a:r>
              <a:rPr lang="en-US" dirty="0" smtClean="0"/>
              <a:t>The </a:t>
            </a:r>
            <a:r>
              <a:rPr lang="en-US" dirty="0"/>
              <a:t>vitality of science is often overshadowed by the unrealistic misnomer that science disciplines are sterile and disentangled from bias. Within U.S. contexts especially, this is not the historical case. Thus, it is important to explore access and literacy in relation to science equity</a:t>
            </a:r>
            <a:r>
              <a:rPr lang="en-US" dirty="0" smtClean="0"/>
              <a:t>.</a:t>
            </a:r>
          </a:p>
          <a:p>
            <a:pPr marL="0" indent="0">
              <a:buNone/>
            </a:pPr>
            <a:r>
              <a:rPr lang="en-US" dirty="0" smtClean="0"/>
              <a:t>Watson-</a:t>
            </a:r>
            <a:r>
              <a:rPr lang="en-US" dirty="0" smtClean="0"/>
              <a:t>Vandiver</a:t>
            </a:r>
            <a:r>
              <a:rPr lang="en-US" dirty="0" smtClean="0"/>
              <a:t> (2020)</a:t>
            </a:r>
            <a:endParaRPr lang="en-US" dirty="0"/>
          </a:p>
        </p:txBody>
      </p:sp>
    </p:spTree>
    <p:extLst>
      <p:ext uri="{BB962C8B-B14F-4D97-AF65-F5344CB8AC3E}">
        <p14:creationId xmlns:p14="http://schemas.microsoft.com/office/powerpoint/2010/main" val="166973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future of science literacy</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5783" b="5783"/>
          <a:stretch>
            <a:fillRect/>
          </a:stretch>
        </p:blipFill>
        <p:spPr/>
      </p:pic>
      <p:sp>
        <p:nvSpPr>
          <p:cNvPr id="4" name="Text Placeholder 3"/>
          <p:cNvSpPr>
            <a:spLocks noGrp="1"/>
          </p:cNvSpPr>
          <p:nvPr>
            <p:ph type="body" sz="half" idx="2"/>
          </p:nvPr>
        </p:nvSpPr>
        <p:spPr/>
        <p:txBody>
          <a:bodyPr/>
          <a:lstStyle/>
          <a:p>
            <a:pPr algn="ctr"/>
            <a:r>
              <a:rPr lang="en-US" dirty="0"/>
              <a:t>The future of science literacy does not center around one group of participants. Sociologists, scientists, scientist-journalists, Congress, educators and citizens of the globe must unite to help support the evolution of science literacy in the 21</a:t>
            </a:r>
            <a:r>
              <a:rPr lang="en-US" baseline="30000" dirty="0"/>
              <a:t>st</a:t>
            </a:r>
            <a:r>
              <a:rPr lang="en-US" dirty="0"/>
              <a:t> century. </a:t>
            </a:r>
            <a:endParaRPr lang="en-US" dirty="0" smtClean="0"/>
          </a:p>
          <a:p>
            <a:pPr algn="ctr"/>
            <a:r>
              <a:rPr lang="en-US" dirty="0" smtClean="0"/>
              <a:t>(Croce&amp; Firestone, 2020)</a:t>
            </a:r>
            <a:endParaRPr lang="en-US" dirty="0"/>
          </a:p>
        </p:txBody>
      </p:sp>
    </p:spTree>
    <p:extLst>
      <p:ext uri="{BB962C8B-B14F-4D97-AF65-F5344CB8AC3E}">
        <p14:creationId xmlns:p14="http://schemas.microsoft.com/office/powerpoint/2010/main" val="3587809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Defining what it means to develop science literacy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082769" y="1981200"/>
            <a:ext cx="3657600" cy="4876800"/>
          </a:xfrm>
        </p:spPr>
      </p:pic>
      <p:sp>
        <p:nvSpPr>
          <p:cNvPr id="4" name="Text Placeholder 3"/>
          <p:cNvSpPr>
            <a:spLocks noGrp="1"/>
          </p:cNvSpPr>
          <p:nvPr>
            <p:ph type="body" sz="half" idx="2"/>
          </p:nvPr>
        </p:nvSpPr>
        <p:spPr>
          <a:xfrm>
            <a:off x="993831" y="2467501"/>
            <a:ext cx="3876256" cy="3599315"/>
          </a:xfrm>
        </p:spPr>
        <p:txBody>
          <a:bodyPr/>
          <a:lstStyle/>
          <a:p>
            <a:r>
              <a:rPr lang="en-US" dirty="0"/>
              <a:t>Developing science literacy means learning how to communicate and interpret science through texts and spoken words. Science literacy includes actions and dialogue that allow individuals to synthesize ideas, formulate arguments, defend ideas, and reframe concepts to accommodate new information </a:t>
            </a:r>
            <a:endParaRPr lang="en-US" dirty="0" smtClean="0"/>
          </a:p>
          <a:p>
            <a:r>
              <a:rPr lang="en-US" dirty="0" smtClean="0"/>
              <a:t>(</a:t>
            </a:r>
            <a:r>
              <a:rPr lang="en-US" dirty="0"/>
              <a:t>Croce &amp; Firestone, 2020).</a:t>
            </a:r>
          </a:p>
          <a:p>
            <a:pPr algn="ctr"/>
            <a:endParaRPr lang="en-US" dirty="0"/>
          </a:p>
        </p:txBody>
      </p:sp>
    </p:spTree>
    <p:extLst>
      <p:ext uri="{BB962C8B-B14F-4D97-AF65-F5344CB8AC3E}">
        <p14:creationId xmlns:p14="http://schemas.microsoft.com/office/powerpoint/2010/main" val="2844575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decision-making</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25128" b="25128"/>
          <a:stretch>
            <a:fillRect/>
          </a:stretch>
        </p:blipFill>
        <p:spPr/>
      </p:pic>
      <p:sp>
        <p:nvSpPr>
          <p:cNvPr id="4" name="Text Placeholder 3"/>
          <p:cNvSpPr>
            <a:spLocks noGrp="1"/>
          </p:cNvSpPr>
          <p:nvPr>
            <p:ph type="body" sz="half" idx="2"/>
          </p:nvPr>
        </p:nvSpPr>
        <p:spPr>
          <a:xfrm>
            <a:off x="587830" y="2142309"/>
            <a:ext cx="4376056" cy="4296585"/>
          </a:xfrm>
        </p:spPr>
        <p:txBody>
          <a:bodyPr>
            <a:normAutofit fontScale="92500" lnSpcReduction="10000"/>
          </a:bodyPr>
          <a:lstStyle/>
          <a:p>
            <a:r>
              <a:rPr lang="en-US" dirty="0"/>
              <a:t>We all need science literacy on a daily basis. From big decisions such as what motivates us to vote or commonplace examples such as when we choose an allergy medicine. For example, some consumers look for antihistamines in the products that they choose to relieve allergy symptoms. Perhaps a doctor suggested the use of antihistamines or the consumer deduced this information after reading a magazine article. The scientific studies that could discuss the impact of antihistamines are not printed on the packaging for the allergy medicine. The consumer is relying on information from secondary sources that interpret the original research studies. This suggests that the future of science literacy may involve helping individuals become critical consumers of information within secondary sources of science content</a:t>
            </a:r>
            <a:r>
              <a:rPr lang="en-US" dirty="0" smtClean="0"/>
              <a:t>. </a:t>
            </a:r>
          </a:p>
          <a:p>
            <a:r>
              <a:rPr lang="en-US" dirty="0" smtClean="0"/>
              <a:t>(Croce &amp; Firestone, 2020)</a:t>
            </a:r>
            <a:endParaRPr lang="en-US" dirty="0"/>
          </a:p>
        </p:txBody>
      </p:sp>
    </p:spTree>
    <p:extLst>
      <p:ext uri="{BB962C8B-B14F-4D97-AF65-F5344CB8AC3E}">
        <p14:creationId xmlns:p14="http://schemas.microsoft.com/office/powerpoint/2010/main" val="1206210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Science and decision-making</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311371" y="1730718"/>
            <a:ext cx="3749040" cy="4998720"/>
          </a:xfrm>
        </p:spPr>
      </p:pic>
      <p:sp>
        <p:nvSpPr>
          <p:cNvPr id="4" name="Text Placeholder 3"/>
          <p:cNvSpPr>
            <a:spLocks noGrp="1"/>
          </p:cNvSpPr>
          <p:nvPr>
            <p:ph type="body" sz="half" idx="2"/>
          </p:nvPr>
        </p:nvSpPr>
        <p:spPr/>
        <p:txBody>
          <a:bodyPr/>
          <a:lstStyle/>
          <a:p>
            <a:r>
              <a:rPr lang="en-US" dirty="0"/>
              <a:t>As we engage in science literacy every day, we draw on the emotional, the cognitive, and the social. Because our engagement with science literacy often impacts our decision-making, it is important to examine all the facets of science literacy from the perspective of multiple stakeholders. </a:t>
            </a:r>
            <a:endParaRPr lang="en-US" dirty="0" smtClean="0"/>
          </a:p>
          <a:p>
            <a:r>
              <a:rPr lang="en-US" dirty="0" smtClean="0"/>
              <a:t>(Croce &amp; Firestone, 2020)</a:t>
            </a:r>
            <a:endParaRPr lang="en-US" dirty="0"/>
          </a:p>
        </p:txBody>
      </p:sp>
    </p:spTree>
    <p:extLst>
      <p:ext uri="{BB962C8B-B14F-4D97-AF65-F5344CB8AC3E}">
        <p14:creationId xmlns:p14="http://schemas.microsoft.com/office/powerpoint/2010/main" val="3033555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social component of science literacy</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783" b="5783"/>
          <a:stretch>
            <a:fillRect/>
          </a:stretch>
        </p:blipFill>
        <p:spPr/>
      </p:pic>
      <p:sp>
        <p:nvSpPr>
          <p:cNvPr id="4" name="Text Placeholder 3"/>
          <p:cNvSpPr>
            <a:spLocks noGrp="1"/>
          </p:cNvSpPr>
          <p:nvPr>
            <p:ph type="body" sz="half" idx="2"/>
          </p:nvPr>
        </p:nvSpPr>
        <p:spPr/>
        <p:txBody>
          <a:bodyPr/>
          <a:lstStyle/>
          <a:p>
            <a:r>
              <a:rPr lang="en-US" dirty="0" smtClean="0"/>
              <a:t>One element </a:t>
            </a:r>
            <a:r>
              <a:rPr lang="en-US" dirty="0"/>
              <a:t>of science literacy examines the social. Power dynamics exists among authors, publishers, readers, and members of scientific communities. Critical scientific literacy considers how the presentation of images and ideas may influence a reader’s ideas about science </a:t>
            </a:r>
            <a:endParaRPr lang="en-US" dirty="0" smtClean="0"/>
          </a:p>
          <a:p>
            <a:r>
              <a:rPr lang="en-US" dirty="0" smtClean="0"/>
              <a:t>(</a:t>
            </a:r>
            <a:r>
              <a:rPr lang="en-US" dirty="0"/>
              <a:t>Croce, 2015).</a:t>
            </a:r>
          </a:p>
          <a:p>
            <a:endParaRPr lang="en-US" dirty="0"/>
          </a:p>
        </p:txBody>
      </p:sp>
    </p:spTree>
    <p:extLst>
      <p:ext uri="{BB962C8B-B14F-4D97-AF65-F5344CB8AC3E}">
        <p14:creationId xmlns:p14="http://schemas.microsoft.com/office/powerpoint/2010/main" val="171018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social component of science literacy</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5128" b="25128"/>
          <a:stretch>
            <a:fillRect/>
          </a:stretch>
        </p:blipFill>
        <p:spPr/>
      </p:pic>
      <p:sp>
        <p:nvSpPr>
          <p:cNvPr id="4" name="Text Placeholder 3"/>
          <p:cNvSpPr>
            <a:spLocks noGrp="1"/>
          </p:cNvSpPr>
          <p:nvPr>
            <p:ph type="body" sz="half" idx="2"/>
          </p:nvPr>
        </p:nvSpPr>
        <p:spPr/>
        <p:txBody>
          <a:bodyPr/>
          <a:lstStyle/>
          <a:p>
            <a:r>
              <a:rPr lang="en-US" dirty="0"/>
              <a:t>The tools and practices of a community may influence how its members develop scientific literacy (Tolbert, Barton &amp; Moll, 2018). These components of science literacy address the social. </a:t>
            </a:r>
            <a:endParaRPr lang="en-US" dirty="0" smtClean="0"/>
          </a:p>
          <a:p>
            <a:r>
              <a:rPr lang="en-US" dirty="0" smtClean="0"/>
              <a:t>(Croce &amp; Firestone, 2020)</a:t>
            </a:r>
            <a:endParaRPr lang="en-US" dirty="0"/>
          </a:p>
          <a:p>
            <a:endParaRPr lang="en-US" dirty="0"/>
          </a:p>
        </p:txBody>
      </p:sp>
    </p:spTree>
    <p:extLst>
      <p:ext uri="{BB962C8B-B14F-4D97-AF65-F5344CB8AC3E}">
        <p14:creationId xmlns:p14="http://schemas.microsoft.com/office/powerpoint/2010/main" val="4236818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Critically analyzing science texts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996500" y="1834166"/>
            <a:ext cx="4297680" cy="5730240"/>
          </a:xfrm>
        </p:spPr>
      </p:pic>
      <p:sp>
        <p:nvSpPr>
          <p:cNvPr id="4" name="Text Placeholder 3"/>
          <p:cNvSpPr>
            <a:spLocks noGrp="1"/>
          </p:cNvSpPr>
          <p:nvPr>
            <p:ph type="body" sz="half" idx="2"/>
          </p:nvPr>
        </p:nvSpPr>
        <p:spPr/>
        <p:txBody>
          <a:bodyPr>
            <a:normAutofit fontScale="92500" lnSpcReduction="20000"/>
          </a:bodyPr>
          <a:lstStyle/>
          <a:p>
            <a:r>
              <a:rPr lang="en-US" dirty="0"/>
              <a:t>Today, science literacy increasingly requires individuals to distinguish between primary and secondary sources. Primary sources of written science texts (e.g., published scientific studies) or verbal scientific communications (presentations) ideally describe extrapolated patterns and articulate how phenomena come together. Being a scientist involves understanding how to develop primary sources for science texts. In contrast to this, individuals who develop science literacy may often rely on secondary sources that provide interpretations of scientific data. Commercials, websites, and reports from Congress often provide conflicting and misleading explanations of primary sources. In recent years, individuals increasingly rely on secondary sources to help guide their decision-making. </a:t>
            </a:r>
          </a:p>
          <a:p>
            <a:r>
              <a:rPr lang="en-US" dirty="0"/>
              <a:t>(Croce &amp; Firestone, 2020)</a:t>
            </a:r>
          </a:p>
          <a:p>
            <a:endParaRPr lang="en-US" dirty="0"/>
          </a:p>
        </p:txBody>
      </p:sp>
    </p:spTree>
    <p:extLst>
      <p:ext uri="{BB962C8B-B14F-4D97-AF65-F5344CB8AC3E}">
        <p14:creationId xmlns:p14="http://schemas.microsoft.com/office/powerpoint/2010/main" val="426674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Science literacy as a social interactional inquiry process</a:t>
            </a:r>
            <a:r>
              <a:rPr lang="en-US" dirty="0"/>
              <a:t/>
            </a:r>
            <a:br>
              <a:rPr lang="en-US" dirty="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5128" b="25128"/>
          <a:stretch>
            <a:fillRect/>
          </a:stretch>
        </p:blipFill>
        <p:spPr/>
      </p:pic>
      <p:sp>
        <p:nvSpPr>
          <p:cNvPr id="4" name="Text Placeholder 3"/>
          <p:cNvSpPr>
            <a:spLocks noGrp="1"/>
          </p:cNvSpPr>
          <p:nvPr>
            <p:ph type="body" sz="half" idx="2"/>
          </p:nvPr>
        </p:nvSpPr>
        <p:spPr/>
        <p:txBody>
          <a:bodyPr>
            <a:normAutofit/>
          </a:bodyPr>
          <a:lstStyle/>
          <a:p>
            <a:r>
              <a:rPr lang="en-US" dirty="0"/>
              <a:t>Students should be given opportunities to do and talk science in a variety of contexts (Lemke, 1990). Therefore, it is not enough for our science and language arts teachers to do science with students by asking them to write lab reports or read the content-rich scientific texts. Science literacy can be developed in an interpersonal, social inquiry process. </a:t>
            </a:r>
            <a:r>
              <a:rPr lang="en-US" dirty="0" smtClean="0"/>
              <a:t>We emphasize </a:t>
            </a:r>
            <a:r>
              <a:rPr lang="en-US" dirty="0"/>
              <a:t>the importance of interactive scientific literacy discourses where the teacher and students engage with each other’s ideas, cultures, and prior knowledge. </a:t>
            </a:r>
            <a:r>
              <a:rPr lang="en-US" b="1" dirty="0"/>
              <a:t> </a:t>
            </a:r>
            <a:endParaRPr lang="en-US" b="1" dirty="0" smtClean="0"/>
          </a:p>
          <a:p>
            <a:r>
              <a:rPr lang="en-US" dirty="0" smtClean="0"/>
              <a:t>Hong</a:t>
            </a:r>
            <a:r>
              <a:rPr lang="en-US" dirty="0"/>
              <a:t>, Keith, Rice Moran (2020)</a:t>
            </a:r>
          </a:p>
          <a:p>
            <a:endParaRPr lang="en-US" dirty="0" smtClean="0"/>
          </a:p>
          <a:p>
            <a:endParaRPr lang="en-US" dirty="0"/>
          </a:p>
        </p:txBody>
      </p:sp>
    </p:spTree>
    <p:extLst>
      <p:ext uri="{BB962C8B-B14F-4D97-AF65-F5344CB8AC3E}">
        <p14:creationId xmlns:p14="http://schemas.microsoft.com/office/powerpoint/2010/main" val="1020529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Science literacy as a social interactional inquiry process</a:t>
            </a:r>
            <a:br>
              <a:rPr lang="en-US" dirty="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5128" b="25128"/>
          <a:stretch>
            <a:fillRect/>
          </a:stretch>
        </p:blipFill>
        <p:spPr>
          <a:xfrm>
            <a:off x="4868332" y="2336876"/>
            <a:ext cx="6233055" cy="4134094"/>
          </a:xfrm>
        </p:spPr>
      </p:pic>
      <p:sp>
        <p:nvSpPr>
          <p:cNvPr id="4" name="Text Placeholder 3"/>
          <p:cNvSpPr>
            <a:spLocks noGrp="1"/>
          </p:cNvSpPr>
          <p:nvPr>
            <p:ph type="body" sz="half" idx="2"/>
          </p:nvPr>
        </p:nvSpPr>
        <p:spPr/>
        <p:txBody>
          <a:bodyPr>
            <a:normAutofit fontScale="92500" lnSpcReduction="10000"/>
          </a:bodyPr>
          <a:lstStyle/>
          <a:p>
            <a:r>
              <a:rPr lang="en-US" dirty="0" smtClean="0"/>
              <a:t>Students co-construct </a:t>
            </a:r>
            <a:r>
              <a:rPr lang="en-US" dirty="0"/>
              <a:t>and practice a culture of inquiry in and out their classroom. Scientific literacy as an interpersonal social inquiry is also a means for creating an inquiry culture and hence improving the quality of students’ science literacy experience and the depth of their thinking and learning in and out of their classroom (Osborne, 2010). Collaborative teaching of scientific concepts logical reasoning, exploration, and presentation of the scientific value and learning can provide a systematic way and a supportive learning environment for students to do, talk, read, and write science across different ages, grades, and classes. </a:t>
            </a:r>
          </a:p>
          <a:p>
            <a:r>
              <a:rPr lang="en-US" b="1" dirty="0"/>
              <a:t> </a:t>
            </a:r>
            <a:r>
              <a:rPr lang="en-US" dirty="0"/>
              <a:t>Hong, Keith, Rice Moran (2020)</a:t>
            </a:r>
          </a:p>
          <a:p>
            <a:endParaRPr lang="en-US" dirty="0"/>
          </a:p>
        </p:txBody>
      </p:sp>
    </p:spTree>
    <p:extLst>
      <p:ext uri="{BB962C8B-B14F-4D97-AF65-F5344CB8AC3E}">
        <p14:creationId xmlns:p14="http://schemas.microsoft.com/office/powerpoint/2010/main" val="2855794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10172</TotalTime>
  <Words>1298</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Trebuchet MS</vt:lpstr>
      <vt:lpstr>Berlin</vt:lpstr>
      <vt:lpstr>    STRAND 1: Science Learning: Development of Student Understanding Admin Symposium-Developing Science Literacy and the Potential for Conceptual Change NARST 93RD ANNUAL INTERNATIONAL 2020 CONFERENCE, MARCH 15–18 Developing Science Literacy and the Potential for Conceptual Change  </vt:lpstr>
      <vt:lpstr>Defining what it means to develop science literacy</vt:lpstr>
      <vt:lpstr>Science and decision-making</vt:lpstr>
      <vt:lpstr>Science and decision-making</vt:lpstr>
      <vt:lpstr>The social component of science literacy</vt:lpstr>
      <vt:lpstr>The social component of science literacy</vt:lpstr>
      <vt:lpstr>Critically analyzing science texts</vt:lpstr>
      <vt:lpstr>Science literacy as a social interactional inquiry process </vt:lpstr>
      <vt:lpstr>Science literacy as a social interactional inquiry process </vt:lpstr>
      <vt:lpstr>Project based learning</vt:lpstr>
      <vt:lpstr>Science literacy and virtual reality</vt:lpstr>
      <vt:lpstr>Equity within science literacy</vt:lpstr>
      <vt:lpstr>Equity within science literacy</vt:lpstr>
      <vt:lpstr>The future of science literacy</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Science Literacy and the Potential for Conceptual Change NARST 93RD ANNUAL INTERNATIONAL 2020 CONFERENCE MARCH 15–18</dc:title>
  <dc:creator>Croce, Kerianne</dc:creator>
  <cp:lastModifiedBy>Croce, Kerianne</cp:lastModifiedBy>
  <cp:revision>19</cp:revision>
  <dcterms:created xsi:type="dcterms:W3CDTF">2020-04-17T16:22:21Z</dcterms:created>
  <dcterms:modified xsi:type="dcterms:W3CDTF">2020-04-27T19:02:50Z</dcterms:modified>
</cp:coreProperties>
</file>