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8" r:id="rId1"/>
  </p:sldMasterIdLst>
  <p:notesMasterIdLst>
    <p:notesMasterId r:id="rId10"/>
  </p:notesMasterIdLst>
  <p:sldIdLst>
    <p:sldId id="256" r:id="rId2"/>
    <p:sldId id="326" r:id="rId3"/>
    <p:sldId id="327" r:id="rId4"/>
    <p:sldId id="328" r:id="rId5"/>
    <p:sldId id="335" r:id="rId6"/>
    <p:sldId id="330" r:id="rId7"/>
    <p:sldId id="329" r:id="rId8"/>
    <p:sldId id="26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23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660"/>
  </p:normalViewPr>
  <p:slideViewPr>
    <p:cSldViewPr>
      <p:cViewPr varScale="1">
        <p:scale>
          <a:sx n="99" d="100"/>
          <a:sy n="99" d="100"/>
        </p:scale>
        <p:origin x="970" y="6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2882AE-E01C-47E0-9FD6-C408568CD667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F29E9D-C601-4A48-A9A7-F939030505F1}">
      <dgm:prSet phldrT="[Text]"/>
      <dgm:spPr/>
      <dgm:t>
        <a:bodyPr/>
        <a:lstStyle/>
        <a:p>
          <a:r>
            <a:rPr lang="en-US" dirty="0" smtClean="0"/>
            <a:t>Researcher</a:t>
          </a:r>
          <a:endParaRPr lang="en-US" dirty="0"/>
        </a:p>
      </dgm:t>
    </dgm:pt>
    <dgm:pt modelId="{F1758B6A-BED7-4C17-8311-8169A7A594FD}" type="parTrans" cxnId="{EF427F4A-9772-4EFD-8BB8-96208C78D14B}">
      <dgm:prSet/>
      <dgm:spPr/>
      <dgm:t>
        <a:bodyPr/>
        <a:lstStyle/>
        <a:p>
          <a:endParaRPr lang="en-US"/>
        </a:p>
      </dgm:t>
    </dgm:pt>
    <dgm:pt modelId="{FEE1B39C-65FF-483C-9AA0-212CA7921751}" type="sibTrans" cxnId="{EF427F4A-9772-4EFD-8BB8-96208C78D14B}">
      <dgm:prSet/>
      <dgm:spPr/>
      <dgm:t>
        <a:bodyPr/>
        <a:lstStyle/>
        <a:p>
          <a:endParaRPr lang="en-US"/>
        </a:p>
      </dgm:t>
    </dgm:pt>
    <dgm:pt modelId="{8E2D1C15-3CF7-41CF-97B3-A045F3187145}">
      <dgm:prSet phldrT="[Text]" custT="1"/>
      <dgm:spPr/>
      <dgm:t>
        <a:bodyPr/>
        <a:lstStyle/>
        <a:p>
          <a:r>
            <a:rPr lang="en-US" sz="1600" dirty="0" smtClean="0"/>
            <a:t>Intellectual Property</a:t>
          </a:r>
          <a:endParaRPr lang="en-US" sz="1600" dirty="0"/>
        </a:p>
      </dgm:t>
    </dgm:pt>
    <dgm:pt modelId="{073A3C8E-6B94-42B6-B055-FA92A61B87A2}" type="parTrans" cxnId="{9519AE96-61B4-482C-8D35-A5D5CA001129}">
      <dgm:prSet/>
      <dgm:spPr/>
      <dgm:t>
        <a:bodyPr/>
        <a:lstStyle/>
        <a:p>
          <a:endParaRPr lang="en-US"/>
        </a:p>
      </dgm:t>
    </dgm:pt>
    <dgm:pt modelId="{EF3A5D7D-5096-4A5C-AE4A-D37C3B4B3514}" type="sibTrans" cxnId="{9519AE96-61B4-482C-8D35-A5D5CA001129}">
      <dgm:prSet/>
      <dgm:spPr/>
      <dgm:t>
        <a:bodyPr/>
        <a:lstStyle/>
        <a:p>
          <a:endParaRPr lang="en-US"/>
        </a:p>
      </dgm:t>
    </dgm:pt>
    <dgm:pt modelId="{61F2034C-F17F-437F-8A7C-35D3AB04ECE0}">
      <dgm:prSet phldrT="[Text]" custT="1"/>
      <dgm:spPr/>
      <dgm:t>
        <a:bodyPr/>
        <a:lstStyle/>
        <a:p>
          <a:r>
            <a:rPr lang="en-US" sz="1600" dirty="0" smtClean="0"/>
            <a:t>Hiring (RA’s)</a:t>
          </a:r>
          <a:endParaRPr lang="en-US" sz="1600" dirty="0"/>
        </a:p>
      </dgm:t>
    </dgm:pt>
    <dgm:pt modelId="{6849DD22-BB93-4547-BB9C-64140EF34F4E}" type="parTrans" cxnId="{6065D70C-A34F-4AFA-9114-B015BB9F29E4}">
      <dgm:prSet/>
      <dgm:spPr/>
      <dgm:t>
        <a:bodyPr/>
        <a:lstStyle/>
        <a:p>
          <a:endParaRPr lang="en-US"/>
        </a:p>
      </dgm:t>
    </dgm:pt>
    <dgm:pt modelId="{AD24424A-F709-472F-9C11-6E8340BDC0D0}" type="sibTrans" cxnId="{6065D70C-A34F-4AFA-9114-B015BB9F29E4}">
      <dgm:prSet/>
      <dgm:spPr/>
      <dgm:t>
        <a:bodyPr/>
        <a:lstStyle/>
        <a:p>
          <a:endParaRPr lang="en-US"/>
        </a:p>
      </dgm:t>
    </dgm:pt>
    <dgm:pt modelId="{8438BA83-D5C4-466A-8AB9-7949EE93E6C9}">
      <dgm:prSet phldrT="[Text]" custT="1"/>
      <dgm:spPr/>
      <dgm:t>
        <a:bodyPr/>
        <a:lstStyle/>
        <a:p>
          <a:r>
            <a:rPr lang="en-US" sz="1600" dirty="0" smtClean="0"/>
            <a:t>Working with students</a:t>
          </a:r>
          <a:endParaRPr lang="en-US" sz="1600" dirty="0"/>
        </a:p>
      </dgm:t>
    </dgm:pt>
    <dgm:pt modelId="{9E54D2BC-9C0D-40A0-A067-6D0E18DAD0B9}" type="parTrans" cxnId="{36326094-7238-4895-B321-8735E6FF6279}">
      <dgm:prSet/>
      <dgm:spPr/>
      <dgm:t>
        <a:bodyPr/>
        <a:lstStyle/>
        <a:p>
          <a:endParaRPr lang="en-US"/>
        </a:p>
      </dgm:t>
    </dgm:pt>
    <dgm:pt modelId="{C7F5C675-BDD9-44F0-9E11-A21C320B3399}" type="sibTrans" cxnId="{36326094-7238-4895-B321-8735E6FF6279}">
      <dgm:prSet/>
      <dgm:spPr/>
      <dgm:t>
        <a:bodyPr/>
        <a:lstStyle/>
        <a:p>
          <a:endParaRPr lang="en-US"/>
        </a:p>
      </dgm:t>
    </dgm:pt>
    <dgm:pt modelId="{DD162384-290E-4ACE-B037-452B276AC73F}">
      <dgm:prSet phldrT="[Text]" custT="1"/>
      <dgm:spPr/>
      <dgm:t>
        <a:bodyPr/>
        <a:lstStyle/>
        <a:p>
          <a:r>
            <a:rPr lang="en-US" sz="1600" dirty="0" smtClean="0"/>
            <a:t>Publications</a:t>
          </a:r>
        </a:p>
        <a:p>
          <a:r>
            <a:rPr lang="en-US" sz="1600" dirty="0" smtClean="0"/>
            <a:t>(authorship)</a:t>
          </a:r>
          <a:endParaRPr lang="en-US" sz="1600" dirty="0"/>
        </a:p>
      </dgm:t>
    </dgm:pt>
    <dgm:pt modelId="{86B8C3F4-6D40-4296-922C-A170FCE26777}" type="parTrans" cxnId="{1B78FD0C-32D8-43C3-9E58-1F75BBA4E19C}">
      <dgm:prSet/>
      <dgm:spPr/>
      <dgm:t>
        <a:bodyPr/>
        <a:lstStyle/>
        <a:p>
          <a:endParaRPr lang="en-US"/>
        </a:p>
      </dgm:t>
    </dgm:pt>
    <dgm:pt modelId="{CF9E7906-7486-489C-9DDB-8EA7AA123200}" type="sibTrans" cxnId="{1B78FD0C-32D8-43C3-9E58-1F75BBA4E19C}">
      <dgm:prSet/>
      <dgm:spPr/>
      <dgm:t>
        <a:bodyPr/>
        <a:lstStyle/>
        <a:p>
          <a:endParaRPr lang="en-US"/>
        </a:p>
      </dgm:t>
    </dgm:pt>
    <dgm:pt modelId="{C5F4B6F3-0DE5-4A61-B5D6-110560893D12}">
      <dgm:prSet custT="1"/>
      <dgm:spPr/>
      <dgm:t>
        <a:bodyPr/>
        <a:lstStyle/>
        <a:p>
          <a:r>
            <a:rPr lang="en-US" sz="1600" dirty="0" smtClean="0"/>
            <a:t>Research subjects</a:t>
          </a:r>
        </a:p>
        <a:p>
          <a:r>
            <a:rPr lang="en-US" sz="1600" dirty="0" smtClean="0"/>
            <a:t>Human &amp; Animal</a:t>
          </a:r>
          <a:endParaRPr lang="en-US" sz="1600" dirty="0"/>
        </a:p>
      </dgm:t>
    </dgm:pt>
    <dgm:pt modelId="{9D97BB37-90D0-40BE-A368-74D7E492199C}" type="parTrans" cxnId="{E73B835B-8357-4312-9105-90D3B55C728C}">
      <dgm:prSet/>
      <dgm:spPr/>
      <dgm:t>
        <a:bodyPr/>
        <a:lstStyle/>
        <a:p>
          <a:endParaRPr lang="en-US"/>
        </a:p>
      </dgm:t>
    </dgm:pt>
    <dgm:pt modelId="{567C15F1-01E7-4DAC-A4E2-86238A7A58C9}" type="sibTrans" cxnId="{E73B835B-8357-4312-9105-90D3B55C728C}">
      <dgm:prSet/>
      <dgm:spPr/>
      <dgm:t>
        <a:bodyPr/>
        <a:lstStyle/>
        <a:p>
          <a:endParaRPr lang="en-US"/>
        </a:p>
      </dgm:t>
    </dgm:pt>
    <dgm:pt modelId="{33D7AC2A-43C7-45FA-9373-A1BA3B1B41D7}">
      <dgm:prSet custT="1"/>
      <dgm:spPr/>
      <dgm:t>
        <a:bodyPr/>
        <a:lstStyle/>
        <a:p>
          <a:r>
            <a:rPr lang="en-US" sz="1600" dirty="0" smtClean="0"/>
            <a:t>Funding</a:t>
          </a:r>
        </a:p>
        <a:p>
          <a:r>
            <a:rPr lang="en-US" sz="1600" dirty="0" smtClean="0"/>
            <a:t>seeking &amp; spending</a:t>
          </a:r>
          <a:endParaRPr lang="en-US" sz="1600" dirty="0"/>
        </a:p>
      </dgm:t>
    </dgm:pt>
    <dgm:pt modelId="{45CFBB60-6FEC-4E5F-8F09-3033BA71A135}" type="parTrans" cxnId="{469CD3BA-F21C-4957-B8AC-5E7EC5396F7B}">
      <dgm:prSet/>
      <dgm:spPr/>
      <dgm:t>
        <a:bodyPr/>
        <a:lstStyle/>
        <a:p>
          <a:endParaRPr lang="en-US"/>
        </a:p>
      </dgm:t>
    </dgm:pt>
    <dgm:pt modelId="{71628231-FEE2-4E29-8A4B-41548305B92D}" type="sibTrans" cxnId="{469CD3BA-F21C-4957-B8AC-5E7EC5396F7B}">
      <dgm:prSet/>
      <dgm:spPr/>
      <dgm:t>
        <a:bodyPr/>
        <a:lstStyle/>
        <a:p>
          <a:endParaRPr lang="en-US"/>
        </a:p>
      </dgm:t>
    </dgm:pt>
    <dgm:pt modelId="{3A1F3B4C-27E6-45EB-8E06-A4DCA0D21740}">
      <dgm:prSet custT="1"/>
      <dgm:spPr/>
      <dgm:t>
        <a:bodyPr/>
        <a:lstStyle/>
        <a:p>
          <a:r>
            <a:rPr lang="en-US" sz="1600" dirty="0" smtClean="0"/>
            <a:t>Working with Data</a:t>
          </a:r>
          <a:endParaRPr lang="en-US" sz="1600" dirty="0"/>
        </a:p>
      </dgm:t>
    </dgm:pt>
    <dgm:pt modelId="{D9D93191-ECEF-496D-8913-7DCC84F45A92}" type="parTrans" cxnId="{5774C155-0BCD-4173-8591-4B741B672B37}">
      <dgm:prSet/>
      <dgm:spPr/>
      <dgm:t>
        <a:bodyPr/>
        <a:lstStyle/>
        <a:p>
          <a:endParaRPr lang="en-US"/>
        </a:p>
      </dgm:t>
    </dgm:pt>
    <dgm:pt modelId="{3C3604B3-BA22-48B4-AF44-3D8D812F28BB}" type="sibTrans" cxnId="{5774C155-0BCD-4173-8591-4B741B672B37}">
      <dgm:prSet/>
      <dgm:spPr/>
      <dgm:t>
        <a:bodyPr/>
        <a:lstStyle/>
        <a:p>
          <a:endParaRPr lang="en-US"/>
        </a:p>
      </dgm:t>
    </dgm:pt>
    <dgm:pt modelId="{F5335D9A-A4EB-45F8-B620-0C77DE23B692}" type="pres">
      <dgm:prSet presAssocID="{9C2882AE-E01C-47E0-9FD6-C408568CD66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679E91BF-7A8B-47B7-845D-60522FF78B38}" type="pres">
      <dgm:prSet presAssocID="{9C2882AE-E01C-47E0-9FD6-C408568CD667}" presName="radial" presStyleCnt="0">
        <dgm:presLayoutVars>
          <dgm:animLvl val="ctr"/>
        </dgm:presLayoutVars>
      </dgm:prSet>
      <dgm:spPr/>
    </dgm:pt>
    <dgm:pt modelId="{D3C93ADD-E076-4E0C-945A-7F66E0BA174D}" type="pres">
      <dgm:prSet presAssocID="{EAF29E9D-C601-4A48-A9A7-F939030505F1}" presName="centerShape" presStyleLbl="vennNode1" presStyleIdx="0" presStyleCnt="8" custLinFactNeighborX="509" custLinFactNeighborY="-1106"/>
      <dgm:spPr/>
      <dgm:t>
        <a:bodyPr/>
        <a:lstStyle/>
        <a:p>
          <a:endParaRPr lang="en-CA"/>
        </a:p>
      </dgm:t>
    </dgm:pt>
    <dgm:pt modelId="{DFEEDB9D-4863-4D20-B285-FCA52E60C8E3}" type="pres">
      <dgm:prSet presAssocID="{8E2D1C15-3CF7-41CF-97B3-A045F3187145}" presName="node" presStyleLbl="vennNode1" presStyleIdx="1" presStyleCnt="8" custScaleX="128124" custScaleY="1239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AC9F2A-156F-4F61-9D4C-C9CB3103902C}" type="pres">
      <dgm:prSet presAssocID="{33D7AC2A-43C7-45FA-9373-A1BA3B1B41D7}" presName="node" presStyleLbl="vennNode1" presStyleIdx="2" presStyleCnt="8" custScaleX="128124" custScaleY="12399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2A43BA5-9143-4916-B5C7-EC4D123722E6}" type="pres">
      <dgm:prSet presAssocID="{C5F4B6F3-0DE5-4A61-B5D6-110560893D12}" presName="node" presStyleLbl="vennNode1" presStyleIdx="3" presStyleCnt="8" custScaleX="128124" custScaleY="12399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848EBD3-B02B-4609-B5B3-860A58D3DD47}" type="pres">
      <dgm:prSet presAssocID="{61F2034C-F17F-437F-8A7C-35D3AB04ECE0}" presName="node" presStyleLbl="vennNode1" presStyleIdx="4" presStyleCnt="8" custScaleX="128124" custScaleY="12399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D5ADB02-0A6A-45F5-94D1-FD00764047E7}" type="pres">
      <dgm:prSet presAssocID="{8438BA83-D5C4-466A-8AB9-7949EE93E6C9}" presName="node" presStyleLbl="vennNode1" presStyleIdx="5" presStyleCnt="8" custScaleX="128124" custScaleY="12399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290085E-8B88-4B12-B30A-731273E852ED}" type="pres">
      <dgm:prSet presAssocID="{DD162384-290E-4ACE-B037-452B276AC73F}" presName="node" presStyleLbl="vennNode1" presStyleIdx="6" presStyleCnt="8" custScaleX="128124" custScaleY="12399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B823CAC1-81E1-401D-BC02-C0C8DDC869B7}" type="pres">
      <dgm:prSet presAssocID="{3A1F3B4C-27E6-45EB-8E06-A4DCA0D21740}" presName="node" presStyleLbl="vennNode1" presStyleIdx="7" presStyleCnt="8" custScaleX="128124" custScaleY="12399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4113E5D6-5EED-44FE-AE40-35958B14E398}" type="presOf" srcId="{C5F4B6F3-0DE5-4A61-B5D6-110560893D12}" destId="{22A43BA5-9143-4916-B5C7-EC4D123722E6}" srcOrd="0" destOrd="0" presId="urn:microsoft.com/office/officeart/2005/8/layout/radial3"/>
    <dgm:cxn modelId="{469CD3BA-F21C-4957-B8AC-5E7EC5396F7B}" srcId="{EAF29E9D-C601-4A48-A9A7-F939030505F1}" destId="{33D7AC2A-43C7-45FA-9373-A1BA3B1B41D7}" srcOrd="1" destOrd="0" parTransId="{45CFBB60-6FEC-4E5F-8F09-3033BA71A135}" sibTransId="{71628231-FEE2-4E29-8A4B-41548305B92D}"/>
    <dgm:cxn modelId="{9519AE96-61B4-482C-8D35-A5D5CA001129}" srcId="{EAF29E9D-C601-4A48-A9A7-F939030505F1}" destId="{8E2D1C15-3CF7-41CF-97B3-A045F3187145}" srcOrd="0" destOrd="0" parTransId="{073A3C8E-6B94-42B6-B055-FA92A61B87A2}" sibTransId="{EF3A5D7D-5096-4A5C-AE4A-D37C3B4B3514}"/>
    <dgm:cxn modelId="{3524AF72-DFE3-4550-AD0B-A36B68016577}" type="presOf" srcId="{DD162384-290E-4ACE-B037-452B276AC73F}" destId="{4290085E-8B88-4B12-B30A-731273E852ED}" srcOrd="0" destOrd="0" presId="urn:microsoft.com/office/officeart/2005/8/layout/radial3"/>
    <dgm:cxn modelId="{03F7DA81-8974-4326-9991-F26FB8FD1C21}" type="presOf" srcId="{8E2D1C15-3CF7-41CF-97B3-A045F3187145}" destId="{DFEEDB9D-4863-4D20-B285-FCA52E60C8E3}" srcOrd="0" destOrd="0" presId="urn:microsoft.com/office/officeart/2005/8/layout/radial3"/>
    <dgm:cxn modelId="{BC3C6E27-5547-43A6-8164-3ADFEB78CFF2}" type="presOf" srcId="{61F2034C-F17F-437F-8A7C-35D3AB04ECE0}" destId="{6848EBD3-B02B-4609-B5B3-860A58D3DD47}" srcOrd="0" destOrd="0" presId="urn:microsoft.com/office/officeart/2005/8/layout/radial3"/>
    <dgm:cxn modelId="{82F8D43D-E840-4C01-A69B-9C710EFA1027}" type="presOf" srcId="{3A1F3B4C-27E6-45EB-8E06-A4DCA0D21740}" destId="{B823CAC1-81E1-401D-BC02-C0C8DDC869B7}" srcOrd="0" destOrd="0" presId="urn:microsoft.com/office/officeart/2005/8/layout/radial3"/>
    <dgm:cxn modelId="{E4BE3C81-2C60-415F-A287-59B31275EDC2}" type="presOf" srcId="{EAF29E9D-C601-4A48-A9A7-F939030505F1}" destId="{D3C93ADD-E076-4E0C-945A-7F66E0BA174D}" srcOrd="0" destOrd="0" presId="urn:microsoft.com/office/officeart/2005/8/layout/radial3"/>
    <dgm:cxn modelId="{EF427F4A-9772-4EFD-8BB8-96208C78D14B}" srcId="{9C2882AE-E01C-47E0-9FD6-C408568CD667}" destId="{EAF29E9D-C601-4A48-A9A7-F939030505F1}" srcOrd="0" destOrd="0" parTransId="{F1758B6A-BED7-4C17-8311-8169A7A594FD}" sibTransId="{FEE1B39C-65FF-483C-9AA0-212CA7921751}"/>
    <dgm:cxn modelId="{E73B835B-8357-4312-9105-90D3B55C728C}" srcId="{EAF29E9D-C601-4A48-A9A7-F939030505F1}" destId="{C5F4B6F3-0DE5-4A61-B5D6-110560893D12}" srcOrd="2" destOrd="0" parTransId="{9D97BB37-90D0-40BE-A368-74D7E492199C}" sibTransId="{567C15F1-01E7-4DAC-A4E2-86238A7A58C9}"/>
    <dgm:cxn modelId="{7EF1421C-D7C5-4541-B865-BC9C9EF933C1}" type="presOf" srcId="{9C2882AE-E01C-47E0-9FD6-C408568CD667}" destId="{F5335D9A-A4EB-45F8-B620-0C77DE23B692}" srcOrd="0" destOrd="0" presId="urn:microsoft.com/office/officeart/2005/8/layout/radial3"/>
    <dgm:cxn modelId="{36326094-7238-4895-B321-8735E6FF6279}" srcId="{EAF29E9D-C601-4A48-A9A7-F939030505F1}" destId="{8438BA83-D5C4-466A-8AB9-7949EE93E6C9}" srcOrd="4" destOrd="0" parTransId="{9E54D2BC-9C0D-40A0-A067-6D0E18DAD0B9}" sibTransId="{C7F5C675-BDD9-44F0-9E11-A21C320B3399}"/>
    <dgm:cxn modelId="{5774C155-0BCD-4173-8591-4B741B672B37}" srcId="{EAF29E9D-C601-4A48-A9A7-F939030505F1}" destId="{3A1F3B4C-27E6-45EB-8E06-A4DCA0D21740}" srcOrd="6" destOrd="0" parTransId="{D9D93191-ECEF-496D-8913-7DCC84F45A92}" sibTransId="{3C3604B3-BA22-48B4-AF44-3D8D812F28BB}"/>
    <dgm:cxn modelId="{1B78FD0C-32D8-43C3-9E58-1F75BBA4E19C}" srcId="{EAF29E9D-C601-4A48-A9A7-F939030505F1}" destId="{DD162384-290E-4ACE-B037-452B276AC73F}" srcOrd="5" destOrd="0" parTransId="{86B8C3F4-6D40-4296-922C-A170FCE26777}" sibTransId="{CF9E7906-7486-489C-9DDB-8EA7AA123200}"/>
    <dgm:cxn modelId="{6065D70C-A34F-4AFA-9114-B015BB9F29E4}" srcId="{EAF29E9D-C601-4A48-A9A7-F939030505F1}" destId="{61F2034C-F17F-437F-8A7C-35D3AB04ECE0}" srcOrd="3" destOrd="0" parTransId="{6849DD22-BB93-4547-BB9C-64140EF34F4E}" sibTransId="{AD24424A-F709-472F-9C11-6E8340BDC0D0}"/>
    <dgm:cxn modelId="{D156C6AE-5015-4543-88D6-AE535D3051B7}" type="presOf" srcId="{33D7AC2A-43C7-45FA-9373-A1BA3B1B41D7}" destId="{FEAC9F2A-156F-4F61-9D4C-C9CB3103902C}" srcOrd="0" destOrd="0" presId="urn:microsoft.com/office/officeart/2005/8/layout/radial3"/>
    <dgm:cxn modelId="{508B80A6-3739-44E2-BF3C-962F9DDD2604}" type="presOf" srcId="{8438BA83-D5C4-466A-8AB9-7949EE93E6C9}" destId="{6D5ADB02-0A6A-45F5-94D1-FD00764047E7}" srcOrd="0" destOrd="0" presId="urn:microsoft.com/office/officeart/2005/8/layout/radial3"/>
    <dgm:cxn modelId="{75E059CF-810F-44C2-9BF0-09D9E11BFDC2}" type="presParOf" srcId="{F5335D9A-A4EB-45F8-B620-0C77DE23B692}" destId="{679E91BF-7A8B-47B7-845D-60522FF78B38}" srcOrd="0" destOrd="0" presId="urn:microsoft.com/office/officeart/2005/8/layout/radial3"/>
    <dgm:cxn modelId="{E1C708B2-E72F-425C-86A3-A004CB1472AE}" type="presParOf" srcId="{679E91BF-7A8B-47B7-845D-60522FF78B38}" destId="{D3C93ADD-E076-4E0C-945A-7F66E0BA174D}" srcOrd="0" destOrd="0" presId="urn:microsoft.com/office/officeart/2005/8/layout/radial3"/>
    <dgm:cxn modelId="{887197F2-9435-4863-8242-2E19AF006B13}" type="presParOf" srcId="{679E91BF-7A8B-47B7-845D-60522FF78B38}" destId="{DFEEDB9D-4863-4D20-B285-FCA52E60C8E3}" srcOrd="1" destOrd="0" presId="urn:microsoft.com/office/officeart/2005/8/layout/radial3"/>
    <dgm:cxn modelId="{19518D37-713C-4B6F-AF0B-3D6A92B75286}" type="presParOf" srcId="{679E91BF-7A8B-47B7-845D-60522FF78B38}" destId="{FEAC9F2A-156F-4F61-9D4C-C9CB3103902C}" srcOrd="2" destOrd="0" presId="urn:microsoft.com/office/officeart/2005/8/layout/radial3"/>
    <dgm:cxn modelId="{9A744706-4447-44A0-A604-9F853B0C1DC9}" type="presParOf" srcId="{679E91BF-7A8B-47B7-845D-60522FF78B38}" destId="{22A43BA5-9143-4916-B5C7-EC4D123722E6}" srcOrd="3" destOrd="0" presId="urn:microsoft.com/office/officeart/2005/8/layout/radial3"/>
    <dgm:cxn modelId="{39C6A029-D662-4656-BCEB-230366730D1A}" type="presParOf" srcId="{679E91BF-7A8B-47B7-845D-60522FF78B38}" destId="{6848EBD3-B02B-4609-B5B3-860A58D3DD47}" srcOrd="4" destOrd="0" presId="urn:microsoft.com/office/officeart/2005/8/layout/radial3"/>
    <dgm:cxn modelId="{9EE004B1-3125-4DED-BF37-8E1A63524B3C}" type="presParOf" srcId="{679E91BF-7A8B-47B7-845D-60522FF78B38}" destId="{6D5ADB02-0A6A-45F5-94D1-FD00764047E7}" srcOrd="5" destOrd="0" presId="urn:microsoft.com/office/officeart/2005/8/layout/radial3"/>
    <dgm:cxn modelId="{82D9751F-6C60-4197-B5FD-7E78E2421E40}" type="presParOf" srcId="{679E91BF-7A8B-47B7-845D-60522FF78B38}" destId="{4290085E-8B88-4B12-B30A-731273E852ED}" srcOrd="6" destOrd="0" presId="urn:microsoft.com/office/officeart/2005/8/layout/radial3"/>
    <dgm:cxn modelId="{91D4DFE5-5F55-462F-BDA2-578668109445}" type="presParOf" srcId="{679E91BF-7A8B-47B7-845D-60522FF78B38}" destId="{B823CAC1-81E1-401D-BC02-C0C8DDC869B7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C93ADD-E076-4E0C-945A-7F66E0BA174D}">
      <dsp:nvSpPr>
        <dsp:cNvPr id="0" name=""/>
        <dsp:cNvSpPr/>
      </dsp:nvSpPr>
      <dsp:spPr>
        <a:xfrm>
          <a:off x="2448264" y="1296151"/>
          <a:ext cx="3210966" cy="321096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Researcher</a:t>
          </a:r>
          <a:endParaRPr lang="en-US" sz="3300" kern="1200" dirty="0"/>
        </a:p>
      </dsp:txBody>
      <dsp:txXfrm>
        <a:off x="2918499" y="1766386"/>
        <a:ext cx="2270496" cy="2270496"/>
      </dsp:txXfrm>
    </dsp:sp>
    <dsp:sp modelId="{DFEEDB9D-4863-4D20-B285-FCA52E60C8E3}">
      <dsp:nvSpPr>
        <dsp:cNvPr id="0" name=""/>
        <dsp:cNvSpPr/>
      </dsp:nvSpPr>
      <dsp:spPr>
        <a:xfrm>
          <a:off x="3003943" y="-139685"/>
          <a:ext cx="2057009" cy="19906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Intellectual Property</a:t>
          </a:r>
          <a:endParaRPr lang="en-US" sz="1600" kern="1200" dirty="0"/>
        </a:p>
      </dsp:txBody>
      <dsp:txXfrm>
        <a:off x="3305185" y="151844"/>
        <a:ext cx="1454525" cy="1407628"/>
      </dsp:txXfrm>
    </dsp:sp>
    <dsp:sp modelId="{FEAC9F2A-156F-4F61-9D4C-C9CB3103902C}">
      <dsp:nvSpPr>
        <dsp:cNvPr id="0" name=""/>
        <dsp:cNvSpPr/>
      </dsp:nvSpPr>
      <dsp:spPr>
        <a:xfrm>
          <a:off x="4639736" y="648070"/>
          <a:ext cx="2057009" cy="19906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Funding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seeking &amp; spending</a:t>
          </a:r>
          <a:endParaRPr lang="en-US" sz="1600" kern="1200" dirty="0"/>
        </a:p>
      </dsp:txBody>
      <dsp:txXfrm>
        <a:off x="4940978" y="939599"/>
        <a:ext cx="1454525" cy="1407628"/>
      </dsp:txXfrm>
    </dsp:sp>
    <dsp:sp modelId="{22A43BA5-9143-4916-B5C7-EC4D123722E6}">
      <dsp:nvSpPr>
        <dsp:cNvPr id="0" name=""/>
        <dsp:cNvSpPr/>
      </dsp:nvSpPr>
      <dsp:spPr>
        <a:xfrm>
          <a:off x="5043743" y="2418143"/>
          <a:ext cx="2057009" cy="19906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Research subjects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Human &amp; Animal</a:t>
          </a:r>
          <a:endParaRPr lang="en-US" sz="1600" kern="1200" dirty="0"/>
        </a:p>
      </dsp:txBody>
      <dsp:txXfrm>
        <a:off x="5344985" y="2709672"/>
        <a:ext cx="1454525" cy="1407628"/>
      </dsp:txXfrm>
    </dsp:sp>
    <dsp:sp modelId="{6848EBD3-B02B-4609-B5B3-860A58D3DD47}">
      <dsp:nvSpPr>
        <dsp:cNvPr id="0" name=""/>
        <dsp:cNvSpPr/>
      </dsp:nvSpPr>
      <dsp:spPr>
        <a:xfrm>
          <a:off x="3911739" y="3837630"/>
          <a:ext cx="2057009" cy="19906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Hiring (RA’s)</a:t>
          </a:r>
          <a:endParaRPr lang="en-US" sz="1600" kern="1200" dirty="0"/>
        </a:p>
      </dsp:txBody>
      <dsp:txXfrm>
        <a:off x="4212981" y="4129159"/>
        <a:ext cx="1454525" cy="1407628"/>
      </dsp:txXfrm>
    </dsp:sp>
    <dsp:sp modelId="{6D5ADB02-0A6A-45F5-94D1-FD00764047E7}">
      <dsp:nvSpPr>
        <dsp:cNvPr id="0" name=""/>
        <dsp:cNvSpPr/>
      </dsp:nvSpPr>
      <dsp:spPr>
        <a:xfrm>
          <a:off x="2096147" y="3837630"/>
          <a:ext cx="2057009" cy="19906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Working with students</a:t>
          </a:r>
          <a:endParaRPr lang="en-US" sz="1600" kern="1200" dirty="0"/>
        </a:p>
      </dsp:txBody>
      <dsp:txXfrm>
        <a:off x="2397389" y="4129159"/>
        <a:ext cx="1454525" cy="1407628"/>
      </dsp:txXfrm>
    </dsp:sp>
    <dsp:sp modelId="{4290085E-8B88-4B12-B30A-731273E852ED}">
      <dsp:nvSpPr>
        <dsp:cNvPr id="0" name=""/>
        <dsp:cNvSpPr/>
      </dsp:nvSpPr>
      <dsp:spPr>
        <a:xfrm>
          <a:off x="964143" y="2418143"/>
          <a:ext cx="2057009" cy="19906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Publications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(authorship)</a:t>
          </a:r>
          <a:endParaRPr lang="en-US" sz="1600" kern="1200" dirty="0"/>
        </a:p>
      </dsp:txBody>
      <dsp:txXfrm>
        <a:off x="1265385" y="2709672"/>
        <a:ext cx="1454525" cy="1407628"/>
      </dsp:txXfrm>
    </dsp:sp>
    <dsp:sp modelId="{B823CAC1-81E1-401D-BC02-C0C8DDC869B7}">
      <dsp:nvSpPr>
        <dsp:cNvPr id="0" name=""/>
        <dsp:cNvSpPr/>
      </dsp:nvSpPr>
      <dsp:spPr>
        <a:xfrm>
          <a:off x="1368150" y="648070"/>
          <a:ext cx="2057009" cy="199068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Working with Data</a:t>
          </a:r>
          <a:endParaRPr lang="en-US" sz="1600" kern="1200" dirty="0"/>
        </a:p>
      </dsp:txBody>
      <dsp:txXfrm>
        <a:off x="1669392" y="939599"/>
        <a:ext cx="1454525" cy="14076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2543ACF8-3F51-854F-91E9-AD86E324A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798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43ACF8-3F51-854F-91E9-AD86E324A5D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680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43ACF8-3F51-854F-91E9-AD86E324A5D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993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1680" y="2348880"/>
            <a:ext cx="5257800" cy="1583432"/>
          </a:xfrm>
        </p:spPr>
        <p:txBody>
          <a:bodyPr anchor="ctr"/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1680" y="4293096"/>
            <a:ext cx="5257800" cy="766936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086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424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1699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375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3" r:id="rId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4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200">
          <a:solidFill>
            <a:schemeClr val="tx1"/>
          </a:solidFill>
          <a:latin typeface="Arial"/>
          <a:ea typeface="ＭＳ Ｐゴシック" pitchFamily="-3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cordia.ca/content/dam/common/docs/policies/official-policies/VPRGS-3.pdf" TargetMode="External"/><Relationship Id="rId2" Type="http://schemas.openxmlformats.org/officeDocument/2006/relationships/hyperlink" Target="http://www.concordia.ca/content/dam/common/docs/policies/official-policies/VPRGS-9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ncordia.ca/content/dam/common/docs/policies/official-policies/VPRGS-12.pdf" TargetMode="External"/><Relationship Id="rId5" Type="http://schemas.openxmlformats.org/officeDocument/2006/relationships/hyperlink" Target="http://www.concordia.ca/content/dam/common/docs/policies/official-policies/VPRGS-5.pdf" TargetMode="External"/><Relationship Id="rId4" Type="http://schemas.openxmlformats.org/officeDocument/2006/relationships/hyperlink" Target="http://www.concordia.ca/content/dam/common/docs/policies/official-policies/VPRGS-13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9"/>
          <p:cNvSpPr txBox="1">
            <a:spLocks/>
          </p:cNvSpPr>
          <p:nvPr/>
        </p:nvSpPr>
        <p:spPr bwMode="auto">
          <a:xfrm>
            <a:off x="683568" y="2276872"/>
            <a:ext cx="7772400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782336"/>
                </a:solidFill>
                <a:latin typeface="Arial Bold"/>
                <a:ea typeface="ＭＳ Ｐゴシック" charset="0"/>
                <a:cs typeface="ＭＳ Ｐゴシック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82336"/>
                </a:solidFill>
                <a:latin typeface="Arial Bold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82336"/>
                </a:solidFill>
                <a:latin typeface="Arial Bold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82336"/>
                </a:solidFill>
                <a:latin typeface="Arial Bold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82336"/>
                </a:solidFill>
                <a:latin typeface="Arial Bold" charset="0"/>
                <a:ea typeface="ＭＳ Ｐゴシック" charset="0"/>
                <a:cs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82336"/>
                </a:solidFill>
                <a:latin typeface="GillSans Bold" pitchFamily="1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82336"/>
                </a:solidFill>
                <a:latin typeface="GillSans Bold" pitchFamily="1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82336"/>
                </a:solidFill>
                <a:latin typeface="GillSans Bold" pitchFamily="1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782336"/>
                </a:solidFill>
                <a:latin typeface="GillSans Bold" pitchFamily="1" charset="0"/>
              </a:defRPr>
            </a:lvl9pPr>
          </a:lstStyle>
          <a:p>
            <a:pPr algn="ctr"/>
            <a:r>
              <a:rPr lang="en-US" kern="0" dirty="0" smtClean="0"/>
              <a:t>Research Integrity and Conflict of Interest</a:t>
            </a:r>
            <a:endParaRPr lang="en-US" kern="0" dirty="0">
              <a:latin typeface="Arial Bold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560" y="4509120"/>
            <a:ext cx="720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b="1" dirty="0">
                <a:latin typeface="Arial Narrow" panose="020B0606020202030204" pitchFamily="34" charset="0"/>
              </a:rPr>
              <a:t>Cameron Skinner, Associate professor</a:t>
            </a:r>
          </a:p>
          <a:p>
            <a:r>
              <a:rPr lang="en-CA" sz="2000" b="1" dirty="0">
                <a:latin typeface="Arial Narrow" panose="020B0606020202030204" pitchFamily="34" charset="0"/>
              </a:rPr>
              <a:t>Department of Chemistry </a:t>
            </a:r>
            <a:r>
              <a:rPr lang="en-CA" sz="2000" b="1" dirty="0" smtClean="0">
                <a:latin typeface="Arial Narrow" panose="020B0606020202030204" pitchFamily="34" charset="0"/>
              </a:rPr>
              <a:t>&amp; </a:t>
            </a:r>
            <a:r>
              <a:rPr lang="en-CA" sz="2000" b="1" dirty="0">
                <a:latin typeface="Arial Narrow" panose="020B0606020202030204" pitchFamily="34" charset="0"/>
              </a:rPr>
              <a:t>Biochemistry</a:t>
            </a:r>
          </a:p>
          <a:p>
            <a:r>
              <a:rPr lang="en-CA" sz="2000" b="1" dirty="0">
                <a:latin typeface="Arial Narrow" panose="020B0606020202030204" pitchFamily="34" charset="0"/>
              </a:rPr>
              <a:t>RIO</a:t>
            </a:r>
            <a:endParaRPr lang="en-US" sz="2000" b="1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trust</a:t>
            </a:r>
          </a:p>
          <a:p>
            <a:pPr lvl="1"/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Funding</a:t>
            </a:r>
          </a:p>
          <a:p>
            <a:pPr lvl="1"/>
            <a:r>
              <a:rPr lang="en-US" dirty="0" smtClean="0"/>
              <a:t>Research subjects (of mice and men…)</a:t>
            </a:r>
            <a:endParaRPr lang="en-US" dirty="0"/>
          </a:p>
          <a:p>
            <a:pPr lvl="1"/>
            <a:r>
              <a:rPr lang="en-US" dirty="0" smtClean="0"/>
              <a:t>Training</a:t>
            </a:r>
          </a:p>
          <a:p>
            <a:r>
              <a:rPr lang="en-US" dirty="0" smtClean="0"/>
              <a:t>Growing awareness of failures</a:t>
            </a:r>
          </a:p>
          <a:p>
            <a:pPr lvl="1"/>
            <a:r>
              <a:rPr lang="en-US" dirty="0" smtClean="0"/>
              <a:t>Misused funds</a:t>
            </a:r>
          </a:p>
          <a:p>
            <a:pPr lvl="1"/>
            <a:r>
              <a:rPr lang="en-US" dirty="0" smtClean="0"/>
              <a:t>Synthesized research</a:t>
            </a:r>
          </a:p>
          <a:p>
            <a:pPr lvl="1"/>
            <a:r>
              <a:rPr lang="en-US" dirty="0" smtClean="0"/>
              <a:t>Misappropriation of research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077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3092891"/>
              </p:ext>
            </p:extLst>
          </p:nvPr>
        </p:nvGraphicFramePr>
        <p:xfrm>
          <a:off x="971600" y="768595"/>
          <a:ext cx="8064896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5496" y="188640"/>
            <a:ext cx="7772400" cy="1143000"/>
          </a:xfrm>
        </p:spPr>
        <p:txBody>
          <a:bodyPr/>
          <a:lstStyle/>
          <a:p>
            <a:r>
              <a:rPr lang="en-US" dirty="0" smtClean="0"/>
              <a:t>Research Integrity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20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134672" cy="1143000"/>
          </a:xfrm>
        </p:spPr>
        <p:txBody>
          <a:bodyPr/>
          <a:lstStyle/>
          <a:p>
            <a:r>
              <a:rPr lang="en-US" sz="3200" dirty="0" smtClean="0"/>
              <a:t>Does this apply to me (&amp; my students)?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52600"/>
            <a:ext cx="8424936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All research at Concordia covered </a:t>
            </a:r>
          </a:p>
          <a:p>
            <a:r>
              <a:rPr lang="en-US" dirty="0" smtClean="0"/>
              <a:t>Includes all funded and unfunded work</a:t>
            </a:r>
          </a:p>
          <a:p>
            <a:r>
              <a:rPr lang="en-US" dirty="0" smtClean="0"/>
              <a:t>On campus and off campus</a:t>
            </a:r>
          </a:p>
          <a:p>
            <a:r>
              <a:rPr lang="en-US" dirty="0" smtClean="0"/>
              <a:t>Additional level of reporting &amp; oversight when federally/provincially funded</a:t>
            </a:r>
          </a:p>
          <a:p>
            <a:r>
              <a:rPr lang="en-US" dirty="0" smtClean="0"/>
              <a:t>If bursary/assistantship originates with federal/provincial funding</a:t>
            </a:r>
          </a:p>
          <a:p>
            <a:r>
              <a:rPr lang="en-US" dirty="0" smtClean="0"/>
              <a:t>Thesis, and thesis work considered “research”, if deposited then also considered academic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7656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tempr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2" y="16024"/>
            <a:ext cx="9144000" cy="6078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24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FF00"/>
                </a:solidFill>
              </a:rPr>
              <a:t>Common pitfalls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984267"/>
            <a:ext cx="7772400" cy="2396480"/>
          </a:xfrm>
        </p:spPr>
        <p:txBody>
          <a:bodyPr/>
          <a:lstStyle/>
          <a:p>
            <a:r>
              <a:rPr lang="en-US" sz="3200" dirty="0" smtClean="0">
                <a:solidFill>
                  <a:srgbClr val="FFFF00"/>
                </a:solidFill>
              </a:rPr>
              <a:t>Authorship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Publications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Conflicts of interest</a:t>
            </a:r>
          </a:p>
          <a:p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6165304"/>
            <a:ext cx="83952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Photo: </a:t>
            </a:r>
            <a:r>
              <a:rPr lang="en-CA" sz="1100" cap="all" dirty="0" smtClean="0"/>
              <a:t>LT</a:t>
            </a:r>
            <a:r>
              <a:rPr lang="en-CA" sz="1100" cap="all" dirty="0"/>
              <a:t>. MATTHEW HERTZFELD, TOLEDO, OHIO FIRE AND RESCUE DEPARTMENT VIA AP found </a:t>
            </a:r>
            <a:r>
              <a:rPr lang="en-CA" sz="1100" cap="all" dirty="0" smtClean="0"/>
              <a:t>at</a:t>
            </a:r>
          </a:p>
          <a:p>
            <a:r>
              <a:rPr lang="en-CA" sz="1100" cap="all" dirty="0" smtClean="0"/>
              <a:t> </a:t>
            </a:r>
            <a:r>
              <a:rPr lang="en-CA" sz="1100" cap="all" dirty="0"/>
              <a:t>http://www.startribune.com/ohio-sinkhole-swallows-car-driver-escapes-with-help-of-ladder/214214761/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89570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Misconduct:</a:t>
            </a:r>
            <a:br>
              <a:rPr lang="en-US" dirty="0" smtClean="0"/>
            </a:br>
            <a:r>
              <a:rPr lang="en-US" dirty="0" smtClean="0"/>
              <a:t>How to end up in hot water….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Breaching other </a:t>
            </a:r>
            <a:r>
              <a:rPr lang="en-US" dirty="0" smtClean="0"/>
              <a:t>policies within research context</a:t>
            </a:r>
          </a:p>
          <a:p>
            <a:r>
              <a:rPr lang="en-US" dirty="0" smtClean="0"/>
              <a:t>Bad “research” behavior</a:t>
            </a:r>
          </a:p>
          <a:p>
            <a:pPr lvl="1"/>
            <a:r>
              <a:rPr lang="en-US" dirty="0" smtClean="0"/>
              <a:t>COI – declare and oversight</a:t>
            </a:r>
            <a:endParaRPr lang="en-US" dirty="0" smtClean="0"/>
          </a:p>
          <a:p>
            <a:pPr lvl="1"/>
            <a:r>
              <a:rPr lang="en-US" dirty="0" smtClean="0"/>
              <a:t>Plagiarism/Authorship – clear stated rules</a:t>
            </a:r>
            <a:endParaRPr lang="en-US" dirty="0" smtClean="0"/>
          </a:p>
          <a:p>
            <a:pPr lvl="1"/>
            <a:r>
              <a:rPr lang="en-US" dirty="0" smtClean="0"/>
              <a:t>Misused </a:t>
            </a:r>
            <a:r>
              <a:rPr lang="en-US" dirty="0" smtClean="0"/>
              <a:t>funds – follow Agency rules</a:t>
            </a:r>
            <a:endParaRPr lang="en-US" dirty="0" smtClean="0"/>
          </a:p>
          <a:p>
            <a:pPr lvl="1"/>
            <a:r>
              <a:rPr lang="en-US" dirty="0" smtClean="0"/>
              <a:t>Breach of research contracts </a:t>
            </a:r>
            <a:r>
              <a:rPr lang="en-US" dirty="0" smtClean="0"/>
              <a:t>– get help from OOR</a:t>
            </a:r>
            <a:endParaRPr lang="en-US" dirty="0" smtClean="0"/>
          </a:p>
          <a:p>
            <a:pPr lvl="1"/>
            <a:r>
              <a:rPr lang="en-US" dirty="0" smtClean="0"/>
              <a:t>Fraudulent use of </a:t>
            </a:r>
            <a:r>
              <a:rPr lang="en-US" dirty="0" smtClean="0"/>
              <a:t>data – Get written permission</a:t>
            </a:r>
            <a:endParaRPr lang="en-US" dirty="0" smtClean="0"/>
          </a:p>
          <a:p>
            <a:pPr lvl="1"/>
            <a:r>
              <a:rPr lang="en-US" dirty="0" smtClean="0"/>
              <a:t>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58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Yep, we’ve got a Policy for that!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52600"/>
            <a:ext cx="8568952" cy="4114800"/>
          </a:xfrm>
        </p:spPr>
        <p:txBody>
          <a:bodyPr>
            <a:normAutofit/>
          </a:bodyPr>
          <a:lstStyle/>
          <a:p>
            <a:r>
              <a:rPr lang="en-CA" dirty="0"/>
              <a:t>Search “Policy” on Concordia’s main </a:t>
            </a:r>
            <a:r>
              <a:rPr lang="en-CA" dirty="0" smtClean="0"/>
              <a:t>page</a:t>
            </a:r>
          </a:p>
          <a:p>
            <a:endParaRPr lang="en-CA" dirty="0"/>
          </a:p>
          <a:p>
            <a:pPr lvl="1"/>
            <a:r>
              <a:rPr lang="en-CA" dirty="0"/>
              <a:t>Policy on Intellectual Property (</a:t>
            </a:r>
            <a:r>
              <a:rPr lang="en-CA" u="sng" dirty="0" smtClean="0">
                <a:hlinkClick r:id="rId2"/>
              </a:rPr>
              <a:t>VPRGS-9</a:t>
            </a:r>
            <a:r>
              <a:rPr lang="en-CA" u="sng" dirty="0" smtClean="0"/>
              <a:t>)</a:t>
            </a:r>
            <a:endParaRPr lang="en-CA" dirty="0"/>
          </a:p>
          <a:p>
            <a:pPr lvl="1"/>
            <a:r>
              <a:rPr lang="en-CA" dirty="0"/>
              <a:t>Policy for the Ethical Review of Research Involving Humans (</a:t>
            </a:r>
            <a:r>
              <a:rPr lang="en-CA" dirty="0">
                <a:hlinkClick r:id="rId3"/>
              </a:rPr>
              <a:t>VPRGS-3</a:t>
            </a:r>
            <a:r>
              <a:rPr lang="en-CA" dirty="0"/>
              <a:t>) &amp; Animals (</a:t>
            </a:r>
            <a:r>
              <a:rPr lang="en-CA" u="sng" dirty="0">
                <a:hlinkClick r:id="rId4"/>
              </a:rPr>
              <a:t>VPRGS-13</a:t>
            </a:r>
            <a:r>
              <a:rPr lang="en-CA" dirty="0"/>
              <a:t>)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Policy </a:t>
            </a:r>
            <a:r>
              <a:rPr lang="en-CA" dirty="0"/>
              <a:t>on Conflicts of Interest in </a:t>
            </a:r>
            <a:r>
              <a:rPr lang="en-CA" dirty="0" smtClean="0"/>
              <a:t>Research (</a:t>
            </a:r>
            <a:r>
              <a:rPr lang="en-CA" dirty="0" smtClean="0">
                <a:hlinkClick r:id="rId5"/>
              </a:rPr>
              <a:t>VPRGS-5</a:t>
            </a:r>
            <a:r>
              <a:rPr lang="en-CA" dirty="0" smtClean="0"/>
              <a:t>)</a:t>
            </a:r>
          </a:p>
          <a:p>
            <a:pPr lvl="1"/>
            <a:r>
              <a:rPr lang="en-CA" dirty="0" smtClean="0"/>
              <a:t>Policy </a:t>
            </a:r>
            <a:r>
              <a:rPr lang="en-CA" dirty="0"/>
              <a:t>for the Responsible Conduct of Research (</a:t>
            </a:r>
            <a:r>
              <a:rPr lang="en-CA" dirty="0" smtClean="0">
                <a:hlinkClick r:id="rId6"/>
              </a:rPr>
              <a:t>VPRGS-12</a:t>
            </a:r>
            <a:r>
              <a:rPr lang="en-CA" dirty="0" smtClean="0"/>
              <a:t>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657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thejabberwock.org/blogl/dilbert200622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005064"/>
            <a:ext cx="6536498" cy="2091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12160" y="6416660"/>
            <a:ext cx="1596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© Scott Adams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539552" y="260648"/>
            <a:ext cx="65527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Questions? Unsure</a:t>
            </a:r>
            <a:r>
              <a:rPr lang="en-US" sz="3200" dirty="0" smtClean="0"/>
              <a:t>?     Call me!</a:t>
            </a:r>
          </a:p>
          <a:p>
            <a:endParaRPr lang="en-CA" dirty="0" smtClean="0">
              <a:solidFill>
                <a:srgbClr val="782336"/>
              </a:solidFill>
            </a:endParaRPr>
          </a:p>
          <a:p>
            <a:r>
              <a:rPr lang="en-CA" dirty="0" smtClean="0">
                <a:solidFill>
                  <a:srgbClr val="782336"/>
                </a:solidFill>
              </a:rPr>
              <a:t>Cameron </a:t>
            </a:r>
            <a:r>
              <a:rPr lang="en-CA" dirty="0">
                <a:solidFill>
                  <a:srgbClr val="782336"/>
                </a:solidFill>
              </a:rPr>
              <a:t>Skinner</a:t>
            </a:r>
            <a:br>
              <a:rPr lang="en-CA" dirty="0">
                <a:solidFill>
                  <a:srgbClr val="782336"/>
                </a:solidFill>
              </a:rPr>
            </a:br>
            <a:r>
              <a:rPr lang="en-CA" dirty="0">
                <a:solidFill>
                  <a:srgbClr val="782336"/>
                </a:solidFill>
              </a:rPr>
              <a:t>Loyola Campus – SP 275-27</a:t>
            </a:r>
            <a:br>
              <a:rPr lang="en-CA" dirty="0">
                <a:solidFill>
                  <a:srgbClr val="782336"/>
                </a:solidFill>
              </a:rPr>
            </a:br>
            <a:r>
              <a:rPr lang="en-CA" dirty="0">
                <a:solidFill>
                  <a:srgbClr val="782336"/>
                </a:solidFill>
              </a:rPr>
              <a:t>x3341</a:t>
            </a:r>
            <a:br>
              <a:rPr lang="en-CA" dirty="0">
                <a:solidFill>
                  <a:srgbClr val="782336"/>
                </a:solidFill>
              </a:rPr>
            </a:br>
            <a:r>
              <a:rPr lang="en-CA" dirty="0">
                <a:solidFill>
                  <a:srgbClr val="782336"/>
                </a:solidFill>
              </a:rPr>
              <a:t>RIO@Concordia.ca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forNFH_Aug30_ppttemplate">
  <a:themeElements>
    <a:clrScheme name="CONCORDIA UNIVERSITY">
      <a:dk1>
        <a:srgbClr val="000000"/>
      </a:dk1>
      <a:lt1>
        <a:srgbClr val="FFFFFF"/>
      </a:lt1>
      <a:dk2>
        <a:srgbClr val="000000"/>
      </a:dk2>
      <a:lt2>
        <a:srgbClr val="BCBCBC"/>
      </a:lt2>
      <a:accent1>
        <a:srgbClr val="801329"/>
      </a:accent1>
      <a:accent2>
        <a:srgbClr val="E83F21"/>
      </a:accent2>
      <a:accent3>
        <a:srgbClr val="00776F"/>
      </a:accent3>
      <a:accent4>
        <a:srgbClr val="E90065"/>
      </a:accent4>
      <a:accent5>
        <a:srgbClr val="1598D6"/>
      </a:accent5>
      <a:accent6>
        <a:srgbClr val="7BC224"/>
      </a:accent6>
      <a:hlink>
        <a:srgbClr val="801329"/>
      </a:hlink>
      <a:folHlink>
        <a:srgbClr val="0E317B"/>
      </a:folHlink>
    </a:clrScheme>
    <a:fontScheme name="Concordia-PPT">
      <a:majorFont>
        <a:latin typeface="GillSans Bold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32" charset="0"/>
          </a:defRPr>
        </a:defPPr>
      </a:lstStyle>
    </a:lnDef>
  </a:objectDefaults>
  <a:extraClrSchemeLst>
    <a:extraClrScheme>
      <a:clrScheme name="Concordia-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ROforNFH_Aug30_ppttemplate</Template>
  <TotalTime>3375</TotalTime>
  <Words>280</Words>
  <Application>Microsoft Office PowerPoint</Application>
  <PresentationFormat>On-screen Show (4:3)</PresentationFormat>
  <Paragraphs>63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Arial Bold</vt:lpstr>
      <vt:lpstr>Arial Narrow</vt:lpstr>
      <vt:lpstr>GillSans Bold</vt:lpstr>
      <vt:lpstr>Times</vt:lpstr>
      <vt:lpstr>Wingdings</vt:lpstr>
      <vt:lpstr>ROforNFH_Aug30_ppttemplate</vt:lpstr>
      <vt:lpstr>PowerPoint Presentation</vt:lpstr>
      <vt:lpstr>Research Integrity</vt:lpstr>
      <vt:lpstr>Research Integrity</vt:lpstr>
      <vt:lpstr>Does this apply to me (&amp; my students)?</vt:lpstr>
      <vt:lpstr>Common pitfalls</vt:lpstr>
      <vt:lpstr>Research Misconduct: How to end up in hot water….</vt:lpstr>
      <vt:lpstr>Yep, we’ve got a Policy for that!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Orientation for New Faculty Hires</dc:title>
  <dc:creator>Kingf00</dc:creator>
  <cp:lastModifiedBy>Cameron Skinner</cp:lastModifiedBy>
  <cp:revision>47</cp:revision>
  <dcterms:created xsi:type="dcterms:W3CDTF">2016-06-27T20:25:28Z</dcterms:created>
  <dcterms:modified xsi:type="dcterms:W3CDTF">2018-08-28T12:50:24Z</dcterms:modified>
</cp:coreProperties>
</file>