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6" r:id="rId4"/>
    <p:sldId id="267" r:id="rId5"/>
    <p:sldId id="269" r:id="rId6"/>
    <p:sldId id="270" r:id="rId7"/>
    <p:sldId id="258" r:id="rId8"/>
  </p:sldIdLst>
  <p:sldSz cx="10058400" cy="86868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535564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1071128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606692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2142256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677820" algn="l" defTabSz="535564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3213384" algn="l" defTabSz="535564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748949" algn="l" defTabSz="535564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4284513" algn="l" defTabSz="535564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" y="534"/>
      </p:cViewPr>
      <p:guideLst>
        <p:guide orient="horz" pos="2736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13AAC-25D2-4497-A03C-B6510D462E0E}" type="doc">
      <dgm:prSet loTypeId="urn:microsoft.com/office/officeart/2005/8/layout/hList9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5CAB103-C16E-4886-87BE-22FB8C4B474D}">
      <dgm:prSet phldrT="[Text]" custT="1"/>
      <dgm:spPr/>
      <dgm:t>
        <a:bodyPr/>
        <a:lstStyle/>
        <a:p>
          <a:r>
            <a:rPr lang="en-CA" sz="1800" b="1" dirty="0" smtClean="0"/>
            <a:t>Building your </a:t>
          </a:r>
          <a:r>
            <a:rPr lang="en-CA" sz="1800" b="1" u="sng" dirty="0" smtClean="0"/>
            <a:t>individual</a:t>
          </a:r>
          <a:r>
            <a:rPr lang="en-CA" sz="1800" b="1" dirty="0" smtClean="0"/>
            <a:t> research profile</a:t>
          </a:r>
          <a:endParaRPr lang="en-US" sz="1800" b="1" dirty="0"/>
        </a:p>
      </dgm:t>
    </dgm:pt>
    <dgm:pt modelId="{6BE1ECD1-E1E0-44B5-A94A-4FEA9E696F2C}" type="parTrans" cxnId="{82A66F38-5AD5-4891-9BBD-5D5FE87AF727}">
      <dgm:prSet/>
      <dgm:spPr/>
      <dgm:t>
        <a:bodyPr/>
        <a:lstStyle/>
        <a:p>
          <a:endParaRPr lang="en-US"/>
        </a:p>
      </dgm:t>
    </dgm:pt>
    <dgm:pt modelId="{706F6C23-C883-44BD-9829-0F1E7E39180D}" type="sibTrans" cxnId="{82A66F38-5AD5-4891-9BBD-5D5FE87AF727}">
      <dgm:prSet/>
      <dgm:spPr/>
      <dgm:t>
        <a:bodyPr/>
        <a:lstStyle/>
        <a:p>
          <a:endParaRPr lang="en-US"/>
        </a:p>
      </dgm:t>
    </dgm:pt>
    <dgm:pt modelId="{727D8A0A-D311-4796-B259-6CEC7C6924EB}">
      <dgm:prSet phldrT="[Text]" custT="1"/>
      <dgm:spPr/>
      <dgm:t>
        <a:bodyPr/>
        <a:lstStyle/>
        <a:p>
          <a:pPr algn="l">
            <a:spcBef>
              <a:spcPts val="1800"/>
            </a:spcBef>
            <a:spcAft>
              <a:spcPts val="1800"/>
            </a:spcAft>
          </a:pPr>
          <a:r>
            <a:rPr lang="en-CA" sz="2400" dirty="0" smtClean="0"/>
            <a:t>Start-up funds (internal)</a:t>
          </a:r>
        </a:p>
      </dgm:t>
    </dgm:pt>
    <dgm:pt modelId="{5E7FC979-CD50-476E-B8FC-5B2C39482B59}" type="parTrans" cxnId="{6DDBC860-779E-4580-A30D-41BC2041BF23}">
      <dgm:prSet/>
      <dgm:spPr/>
      <dgm:t>
        <a:bodyPr/>
        <a:lstStyle/>
        <a:p>
          <a:endParaRPr lang="en-US"/>
        </a:p>
      </dgm:t>
    </dgm:pt>
    <dgm:pt modelId="{3B9DAAC5-4D0D-448D-9DEA-730678A7D99E}" type="sibTrans" cxnId="{6DDBC860-779E-4580-A30D-41BC2041BF23}">
      <dgm:prSet/>
      <dgm:spPr/>
      <dgm:t>
        <a:bodyPr/>
        <a:lstStyle/>
        <a:p>
          <a:endParaRPr lang="en-US"/>
        </a:p>
      </dgm:t>
    </dgm:pt>
    <dgm:pt modelId="{10A2906B-F061-45EE-9052-BC9690DE1E6B}">
      <dgm:prSet phldrT="[Text]" custT="1"/>
      <dgm:spPr/>
      <dgm:t>
        <a:bodyPr/>
        <a:lstStyle/>
        <a:p>
          <a:pPr marL="0" indent="0" algn="l"/>
          <a:r>
            <a:rPr lang="en-CA" sz="2400" dirty="0" smtClean="0"/>
            <a:t>External funding:</a:t>
          </a:r>
        </a:p>
        <a:p>
          <a:pPr marL="179388" indent="-179388" algn="l"/>
          <a:r>
            <a:rPr lang="en-CA" sz="2000" dirty="0" smtClean="0"/>
            <a:t>- FRQ + Tri-Agency</a:t>
          </a:r>
        </a:p>
        <a:p>
          <a:pPr marL="179388" indent="-179388" algn="l"/>
          <a:r>
            <a:rPr lang="en-CA" sz="2000" dirty="0" smtClean="0"/>
            <a:t>- Others sources</a:t>
          </a:r>
          <a:endParaRPr lang="en-US" sz="2000" dirty="0"/>
        </a:p>
      </dgm:t>
    </dgm:pt>
    <dgm:pt modelId="{66010D7C-888C-42E6-A046-1E8A1259B1DB}" type="parTrans" cxnId="{D19D5189-DC39-49E1-915F-F664072F342B}">
      <dgm:prSet/>
      <dgm:spPr/>
      <dgm:t>
        <a:bodyPr/>
        <a:lstStyle/>
        <a:p>
          <a:endParaRPr lang="en-US"/>
        </a:p>
      </dgm:t>
    </dgm:pt>
    <dgm:pt modelId="{ED5A14F7-B21C-4979-828D-65E4290E5C35}" type="sibTrans" cxnId="{D19D5189-DC39-49E1-915F-F664072F342B}">
      <dgm:prSet/>
      <dgm:spPr/>
      <dgm:t>
        <a:bodyPr/>
        <a:lstStyle/>
        <a:p>
          <a:endParaRPr lang="en-US"/>
        </a:p>
      </dgm:t>
    </dgm:pt>
    <dgm:pt modelId="{9EDEAE9A-E5FC-46C8-B9E1-2394C3DDB5C1}">
      <dgm:prSet phldrT="[Text]" custT="1"/>
      <dgm:spPr/>
      <dgm:t>
        <a:bodyPr/>
        <a:lstStyle/>
        <a:p>
          <a:r>
            <a:rPr lang="en-CA" sz="1800" b="1" dirty="0" smtClean="0"/>
            <a:t>Expanding your research</a:t>
          </a:r>
          <a:endParaRPr lang="en-US" sz="1800" dirty="0"/>
        </a:p>
      </dgm:t>
    </dgm:pt>
    <dgm:pt modelId="{1B5FA851-768C-4568-9859-9C3B33598FA5}" type="parTrans" cxnId="{26E1CB33-FC3E-41CD-A625-4633AF7FE86B}">
      <dgm:prSet/>
      <dgm:spPr/>
      <dgm:t>
        <a:bodyPr/>
        <a:lstStyle/>
        <a:p>
          <a:endParaRPr lang="en-US"/>
        </a:p>
      </dgm:t>
    </dgm:pt>
    <dgm:pt modelId="{8A9166A5-404D-47C3-9218-969C7DA2F06D}" type="sibTrans" cxnId="{26E1CB33-FC3E-41CD-A625-4633AF7FE86B}">
      <dgm:prSet/>
      <dgm:spPr/>
      <dgm:t>
        <a:bodyPr/>
        <a:lstStyle/>
        <a:p>
          <a:endParaRPr lang="en-US"/>
        </a:p>
      </dgm:t>
    </dgm:pt>
    <dgm:pt modelId="{F2AB6625-30E1-4D62-8B4F-A1F4E66DF3CA}">
      <dgm:prSet phldrT="[Text]" custT="1"/>
      <dgm:spPr/>
      <dgm:t>
        <a:bodyPr/>
        <a:lstStyle/>
        <a:p>
          <a:pPr marL="80963" indent="0"/>
          <a:r>
            <a:rPr lang="en-CA" sz="2400" dirty="0" smtClean="0"/>
            <a:t>Collaborative funding:</a:t>
          </a:r>
        </a:p>
        <a:p>
          <a:pPr marL="80963" indent="0"/>
          <a:r>
            <a:rPr lang="en-CA" sz="2000" dirty="0" smtClean="0"/>
            <a:t>-  project-based</a:t>
          </a:r>
        </a:p>
        <a:p>
          <a:pPr marL="80963" indent="0"/>
          <a:r>
            <a:rPr lang="en-CA" sz="2000" dirty="0" smtClean="0"/>
            <a:t>-  infrastructure</a:t>
          </a:r>
          <a:endParaRPr lang="en-US" sz="2000" dirty="0"/>
        </a:p>
      </dgm:t>
    </dgm:pt>
    <dgm:pt modelId="{F24D1C81-4C38-4283-92DD-6BBC277FA717}" type="parTrans" cxnId="{9C6F811B-6EDF-4CE5-A681-9BF243C5125C}">
      <dgm:prSet/>
      <dgm:spPr/>
      <dgm:t>
        <a:bodyPr/>
        <a:lstStyle/>
        <a:p>
          <a:endParaRPr lang="en-US"/>
        </a:p>
      </dgm:t>
    </dgm:pt>
    <dgm:pt modelId="{3FD672BC-6C02-4104-9100-2DE1BF1B1DB1}" type="sibTrans" cxnId="{9C6F811B-6EDF-4CE5-A681-9BF243C5125C}">
      <dgm:prSet/>
      <dgm:spPr/>
      <dgm:t>
        <a:bodyPr/>
        <a:lstStyle/>
        <a:p>
          <a:endParaRPr lang="en-US"/>
        </a:p>
      </dgm:t>
    </dgm:pt>
    <dgm:pt modelId="{F27A4E05-ED61-4B27-BF5C-7E5301441D2D}">
      <dgm:prSet phldrT="[Text]" custT="1"/>
      <dgm:spPr/>
      <dgm:t>
        <a:bodyPr/>
        <a:lstStyle/>
        <a:p>
          <a:pPr marL="80963" indent="0"/>
          <a:r>
            <a:rPr lang="en-CA" sz="2400" dirty="0" smtClean="0"/>
            <a:t>Team </a:t>
          </a:r>
          <a:r>
            <a:rPr lang="en-CA" sz="2400" dirty="0" smtClean="0"/>
            <a:t>seed funding (internal)</a:t>
          </a:r>
        </a:p>
      </dgm:t>
    </dgm:pt>
    <dgm:pt modelId="{34F73A8F-6F2D-4A84-B52D-70772E101A99}" type="sibTrans" cxnId="{8371F433-B2E7-4A85-B531-D5312E42E2DE}">
      <dgm:prSet/>
      <dgm:spPr/>
      <dgm:t>
        <a:bodyPr/>
        <a:lstStyle/>
        <a:p>
          <a:endParaRPr lang="en-US"/>
        </a:p>
      </dgm:t>
    </dgm:pt>
    <dgm:pt modelId="{922A265D-BDD0-4550-853C-9CA0C5FE418E}" type="parTrans" cxnId="{8371F433-B2E7-4A85-B531-D5312E42E2DE}">
      <dgm:prSet/>
      <dgm:spPr/>
      <dgm:t>
        <a:bodyPr/>
        <a:lstStyle/>
        <a:p>
          <a:endParaRPr lang="en-US"/>
        </a:p>
      </dgm:t>
    </dgm:pt>
    <dgm:pt modelId="{E2E57943-D53A-4327-AA2A-3D1980634E18}" type="pres">
      <dgm:prSet presAssocID="{27F13AAC-25D2-4497-A03C-B6510D462E0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5F2AF6-60D1-4D5B-A17B-5E7FF4619761}" type="pres">
      <dgm:prSet presAssocID="{25CAB103-C16E-4886-87BE-22FB8C4B474D}" presName="posSpace" presStyleCnt="0"/>
      <dgm:spPr/>
      <dgm:t>
        <a:bodyPr/>
        <a:lstStyle/>
        <a:p>
          <a:endParaRPr lang="en-US"/>
        </a:p>
      </dgm:t>
    </dgm:pt>
    <dgm:pt modelId="{C20EC3C7-8252-44B0-B7B7-45E7FEFD7629}" type="pres">
      <dgm:prSet presAssocID="{25CAB103-C16E-4886-87BE-22FB8C4B474D}" presName="vertFlow" presStyleCnt="0"/>
      <dgm:spPr/>
      <dgm:t>
        <a:bodyPr/>
        <a:lstStyle/>
        <a:p>
          <a:endParaRPr lang="en-US"/>
        </a:p>
      </dgm:t>
    </dgm:pt>
    <dgm:pt modelId="{07545559-039F-4EEA-94BE-DA1F786ECAC1}" type="pres">
      <dgm:prSet presAssocID="{25CAB103-C16E-4886-87BE-22FB8C4B474D}" presName="topSpace" presStyleCnt="0"/>
      <dgm:spPr/>
      <dgm:t>
        <a:bodyPr/>
        <a:lstStyle/>
        <a:p>
          <a:endParaRPr lang="en-US"/>
        </a:p>
      </dgm:t>
    </dgm:pt>
    <dgm:pt modelId="{2585F7B7-E944-44CD-ABBE-5CBF18636AA7}" type="pres">
      <dgm:prSet presAssocID="{25CAB103-C16E-4886-87BE-22FB8C4B474D}" presName="firstComp" presStyleCnt="0"/>
      <dgm:spPr/>
      <dgm:t>
        <a:bodyPr/>
        <a:lstStyle/>
        <a:p>
          <a:endParaRPr lang="en-US"/>
        </a:p>
      </dgm:t>
    </dgm:pt>
    <dgm:pt modelId="{49C967DF-0E77-447E-BE20-CE04A08573A1}" type="pres">
      <dgm:prSet presAssocID="{25CAB103-C16E-4886-87BE-22FB8C4B474D}" presName="firstChild" presStyleLbl="bgAccFollowNode1" presStyleIdx="0" presStyleCnt="4" custLinFactNeighborX="-779" custLinFactNeighborY="-5163"/>
      <dgm:spPr/>
      <dgm:t>
        <a:bodyPr/>
        <a:lstStyle/>
        <a:p>
          <a:endParaRPr lang="en-US"/>
        </a:p>
      </dgm:t>
    </dgm:pt>
    <dgm:pt modelId="{C62EB627-A7E4-4E73-AC97-9C1AFE6A7EF5}" type="pres">
      <dgm:prSet presAssocID="{25CAB103-C16E-4886-87BE-22FB8C4B474D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FE892-7BA3-4B5E-BBEC-706E6E258C79}" type="pres">
      <dgm:prSet presAssocID="{10A2906B-F061-45EE-9052-BC9690DE1E6B}" presName="comp" presStyleCnt="0"/>
      <dgm:spPr/>
      <dgm:t>
        <a:bodyPr/>
        <a:lstStyle/>
        <a:p>
          <a:endParaRPr lang="en-US"/>
        </a:p>
      </dgm:t>
    </dgm:pt>
    <dgm:pt modelId="{4FD6512B-EF51-476F-B84F-4E0F443464BE}" type="pres">
      <dgm:prSet presAssocID="{10A2906B-F061-45EE-9052-BC9690DE1E6B}" presName="child" presStyleLbl="bgAccFollowNode1" presStyleIdx="1" presStyleCnt="4" custScaleY="129657" custLinFactNeighborX="-779" custLinFactNeighborY="2279"/>
      <dgm:spPr/>
      <dgm:t>
        <a:bodyPr/>
        <a:lstStyle/>
        <a:p>
          <a:endParaRPr lang="en-US"/>
        </a:p>
      </dgm:t>
    </dgm:pt>
    <dgm:pt modelId="{7BFBE711-729B-4190-9784-226E9092AB24}" type="pres">
      <dgm:prSet presAssocID="{10A2906B-F061-45EE-9052-BC9690DE1E6B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EA7CD-C475-48BB-A7B5-4B9C07B91575}" type="pres">
      <dgm:prSet presAssocID="{25CAB103-C16E-4886-87BE-22FB8C4B474D}" presName="negSpace" presStyleCnt="0"/>
      <dgm:spPr/>
      <dgm:t>
        <a:bodyPr/>
        <a:lstStyle/>
        <a:p>
          <a:endParaRPr lang="en-US"/>
        </a:p>
      </dgm:t>
    </dgm:pt>
    <dgm:pt modelId="{0F25B526-A1E9-4E8B-A2A1-EF718A41DCC7}" type="pres">
      <dgm:prSet presAssocID="{25CAB103-C16E-4886-87BE-22FB8C4B474D}" presName="circle" presStyleLbl="node1" presStyleIdx="0" presStyleCnt="2"/>
      <dgm:spPr/>
      <dgm:t>
        <a:bodyPr/>
        <a:lstStyle/>
        <a:p>
          <a:endParaRPr lang="en-US"/>
        </a:p>
      </dgm:t>
    </dgm:pt>
    <dgm:pt modelId="{EDF218E3-2622-4E1E-945B-92E9621C7D9F}" type="pres">
      <dgm:prSet presAssocID="{706F6C23-C883-44BD-9829-0F1E7E39180D}" presName="transSpace" presStyleCnt="0"/>
      <dgm:spPr/>
      <dgm:t>
        <a:bodyPr/>
        <a:lstStyle/>
        <a:p>
          <a:endParaRPr lang="en-US"/>
        </a:p>
      </dgm:t>
    </dgm:pt>
    <dgm:pt modelId="{A85E07D1-C80B-4FE6-9F11-F6B4A296A6E3}" type="pres">
      <dgm:prSet presAssocID="{9EDEAE9A-E5FC-46C8-B9E1-2394C3DDB5C1}" presName="posSpace" presStyleCnt="0"/>
      <dgm:spPr/>
      <dgm:t>
        <a:bodyPr/>
        <a:lstStyle/>
        <a:p>
          <a:endParaRPr lang="en-US"/>
        </a:p>
      </dgm:t>
    </dgm:pt>
    <dgm:pt modelId="{1B771D45-0C6C-434F-BBB8-4E662434F01F}" type="pres">
      <dgm:prSet presAssocID="{9EDEAE9A-E5FC-46C8-B9E1-2394C3DDB5C1}" presName="vertFlow" presStyleCnt="0"/>
      <dgm:spPr/>
      <dgm:t>
        <a:bodyPr/>
        <a:lstStyle/>
        <a:p>
          <a:endParaRPr lang="en-US"/>
        </a:p>
      </dgm:t>
    </dgm:pt>
    <dgm:pt modelId="{B27AE40E-B70C-4E0D-8445-D384635821A1}" type="pres">
      <dgm:prSet presAssocID="{9EDEAE9A-E5FC-46C8-B9E1-2394C3DDB5C1}" presName="topSpace" presStyleCnt="0"/>
      <dgm:spPr/>
      <dgm:t>
        <a:bodyPr/>
        <a:lstStyle/>
        <a:p>
          <a:endParaRPr lang="en-US"/>
        </a:p>
      </dgm:t>
    </dgm:pt>
    <dgm:pt modelId="{2F159082-7408-44AA-BD3C-E0176F1DB635}" type="pres">
      <dgm:prSet presAssocID="{9EDEAE9A-E5FC-46C8-B9E1-2394C3DDB5C1}" presName="firstComp" presStyleCnt="0"/>
      <dgm:spPr/>
      <dgm:t>
        <a:bodyPr/>
        <a:lstStyle/>
        <a:p>
          <a:endParaRPr lang="en-US"/>
        </a:p>
      </dgm:t>
    </dgm:pt>
    <dgm:pt modelId="{57D5B0FC-D17C-4178-956A-017C556BB33E}" type="pres">
      <dgm:prSet presAssocID="{9EDEAE9A-E5FC-46C8-B9E1-2394C3DDB5C1}" presName="firstChild" presStyleLbl="bgAccFollowNode1" presStyleIdx="2" presStyleCnt="4" custLinFactNeighborX="496" custLinFactNeighborY="-5163"/>
      <dgm:spPr/>
      <dgm:t>
        <a:bodyPr/>
        <a:lstStyle/>
        <a:p>
          <a:endParaRPr lang="en-US"/>
        </a:p>
      </dgm:t>
    </dgm:pt>
    <dgm:pt modelId="{5908E56E-5EF8-4C90-B33D-BDDD26718678}" type="pres">
      <dgm:prSet presAssocID="{9EDEAE9A-E5FC-46C8-B9E1-2394C3DDB5C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1BDEE-525D-4982-AF17-90538AAB5FBE}" type="pres">
      <dgm:prSet presAssocID="{F2AB6625-30E1-4D62-8B4F-A1F4E66DF3CA}" presName="comp" presStyleCnt="0"/>
      <dgm:spPr/>
      <dgm:t>
        <a:bodyPr/>
        <a:lstStyle/>
        <a:p>
          <a:endParaRPr lang="en-US"/>
        </a:p>
      </dgm:t>
    </dgm:pt>
    <dgm:pt modelId="{2BDE96C4-7DED-4A77-94DE-8ACDC6B13ECE}" type="pres">
      <dgm:prSet presAssocID="{F2AB6625-30E1-4D62-8B4F-A1F4E66DF3CA}" presName="child" presStyleLbl="bgAccFollowNode1" presStyleIdx="3" presStyleCnt="4" custScaleX="101677" custScaleY="128061" custLinFactNeighborX="1335" custLinFactNeighborY="2606"/>
      <dgm:spPr/>
      <dgm:t>
        <a:bodyPr/>
        <a:lstStyle/>
        <a:p>
          <a:endParaRPr lang="en-US"/>
        </a:p>
      </dgm:t>
    </dgm:pt>
    <dgm:pt modelId="{D26ACB35-3C26-4D82-B62D-11D9F5877476}" type="pres">
      <dgm:prSet presAssocID="{F2AB6625-30E1-4D62-8B4F-A1F4E66DF3CA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EC162-1845-40F6-9F4E-81D92E9B5DCA}" type="pres">
      <dgm:prSet presAssocID="{9EDEAE9A-E5FC-46C8-B9E1-2394C3DDB5C1}" presName="negSpace" presStyleCnt="0"/>
      <dgm:spPr/>
      <dgm:t>
        <a:bodyPr/>
        <a:lstStyle/>
        <a:p>
          <a:endParaRPr lang="en-US"/>
        </a:p>
      </dgm:t>
    </dgm:pt>
    <dgm:pt modelId="{341E83BB-8B9D-4AF0-B067-1558AFE55D87}" type="pres">
      <dgm:prSet presAssocID="{9EDEAE9A-E5FC-46C8-B9E1-2394C3DDB5C1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6DDBC860-779E-4580-A30D-41BC2041BF23}" srcId="{25CAB103-C16E-4886-87BE-22FB8C4B474D}" destId="{727D8A0A-D311-4796-B259-6CEC7C6924EB}" srcOrd="0" destOrd="0" parTransId="{5E7FC979-CD50-476E-B8FC-5B2C39482B59}" sibTransId="{3B9DAAC5-4D0D-448D-9DEA-730678A7D99E}"/>
    <dgm:cxn modelId="{5B60723D-794D-4D0D-A80B-C8FD351503D7}" type="presOf" srcId="{727D8A0A-D311-4796-B259-6CEC7C6924EB}" destId="{49C967DF-0E77-447E-BE20-CE04A08573A1}" srcOrd="0" destOrd="0" presId="urn:microsoft.com/office/officeart/2005/8/layout/hList9"/>
    <dgm:cxn modelId="{D19D5189-DC39-49E1-915F-F664072F342B}" srcId="{25CAB103-C16E-4886-87BE-22FB8C4B474D}" destId="{10A2906B-F061-45EE-9052-BC9690DE1E6B}" srcOrd="1" destOrd="0" parTransId="{66010D7C-888C-42E6-A046-1E8A1259B1DB}" sibTransId="{ED5A14F7-B21C-4979-828D-65E4290E5C35}"/>
    <dgm:cxn modelId="{7D96D818-387D-4365-859F-74FAA47CCB4F}" type="presOf" srcId="{25CAB103-C16E-4886-87BE-22FB8C4B474D}" destId="{0F25B526-A1E9-4E8B-A2A1-EF718A41DCC7}" srcOrd="0" destOrd="0" presId="urn:microsoft.com/office/officeart/2005/8/layout/hList9"/>
    <dgm:cxn modelId="{F5EF06A8-B118-44D3-B252-4BF67CEE5717}" type="presOf" srcId="{9EDEAE9A-E5FC-46C8-B9E1-2394C3DDB5C1}" destId="{341E83BB-8B9D-4AF0-B067-1558AFE55D87}" srcOrd="0" destOrd="0" presId="urn:microsoft.com/office/officeart/2005/8/layout/hList9"/>
    <dgm:cxn modelId="{34365EBC-571A-43A6-B975-63990D0CC02D}" type="presOf" srcId="{727D8A0A-D311-4796-B259-6CEC7C6924EB}" destId="{C62EB627-A7E4-4E73-AC97-9C1AFE6A7EF5}" srcOrd="1" destOrd="0" presId="urn:microsoft.com/office/officeart/2005/8/layout/hList9"/>
    <dgm:cxn modelId="{74348A6C-02F5-4013-A1A5-62A4673093E1}" type="presOf" srcId="{27F13AAC-25D2-4497-A03C-B6510D462E0E}" destId="{E2E57943-D53A-4327-AA2A-3D1980634E18}" srcOrd="0" destOrd="0" presId="urn:microsoft.com/office/officeart/2005/8/layout/hList9"/>
    <dgm:cxn modelId="{82A66F38-5AD5-4891-9BBD-5D5FE87AF727}" srcId="{27F13AAC-25D2-4497-A03C-B6510D462E0E}" destId="{25CAB103-C16E-4886-87BE-22FB8C4B474D}" srcOrd="0" destOrd="0" parTransId="{6BE1ECD1-E1E0-44B5-A94A-4FEA9E696F2C}" sibTransId="{706F6C23-C883-44BD-9829-0F1E7E39180D}"/>
    <dgm:cxn modelId="{976D17C5-C51A-4BB1-AC6A-D9422E5628E4}" type="presOf" srcId="{10A2906B-F061-45EE-9052-BC9690DE1E6B}" destId="{7BFBE711-729B-4190-9784-226E9092AB24}" srcOrd="1" destOrd="0" presId="urn:microsoft.com/office/officeart/2005/8/layout/hList9"/>
    <dgm:cxn modelId="{3D608157-2A6A-42F5-B760-817BF0A72AD5}" type="presOf" srcId="{F27A4E05-ED61-4B27-BF5C-7E5301441D2D}" destId="{57D5B0FC-D17C-4178-956A-017C556BB33E}" srcOrd="0" destOrd="0" presId="urn:microsoft.com/office/officeart/2005/8/layout/hList9"/>
    <dgm:cxn modelId="{26E1CB33-FC3E-41CD-A625-4633AF7FE86B}" srcId="{27F13AAC-25D2-4497-A03C-B6510D462E0E}" destId="{9EDEAE9A-E5FC-46C8-B9E1-2394C3DDB5C1}" srcOrd="1" destOrd="0" parTransId="{1B5FA851-768C-4568-9859-9C3B33598FA5}" sibTransId="{8A9166A5-404D-47C3-9218-969C7DA2F06D}"/>
    <dgm:cxn modelId="{95F6273D-402E-421C-A062-07E074A9ECAF}" type="presOf" srcId="{F2AB6625-30E1-4D62-8B4F-A1F4E66DF3CA}" destId="{2BDE96C4-7DED-4A77-94DE-8ACDC6B13ECE}" srcOrd="0" destOrd="0" presId="urn:microsoft.com/office/officeart/2005/8/layout/hList9"/>
    <dgm:cxn modelId="{8E21749A-B6FB-4BCB-BB46-3E3B630803D3}" type="presOf" srcId="{F27A4E05-ED61-4B27-BF5C-7E5301441D2D}" destId="{5908E56E-5EF8-4C90-B33D-BDDD26718678}" srcOrd="1" destOrd="0" presId="urn:microsoft.com/office/officeart/2005/8/layout/hList9"/>
    <dgm:cxn modelId="{48516FD2-EC95-42A0-98AC-21817D655A16}" type="presOf" srcId="{10A2906B-F061-45EE-9052-BC9690DE1E6B}" destId="{4FD6512B-EF51-476F-B84F-4E0F443464BE}" srcOrd="0" destOrd="0" presId="urn:microsoft.com/office/officeart/2005/8/layout/hList9"/>
    <dgm:cxn modelId="{E4C5CD16-BBE3-4BA4-BC63-2C66C61DDE36}" type="presOf" srcId="{F2AB6625-30E1-4D62-8B4F-A1F4E66DF3CA}" destId="{D26ACB35-3C26-4D82-B62D-11D9F5877476}" srcOrd="1" destOrd="0" presId="urn:microsoft.com/office/officeart/2005/8/layout/hList9"/>
    <dgm:cxn modelId="{9C6F811B-6EDF-4CE5-A681-9BF243C5125C}" srcId="{9EDEAE9A-E5FC-46C8-B9E1-2394C3DDB5C1}" destId="{F2AB6625-30E1-4D62-8B4F-A1F4E66DF3CA}" srcOrd="1" destOrd="0" parTransId="{F24D1C81-4C38-4283-92DD-6BBC277FA717}" sibTransId="{3FD672BC-6C02-4104-9100-2DE1BF1B1DB1}"/>
    <dgm:cxn modelId="{8371F433-B2E7-4A85-B531-D5312E42E2DE}" srcId="{9EDEAE9A-E5FC-46C8-B9E1-2394C3DDB5C1}" destId="{F27A4E05-ED61-4B27-BF5C-7E5301441D2D}" srcOrd="0" destOrd="0" parTransId="{922A265D-BDD0-4550-853C-9CA0C5FE418E}" sibTransId="{34F73A8F-6F2D-4A84-B52D-70772E101A99}"/>
    <dgm:cxn modelId="{575A92B8-835A-496E-B972-2C6CEDB3C935}" type="presParOf" srcId="{E2E57943-D53A-4327-AA2A-3D1980634E18}" destId="{7B5F2AF6-60D1-4D5B-A17B-5E7FF4619761}" srcOrd="0" destOrd="0" presId="urn:microsoft.com/office/officeart/2005/8/layout/hList9"/>
    <dgm:cxn modelId="{5FDF261A-1CA7-4110-BE6B-E6B700783EFC}" type="presParOf" srcId="{E2E57943-D53A-4327-AA2A-3D1980634E18}" destId="{C20EC3C7-8252-44B0-B7B7-45E7FEFD7629}" srcOrd="1" destOrd="0" presId="urn:microsoft.com/office/officeart/2005/8/layout/hList9"/>
    <dgm:cxn modelId="{D48BBCF8-8E0F-45A4-8654-E7A860FB0F9E}" type="presParOf" srcId="{C20EC3C7-8252-44B0-B7B7-45E7FEFD7629}" destId="{07545559-039F-4EEA-94BE-DA1F786ECAC1}" srcOrd="0" destOrd="0" presId="urn:microsoft.com/office/officeart/2005/8/layout/hList9"/>
    <dgm:cxn modelId="{C75CD0E7-A796-49BD-B011-26A4202A6F4D}" type="presParOf" srcId="{C20EC3C7-8252-44B0-B7B7-45E7FEFD7629}" destId="{2585F7B7-E944-44CD-ABBE-5CBF18636AA7}" srcOrd="1" destOrd="0" presId="urn:microsoft.com/office/officeart/2005/8/layout/hList9"/>
    <dgm:cxn modelId="{C7F22E54-0211-47DE-AF9C-7B4C24A11567}" type="presParOf" srcId="{2585F7B7-E944-44CD-ABBE-5CBF18636AA7}" destId="{49C967DF-0E77-447E-BE20-CE04A08573A1}" srcOrd="0" destOrd="0" presId="urn:microsoft.com/office/officeart/2005/8/layout/hList9"/>
    <dgm:cxn modelId="{5BE4C2BD-2BBA-45E0-B2F6-8B01153A140B}" type="presParOf" srcId="{2585F7B7-E944-44CD-ABBE-5CBF18636AA7}" destId="{C62EB627-A7E4-4E73-AC97-9C1AFE6A7EF5}" srcOrd="1" destOrd="0" presId="urn:microsoft.com/office/officeart/2005/8/layout/hList9"/>
    <dgm:cxn modelId="{5AD2D6AF-EEFD-409D-B775-CAECD703D61C}" type="presParOf" srcId="{C20EC3C7-8252-44B0-B7B7-45E7FEFD7629}" destId="{D6EFE892-7BA3-4B5E-BBEC-706E6E258C79}" srcOrd="2" destOrd="0" presId="urn:microsoft.com/office/officeart/2005/8/layout/hList9"/>
    <dgm:cxn modelId="{A351B5B0-EEF0-47C7-8998-4F7E40593FEC}" type="presParOf" srcId="{D6EFE892-7BA3-4B5E-BBEC-706E6E258C79}" destId="{4FD6512B-EF51-476F-B84F-4E0F443464BE}" srcOrd="0" destOrd="0" presId="urn:microsoft.com/office/officeart/2005/8/layout/hList9"/>
    <dgm:cxn modelId="{B5830AA1-395C-4CB4-90B7-C7EECC592B97}" type="presParOf" srcId="{D6EFE892-7BA3-4B5E-BBEC-706E6E258C79}" destId="{7BFBE711-729B-4190-9784-226E9092AB24}" srcOrd="1" destOrd="0" presId="urn:microsoft.com/office/officeart/2005/8/layout/hList9"/>
    <dgm:cxn modelId="{9B61D80B-974A-4DAE-80DF-E639E97D8F07}" type="presParOf" srcId="{E2E57943-D53A-4327-AA2A-3D1980634E18}" destId="{7E8EA7CD-C475-48BB-A7B5-4B9C07B91575}" srcOrd="2" destOrd="0" presId="urn:microsoft.com/office/officeart/2005/8/layout/hList9"/>
    <dgm:cxn modelId="{0F689B44-3432-47F8-843A-6FF4DCF37E87}" type="presParOf" srcId="{E2E57943-D53A-4327-AA2A-3D1980634E18}" destId="{0F25B526-A1E9-4E8B-A2A1-EF718A41DCC7}" srcOrd="3" destOrd="0" presId="urn:microsoft.com/office/officeart/2005/8/layout/hList9"/>
    <dgm:cxn modelId="{6CAF76DF-9EA3-4386-A994-18376726C9FA}" type="presParOf" srcId="{E2E57943-D53A-4327-AA2A-3D1980634E18}" destId="{EDF218E3-2622-4E1E-945B-92E9621C7D9F}" srcOrd="4" destOrd="0" presId="urn:microsoft.com/office/officeart/2005/8/layout/hList9"/>
    <dgm:cxn modelId="{B143B6C6-CBE0-4A65-93AF-5C6AD1A25B7E}" type="presParOf" srcId="{E2E57943-D53A-4327-AA2A-3D1980634E18}" destId="{A85E07D1-C80B-4FE6-9F11-F6B4A296A6E3}" srcOrd="5" destOrd="0" presId="urn:microsoft.com/office/officeart/2005/8/layout/hList9"/>
    <dgm:cxn modelId="{0EFAEC82-5AFA-4ED6-9F09-F43EED57D2F3}" type="presParOf" srcId="{E2E57943-D53A-4327-AA2A-3D1980634E18}" destId="{1B771D45-0C6C-434F-BBB8-4E662434F01F}" srcOrd="6" destOrd="0" presId="urn:microsoft.com/office/officeart/2005/8/layout/hList9"/>
    <dgm:cxn modelId="{4B84572F-C653-4CDA-931B-FFC96E8272D7}" type="presParOf" srcId="{1B771D45-0C6C-434F-BBB8-4E662434F01F}" destId="{B27AE40E-B70C-4E0D-8445-D384635821A1}" srcOrd="0" destOrd="0" presId="urn:microsoft.com/office/officeart/2005/8/layout/hList9"/>
    <dgm:cxn modelId="{C94D9899-D861-49EE-8DBF-80D820F2879F}" type="presParOf" srcId="{1B771D45-0C6C-434F-BBB8-4E662434F01F}" destId="{2F159082-7408-44AA-BD3C-E0176F1DB635}" srcOrd="1" destOrd="0" presId="urn:microsoft.com/office/officeart/2005/8/layout/hList9"/>
    <dgm:cxn modelId="{06036DEF-3B8D-42B1-A432-BC6059C95906}" type="presParOf" srcId="{2F159082-7408-44AA-BD3C-E0176F1DB635}" destId="{57D5B0FC-D17C-4178-956A-017C556BB33E}" srcOrd="0" destOrd="0" presId="urn:microsoft.com/office/officeart/2005/8/layout/hList9"/>
    <dgm:cxn modelId="{F8592965-0A0E-4103-8013-1B9B8F88237E}" type="presParOf" srcId="{2F159082-7408-44AA-BD3C-E0176F1DB635}" destId="{5908E56E-5EF8-4C90-B33D-BDDD26718678}" srcOrd="1" destOrd="0" presId="urn:microsoft.com/office/officeart/2005/8/layout/hList9"/>
    <dgm:cxn modelId="{8D17851F-AD28-43D6-BCEB-49B86E629744}" type="presParOf" srcId="{1B771D45-0C6C-434F-BBB8-4E662434F01F}" destId="{97F1BDEE-525D-4982-AF17-90538AAB5FBE}" srcOrd="2" destOrd="0" presId="urn:microsoft.com/office/officeart/2005/8/layout/hList9"/>
    <dgm:cxn modelId="{95D5F4BB-D35C-49DF-8199-FB64BC2332CA}" type="presParOf" srcId="{97F1BDEE-525D-4982-AF17-90538AAB5FBE}" destId="{2BDE96C4-7DED-4A77-94DE-8ACDC6B13ECE}" srcOrd="0" destOrd="0" presId="urn:microsoft.com/office/officeart/2005/8/layout/hList9"/>
    <dgm:cxn modelId="{C7D78512-468F-470D-8B14-3ADBD262FD25}" type="presParOf" srcId="{97F1BDEE-525D-4982-AF17-90538AAB5FBE}" destId="{D26ACB35-3C26-4D82-B62D-11D9F5877476}" srcOrd="1" destOrd="0" presId="urn:microsoft.com/office/officeart/2005/8/layout/hList9"/>
    <dgm:cxn modelId="{6EEE10B0-F0C9-4227-A848-DB546DCE0DB6}" type="presParOf" srcId="{E2E57943-D53A-4327-AA2A-3D1980634E18}" destId="{69AEC162-1845-40F6-9F4E-81D92E9B5DCA}" srcOrd="7" destOrd="0" presId="urn:microsoft.com/office/officeart/2005/8/layout/hList9"/>
    <dgm:cxn modelId="{065AEEB0-0A8C-4FA2-8596-1192A04F4609}" type="presParOf" srcId="{E2E57943-D53A-4327-AA2A-3D1980634E18}" destId="{341E83BB-8B9D-4AF0-B067-1558AFE55D8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967DF-0E77-447E-BE20-CE04A08573A1}">
      <dsp:nvSpPr>
        <dsp:cNvPr id="0" name=""/>
        <dsp:cNvSpPr/>
      </dsp:nvSpPr>
      <dsp:spPr>
        <a:xfrm>
          <a:off x="1377170" y="639743"/>
          <a:ext cx="2655063" cy="17709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n-CA" sz="2400" kern="1200" dirty="0" smtClean="0"/>
            <a:t>Start-up funds (internal)</a:t>
          </a:r>
        </a:p>
      </dsp:txBody>
      <dsp:txXfrm>
        <a:off x="1801980" y="639743"/>
        <a:ext cx="2230253" cy="1770927"/>
      </dsp:txXfrm>
    </dsp:sp>
    <dsp:sp modelId="{4FD6512B-EF51-476F-B84F-4E0F443464BE}">
      <dsp:nvSpPr>
        <dsp:cNvPr id="0" name=""/>
        <dsp:cNvSpPr/>
      </dsp:nvSpPr>
      <dsp:spPr>
        <a:xfrm>
          <a:off x="1377170" y="2525264"/>
          <a:ext cx="2655063" cy="229613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External funding:</a:t>
          </a:r>
        </a:p>
        <a:p>
          <a:pPr marL="179388" lvl="0" indent="-17938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- FRQ + Tri-Agency</a:t>
          </a:r>
        </a:p>
        <a:p>
          <a:pPr marL="179388" lvl="0" indent="-17938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- Others sources</a:t>
          </a:r>
          <a:endParaRPr lang="en-US" sz="2000" kern="1200" dirty="0"/>
        </a:p>
      </dsp:txBody>
      <dsp:txXfrm>
        <a:off x="1801980" y="2525264"/>
        <a:ext cx="2230253" cy="2296131"/>
      </dsp:txXfrm>
    </dsp:sp>
    <dsp:sp modelId="{0F25B526-A1E9-4E8B-A2A1-EF718A41DCC7}">
      <dsp:nvSpPr>
        <dsp:cNvPr id="0" name=""/>
        <dsp:cNvSpPr/>
      </dsp:nvSpPr>
      <dsp:spPr>
        <a:xfrm>
          <a:off x="-18181" y="23159"/>
          <a:ext cx="1770042" cy="17700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/>
            <a:t>Building your </a:t>
          </a:r>
          <a:r>
            <a:rPr lang="en-CA" sz="1800" b="1" u="sng" kern="1200" dirty="0" smtClean="0"/>
            <a:t>individual</a:t>
          </a:r>
          <a:r>
            <a:rPr lang="en-CA" sz="1800" b="1" kern="1200" dirty="0" smtClean="0"/>
            <a:t> research profile</a:t>
          </a:r>
          <a:endParaRPr lang="en-US" sz="1800" b="1" kern="1200" dirty="0"/>
        </a:p>
      </dsp:txBody>
      <dsp:txXfrm>
        <a:off x="241036" y="282376"/>
        <a:ext cx="1251608" cy="1251608"/>
      </dsp:txXfrm>
    </dsp:sp>
    <dsp:sp modelId="{57D5B0FC-D17C-4178-956A-017C556BB33E}">
      <dsp:nvSpPr>
        <dsp:cNvPr id="0" name=""/>
        <dsp:cNvSpPr/>
      </dsp:nvSpPr>
      <dsp:spPr>
        <a:xfrm>
          <a:off x="5850050" y="639743"/>
          <a:ext cx="2699589" cy="17709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809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Team </a:t>
          </a:r>
          <a:r>
            <a:rPr lang="en-CA" sz="2400" kern="1200" dirty="0" smtClean="0"/>
            <a:t>seed funding (internal)</a:t>
          </a:r>
        </a:p>
      </dsp:txBody>
      <dsp:txXfrm>
        <a:off x="6281984" y="639743"/>
        <a:ext cx="2267655" cy="1770927"/>
      </dsp:txXfrm>
    </dsp:sp>
    <dsp:sp modelId="{2BDE96C4-7DED-4A77-94DE-8ACDC6B13ECE}">
      <dsp:nvSpPr>
        <dsp:cNvPr id="0" name=""/>
        <dsp:cNvSpPr/>
      </dsp:nvSpPr>
      <dsp:spPr>
        <a:xfrm>
          <a:off x="5822959" y="2548254"/>
          <a:ext cx="2744861" cy="226786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809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Collaborative funding:</a:t>
          </a:r>
        </a:p>
        <a:p>
          <a:pPr marL="809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-  project-based</a:t>
          </a:r>
        </a:p>
        <a:p>
          <a:pPr marL="809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-  infrastructure</a:t>
          </a:r>
          <a:endParaRPr lang="en-US" sz="2000" kern="1200" dirty="0"/>
        </a:p>
      </dsp:txBody>
      <dsp:txXfrm>
        <a:off x="6262137" y="2548254"/>
        <a:ext cx="2305683" cy="2267867"/>
      </dsp:txXfrm>
    </dsp:sp>
    <dsp:sp modelId="{341E83BB-8B9D-4AF0-B067-1558AFE55D87}">
      <dsp:nvSpPr>
        <dsp:cNvPr id="0" name=""/>
        <dsp:cNvSpPr/>
      </dsp:nvSpPr>
      <dsp:spPr>
        <a:xfrm>
          <a:off x="4496723" y="23159"/>
          <a:ext cx="1770042" cy="17700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/>
            <a:t>Expanding your research</a:t>
          </a:r>
          <a:endParaRPr lang="en-US" sz="1800" kern="1200" dirty="0"/>
        </a:p>
      </dsp:txBody>
      <dsp:txXfrm>
        <a:off x="4755940" y="282376"/>
        <a:ext cx="1251608" cy="125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6265F-DBC8-4BCE-A610-68D89444688D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0D965-459E-48EF-84E5-FC368323C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273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90663" y="698500"/>
            <a:ext cx="404177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2543ACF8-3F51-854F-91E9-AD86E324A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8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5355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107112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60669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214225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677820" algn="l" defTabSz="5355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3384" algn="l" defTabSz="5355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8949" algn="l" defTabSz="5355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4513" algn="l" defTabSz="5355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0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2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5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6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0848" y="2975248"/>
            <a:ext cx="5783580" cy="2005681"/>
          </a:xfrm>
        </p:spPr>
        <p:txBody>
          <a:bodyPr anchor="ctr"/>
          <a:lstStyle>
            <a:lvl1pPr algn="l"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60848" y="5437922"/>
            <a:ext cx="5783580" cy="971452"/>
          </a:xfrm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2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9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1309896"/>
            <a:ext cx="854964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7113" tIns="53556" rIns="107113" bIns="53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3047256"/>
            <a:ext cx="854964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7113" tIns="53556" rIns="107113" bIns="53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535564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782336"/>
          </a:solidFill>
          <a:latin typeface="GillSans Bold" pitchFamily="1" charset="0"/>
        </a:defRPr>
      </a:lvl6pPr>
      <a:lvl7pPr marL="1071128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782336"/>
          </a:solidFill>
          <a:latin typeface="GillSans Bold" pitchFamily="1" charset="0"/>
        </a:defRPr>
      </a:lvl7pPr>
      <a:lvl8pPr marL="1606692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782336"/>
          </a:solidFill>
          <a:latin typeface="GillSans Bold" pitchFamily="1" charset="0"/>
        </a:defRPr>
      </a:lvl8pPr>
      <a:lvl9pPr marL="2142256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782336"/>
          </a:solidFill>
          <a:latin typeface="GillSans Bold" pitchFamily="1" charset="0"/>
        </a:defRPr>
      </a:lvl9pPr>
    </p:titleStyle>
    <p:bodyStyle>
      <a:lvl1pPr marL="401673" indent="-401673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870292" indent="-334728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600">
          <a:solidFill>
            <a:schemeClr val="tx1"/>
          </a:solidFill>
          <a:latin typeface="Arial"/>
          <a:ea typeface="ＭＳ Ｐゴシック" pitchFamily="-32" charset="-128"/>
        </a:defRPr>
      </a:lvl2pPr>
      <a:lvl3pPr marL="1338910" indent="-267782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300">
          <a:solidFill>
            <a:schemeClr val="tx1"/>
          </a:solidFill>
          <a:latin typeface="Arial"/>
          <a:ea typeface="ＭＳ Ｐゴシック" pitchFamily="-32" charset="-128"/>
        </a:defRPr>
      </a:lvl3pPr>
      <a:lvl4pPr marL="1874474" indent="-267782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300">
          <a:solidFill>
            <a:schemeClr val="tx1"/>
          </a:solidFill>
          <a:latin typeface="Arial"/>
          <a:ea typeface="ＭＳ Ｐゴシック" pitchFamily="-32" charset="-128"/>
        </a:defRPr>
      </a:lvl4pPr>
      <a:lvl5pPr marL="2410038" indent="-267782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300">
          <a:solidFill>
            <a:schemeClr val="tx1"/>
          </a:solidFill>
          <a:latin typeface="Arial"/>
          <a:ea typeface="ＭＳ Ｐゴシック" pitchFamily="-32" charset="-128"/>
        </a:defRPr>
      </a:lvl5pPr>
      <a:lvl6pPr marL="2945602" indent="-2677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32" charset="-128"/>
        </a:defRPr>
      </a:lvl6pPr>
      <a:lvl7pPr marL="3481167" indent="-2677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32" charset="-128"/>
        </a:defRPr>
      </a:lvl7pPr>
      <a:lvl8pPr marL="4016731" indent="-2677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32" charset="-128"/>
        </a:defRPr>
      </a:lvl8pPr>
      <a:lvl9pPr marL="4552295" indent="-2677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535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564" algn="l" defTabSz="535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128" algn="l" defTabSz="535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692" algn="l" defTabSz="535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2256" algn="l" defTabSz="535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7820" algn="l" defTabSz="535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384" algn="l" defTabSz="535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8949" algn="l" defTabSz="535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513" algn="l" defTabSz="535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rlene.segal@concordia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shoghig.mikaelian@concordia.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e.kaplan@concordia.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maya.cerdasanmiguel@concordia.c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80728" y="1535088"/>
            <a:ext cx="8352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7113" tIns="53556" rIns="107113" bIns="5355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82336"/>
                </a:solidFill>
                <a:latin typeface="Arial Bold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782336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782336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782336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782336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535564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782336"/>
                </a:solidFill>
                <a:latin typeface="GillSans Bold" pitchFamily="1" charset="0"/>
              </a:defRPr>
            </a:lvl6pPr>
            <a:lvl7pPr marL="1071128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782336"/>
                </a:solidFill>
                <a:latin typeface="GillSans Bold" pitchFamily="1" charset="0"/>
              </a:defRPr>
            </a:lvl7pPr>
            <a:lvl8pPr marL="1606692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782336"/>
                </a:solidFill>
                <a:latin typeface="GillSans Bold" pitchFamily="1" charset="0"/>
              </a:defRPr>
            </a:lvl8pPr>
            <a:lvl9pPr marL="2142256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782336"/>
                </a:solidFill>
                <a:latin typeface="GillSans Bold" pitchFamily="1" charset="0"/>
              </a:defRPr>
            </a:lvl9pPr>
          </a:lstStyle>
          <a:p>
            <a:pPr algn="ctr"/>
            <a:r>
              <a:rPr lang="en-CA" sz="3600" kern="0" dirty="0" smtClean="0">
                <a:latin typeface="Arial Bold" charset="0"/>
              </a:rPr>
              <a:t>Research Orientation for New Faculty Hires:</a:t>
            </a:r>
          </a:p>
          <a:p>
            <a:pPr algn="ctr"/>
            <a:endParaRPr lang="en-CA" sz="1800" kern="0" dirty="0">
              <a:latin typeface="Arial Bold" charset="0"/>
            </a:endParaRPr>
          </a:p>
          <a:p>
            <a:pPr algn="ctr"/>
            <a:r>
              <a:rPr lang="en-CA" sz="3600" kern="0" dirty="0" smtClean="0">
                <a:latin typeface="Arial Bold" charset="0"/>
              </a:rPr>
              <a:t>Research Development Unit</a:t>
            </a:r>
            <a:r>
              <a:rPr lang="en-CA" kern="0" dirty="0" smtClean="0">
                <a:latin typeface="Arial Bold" charset="0"/>
              </a:rPr>
              <a:t/>
            </a:r>
            <a:br>
              <a:rPr lang="en-CA" kern="0" dirty="0" smtClean="0">
                <a:latin typeface="Arial Bold" charset="0"/>
              </a:rPr>
            </a:br>
            <a:r>
              <a:rPr lang="en-CA" kern="0" dirty="0" smtClean="0">
                <a:latin typeface="Arial Bold" charset="0"/>
              </a:rPr>
              <a:t/>
            </a:r>
            <a:br>
              <a:rPr lang="en-CA" kern="0" dirty="0" smtClean="0">
                <a:latin typeface="Arial Bold" charset="0"/>
              </a:rPr>
            </a:br>
            <a:r>
              <a:rPr lang="en-CA" sz="2800" b="1" kern="0" dirty="0" smtClean="0">
                <a:latin typeface="Arial Bold" charset="0"/>
              </a:rPr>
              <a:t>August 28, 2018</a:t>
            </a:r>
          </a:p>
          <a:p>
            <a:pPr algn="ctr"/>
            <a:endParaRPr lang="en-CA" sz="3600" b="1" kern="0" dirty="0">
              <a:latin typeface="Arial Bold" charset="0"/>
            </a:endParaRPr>
          </a:p>
          <a:p>
            <a:pPr algn="ctr"/>
            <a:r>
              <a:rPr lang="en-CA" sz="2800" b="1" kern="0" dirty="0" smtClean="0">
                <a:latin typeface="Arial Bold" charset="0"/>
              </a:rPr>
              <a:t>Dominique Michaud</a:t>
            </a:r>
          </a:p>
          <a:p>
            <a:pPr algn="ctr"/>
            <a:r>
              <a:rPr lang="en-CA" sz="2800" b="1" kern="0" dirty="0" smtClean="0">
                <a:latin typeface="Arial Bold" charset="0"/>
              </a:rPr>
              <a:t>Director</a:t>
            </a:r>
            <a:endParaRPr lang="en-US" sz="28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9"/>
          <p:cNvSpPr>
            <a:spLocks noGrp="1"/>
          </p:cNvSpPr>
          <p:nvPr>
            <p:ph type="title"/>
          </p:nvPr>
        </p:nvSpPr>
        <p:spPr>
          <a:xfrm>
            <a:off x="672716" y="858213"/>
            <a:ext cx="8712968" cy="633670"/>
          </a:xfrm>
        </p:spPr>
        <p:txBody>
          <a:bodyPr/>
          <a:lstStyle/>
          <a:p>
            <a:pPr algn="ctr" eaLnBrk="1" hangingPunct="1"/>
            <a:r>
              <a:rPr lang="en-CA" sz="3600" dirty="0">
                <a:latin typeface="Arial Bold" charset="0"/>
              </a:rPr>
              <a:t>Research Development Unit</a:t>
            </a:r>
            <a:endParaRPr lang="en-US" sz="3600" dirty="0">
              <a:latin typeface="Arial Bold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881" y="1808719"/>
            <a:ext cx="9188221" cy="5782242"/>
          </a:xfrm>
        </p:spPr>
        <p:txBody>
          <a:bodyPr/>
          <a:lstStyle/>
          <a:p>
            <a:pPr marL="0" indent="0">
              <a:buNone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32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65460"/>
              </p:ext>
            </p:extLst>
          </p:nvPr>
        </p:nvGraphicFramePr>
        <p:xfrm>
          <a:off x="672716" y="1967136"/>
          <a:ext cx="8712968" cy="517839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696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Our objectives</a:t>
                      </a:r>
                      <a:endParaRPr lang="en-US" sz="2800" dirty="0"/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It’s really all about…</a:t>
                      </a:r>
                      <a:endParaRPr lang="en-US" sz="280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85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Proactively deliver information and support services to assist faculty in the acquisition of funded research</a:t>
                      </a:r>
                      <a:endParaRPr lang="en-CA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Expert navigation of agency guidelines</a:t>
                      </a:r>
                      <a:r>
                        <a:rPr lang="en-CA" sz="2400" baseline="0" dirty="0" smtClean="0"/>
                        <a:t> and procedures</a:t>
                      </a:r>
                      <a:endParaRPr lang="en-US" sz="240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6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Increase the quality of research </a:t>
                      </a:r>
                      <a:r>
                        <a:rPr lang="en-CA" sz="2400" dirty="0" smtClean="0"/>
                        <a:t>funding </a:t>
                      </a:r>
                      <a:r>
                        <a:rPr lang="en-CA" sz="2400" dirty="0" smtClean="0"/>
                        <a:t>applications submitted by the University</a:t>
                      </a:r>
                      <a:endParaRPr lang="en-CA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Proposal review and troubleshooting</a:t>
                      </a:r>
                      <a:endParaRPr lang="en-CA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85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Strive to optimize success rates </a:t>
                      </a:r>
                      <a:r>
                        <a:rPr lang="en-CA" sz="2400" smtClean="0"/>
                        <a:t>in </a:t>
                      </a:r>
                      <a:r>
                        <a:rPr lang="en-CA" sz="2400" smtClean="0"/>
                        <a:t>funding </a:t>
                      </a:r>
                      <a:r>
                        <a:rPr lang="en-CA" sz="2400" dirty="0" smtClean="0"/>
                        <a:t>competitions and other research-related opportunities</a:t>
                      </a:r>
                      <a:endParaRPr lang="en-CA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Timely strategy of </a:t>
                      </a:r>
                      <a:r>
                        <a:rPr lang="en-CA" sz="2400" dirty="0" smtClean="0"/>
                        <a:t>funding </a:t>
                      </a:r>
                      <a:r>
                        <a:rPr lang="en-CA" sz="2400" dirty="0" smtClean="0"/>
                        <a:t>applications</a:t>
                      </a:r>
                      <a:endParaRPr lang="en-CA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8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25" y="937422"/>
            <a:ext cx="8549640" cy="818118"/>
          </a:xfrm>
        </p:spPr>
        <p:txBody>
          <a:bodyPr/>
          <a:lstStyle/>
          <a:p>
            <a:pPr algn="ctr"/>
            <a:r>
              <a:rPr lang="en-CA" sz="3600" dirty="0"/>
              <a:t>Research Development Unit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049960"/>
              </p:ext>
            </p:extLst>
          </p:nvPr>
        </p:nvGraphicFramePr>
        <p:xfrm>
          <a:off x="754380" y="2204245"/>
          <a:ext cx="8549640" cy="482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riped Right Arrow 6"/>
          <p:cNvSpPr/>
          <p:nvPr/>
        </p:nvSpPr>
        <p:spPr bwMode="auto">
          <a:xfrm>
            <a:off x="5236663" y="4487416"/>
            <a:ext cx="1076249" cy="53309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hangingPunct="0"/>
            <a:endParaRPr lang="en-US" sz="2640">
              <a:latin typeface="Times" pitchFamily="-32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3192524" y="4314479"/>
            <a:ext cx="533095" cy="55446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hangingPunct="0"/>
            <a:endParaRPr lang="en-US" sz="2640">
              <a:latin typeface="Times" pitchFamily="-32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7552500" y="4344575"/>
            <a:ext cx="533095" cy="55446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eaLnBrk="0" hangingPunct="0"/>
            <a:endParaRPr lang="en-US" sz="2640"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9"/>
          <p:cNvSpPr>
            <a:spLocks noGrp="1"/>
          </p:cNvSpPr>
          <p:nvPr>
            <p:ph type="title"/>
          </p:nvPr>
        </p:nvSpPr>
        <p:spPr>
          <a:xfrm>
            <a:off x="672716" y="858213"/>
            <a:ext cx="8712968" cy="633670"/>
          </a:xfrm>
        </p:spPr>
        <p:txBody>
          <a:bodyPr/>
          <a:lstStyle/>
          <a:p>
            <a:pPr algn="ctr" eaLnBrk="1" hangingPunct="1"/>
            <a:r>
              <a:rPr lang="en-CA" sz="3600" dirty="0">
                <a:latin typeface="Arial Bold" charset="0"/>
              </a:rPr>
              <a:t>Research Development Unit</a:t>
            </a:r>
            <a:endParaRPr lang="en-US" sz="3600" dirty="0">
              <a:latin typeface="Arial Bold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88134"/>
              </p:ext>
            </p:extLst>
          </p:nvPr>
        </p:nvGraphicFramePr>
        <p:xfrm>
          <a:off x="672716" y="2255168"/>
          <a:ext cx="8712968" cy="464889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64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3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90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Facilitation &amp; Development  - TO BE COMPLETED UP TO 1 WEEK PRIOR TO DEADLINE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Grant presentation &amp; readability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☐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Research methodologies &amp; proposed analysis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☐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Research objectives &amp; questions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☐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Addresses agency’s evaluation criteria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☐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Literature review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☐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Proposed budget &amp; justification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☐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Impact &amp; knowledge mobilization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☐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Knowledge mobilization &amp; data management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☐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0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Feedback &amp; Review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0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Communicated directly with the applicant in person / over the phone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☐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0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Provided applicant with written report/email summarizing feedback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☐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9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Written comments and or electronic track changes have been inserted directly into the proposal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☐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90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Have offered a follow up review of the final version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☐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90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Additional comments: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90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68242" y="3537812"/>
            <a:ext cx="203197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584" tIns="50292" rIns="100584" bIns="50292" numCol="1" anchor="ctr" anchorCtr="0" compatLnSpc="1">
            <a:prstTxWarp prst="textNoShape">
              <a:avLst/>
            </a:prstTxWarp>
            <a:spAutoFit/>
          </a:bodyPr>
          <a:lstStyle/>
          <a:p>
            <a:pPr defTabSz="1005840"/>
            <a:endParaRPr lang="en-US" altLang="en-US" sz="198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9"/>
          <p:cNvSpPr>
            <a:spLocks noGrp="1"/>
          </p:cNvSpPr>
          <p:nvPr>
            <p:ph type="title"/>
          </p:nvPr>
        </p:nvSpPr>
        <p:spPr>
          <a:xfrm>
            <a:off x="780728" y="730704"/>
            <a:ext cx="8549640" cy="659701"/>
          </a:xfrm>
        </p:spPr>
        <p:txBody>
          <a:bodyPr/>
          <a:lstStyle/>
          <a:p>
            <a:pPr algn="ctr" eaLnBrk="1" hangingPunct="1"/>
            <a:r>
              <a:rPr lang="en-CA" sz="3600" b="1" dirty="0" smtClean="0">
                <a:latin typeface="Arial Bold" charset="0"/>
              </a:rPr>
              <a:t>Advisors </a:t>
            </a:r>
            <a:r>
              <a:rPr lang="en-CA" sz="3600" b="1" dirty="0">
                <a:latin typeface="Arial Bold" charset="0"/>
              </a:rPr>
              <a:t>at Your Service</a:t>
            </a:r>
            <a:endParaRPr lang="en-US" sz="3600" b="1" dirty="0">
              <a:latin typeface="Arial Bold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96" y="2500458"/>
            <a:ext cx="9341675" cy="5183909"/>
          </a:xfrm>
        </p:spPr>
        <p:txBody>
          <a:bodyPr/>
          <a:lstStyle/>
          <a:p>
            <a:pPr marL="0" indent="0">
              <a:spcBef>
                <a:spcPts val="660"/>
              </a:spcBef>
              <a:buNone/>
              <a:defRPr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&amp; Social Sciences:</a:t>
            </a:r>
          </a:p>
          <a:p>
            <a:pPr marL="0" indent="0">
              <a:spcBef>
                <a:spcPts val="660"/>
              </a:spcBef>
              <a:buNone/>
              <a:defRPr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Accountancy; Applied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Sciences; Economics; Finance; Geography, Planning &amp; Environment; Management; Marketing; Political Science; Religions &amp; Cultures; School of Community &amp; Public Affairs; Simone de Beauvoir Institute; Sociology &amp; Anthropology; Supply Chain &amp; Business Technology Management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Arlene Segal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x2388</a:t>
            </a:r>
          </a:p>
          <a:p>
            <a:pPr marL="0" indent="0"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60"/>
              </a:spcBef>
              <a:buNone/>
              <a:defRPr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Engineering &amp; Computer Science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660"/>
              </a:spcBef>
              <a:buNone/>
              <a:defRPr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Civil &amp; Environmental Engineering; Centre for Engineering in Society; Chemical &amp; Materials Engineering; Computer Science &amp; Software Engineering; Concordia Institute for Information Systems Engineering; Electrical &amp; Computer Engineering; Mechanical, Industrial &amp; Aerospace Engineering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Shoghig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Mikaelian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x3263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96" y="310952"/>
            <a:ext cx="165007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645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9"/>
          <p:cNvSpPr>
            <a:spLocks noGrp="1"/>
          </p:cNvSpPr>
          <p:nvPr>
            <p:ph type="title"/>
          </p:nvPr>
        </p:nvSpPr>
        <p:spPr>
          <a:xfrm>
            <a:off x="780728" y="730704"/>
            <a:ext cx="8549640" cy="659701"/>
          </a:xfrm>
        </p:spPr>
        <p:txBody>
          <a:bodyPr/>
          <a:lstStyle/>
          <a:p>
            <a:pPr algn="ctr" eaLnBrk="1" hangingPunct="1"/>
            <a:r>
              <a:rPr lang="en-CA" sz="3600" b="1" dirty="0" smtClean="0">
                <a:latin typeface="Arial Bold" charset="0"/>
              </a:rPr>
              <a:t>Advisors </a:t>
            </a:r>
            <a:r>
              <a:rPr lang="en-CA" sz="3600" b="1" dirty="0">
                <a:latin typeface="Arial Bold" charset="0"/>
              </a:rPr>
              <a:t>at Your Service</a:t>
            </a:r>
            <a:endParaRPr lang="en-US" sz="3600" b="1" dirty="0">
              <a:latin typeface="Arial Bold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96" y="2500458"/>
            <a:ext cx="9341675" cy="5183909"/>
          </a:xfrm>
        </p:spPr>
        <p:txBody>
          <a:bodyPr/>
          <a:lstStyle/>
          <a:p>
            <a:pPr marL="0" indent="0">
              <a:spcBef>
                <a:spcPts val="660"/>
              </a:spcBef>
              <a:buNone/>
              <a:defRPr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Fine Arts, Humanities &amp; Education:</a:t>
            </a:r>
          </a:p>
          <a:p>
            <a:pPr marL="0" indent="0">
              <a:spcBef>
                <a:spcPts val="660"/>
              </a:spcBef>
              <a:buNone/>
              <a:defRPr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 Education; Art History; Cinema; Classics, Modern Languages &amp; Linguistics; Communication Studies; Contemporary Dance; Creative Arts Therapy; Design &amp; Computation Arts; Education; English;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Études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françaises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History; Journalism; Liberal Arts College; Library; Music; Philosophy; School of Canadian Irish Studies; Studio Arts; Theatre; Theological Studies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Michele Kaplan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x2071 or x5632</a:t>
            </a:r>
          </a:p>
          <a:p>
            <a:pPr marL="0" indent="0"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Sciences:</a:t>
            </a:r>
          </a:p>
          <a:p>
            <a:pPr marL="0" indent="0">
              <a:spcBef>
                <a:spcPts val="660"/>
              </a:spcBef>
              <a:buNone/>
              <a:defRPr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Biology; Chemistry &amp; Biochemistry; Health, Kinesiology &amp; Applied Physiology; Mathematics &amp; Statistics; Physics; Psychology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Maya Cerda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x5001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96" y="310952"/>
            <a:ext cx="165007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8512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</TotalTime>
  <Words>439</Words>
  <Application>Microsoft Office PowerPoint</Application>
  <PresentationFormat>Custom</PresentationFormat>
  <Paragraphs>77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Arial Bold</vt:lpstr>
      <vt:lpstr>Calibri</vt:lpstr>
      <vt:lpstr>Gill Sans</vt:lpstr>
      <vt:lpstr>GillSans Bold</vt:lpstr>
      <vt:lpstr>Times</vt:lpstr>
      <vt:lpstr>Times New Roman</vt:lpstr>
      <vt:lpstr>Wingdings</vt:lpstr>
      <vt:lpstr>Default Theme</vt:lpstr>
      <vt:lpstr>PowerPoint Presentation</vt:lpstr>
      <vt:lpstr>Research Development Unit</vt:lpstr>
      <vt:lpstr>Research Development Unit</vt:lpstr>
      <vt:lpstr>Research Development Unit</vt:lpstr>
      <vt:lpstr>Advisors at Your Service</vt:lpstr>
      <vt:lpstr>Advisors at Your Service</vt:lpstr>
      <vt:lpstr>PowerPoint Presentation</vt:lpstr>
    </vt:vector>
  </TitlesOfParts>
  <Company>Marketing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Alleyne</dc:creator>
  <cp:lastModifiedBy>Dominique Michaud</cp:lastModifiedBy>
  <cp:revision>49</cp:revision>
  <cp:lastPrinted>2017-08-14T21:01:02Z</cp:lastPrinted>
  <dcterms:created xsi:type="dcterms:W3CDTF">2011-06-22T22:00:22Z</dcterms:created>
  <dcterms:modified xsi:type="dcterms:W3CDTF">2018-08-28T15:48:19Z</dcterms:modified>
</cp:coreProperties>
</file>