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70" r:id="rId4"/>
    <p:sldId id="262" r:id="rId5"/>
    <p:sldId id="263" r:id="rId6"/>
    <p:sldId id="264" r:id="rId7"/>
    <p:sldId id="265" r:id="rId8"/>
    <p:sldId id="266" r:id="rId9"/>
    <p:sldId id="271" r:id="rId10"/>
    <p:sldId id="272" r:id="rId11"/>
    <p:sldId id="273" r:id="rId12"/>
    <p:sldId id="274" r:id="rId13"/>
    <p:sldId id="267" r:id="rId14"/>
    <p:sldId id="275" r:id="rId15"/>
    <p:sldId id="261" r:id="rId16"/>
    <p:sldId id="268" r:id="rId17"/>
    <p:sldId id="260" r:id="rId1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5" autoAdjust="0"/>
    <p:restoredTop sz="82171" autoAdjust="0"/>
  </p:normalViewPr>
  <p:slideViewPr>
    <p:cSldViewPr>
      <p:cViewPr varScale="1">
        <p:scale>
          <a:sx n="74" d="100"/>
          <a:sy n="74" d="100"/>
        </p:scale>
        <p:origin x="184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822" y="-120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r">
              <a:defRPr sz="1200"/>
            </a:lvl1pPr>
          </a:lstStyle>
          <a:p>
            <a:fld id="{9218B859-A0E1-4D3D-8839-511BB79B485C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r">
              <a:defRPr sz="1200"/>
            </a:lvl1pPr>
          </a:lstStyle>
          <a:p>
            <a:fld id="{7084CC0A-FA03-4652-9F7F-CCE1F78C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917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dirty="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dirty="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dirty="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fld id="{2543ACF8-3F51-854F-91E9-AD86E324A5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7983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3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3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3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3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43ACF8-3F51-854F-91E9-AD86E324A5D8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870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43ACF8-3F51-854F-91E9-AD86E324A5D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515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43ACF8-3F51-854F-91E9-AD86E324A5D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400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9316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43ACF8-3F51-854F-91E9-AD86E324A5D8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785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CA" sz="1200" kern="1200" dirty="0">
              <a:solidFill>
                <a:schemeClr val="tx1"/>
              </a:solidFill>
              <a:effectLst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43ACF8-3F51-854F-91E9-AD86E324A5D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71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endParaRPr lang="en-C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43ACF8-3F51-854F-91E9-AD86E324A5D8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9807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43ACF8-3F51-854F-91E9-AD86E324A5D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5820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43ACF8-3F51-854F-91E9-AD86E324A5D8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3217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43ACF8-3F51-854F-91E9-AD86E324A5D8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929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43ACF8-3F51-854F-91E9-AD86E324A5D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749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31680">
              <a:buFont typeface="Arial" pitchFamily="34" charset="0"/>
              <a:buNone/>
              <a:defRPr/>
            </a:pPr>
            <a:endParaRPr lang="en-C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43ACF8-3F51-854F-91E9-AD86E324A5D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520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43ACF8-3F51-854F-91E9-AD86E324A5D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438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43ACF8-3F51-854F-91E9-AD86E324A5D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080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43ACF8-3F51-854F-91E9-AD86E324A5D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351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>
              <a:solidFill>
                <a:schemeClr val="tx1"/>
              </a:solidFill>
              <a:effectLst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43ACF8-3F51-854F-91E9-AD86E324A5D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160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43ACF8-3F51-854F-91E9-AD86E324A5D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158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43ACF8-3F51-854F-91E9-AD86E324A5D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78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91680" y="2348880"/>
            <a:ext cx="5257800" cy="1583432"/>
          </a:xfrm>
        </p:spPr>
        <p:txBody>
          <a:bodyPr anchor="ctr"/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91680" y="4293096"/>
            <a:ext cx="5257800" cy="766936"/>
          </a:xfr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98086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7424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1699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75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3" r:id="rId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782336"/>
          </a:solidFill>
          <a:latin typeface="Arial Bold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782336"/>
          </a:solidFill>
          <a:latin typeface="Arial Bold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782336"/>
          </a:solidFill>
          <a:latin typeface="Arial Bold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782336"/>
          </a:solidFill>
          <a:latin typeface="Arial Bold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782336"/>
          </a:solidFill>
          <a:latin typeface="Arial Bold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782336"/>
          </a:solidFill>
          <a:latin typeface="GillSans Bold" pitchFamily="1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782336"/>
          </a:solidFill>
          <a:latin typeface="GillSans Bold" pitchFamily="1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782336"/>
          </a:solidFill>
          <a:latin typeface="GillSans Bold" pitchFamily="1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782336"/>
          </a:solidFill>
          <a:latin typeface="GillSans Bold" pitchFamily="1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400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200">
          <a:solidFill>
            <a:schemeClr val="tx1"/>
          </a:solidFill>
          <a:latin typeface="Arial"/>
          <a:ea typeface="ＭＳ Ｐゴシック" pitchFamily="-3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Arial"/>
          <a:ea typeface="ＭＳ Ｐゴシック" pitchFamily="-3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Arial"/>
          <a:ea typeface="ＭＳ Ｐゴシック" pitchFamily="-3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Arial"/>
          <a:ea typeface="ＭＳ Ｐゴシック" pitchFamily="-3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3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3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3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3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jpg"/><Relationship Id="rId5" Type="http://schemas.openxmlformats.org/officeDocument/2006/relationships/hyperlink" Target="http://www.concordia.ca/research/for-researchers/ethics.html" TargetMode="Externa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hyperlink" Target="mailto:oor.ethics@concordia.ca" TargetMode="Externa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hyperlink" Target="http://www.concordia.ca/research/for-researchers/ethics.html" TargetMode="External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hyperlink" Target="http://pre.ethics.gc.ca/eng/policy-politique/interpretations/scope-portee/" TargetMode="Externa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5"/>
          <p:cNvSpPr>
            <a:spLocks noGrp="1"/>
          </p:cNvSpPr>
          <p:nvPr>
            <p:ph type="ctrTitle"/>
          </p:nvPr>
        </p:nvSpPr>
        <p:spPr>
          <a:xfrm>
            <a:off x="1691680" y="1916832"/>
            <a:ext cx="5257800" cy="1656184"/>
          </a:xfrm>
        </p:spPr>
        <p:txBody>
          <a:bodyPr/>
          <a:lstStyle/>
          <a:p>
            <a:pPr algn="ctr" eaLnBrk="1" hangingPunct="1"/>
            <a:r>
              <a:rPr lang="en-CA" dirty="0">
                <a:latin typeface="Arial Bold" charset="0"/>
              </a:rPr>
              <a:t>Research Orientation for New Faculty Hires</a:t>
            </a:r>
            <a:endParaRPr lang="en-US" dirty="0">
              <a:latin typeface="Arial Bold" charset="0"/>
            </a:endParaRPr>
          </a:p>
        </p:txBody>
      </p:sp>
      <p:sp>
        <p:nvSpPr>
          <p:cNvPr id="7170" name="Subtitle 16"/>
          <p:cNvSpPr>
            <a:spLocks noGrp="1"/>
          </p:cNvSpPr>
          <p:nvPr>
            <p:ph type="subTitle" idx="1"/>
          </p:nvPr>
        </p:nvSpPr>
        <p:spPr>
          <a:xfrm>
            <a:off x="1691680" y="3789040"/>
            <a:ext cx="5257800" cy="432048"/>
          </a:xfrm>
        </p:spPr>
        <p:txBody>
          <a:bodyPr/>
          <a:lstStyle/>
          <a:p>
            <a:pPr algn="ctr" eaLnBrk="1" hangingPunct="1"/>
            <a:endParaRPr lang="en-CA" dirty="0">
              <a:solidFill>
                <a:srgbClr val="782336"/>
              </a:solidFill>
            </a:endParaRPr>
          </a:p>
          <a:p>
            <a:pPr>
              <a:defRPr/>
            </a:pPr>
            <a:r>
              <a:rPr lang="en-CA" dirty="0">
                <a:solidFill>
                  <a:srgbClr val="782336"/>
                </a:solidFill>
              </a:rPr>
              <a:t>Monica Toca</a:t>
            </a:r>
          </a:p>
          <a:p>
            <a:pPr>
              <a:defRPr/>
            </a:pPr>
            <a:r>
              <a:rPr lang="en-CA" dirty="0">
                <a:solidFill>
                  <a:srgbClr val="782336"/>
                </a:solidFill>
              </a:rPr>
              <a:t>Manager, Research Ethics</a:t>
            </a:r>
          </a:p>
          <a:p>
            <a:pPr algn="ctr" eaLnBrk="1" hangingPunct="1"/>
            <a:endParaRPr lang="en-CA" dirty="0">
              <a:latin typeface="Arial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C0AB04E-EB1D-43F8-9540-8CCB1C4DFC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17"/>
    </mc:Choice>
    <mc:Fallback xmlns="">
      <p:transition spd="slow" advTm="15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Secondary use of information</a:t>
            </a:r>
          </a:p>
          <a:p>
            <a:pPr marL="360363" lvl="1" indent="-360363"/>
            <a:r>
              <a:rPr lang="en-CA" dirty="0"/>
              <a:t>“REB review is not required for research that relies exclusively on secondary use of </a:t>
            </a:r>
            <a:r>
              <a:rPr lang="en-CA" b="1" dirty="0"/>
              <a:t>anonymous </a:t>
            </a:r>
            <a:r>
              <a:rPr lang="en-CA" dirty="0"/>
              <a:t>information… so long as the process of data linkage or recording or dissemination or results does not generate identifiable information” (TCPS art. 2.4)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E246DE5-442B-4B1C-BBD0-7B0D8E9024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77"/>
    </mc:Choice>
    <mc:Fallback xmlns="">
      <p:transition spd="slow" advTm="34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2950096" cy="1143000"/>
          </a:xfrm>
        </p:spPr>
        <p:txBody>
          <a:bodyPr/>
          <a:lstStyle/>
          <a:p>
            <a:r>
              <a:rPr lang="en-CA" dirty="0"/>
              <a:t>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3814192" cy="4114800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The </a:t>
            </a:r>
            <a:r>
              <a:rPr lang="en-CA" dirty="0">
                <a:hlinkClick r:id="rId5"/>
              </a:rPr>
              <a:t>Summary Protocol Form </a:t>
            </a:r>
            <a:r>
              <a:rPr lang="en-CA" dirty="0"/>
              <a:t>(SPF):</a:t>
            </a:r>
          </a:p>
          <a:p>
            <a:r>
              <a:rPr lang="en-CA" dirty="0"/>
              <a:t>Please use the most recent version</a:t>
            </a:r>
          </a:p>
          <a:p>
            <a:r>
              <a:rPr lang="en-CA" dirty="0"/>
              <a:t>Follow the instructions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193" y="423529"/>
            <a:ext cx="3672408" cy="47525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619" y="410574"/>
            <a:ext cx="3672408" cy="47525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 7"/>
          <p:cNvSpPr/>
          <p:nvPr/>
        </p:nvSpPr>
        <p:spPr bwMode="auto">
          <a:xfrm>
            <a:off x="7611144" y="4776970"/>
            <a:ext cx="864096" cy="216024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32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7102721" y="4980039"/>
            <a:ext cx="508423" cy="60215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724128" y="5867400"/>
            <a:ext cx="313189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/>
              <a:t>SPF Version: February 2019</a:t>
            </a:r>
            <a:endParaRPr lang="en-CA" sz="1800" dirty="0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C6B36FA8-8168-4F39-B78D-427D31A106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0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58"/>
    </mc:Choice>
    <mc:Fallback xmlns="">
      <p:transition spd="slow" advTm="26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Other supporting documentation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1800" dirty="0"/>
              <a:t>Scholarly Review Form (only if you are conducting greater than minimal risk research)</a:t>
            </a:r>
          </a:p>
          <a:p>
            <a:r>
              <a:rPr lang="en-CA" sz="1800" dirty="0"/>
              <a:t>Recruitment materials to be used, such as  advertisements or letters to participants</a:t>
            </a:r>
          </a:p>
          <a:p>
            <a:r>
              <a:rPr lang="en-CA" sz="1800" dirty="0"/>
              <a:t>Instruments to be used to gather data, such as questionnaires or interview guides</a:t>
            </a:r>
          </a:p>
          <a:p>
            <a:r>
              <a:rPr lang="en-CA" sz="1800" dirty="0"/>
              <a:t>Consent Form</a:t>
            </a:r>
          </a:p>
          <a:p>
            <a:r>
              <a:rPr lang="en-CA" sz="1800" dirty="0"/>
              <a:t>Oral Consent script</a:t>
            </a:r>
          </a:p>
          <a:p>
            <a:r>
              <a:rPr lang="en-CA" sz="1800" dirty="0"/>
              <a:t>Debriefing script</a:t>
            </a:r>
          </a:p>
          <a:p>
            <a:r>
              <a:rPr lang="en-CA" sz="1800" dirty="0"/>
              <a:t>List of resources to whom participants can be referred if necessary</a:t>
            </a:r>
          </a:p>
          <a:p>
            <a:r>
              <a:rPr lang="en-CA" sz="1800" dirty="0"/>
              <a:t>Letters of support from participating organizations</a:t>
            </a:r>
          </a:p>
          <a:p>
            <a:endParaRPr lang="en-CA" sz="1800" dirty="0"/>
          </a:p>
          <a:p>
            <a:r>
              <a:rPr lang="en-CA" sz="1800" dirty="0"/>
              <a:t>Submit on </a:t>
            </a:r>
            <a:r>
              <a:rPr lang="en-US" sz="1800" i="1" dirty="0" err="1"/>
              <a:t>ConRAD</a:t>
            </a:r>
            <a:r>
              <a:rPr lang="en-US" sz="1800" dirty="0"/>
              <a:t> or </a:t>
            </a:r>
            <a:r>
              <a:rPr lang="en-CA" sz="1800"/>
              <a:t>via </a:t>
            </a:r>
            <a:r>
              <a:rPr lang="en-CA" sz="1800" dirty="0"/>
              <a:t>e-mail: </a:t>
            </a:r>
            <a:r>
              <a:rPr lang="en-CA" sz="1800" dirty="0">
                <a:hlinkClick r:id="rId5"/>
              </a:rPr>
              <a:t>oor.ethics@concordia.ca</a:t>
            </a:r>
            <a:endParaRPr lang="en-CA" sz="1800" dirty="0"/>
          </a:p>
          <a:p>
            <a:endParaRPr lang="en-US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2BF7B8D5-DD13-44EF-AE77-32DFE6E695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0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63"/>
    </mc:Choice>
    <mc:Fallback xmlns="">
      <p:transition spd="slow" advTm="57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Research Ethics Boards (REB)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“Human Research Ethics Committee” (HREC) at Concordia</a:t>
            </a:r>
          </a:p>
          <a:p>
            <a:pPr marL="0" indent="0">
              <a:buNone/>
            </a:pPr>
            <a:endParaRPr lang="en-CA" dirty="0"/>
          </a:p>
          <a:p>
            <a:r>
              <a:rPr lang="en-CA" dirty="0"/>
              <a:t>Mandate: “review the ethical acceptability of all research involving humans”</a:t>
            </a:r>
          </a:p>
          <a:p>
            <a:pPr lvl="1"/>
            <a:r>
              <a:rPr lang="en-CA" sz="2000" dirty="0"/>
              <a:t>Independent of the researcher</a:t>
            </a:r>
          </a:p>
          <a:p>
            <a:pPr lvl="1"/>
            <a:r>
              <a:rPr lang="en-CA" sz="2000" dirty="0"/>
              <a:t>Emphasis on protecting the rights and well-being of research participants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85207B6-3C78-48CD-8926-5A799FECE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7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27"/>
    </mc:Choice>
    <mc:Fallback xmlns="">
      <p:transition spd="slow" advTm="14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Initial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Triage based on risk level</a:t>
            </a:r>
          </a:p>
          <a:p>
            <a:r>
              <a:rPr lang="en-CA" dirty="0"/>
              <a:t>Delegated review</a:t>
            </a:r>
          </a:p>
          <a:p>
            <a:r>
              <a:rPr lang="en-CA" dirty="0"/>
              <a:t>Full committee review</a:t>
            </a:r>
          </a:p>
          <a:p>
            <a:r>
              <a:rPr lang="en-CA" dirty="0"/>
              <a:t>Possible outcomes:</a:t>
            </a:r>
          </a:p>
          <a:p>
            <a:pPr lvl="1"/>
            <a:r>
              <a:rPr lang="en-CA" sz="2000" dirty="0"/>
              <a:t>Approved</a:t>
            </a:r>
          </a:p>
          <a:p>
            <a:pPr lvl="1"/>
            <a:r>
              <a:rPr lang="en-CA" sz="2000" dirty="0"/>
              <a:t>Approved with comments / recommendations</a:t>
            </a:r>
          </a:p>
          <a:p>
            <a:pPr lvl="1"/>
            <a:r>
              <a:rPr lang="en-CA" sz="2000" dirty="0"/>
              <a:t>Conditional Approval</a:t>
            </a:r>
          </a:p>
          <a:p>
            <a:pPr lvl="1"/>
            <a:r>
              <a:rPr lang="en-CA" sz="2000" dirty="0"/>
              <a:t>Queries</a:t>
            </a:r>
          </a:p>
          <a:p>
            <a:pPr lvl="1"/>
            <a:r>
              <a:rPr lang="en-CA" sz="2000" dirty="0"/>
              <a:t>Not approved</a:t>
            </a:r>
          </a:p>
          <a:p>
            <a:endParaRPr lang="en-US" dirty="0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89A1BC1D-9EB6-49D5-BF3F-00789DF3D2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3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17"/>
    </mc:Choice>
    <mc:Fallback xmlns="">
      <p:transition spd="slow" advTm="65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Normative Texts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800" dirty="0"/>
              <a:t>Among the most important:</a:t>
            </a:r>
          </a:p>
          <a:p>
            <a:pPr marL="0" indent="0">
              <a:buNone/>
            </a:pPr>
            <a:endParaRPr lang="en-CA" sz="2000" dirty="0"/>
          </a:p>
          <a:p>
            <a:pPr lvl="1"/>
            <a:r>
              <a:rPr lang="en-CA" sz="2400" dirty="0"/>
              <a:t>TCPS 2 (2018) - Tri-Council Policy Statement: Ethical Conduct for Research Involving Humans</a:t>
            </a:r>
          </a:p>
          <a:p>
            <a:pPr lvl="1"/>
            <a:r>
              <a:rPr lang="en-CA" sz="2400" dirty="0"/>
              <a:t>Civil Code of Quebec </a:t>
            </a:r>
          </a:p>
          <a:p>
            <a:pPr lvl="1"/>
            <a:r>
              <a:rPr lang="en-CA" sz="2400" dirty="0"/>
              <a:t>Professional codes of ethics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56053" y="3198168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29B73F2-D7D4-4365-BE52-90D6F4E6E3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7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64"/>
    </mc:Choice>
    <mc:Fallback xmlns="">
      <p:transition spd="slow" advTm="10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Contact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000" dirty="0"/>
              <a:t>Initial review </a:t>
            </a:r>
            <a:r>
              <a:rPr lang="en-CA" sz="2000"/>
              <a:t>of faculty/staff </a:t>
            </a:r>
            <a:r>
              <a:rPr lang="en-CA" sz="2000" dirty="0"/>
              <a:t>research, and general inquiries:</a:t>
            </a:r>
          </a:p>
          <a:p>
            <a:pPr marL="514350" lvl="1" indent="0">
              <a:buNone/>
            </a:pPr>
            <a:r>
              <a:rPr lang="en-CA" sz="2000" dirty="0"/>
              <a:t>Monica Toca</a:t>
            </a:r>
            <a:br>
              <a:rPr lang="en-CA" sz="2000" dirty="0"/>
            </a:br>
            <a:r>
              <a:rPr lang="en-CA" sz="2000" dirty="0"/>
              <a:t>Manager, Research Ethics</a:t>
            </a:r>
            <a:br>
              <a:rPr lang="en-CA" sz="2000" dirty="0"/>
            </a:br>
            <a:r>
              <a:rPr lang="en-CA" sz="2000" dirty="0"/>
              <a:t>monica.toca@concordia.ca</a:t>
            </a:r>
            <a:br>
              <a:rPr lang="en-CA" sz="2000" dirty="0"/>
            </a:br>
            <a:r>
              <a:rPr lang="en-CA" sz="2000" dirty="0"/>
              <a:t>514-848-2424 ext. 2425</a:t>
            </a:r>
          </a:p>
          <a:p>
            <a:pPr marL="514350" lvl="1" indent="0">
              <a:buNone/>
            </a:pPr>
            <a:endParaRPr lang="en-CA" sz="2000" dirty="0"/>
          </a:p>
          <a:p>
            <a:pPr marL="457200"/>
            <a:r>
              <a:rPr lang="en-CA" sz="2000" dirty="0"/>
              <a:t>Our website: </a:t>
            </a:r>
            <a:r>
              <a:rPr lang="en-CA" sz="2000" dirty="0">
                <a:hlinkClick r:id="rId5"/>
              </a:rPr>
              <a:t>http://www.concordia.ca/research/for-researchers/ethics.html</a:t>
            </a: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7F6C6BC-BA69-4284-8D49-A91284C664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1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15"/>
    </mc:Choice>
    <mc:Fallback xmlns="">
      <p:transition spd="slow" advTm="15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15AE513-95C2-49A6-9482-F9BC75A3D3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36"/>
    </mc:Choice>
    <mc:Fallback xmlns="">
      <p:transition spd="slow" advTm="8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9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03784"/>
          </a:xfrm>
        </p:spPr>
        <p:txBody>
          <a:bodyPr/>
          <a:lstStyle/>
          <a:p>
            <a:pPr algn="ctr"/>
            <a:r>
              <a:rPr lang="en-CA" sz="2400" dirty="0"/>
              <a:t>Overview</a:t>
            </a:r>
            <a:endParaRPr lang="en-US" sz="2400" dirty="0">
              <a:latin typeface="Arial Bold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z="1800" dirty="0"/>
          </a:p>
          <a:p>
            <a:endParaRPr lang="en-CA" sz="1800" dirty="0"/>
          </a:p>
          <a:p>
            <a:r>
              <a:rPr lang="en-CA" dirty="0"/>
              <a:t>Background</a:t>
            </a:r>
          </a:p>
          <a:p>
            <a:r>
              <a:rPr lang="en-CA" dirty="0"/>
              <a:t>Principles</a:t>
            </a:r>
          </a:p>
          <a:p>
            <a:r>
              <a:rPr lang="en-CA" dirty="0"/>
              <a:t>Scope</a:t>
            </a:r>
          </a:p>
          <a:p>
            <a:r>
              <a:rPr lang="en-CA" dirty="0"/>
              <a:t>Process</a:t>
            </a:r>
          </a:p>
          <a:p>
            <a:r>
              <a:rPr lang="en-CA" sz="2000" dirty="0"/>
              <a:t>Q&amp;A</a:t>
            </a:r>
            <a:endParaRPr lang="en-CA" dirty="0"/>
          </a:p>
          <a:p>
            <a:pPr marL="0" lvl="0" indent="0">
              <a:buNone/>
            </a:pP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3A1CC92-09B1-4040-83B2-F489FA413D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51"/>
    </mc:Choice>
    <mc:Fallback xmlns="">
      <p:transition spd="slow" advTm="26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4822304" cy="4114800"/>
          </a:xfrm>
        </p:spPr>
        <p:txBody>
          <a:bodyPr/>
          <a:lstStyle/>
          <a:p>
            <a:pPr marL="0" indent="0">
              <a:buNone/>
            </a:pPr>
            <a:r>
              <a:rPr lang="en-CA" sz="2000" dirty="0"/>
              <a:t>Questionable medical research in the 20</a:t>
            </a:r>
            <a:r>
              <a:rPr lang="en-CA" sz="2000" baseline="30000" dirty="0"/>
              <a:t>th</a:t>
            </a:r>
            <a:r>
              <a:rPr lang="en-CA" sz="2000" dirty="0"/>
              <a:t> century:</a:t>
            </a:r>
          </a:p>
          <a:p>
            <a:pPr marL="360363" lvl="2" indent="-360363" fontAlgn="auto">
              <a:spcAft>
                <a:spcPts val="0"/>
              </a:spcAft>
              <a:buFont typeface="Wingdings 2"/>
              <a:buChar char=""/>
              <a:defRPr/>
            </a:pPr>
            <a:r>
              <a:rPr lang="en-CA" sz="1800" dirty="0"/>
              <a:t>Treatment withheld despite proven efficacy</a:t>
            </a:r>
          </a:p>
          <a:p>
            <a:pPr marL="360363" lvl="2" indent="-360363" fontAlgn="auto">
              <a:spcAft>
                <a:spcPts val="0"/>
              </a:spcAft>
              <a:buFont typeface="Wingdings 2"/>
              <a:buChar char=""/>
              <a:defRPr/>
            </a:pPr>
            <a:r>
              <a:rPr lang="en-CA" sz="1800" dirty="0"/>
              <a:t>Continuing studies despite evidence of toxicity</a:t>
            </a:r>
          </a:p>
          <a:p>
            <a:pPr marL="360363" lvl="2" indent="-360363" fontAlgn="auto">
              <a:spcAft>
                <a:spcPts val="0"/>
              </a:spcAft>
              <a:buFont typeface="Wingdings 2"/>
              <a:buChar char=""/>
              <a:defRPr/>
            </a:pPr>
            <a:r>
              <a:rPr lang="en-CA" sz="1800" dirty="0"/>
              <a:t>Administration of toxic substances to improve understanding of disease</a:t>
            </a:r>
          </a:p>
          <a:p>
            <a:pPr marL="360363" lvl="2" indent="-360363" fontAlgn="auto">
              <a:spcAft>
                <a:spcPts val="0"/>
              </a:spcAft>
              <a:buFont typeface="Wingdings 2"/>
              <a:buChar char=""/>
              <a:defRPr/>
            </a:pPr>
            <a:r>
              <a:rPr lang="en-CA" sz="1800" dirty="0"/>
              <a:t>Experimental surgical techniques tested on healthy patients</a:t>
            </a:r>
          </a:p>
          <a:p>
            <a:pPr marL="360363" lvl="2" indent="-360363" fontAlgn="auto">
              <a:spcAft>
                <a:spcPts val="0"/>
              </a:spcAft>
              <a:buFont typeface="Wingdings 2"/>
              <a:buChar char=""/>
              <a:defRPr/>
            </a:pPr>
            <a:r>
              <a:rPr lang="en-CA" sz="1800" dirty="0"/>
              <a:t>Infants exposed to high doses of x-rays for dubious purposes</a:t>
            </a:r>
            <a:endParaRPr lang="en-CA" sz="2400" dirty="0"/>
          </a:p>
          <a:p>
            <a:pPr marL="0" indent="0">
              <a:buNone/>
            </a:pPr>
            <a:endParaRPr lang="en-CA" sz="1600" dirty="0"/>
          </a:p>
          <a:p>
            <a:pPr marL="0" indent="0">
              <a:buNone/>
            </a:pPr>
            <a:r>
              <a:rPr lang="en-CA" sz="1400" dirty="0"/>
              <a:t>Henry K. Beecher. Ethics and Clinical Research. </a:t>
            </a:r>
            <a:r>
              <a:rPr lang="en-CA" sz="1400" i="1" dirty="0"/>
              <a:t>NEJM</a:t>
            </a:r>
            <a:r>
              <a:rPr lang="en-CA" sz="1400" dirty="0"/>
              <a:t>. 1966; 274: 367 – 372. </a:t>
            </a:r>
            <a:endParaRPr lang="fr-CA" sz="1400" dirty="0"/>
          </a:p>
          <a:p>
            <a:endParaRPr lang="en-US" dirty="0"/>
          </a:p>
        </p:txBody>
      </p:sp>
      <p:pic>
        <p:nvPicPr>
          <p:cNvPr id="5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1760575"/>
            <a:ext cx="2839294" cy="3468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45CDEDD-B0F6-4097-BB72-276BCA451D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1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03"/>
    </mc:Choice>
    <mc:Fallback xmlns="">
      <p:transition spd="slow" advTm="21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t"/>
            <a:r>
              <a:rPr lang="en-CA" sz="3400" dirty="0"/>
              <a:t>The Three Principles - </a:t>
            </a:r>
            <a:r>
              <a:rPr lang="en-CA" sz="3400" b="1" dirty="0"/>
              <a:t>TCPS2 (2010)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  <a:p>
            <a:endParaRPr lang="en-CA" dirty="0"/>
          </a:p>
          <a:p>
            <a:r>
              <a:rPr lang="en-CA" sz="2800" dirty="0"/>
              <a:t>Respect for persons</a:t>
            </a:r>
            <a:endParaRPr lang="en-US" sz="2800" dirty="0"/>
          </a:p>
          <a:p>
            <a:r>
              <a:rPr lang="en-CA" sz="2800" dirty="0"/>
              <a:t>Concern for welfare</a:t>
            </a:r>
            <a:endParaRPr lang="en-US" sz="2800" dirty="0"/>
          </a:p>
          <a:p>
            <a:r>
              <a:rPr lang="en-US" sz="2800" dirty="0"/>
              <a:t>J</a:t>
            </a:r>
            <a:r>
              <a:rPr lang="en-CA" sz="2800" dirty="0" err="1"/>
              <a:t>ustice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5B721CB-F9FB-448E-83E4-65E89C57BC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3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7"/>
    </mc:Choice>
    <mc:Fallback xmlns="">
      <p:transition spd="slow" advTm="9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Respect for Persons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en-CA" dirty="0"/>
              <a:t>Respect for persons</a:t>
            </a:r>
          </a:p>
          <a:p>
            <a:pPr marL="621792" lvl="1" fontAlgn="auto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CA" sz="2000" dirty="0"/>
              <a:t>Typically framed as an issue of autonomy and of informed consent</a:t>
            </a:r>
          </a:p>
          <a:p>
            <a:pPr marL="621792" lvl="1" fontAlgn="auto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CA" sz="2000" dirty="0"/>
              <a:t>Special protections for individuals with reduced autonomy:</a:t>
            </a:r>
          </a:p>
          <a:p>
            <a:pPr marL="859536" lvl="2" fontAlgn="auto">
              <a:spcAft>
                <a:spcPts val="0"/>
              </a:spcAft>
              <a:buFont typeface="Wingdings 2"/>
              <a:buChar char=""/>
              <a:defRPr/>
            </a:pPr>
            <a:r>
              <a:rPr lang="en-CA" sz="1800" dirty="0"/>
              <a:t>Children</a:t>
            </a:r>
          </a:p>
          <a:p>
            <a:pPr marL="859536" lvl="2" fontAlgn="auto">
              <a:spcAft>
                <a:spcPts val="0"/>
              </a:spcAft>
              <a:buFont typeface="Wingdings 2"/>
              <a:buChar char=""/>
              <a:defRPr/>
            </a:pPr>
            <a:r>
              <a:rPr lang="en-CA" sz="1800" dirty="0"/>
              <a:t>Mentally incapacitated adults</a:t>
            </a:r>
          </a:p>
          <a:p>
            <a:pPr marL="859536" lvl="2" fontAlgn="auto">
              <a:spcAft>
                <a:spcPts val="0"/>
              </a:spcAft>
              <a:buFont typeface="Wingdings 2"/>
              <a:buChar char=""/>
              <a:defRPr/>
            </a:pPr>
            <a:r>
              <a:rPr lang="en-CA" sz="1800" dirty="0"/>
              <a:t>Prisoners</a:t>
            </a:r>
          </a:p>
          <a:p>
            <a:pPr marL="859536" lvl="2" fontAlgn="auto">
              <a:spcAft>
                <a:spcPts val="0"/>
              </a:spcAft>
              <a:buFont typeface="Wingdings 2"/>
              <a:buChar char=""/>
              <a:defRPr/>
            </a:pPr>
            <a:r>
              <a:rPr lang="en-CA" sz="1800" dirty="0"/>
              <a:t>Employees</a:t>
            </a:r>
          </a:p>
          <a:p>
            <a:pPr marL="621792" lvl="1" fontAlgn="auto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CA" sz="2000" dirty="0"/>
              <a:t>Other considerations:</a:t>
            </a:r>
          </a:p>
          <a:p>
            <a:pPr marL="859536" lvl="2" fontAlgn="auto">
              <a:spcAft>
                <a:spcPts val="0"/>
              </a:spcAft>
              <a:buFont typeface="Wingdings 2"/>
              <a:buChar char=""/>
              <a:defRPr/>
            </a:pPr>
            <a:r>
              <a:rPr lang="en-CA" sz="1800" dirty="0"/>
              <a:t>Relationship with the participant</a:t>
            </a:r>
          </a:p>
          <a:p>
            <a:pPr marL="859536" lvl="2" fontAlgn="auto">
              <a:spcAft>
                <a:spcPts val="0"/>
              </a:spcAft>
              <a:buFont typeface="Wingdings 2"/>
              <a:buChar char=""/>
              <a:defRPr/>
            </a:pPr>
            <a:r>
              <a:rPr lang="en-CA" sz="1800" dirty="0"/>
              <a:t>Relationship with the community</a:t>
            </a:r>
            <a:endParaRPr lang="fr-CA" sz="1800" dirty="0"/>
          </a:p>
          <a:p>
            <a:endParaRPr lang="en-US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1DB1429F-7776-44D5-82C1-8DBF2555CB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8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89"/>
    </mc:Choice>
    <mc:Fallback xmlns="">
      <p:transition spd="slow" advTm="35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Respect for Persons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sz="1800" dirty="0"/>
              <a:t>Elements of informed consent</a:t>
            </a:r>
          </a:p>
          <a:p>
            <a:pPr marL="400050">
              <a:buFont typeface="Arial" pitchFamily="34" charset="0"/>
              <a:buChar char="•"/>
            </a:pPr>
            <a:r>
              <a:rPr lang="en-CA" sz="1800" dirty="0"/>
              <a:t>An ongoing process</a:t>
            </a:r>
          </a:p>
          <a:p>
            <a:pPr marL="400050">
              <a:buFont typeface="Arial" pitchFamily="34" charset="0"/>
              <a:buChar char="•"/>
            </a:pPr>
            <a:r>
              <a:rPr lang="en-CA" sz="1800" dirty="0"/>
              <a:t>Information </a:t>
            </a:r>
          </a:p>
          <a:p>
            <a:pPr marL="857250" lvl="1" indent="-342900">
              <a:buFont typeface="Arial" pitchFamily="34" charset="0"/>
              <a:buChar char="•"/>
            </a:pPr>
            <a:r>
              <a:rPr lang="en-CA" sz="1600" dirty="0"/>
              <a:t>Such as the objective, risks, benefits, methods etc. </a:t>
            </a:r>
          </a:p>
          <a:p>
            <a:pPr marL="400050">
              <a:buFont typeface="Arial" pitchFamily="34" charset="0"/>
              <a:buChar char="•"/>
            </a:pPr>
            <a:r>
              <a:rPr lang="en-CA" sz="1800" dirty="0"/>
              <a:t>Comprehension</a:t>
            </a:r>
          </a:p>
          <a:p>
            <a:pPr marL="857250" lvl="1" indent="-342900">
              <a:buFont typeface="Arial" pitchFamily="34" charset="0"/>
              <a:buChar char="•"/>
            </a:pPr>
            <a:r>
              <a:rPr lang="en-CA" sz="1600" dirty="0"/>
              <a:t>How will participating affect me?</a:t>
            </a:r>
          </a:p>
          <a:p>
            <a:pPr marL="400050">
              <a:buFont typeface="Arial" pitchFamily="34" charset="0"/>
              <a:buChar char="•"/>
            </a:pPr>
            <a:r>
              <a:rPr lang="en-CA" sz="1800" dirty="0"/>
              <a:t>Voluntariness</a:t>
            </a:r>
          </a:p>
          <a:p>
            <a:pPr marL="857250" lvl="1" indent="-342900">
              <a:buFont typeface="Arial" pitchFamily="34" charset="0"/>
              <a:buChar char="•"/>
            </a:pPr>
            <a:r>
              <a:rPr lang="en-CA" sz="1600" dirty="0"/>
              <a:t>At a minimum, lack of coercion</a:t>
            </a:r>
          </a:p>
          <a:p>
            <a:pPr marL="400050">
              <a:buFont typeface="Arial" pitchFamily="34" charset="0"/>
              <a:buChar char="•"/>
            </a:pPr>
            <a:r>
              <a:rPr lang="en-CA" sz="1800" dirty="0"/>
              <a:t>Articulation of a choice</a:t>
            </a:r>
          </a:p>
          <a:p>
            <a:pPr marL="857250" lvl="1" indent="-342900">
              <a:buFont typeface="Arial" pitchFamily="34" charset="0"/>
              <a:buChar char="•"/>
            </a:pPr>
            <a:r>
              <a:rPr lang="en-CA" sz="1600" dirty="0"/>
              <a:t>Written consent forms most common.</a:t>
            </a:r>
          </a:p>
          <a:p>
            <a:pPr marL="857250" lvl="1" indent="-342900">
              <a:buFont typeface="Arial" pitchFamily="34" charset="0"/>
              <a:buChar char="•"/>
            </a:pPr>
            <a:r>
              <a:rPr lang="en-CA" sz="1600" dirty="0"/>
              <a:t>Other means of obtaining and documenting consent may be appropriate. (See TCPS Art. 3.12)</a:t>
            </a:r>
          </a:p>
          <a:p>
            <a:endParaRPr lang="en-US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39DFD09-1CFD-4280-944A-4801D1BD9E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9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04"/>
    </mc:Choice>
    <mc:Fallback xmlns="">
      <p:transition spd="slow" advTm="59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Concern for Welfare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Broad conception of harms and benefits</a:t>
            </a:r>
          </a:p>
          <a:p>
            <a:pPr lvl="1"/>
            <a:r>
              <a:rPr lang="en-CA" sz="2000" dirty="0"/>
              <a:t>E.g. physical harm, but also psychological harm, risk to privacy, financial well-being</a:t>
            </a:r>
            <a:endParaRPr lang="en-CA" dirty="0"/>
          </a:p>
          <a:p>
            <a:r>
              <a:rPr lang="en-CA" dirty="0"/>
              <a:t>Maximize benefits</a:t>
            </a:r>
          </a:p>
          <a:p>
            <a:pPr lvl="1"/>
            <a:r>
              <a:rPr lang="en-CA" sz="2000" dirty="0"/>
              <a:t>To the participant</a:t>
            </a:r>
          </a:p>
          <a:p>
            <a:pPr lvl="1"/>
            <a:r>
              <a:rPr lang="en-CA" sz="2000" dirty="0"/>
              <a:t>To society at large</a:t>
            </a:r>
          </a:p>
          <a:p>
            <a:r>
              <a:rPr lang="en-CA" dirty="0"/>
              <a:t>Minimize risks</a:t>
            </a:r>
          </a:p>
          <a:p>
            <a:r>
              <a:rPr lang="en-CA" dirty="0"/>
              <a:t>Reasonable risk-benefit ratio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E28E302-2BC0-4D8C-920A-7F19A1C4D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2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45"/>
    </mc:Choice>
    <mc:Fallback xmlns="">
      <p:transition spd="slow" advTm="18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Justice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Minimally, justice requires fair subject selection</a:t>
            </a:r>
          </a:p>
          <a:p>
            <a:pPr lvl="1"/>
            <a:r>
              <a:rPr lang="en-CA" sz="2000" dirty="0"/>
              <a:t>Not choosing subjects on a convenience basis</a:t>
            </a:r>
          </a:p>
          <a:p>
            <a:pPr lvl="1"/>
            <a:r>
              <a:rPr lang="en-CA" sz="2000" dirty="0"/>
              <a:t>Inclusiveness in subject selection</a:t>
            </a:r>
          </a:p>
          <a:p>
            <a:r>
              <a:rPr lang="en-CA" dirty="0"/>
              <a:t>Other considerations</a:t>
            </a:r>
          </a:p>
          <a:p>
            <a:pPr lvl="1"/>
            <a:r>
              <a:rPr lang="en-CA" sz="2000" dirty="0"/>
              <a:t>Access to the fruits of research</a:t>
            </a:r>
          </a:p>
          <a:p>
            <a:pPr lvl="1"/>
            <a:r>
              <a:rPr lang="en-CA" sz="2000" dirty="0"/>
              <a:t>Research priorities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486AA0D-595D-4ED9-95B4-0F3CF26765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5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58"/>
    </mc:Choice>
    <mc:Fallback xmlns="">
      <p:transition spd="slow" advTm="17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What research is subject to ethics review?	</a:t>
            </a:r>
          </a:p>
          <a:p>
            <a:pPr marL="360363" lvl="1" indent="-360363"/>
            <a:r>
              <a:rPr lang="en-CA" sz="2000" dirty="0"/>
              <a:t>Research: “an undertaking intended to extend knowledge through a disciplined inquiry or systematic investigation.” (TCPS2 p. 15)</a:t>
            </a:r>
          </a:p>
          <a:p>
            <a:pPr marL="360363" lvl="1" indent="-360363"/>
            <a:r>
              <a:rPr lang="en-CA" sz="2000" dirty="0"/>
              <a:t>Participant: “those individuals whose data, or responses to interventions, stimuli or questions by the researcher, are relevant to answering the research question.” (TCPS2 p. 16)</a:t>
            </a:r>
          </a:p>
          <a:p>
            <a:pPr marL="360363" lvl="1" indent="-360363"/>
            <a:r>
              <a:rPr lang="en-CA" sz="2000" dirty="0"/>
              <a:t>Disciplined inquiry: “an inquiry that is conducted with the expectation that the method, results, and conclusions will be able to withstand the scrutiny of the relevant research community.” </a:t>
            </a:r>
            <a:r>
              <a:rPr lang="en-CA" sz="1400" dirty="0"/>
              <a:t>(</a:t>
            </a:r>
            <a:r>
              <a:rPr lang="en-CA" sz="1400" dirty="0">
                <a:hlinkClick r:id="rId5"/>
              </a:rPr>
              <a:t>http://pre.ethics.gc.ca/eng/policy-politique/interpretations/scope-portee/</a:t>
            </a:r>
            <a:r>
              <a:rPr lang="en-CA" sz="1400" dirty="0"/>
              <a:t>)</a:t>
            </a:r>
          </a:p>
          <a:p>
            <a:pPr marL="360363" lvl="1" indent="-360363"/>
            <a:r>
              <a:rPr lang="en-CA" sz="2000" dirty="0"/>
              <a:t>See the “Cheat Sheet”</a:t>
            </a:r>
          </a:p>
          <a:p>
            <a:pPr marL="360363" lvl="1" indent="-360363"/>
            <a:endParaRPr lang="en-CA" sz="2000" dirty="0"/>
          </a:p>
          <a:p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5D6836D-89B7-49CB-ADCF-5050F74E12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75"/>
    </mc:Choice>
    <mc:Fallback xmlns="">
      <p:transition spd="slow" advTm="38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OforNFH_Aug30_ppttemplate">
  <a:themeElements>
    <a:clrScheme name="CONCORDIA UNIVERSITY">
      <a:dk1>
        <a:srgbClr val="000000"/>
      </a:dk1>
      <a:lt1>
        <a:srgbClr val="FFFFFF"/>
      </a:lt1>
      <a:dk2>
        <a:srgbClr val="000000"/>
      </a:dk2>
      <a:lt2>
        <a:srgbClr val="BCBCBC"/>
      </a:lt2>
      <a:accent1>
        <a:srgbClr val="801329"/>
      </a:accent1>
      <a:accent2>
        <a:srgbClr val="E83F21"/>
      </a:accent2>
      <a:accent3>
        <a:srgbClr val="00776F"/>
      </a:accent3>
      <a:accent4>
        <a:srgbClr val="E90065"/>
      </a:accent4>
      <a:accent5>
        <a:srgbClr val="1598D6"/>
      </a:accent5>
      <a:accent6>
        <a:srgbClr val="7BC224"/>
      </a:accent6>
      <a:hlink>
        <a:srgbClr val="801329"/>
      </a:hlink>
      <a:folHlink>
        <a:srgbClr val="0E317B"/>
      </a:folHlink>
    </a:clrScheme>
    <a:fontScheme name="Concordia-PPT">
      <a:majorFont>
        <a:latin typeface="GillSans Bold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3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32" charset="0"/>
          </a:defRPr>
        </a:defPPr>
      </a:lstStyle>
    </a:lnDef>
  </a:objectDefaults>
  <a:extraClrSchemeLst>
    <a:extraClrScheme>
      <a:clrScheme name="Concordia-P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ordia-PP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ordia-PP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ordia-PP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ordia-PP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ordia-PP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ordia-PP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ordia-PP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ordia-PP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ordia-PP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ordia-PP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ordia-PP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ROforNFH_Aug30_ppttemplate</Template>
  <TotalTime>340</TotalTime>
  <Words>732</Words>
  <Application>Microsoft Office PowerPoint</Application>
  <PresentationFormat>On-screen Show (4:3)</PresentationFormat>
  <Paragraphs>134</Paragraphs>
  <Slides>17</Slides>
  <Notes>17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Arial Bold</vt:lpstr>
      <vt:lpstr>Gill Sans</vt:lpstr>
      <vt:lpstr>GillSans Bold</vt:lpstr>
      <vt:lpstr>Times</vt:lpstr>
      <vt:lpstr>Verdana</vt:lpstr>
      <vt:lpstr>Wingdings</vt:lpstr>
      <vt:lpstr>Wingdings 2</vt:lpstr>
      <vt:lpstr>Wingdings 3</vt:lpstr>
      <vt:lpstr>ROforNFH_Aug30_ppttemplate</vt:lpstr>
      <vt:lpstr>Research Orientation for New Faculty Hires</vt:lpstr>
      <vt:lpstr>Overview</vt:lpstr>
      <vt:lpstr>Background</vt:lpstr>
      <vt:lpstr>The Three Principles - TCPS2 (2010) </vt:lpstr>
      <vt:lpstr>Respect for Persons</vt:lpstr>
      <vt:lpstr>Respect for Persons</vt:lpstr>
      <vt:lpstr>Concern for Welfare</vt:lpstr>
      <vt:lpstr>Justice</vt:lpstr>
      <vt:lpstr>Scope</vt:lpstr>
      <vt:lpstr>Scope</vt:lpstr>
      <vt:lpstr>Process</vt:lpstr>
      <vt:lpstr>Other supporting documentation</vt:lpstr>
      <vt:lpstr>Research Ethics Boards (REB)</vt:lpstr>
      <vt:lpstr>Initial review</vt:lpstr>
      <vt:lpstr>Normative Texts</vt:lpstr>
      <vt:lpstr>Contact Information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Orientation for New Faculty Hires</dc:title>
  <dc:creator>Kingf00</dc:creator>
  <cp:lastModifiedBy>Monica Toca</cp:lastModifiedBy>
  <cp:revision>35</cp:revision>
  <cp:lastPrinted>2019-08-26T21:36:39Z</cp:lastPrinted>
  <dcterms:created xsi:type="dcterms:W3CDTF">2016-06-27T20:25:28Z</dcterms:created>
  <dcterms:modified xsi:type="dcterms:W3CDTF">2020-05-18T03:04:57Z</dcterms:modified>
</cp:coreProperties>
</file>