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5"/>
  </p:notesMasterIdLst>
  <p:sldIdLst>
    <p:sldId id="256" r:id="rId2"/>
    <p:sldId id="265" r:id="rId3"/>
    <p:sldId id="258" r:id="rId4"/>
    <p:sldId id="259" r:id="rId5"/>
    <p:sldId id="408" r:id="rId6"/>
    <p:sldId id="413" r:id="rId7"/>
    <p:sldId id="262" r:id="rId8"/>
    <p:sldId id="415" r:id="rId9"/>
    <p:sldId id="410" r:id="rId10"/>
    <p:sldId id="414" r:id="rId11"/>
    <p:sldId id="411" r:id="rId12"/>
    <p:sldId id="412" r:id="rId13"/>
    <p:sldId id="260" r:id="rId14"/>
  </p:sldIdLst>
  <p:sldSz cx="9906000" cy="6858000" type="A4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249" autoAdjust="0"/>
  </p:normalViewPr>
  <p:slideViewPr>
    <p:cSldViewPr>
      <p:cViewPr varScale="1">
        <p:scale>
          <a:sx n="64" d="100"/>
          <a:sy n="64" d="100"/>
        </p:scale>
        <p:origin x="133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35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Can we add our</a:t>
            </a:r>
            <a:r>
              <a:rPr lang="en-CA" baseline="0" dirty="0"/>
              <a:t> expected RSC numbers for 2021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5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9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2653" y="2348880"/>
            <a:ext cx="569595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2653" y="4293096"/>
            <a:ext cx="569595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810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526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cordia.ca/research/award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3">
            <a:extLst>
              <a:ext uri="{FF2B5EF4-FFF2-40B4-BE49-F238E27FC236}">
                <a16:creationId xmlns:a16="http://schemas.microsoft.com/office/drawing/2014/main" id="{8912A0CF-E3F2-4A08-8B38-E635CF555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4608" y="2166618"/>
            <a:ext cx="7704856" cy="3350614"/>
          </a:xfrm>
        </p:spPr>
        <p:txBody>
          <a:bodyPr/>
          <a:lstStyle/>
          <a:p>
            <a:pPr>
              <a:spcAft>
                <a:spcPts val="450"/>
              </a:spcAft>
            </a:pPr>
            <a:r>
              <a:rPr lang="en-US" sz="3600" b="1" i="1" dirty="0"/>
              <a:t>External Prizes &amp; Awards:</a:t>
            </a:r>
          </a:p>
          <a:p>
            <a:pPr>
              <a:spcAft>
                <a:spcPts val="450"/>
              </a:spcAft>
            </a:pPr>
            <a:r>
              <a:rPr lang="en-US" sz="3600" b="1" i="1" dirty="0"/>
              <a:t>Overview &amp; Strategy</a:t>
            </a:r>
          </a:p>
          <a:p>
            <a:pPr>
              <a:spcAft>
                <a:spcPts val="450"/>
              </a:spcAft>
            </a:pPr>
            <a:endParaRPr lang="en-US" sz="2400" b="1" i="1" dirty="0"/>
          </a:p>
          <a:p>
            <a:pPr>
              <a:spcAft>
                <a:spcPts val="450"/>
              </a:spcAft>
            </a:pPr>
            <a:r>
              <a:rPr lang="en-US" sz="2400" b="1" i="1" dirty="0"/>
              <a:t>OVPRGS Town Hall Meeting</a:t>
            </a:r>
          </a:p>
          <a:p>
            <a:pPr>
              <a:spcAft>
                <a:spcPts val="450"/>
              </a:spcAft>
            </a:pPr>
            <a:r>
              <a:rPr lang="en-US" sz="2400" b="1" i="1" dirty="0"/>
              <a:t>17 November 2021</a:t>
            </a:r>
            <a:endParaRPr lang="en-US" sz="2400" dirty="0"/>
          </a:p>
          <a:p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6496" y="404664"/>
            <a:ext cx="7886700" cy="770683"/>
          </a:xfrm>
        </p:spPr>
        <p:txBody>
          <a:bodyPr/>
          <a:lstStyle/>
          <a:p>
            <a:r>
              <a:rPr lang="en-US" b="1" i="1" dirty="0"/>
              <a:t>… to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521" y="1484784"/>
            <a:ext cx="8916957" cy="419786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b="1" dirty="0"/>
              <a:t>Department level: </a:t>
            </a:r>
            <a:r>
              <a:rPr lang="en-CA" dirty="0"/>
              <a:t>working with the ADRs to explore mechanisms which will encourage and support department-level, peer and self nominations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Winter 2022: All Chairs Meetings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Fall 2021: </a:t>
            </a:r>
            <a:r>
              <a:rPr lang="en-CA" sz="2400" b="1" dirty="0"/>
              <a:t>Database of external awards and prizes </a:t>
            </a:r>
            <a:r>
              <a:rPr lang="en-CA" sz="2400" dirty="0"/>
              <a:t>– collaboration between OVPRGS, OOR and UCS</a:t>
            </a:r>
          </a:p>
        </p:txBody>
      </p:sp>
    </p:spTree>
    <p:extLst>
      <p:ext uri="{BB962C8B-B14F-4D97-AF65-F5344CB8AC3E}">
        <p14:creationId xmlns:p14="http://schemas.microsoft.com/office/powerpoint/2010/main" val="213033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Importance of External Prizes and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654" y="1988840"/>
            <a:ext cx="8420100" cy="4114800"/>
          </a:xfrm>
        </p:spPr>
        <p:txBody>
          <a:bodyPr/>
          <a:lstStyle/>
          <a:p>
            <a:r>
              <a:rPr lang="en-CA" b="1" dirty="0"/>
              <a:t>Recognize </a:t>
            </a:r>
            <a:r>
              <a:rPr lang="en-CA" dirty="0"/>
              <a:t>the achievements of individual researchers and research creators</a:t>
            </a:r>
          </a:p>
          <a:p>
            <a:pPr>
              <a:spcBef>
                <a:spcPts val="1200"/>
              </a:spcBef>
            </a:pPr>
            <a:r>
              <a:rPr lang="en-CA" dirty="0"/>
              <a:t>Wider implications: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2400" dirty="0"/>
              <a:t>As a measure of the quality of our scholarship, they enhance our institutional </a:t>
            </a:r>
            <a:r>
              <a:rPr lang="en-CA" sz="2400" b="1" dirty="0"/>
              <a:t>reputation</a:t>
            </a:r>
            <a:r>
              <a:rPr lang="en-CA" sz="2400" dirty="0"/>
              <a:t> and influence our global </a:t>
            </a:r>
            <a:r>
              <a:rPr lang="en-CA" sz="2400" b="1" dirty="0"/>
              <a:t>rankings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2400" dirty="0"/>
              <a:t>Contribute to a culture of excellence, allowing us to </a:t>
            </a:r>
            <a:r>
              <a:rPr lang="en-CA" sz="2400" b="1" dirty="0"/>
              <a:t>recruit</a:t>
            </a:r>
            <a:r>
              <a:rPr lang="en-CA" sz="2400" dirty="0"/>
              <a:t> and </a:t>
            </a:r>
            <a:r>
              <a:rPr lang="en-CA" sz="2400" b="1" dirty="0"/>
              <a:t>retain</a:t>
            </a:r>
            <a:r>
              <a:rPr lang="en-CA" sz="2400" dirty="0"/>
              <a:t> top researchers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03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/>
              <a:t>Database of external awards and prizes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060848"/>
            <a:ext cx="8420100" cy="6480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lvl="2" indent="0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CA" sz="28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https://www.concordia.ca/research/awards.html</a:t>
            </a:r>
            <a:r>
              <a:rPr lang="en-CA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In February 2022,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filter for career stage will be added, allowing researchers to search for prizes and awards by either Early-mid career, or Established career </a:t>
            </a:r>
          </a:p>
        </p:txBody>
      </p:sp>
    </p:spTree>
    <p:extLst>
      <p:ext uri="{BB962C8B-B14F-4D97-AF65-F5344CB8AC3E}">
        <p14:creationId xmlns:p14="http://schemas.microsoft.com/office/powerpoint/2010/main" val="211319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419100"/>
            <a:ext cx="8420100" cy="1143000"/>
          </a:xfrm>
        </p:spPr>
        <p:txBody>
          <a:bodyPr/>
          <a:lstStyle/>
          <a:p>
            <a:r>
              <a:rPr lang="en-US" b="1" i="1" dirty="0"/>
              <a:t>Background &amp;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562100"/>
            <a:ext cx="8420100" cy="4114800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r>
              <a:rPr lang="en-US" dirty="0"/>
              <a:t>Limited institutional record-keeping on external prizes &amp; awards prior to 2012</a:t>
            </a:r>
          </a:p>
          <a:p>
            <a:pPr>
              <a:spcAft>
                <a:spcPts val="450"/>
              </a:spcAft>
            </a:pPr>
            <a:r>
              <a:rPr lang="en-US" dirty="0"/>
              <a:t>An ad hoc approach to external prizes &amp; awards until 2019</a:t>
            </a:r>
          </a:p>
          <a:p>
            <a:pPr>
              <a:spcAft>
                <a:spcPts val="450"/>
              </a:spcAft>
            </a:pPr>
            <a:r>
              <a:rPr lang="en-US" dirty="0"/>
              <a:t>A new funding landscape since 2019 requiring institutional nomination strategies for external prizes &amp; awards, e.g. SSHRC Impact Awards </a:t>
            </a:r>
          </a:p>
          <a:p>
            <a:pPr>
              <a:spcAft>
                <a:spcPts val="45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873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85" y="476672"/>
            <a:ext cx="8420100" cy="891355"/>
          </a:xfrm>
        </p:spPr>
        <p:txBody>
          <a:bodyPr/>
          <a:lstStyle/>
          <a:p>
            <a:r>
              <a:rPr lang="en-US" b="1" i="1" dirty="0"/>
              <a:t>Recent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27" y="1368026"/>
            <a:ext cx="8581206" cy="5013301"/>
          </a:xfrm>
        </p:spPr>
        <p:txBody>
          <a:bodyPr/>
          <a:lstStyle/>
          <a:p>
            <a:r>
              <a:rPr lang="en-US" dirty="0"/>
              <a:t>Concordia’s RSC nominations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2019: </a:t>
            </a:r>
            <a:r>
              <a:rPr lang="en-US" b="1" dirty="0"/>
              <a:t>4 </a:t>
            </a:r>
            <a:r>
              <a:rPr lang="en-US" dirty="0"/>
              <a:t>(3 Fellows, 1 College Member)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2020:</a:t>
            </a:r>
            <a:r>
              <a:rPr lang="en-US" b="1" dirty="0"/>
              <a:t> 10 </a:t>
            </a:r>
            <a:r>
              <a:rPr lang="en-US" dirty="0"/>
              <a:t>(4 Fellows, 6 College Members)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2021</a:t>
            </a:r>
            <a:r>
              <a:rPr lang="en-US" i="1" dirty="0"/>
              <a:t>: </a:t>
            </a:r>
            <a:r>
              <a:rPr lang="en-US" b="1" dirty="0"/>
              <a:t>18</a:t>
            </a:r>
            <a:r>
              <a:rPr lang="en-US" dirty="0"/>
              <a:t> (7 Fellows, 11 College Members)</a:t>
            </a:r>
            <a:endParaRPr lang="en-US" b="1" dirty="0"/>
          </a:p>
          <a:p>
            <a:pPr>
              <a:spcBef>
                <a:spcPts val="1200"/>
              </a:spcBef>
            </a:pPr>
            <a:r>
              <a:rPr lang="en-US" dirty="0"/>
              <a:t>Concordia’s RSC success rate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2019: </a:t>
            </a:r>
            <a:r>
              <a:rPr lang="en-US" b="1" dirty="0"/>
              <a:t>0  </a:t>
            </a:r>
            <a:r>
              <a:rPr lang="en-US" b="1" u="sng" dirty="0"/>
              <a:t>BUT</a:t>
            </a:r>
            <a:endParaRPr lang="en-US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2020: </a:t>
            </a:r>
            <a:r>
              <a:rPr lang="en-US" b="1" dirty="0"/>
              <a:t>3</a:t>
            </a:r>
            <a:r>
              <a:rPr lang="en-US" dirty="0"/>
              <a:t> (1 Fellow, 2 College Members)</a:t>
            </a:r>
          </a:p>
          <a:p>
            <a:pPr>
              <a:spcBef>
                <a:spcPts val="1200"/>
              </a:spcBef>
            </a:pPr>
            <a:r>
              <a:rPr lang="en-US" dirty="0"/>
              <a:t>Average RSC nomination success rate, nationally, in 2020: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1 in 5 </a:t>
            </a:r>
            <a:r>
              <a:rPr lang="en-US" dirty="0"/>
              <a:t>for both Fellows and College Members</a:t>
            </a:r>
          </a:p>
          <a:p>
            <a:pPr>
              <a:spcBef>
                <a:spcPts val="1200"/>
              </a:spcBef>
            </a:pPr>
            <a:r>
              <a:rPr lang="en-US" dirty="0"/>
              <a:t>Concordia’s success rate in 2020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1 in 4 </a:t>
            </a:r>
            <a:r>
              <a:rPr lang="en-US" dirty="0"/>
              <a:t>for Fellows, and </a:t>
            </a:r>
            <a:r>
              <a:rPr lang="en-US" b="1" dirty="0"/>
              <a:t>1 in 3 </a:t>
            </a:r>
            <a:r>
              <a:rPr lang="en-US" dirty="0"/>
              <a:t>for the College</a:t>
            </a:r>
          </a:p>
        </p:txBody>
      </p:sp>
    </p:spTree>
    <p:extLst>
      <p:ext uri="{BB962C8B-B14F-4D97-AF65-F5344CB8AC3E}">
        <p14:creationId xmlns:p14="http://schemas.microsoft.com/office/powerpoint/2010/main" val="47214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64" y="361730"/>
            <a:ext cx="8420100" cy="907030"/>
          </a:xfrm>
        </p:spPr>
        <p:txBody>
          <a:bodyPr/>
          <a:lstStyle/>
          <a:p>
            <a:r>
              <a:rPr lang="en-US" b="1" i="1" dirty="0"/>
              <a:t>This Year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268760"/>
            <a:ext cx="8784976" cy="4660912"/>
          </a:xfrm>
        </p:spPr>
        <p:txBody>
          <a:bodyPr/>
          <a:lstStyle/>
          <a:p>
            <a:pPr marL="0" indent="0">
              <a:spcAft>
                <a:spcPts val="1125"/>
              </a:spcAft>
              <a:buNone/>
            </a:pPr>
            <a:r>
              <a:rPr lang="en-US" dirty="0"/>
              <a:t>In addition to 10 RSC nominations in December 2020, the OVPRGS submitted nominations January-October 2021 for: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Prix Acfas (5)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Prix du Québec (2),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SSHRC Impact Awards (1 – nominee a Finalist in 2020)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NSERC Synergy Award (1)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Arthur B. McDonald Fellowship (2), and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Governor General’s Innovation Awards (1)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The OVPRGS and all participating stakeholders put a heavy emphasis on embedding equity, diversity, and inclusion in their processes</a:t>
            </a:r>
          </a:p>
        </p:txBody>
      </p:sp>
    </p:spTree>
    <p:extLst>
      <p:ext uri="{BB962C8B-B14F-4D97-AF65-F5344CB8AC3E}">
        <p14:creationId xmlns:p14="http://schemas.microsoft.com/office/powerpoint/2010/main" val="6711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0512" y="256751"/>
            <a:ext cx="7886700" cy="770683"/>
          </a:xfrm>
        </p:spPr>
        <p:txBody>
          <a:bodyPr/>
          <a:lstStyle/>
          <a:p>
            <a:r>
              <a:rPr lang="en-US" b="1" i="1" dirty="0"/>
              <a:t>From Ad hoc 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0512" y="1027434"/>
            <a:ext cx="8496944" cy="5353894"/>
          </a:xfrm>
        </p:spPr>
        <p:txBody>
          <a:bodyPr>
            <a:noAutofit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en-US" dirty="0"/>
              <a:t>Since 2019, the OVPRGS has focused on moving Concordia’s external prizes &amp; awards strategy from ad hoc support to a process that connects all levels of the University, and generates a high volume of high-quality nominations: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Expansion of the portfolio of Associate Advisor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Institutional Research Initiatives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/>
              <a:t>(2019) to include oversight of external prizes &amp; awards w/ position reporting to Director, Research Development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Creation of the portfolio of Associate Vice-President Research, Development &amp; Outreach (2019)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Creation of the portfolio of Advisor, Institutional Recognition Initiatives w/ position reporting to Director, Research Development (2021)</a:t>
            </a:r>
          </a:p>
        </p:txBody>
      </p:sp>
    </p:spTree>
    <p:extLst>
      <p:ext uri="{BB962C8B-B14F-4D97-AF65-F5344CB8AC3E}">
        <p14:creationId xmlns:p14="http://schemas.microsoft.com/office/powerpoint/2010/main" val="207911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i="1" dirty="0"/>
              <a:t>...</a:t>
            </a:r>
            <a:r>
              <a:rPr lang="fr-CA" b="1" i="1" dirty="0"/>
              <a:t> to Process</a:t>
            </a:r>
            <a:endParaRPr lang="en-C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268760"/>
            <a:ext cx="8420100" cy="47525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CA" dirty="0"/>
              <a:t>The OOR offers extensive support developing major prize and award nominations for our faculty</a:t>
            </a:r>
          </a:p>
          <a:p>
            <a:pPr>
              <a:spcAft>
                <a:spcPts val="1200"/>
              </a:spcAft>
            </a:pPr>
            <a:r>
              <a:rPr lang="en-CA" dirty="0"/>
              <a:t>This support is equally available regardless of whether the University is the nominator, or the nominator is a colleague (both within and outside of the university). We encourage nominees to put individual nominators in touch with us when they are aware of them</a:t>
            </a:r>
          </a:p>
          <a:p>
            <a:pPr>
              <a:spcAft>
                <a:spcPts val="1200"/>
              </a:spcAft>
            </a:pPr>
            <a:r>
              <a:rPr lang="en-CA" dirty="0"/>
              <a:t>The University’s efforts are geared toward faculty at all stages of their career. Early-career prizes and awards are also important for building toward career-crowning honours later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846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6496" y="404664"/>
            <a:ext cx="7886700" cy="770683"/>
          </a:xfrm>
        </p:spPr>
        <p:txBody>
          <a:bodyPr/>
          <a:lstStyle/>
          <a:p>
            <a:r>
              <a:rPr lang="en-US" b="1" i="1" dirty="0"/>
              <a:t>… to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521" y="1175347"/>
            <a:ext cx="8916957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b="1" dirty="0"/>
              <a:t>National and international level:</a:t>
            </a:r>
            <a:r>
              <a:rPr lang="en-CA" dirty="0"/>
              <a:t> in close contact with the </a:t>
            </a:r>
            <a:r>
              <a:rPr lang="en-CA" b="1" dirty="0"/>
              <a:t>Global Excellence Initiative, </a:t>
            </a:r>
            <a:r>
              <a:rPr lang="en-CA" dirty="0"/>
              <a:t>managed by Universities Canada, which promotes the recognition of Canadian research talent on the international stage.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Support includes: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CA" dirty="0"/>
              <a:t>Inventories of national and international research awards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CA" dirty="0"/>
              <a:t>Support in building compelling dossiers during the application process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CA" dirty="0"/>
              <a:t>Assistance with coordination of external reviews of candidates’ nomination dossier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CA" dirty="0"/>
              <a:t>Proposing a path to success for top researchers</a:t>
            </a:r>
          </a:p>
        </p:txBody>
      </p:sp>
    </p:spTree>
    <p:extLst>
      <p:ext uri="{BB962C8B-B14F-4D97-AF65-F5344CB8AC3E}">
        <p14:creationId xmlns:p14="http://schemas.microsoft.com/office/powerpoint/2010/main" val="197923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6496" y="404664"/>
            <a:ext cx="7886700" cy="770683"/>
          </a:xfrm>
        </p:spPr>
        <p:txBody>
          <a:bodyPr/>
          <a:lstStyle/>
          <a:p>
            <a:r>
              <a:rPr lang="en-US" b="1" i="1" dirty="0"/>
              <a:t>… to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521" y="1175347"/>
            <a:ext cx="8916957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dirty="0"/>
              <a:t>University level: </a:t>
            </a:r>
            <a:r>
              <a:rPr lang="en-CA" b="1" dirty="0"/>
              <a:t>University Research Committee </a:t>
            </a:r>
            <a:r>
              <a:rPr lang="en-CA" dirty="0"/>
              <a:t>(URC+2) responsible for providing high-level guidance and oversight of the external awards and prizes nomination process</a:t>
            </a:r>
          </a:p>
          <a:p>
            <a:pPr marL="539750" lvl="1" indent="-2698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Review of bi-annual reports on nominations and outcomes issued by the OVPRGS; tracking  performance and nominations to date, benchmarking with other institutions</a:t>
            </a:r>
          </a:p>
          <a:p>
            <a:pPr marL="539750" lvl="1" indent="-2698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Provide guidance on Concordia’s overall external prizes &amp; awards strategy, including considerations related to institutional capacity as well as alignment with current and emerging best practices related to equity, diversity &amp; inclusion and the principles of inclusive excellence </a:t>
            </a:r>
          </a:p>
        </p:txBody>
      </p:sp>
    </p:spTree>
    <p:extLst>
      <p:ext uri="{BB962C8B-B14F-4D97-AF65-F5344CB8AC3E}">
        <p14:creationId xmlns:p14="http://schemas.microsoft.com/office/powerpoint/2010/main" val="202262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6496" y="404664"/>
            <a:ext cx="7886700" cy="770683"/>
          </a:xfrm>
        </p:spPr>
        <p:txBody>
          <a:bodyPr/>
          <a:lstStyle/>
          <a:p>
            <a:r>
              <a:rPr lang="en-US" b="1" i="1" dirty="0"/>
              <a:t>… to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521" y="1175346"/>
            <a:ext cx="8916957" cy="527798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200" dirty="0"/>
              <a:t>Faculty level: working with the ADRs to establish </a:t>
            </a:r>
            <a:r>
              <a:rPr lang="en-CA" sz="2200" b="1" dirty="0"/>
              <a:t>faculty-level “Awards, Honours and Prizes” Committees </a:t>
            </a:r>
            <a:endParaRPr lang="en-CA" sz="2200" dirty="0"/>
          </a:p>
          <a:p>
            <a:pPr marL="449263" lvl="1">
              <a:spcBef>
                <a:spcPts val="0"/>
              </a:spcBef>
              <a:spcAft>
                <a:spcPts val="0"/>
              </a:spcAft>
            </a:pPr>
            <a:r>
              <a:rPr lang="en-CA" sz="2000" dirty="0"/>
              <a:t>Support identification and nomination of a diverse pool of stellar candidates for external awards and prizes </a:t>
            </a:r>
          </a:p>
          <a:p>
            <a:pPr marL="449263" lvl="1">
              <a:spcBef>
                <a:spcPts val="0"/>
              </a:spcBef>
              <a:spcAft>
                <a:spcPts val="0"/>
              </a:spcAft>
            </a:pPr>
            <a:r>
              <a:rPr lang="en-CA" sz="2000" dirty="0"/>
              <a:t>Alignment with the Canada Research Chairs Program’s best practices for candidate selection:</a:t>
            </a:r>
          </a:p>
          <a:p>
            <a:pPr marL="947738" lvl="2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dirty="0"/>
              <a:t>fairly considers the impact of leaves on a potential nominee’s record when assessing research outputs, including potential career slowdowns as individuals transition to being on leave and transition back to work;</a:t>
            </a:r>
          </a:p>
          <a:p>
            <a:pPr marL="947738" lvl="2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dirty="0"/>
              <a:t>ensures that the assessment process does not undervalue scholarship or research that is non-traditional or unconventional, based in Indigenous ways of knowing, outside the mainstream of the discipline, or focused on issues of gender, race or minority status;</a:t>
            </a:r>
          </a:p>
          <a:p>
            <a:pPr marL="947738" lvl="2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dirty="0"/>
              <a:t>ensures that the need for workplace accommodations is not used as a negative against a potential nominee in the assessment process;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0721038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4012</TotalTime>
  <Words>921</Words>
  <Application>Microsoft Office PowerPoint</Application>
  <PresentationFormat>A4 Paper (210x297 mm)</PresentationFormat>
  <Paragraphs>74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Bold</vt:lpstr>
      <vt:lpstr>Courier New</vt:lpstr>
      <vt:lpstr>GillSans Bold</vt:lpstr>
      <vt:lpstr>Times</vt:lpstr>
      <vt:lpstr>Wingdings</vt:lpstr>
      <vt:lpstr>Default Theme</vt:lpstr>
      <vt:lpstr>PowerPoint Presentation</vt:lpstr>
      <vt:lpstr>Background &amp; Context</vt:lpstr>
      <vt:lpstr>Recent Progress</vt:lpstr>
      <vt:lpstr>This Year at a Glance</vt:lpstr>
      <vt:lpstr>From Ad hoc …</vt:lpstr>
      <vt:lpstr>... to Process</vt:lpstr>
      <vt:lpstr>… to Process</vt:lpstr>
      <vt:lpstr>… to Process</vt:lpstr>
      <vt:lpstr>… to Process</vt:lpstr>
      <vt:lpstr>… to Process</vt:lpstr>
      <vt:lpstr>Importance of External Prizes and Awards</vt:lpstr>
      <vt:lpstr>Database of external awards and prizes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Grant Workshops:   NSERC Discovery and  Research Tools and Instruments</dc:title>
  <dc:creator>Microsoft Office User</dc:creator>
  <cp:lastModifiedBy>Dominique Michaud</cp:lastModifiedBy>
  <cp:revision>306</cp:revision>
  <cp:lastPrinted>2018-08-30T20:07:49Z</cp:lastPrinted>
  <dcterms:created xsi:type="dcterms:W3CDTF">2018-08-25T17:12:17Z</dcterms:created>
  <dcterms:modified xsi:type="dcterms:W3CDTF">2021-11-17T18:50:19Z</dcterms:modified>
</cp:coreProperties>
</file>