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8" r:id="rId1"/>
  </p:sldMasterIdLst>
  <p:notesMasterIdLst>
    <p:notesMasterId r:id="rId49"/>
  </p:notesMasterIdLst>
  <p:sldIdLst>
    <p:sldId id="256" r:id="rId2"/>
    <p:sldId id="452" r:id="rId3"/>
    <p:sldId id="426" r:id="rId4"/>
    <p:sldId id="450" r:id="rId5"/>
    <p:sldId id="451" r:id="rId6"/>
    <p:sldId id="429" r:id="rId7"/>
    <p:sldId id="430" r:id="rId8"/>
    <p:sldId id="431" r:id="rId9"/>
    <p:sldId id="454" r:id="rId10"/>
    <p:sldId id="455" r:id="rId11"/>
    <p:sldId id="432" r:id="rId12"/>
    <p:sldId id="433" r:id="rId13"/>
    <p:sldId id="434" r:id="rId14"/>
    <p:sldId id="435" r:id="rId15"/>
    <p:sldId id="436" r:id="rId16"/>
    <p:sldId id="437" r:id="rId17"/>
    <p:sldId id="438" r:id="rId18"/>
    <p:sldId id="439" r:id="rId19"/>
    <p:sldId id="440" r:id="rId20"/>
    <p:sldId id="442" r:id="rId21"/>
    <p:sldId id="443" r:id="rId22"/>
    <p:sldId id="444" r:id="rId23"/>
    <p:sldId id="445" r:id="rId24"/>
    <p:sldId id="446" r:id="rId25"/>
    <p:sldId id="447" r:id="rId26"/>
    <p:sldId id="448" r:id="rId27"/>
    <p:sldId id="449" r:id="rId28"/>
    <p:sldId id="453" r:id="rId29"/>
    <p:sldId id="456" r:id="rId30"/>
    <p:sldId id="457" r:id="rId31"/>
    <p:sldId id="458" r:id="rId32"/>
    <p:sldId id="459" r:id="rId33"/>
    <p:sldId id="460" r:id="rId34"/>
    <p:sldId id="461" r:id="rId35"/>
    <p:sldId id="462" r:id="rId36"/>
    <p:sldId id="463" r:id="rId37"/>
    <p:sldId id="464" r:id="rId38"/>
    <p:sldId id="465" r:id="rId39"/>
    <p:sldId id="466" r:id="rId40"/>
    <p:sldId id="467" r:id="rId41"/>
    <p:sldId id="468" r:id="rId42"/>
    <p:sldId id="469" r:id="rId43"/>
    <p:sldId id="470" r:id="rId44"/>
    <p:sldId id="471" r:id="rId45"/>
    <p:sldId id="472" r:id="rId46"/>
    <p:sldId id="473" r:id="rId47"/>
    <p:sldId id="260" r:id="rId48"/>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minique Michaud" initials="DM" lastIdx="3" clrIdx="0">
    <p:extLst>
      <p:ext uri="{19B8F6BF-5375-455C-9EA6-DF929625EA0E}">
        <p15:presenceInfo xmlns:p15="http://schemas.microsoft.com/office/powerpoint/2012/main" userId="S-1-5-21-2025429265-616249376-725345543-16473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79273"/>
  </p:normalViewPr>
  <p:slideViewPr>
    <p:cSldViewPr>
      <p:cViewPr varScale="1">
        <p:scale>
          <a:sx n="61" d="100"/>
          <a:sy n="61" d="100"/>
        </p:scale>
        <p:origin x="186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12072"/>
    </p:cViewPr>
  </p:sorterViewPr>
  <p:notesViewPr>
    <p:cSldViewPr>
      <p:cViewPr varScale="1">
        <p:scale>
          <a:sx n="71" d="100"/>
          <a:sy n="71" d="100"/>
        </p:scale>
        <p:origin x="3592" y="1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2E4A71-3022-42B0-B97B-81FB04615619}" type="doc">
      <dgm:prSet loTypeId="urn:microsoft.com/office/officeart/2009/3/layout/CircleRelationship" loCatId="relationship" qsTypeId="urn:microsoft.com/office/officeart/2005/8/quickstyle/simple1" qsCatId="simple" csTypeId="urn:microsoft.com/office/officeart/2005/8/colors/colorful3" csCatId="colorful" phldr="1"/>
      <dgm:spPr/>
      <dgm:t>
        <a:bodyPr/>
        <a:lstStyle/>
        <a:p>
          <a:endParaRPr lang="en-US"/>
        </a:p>
      </dgm:t>
    </dgm:pt>
    <dgm:pt modelId="{7BC05BCA-5DB0-4946-ABD5-96DA3B49164C}">
      <dgm:prSet phldrT="[Text]" custT="1"/>
      <dgm:spPr/>
      <dgm:t>
        <a:bodyPr/>
        <a:lstStyle/>
        <a:p>
          <a:r>
            <a:rPr lang="en-US" sz="4800" dirty="0" smtClean="0">
              <a:latin typeface="Calibri" panose="020F0502020204030204" pitchFamily="34" charset="0"/>
              <a:cs typeface="Calibri" panose="020F0502020204030204" pitchFamily="34" charset="0"/>
            </a:rPr>
            <a:t>Application</a:t>
          </a:r>
          <a:endParaRPr lang="en-US" sz="4800" dirty="0">
            <a:latin typeface="Calibri" panose="020F0502020204030204" pitchFamily="34" charset="0"/>
            <a:cs typeface="Calibri" panose="020F0502020204030204" pitchFamily="34" charset="0"/>
          </a:endParaRPr>
        </a:p>
      </dgm:t>
    </dgm:pt>
    <dgm:pt modelId="{283CAEDE-1440-49EE-AB3D-7A7982E3A43F}" type="parTrans" cxnId="{98461C2D-3149-460E-900B-4818A8884476}">
      <dgm:prSet/>
      <dgm:spPr/>
      <dgm:t>
        <a:bodyPr/>
        <a:lstStyle/>
        <a:p>
          <a:endParaRPr lang="en-US"/>
        </a:p>
      </dgm:t>
    </dgm:pt>
    <dgm:pt modelId="{45D75F04-F63D-4DF8-A49E-68D41EFA60AD}" type="sibTrans" cxnId="{98461C2D-3149-460E-900B-4818A8884476}">
      <dgm:prSet/>
      <dgm:spPr/>
      <dgm:t>
        <a:bodyPr/>
        <a:lstStyle/>
        <a:p>
          <a:endParaRPr lang="en-US"/>
        </a:p>
      </dgm:t>
    </dgm:pt>
    <dgm:pt modelId="{5572B9F1-F9A8-4462-8D00-562AB1151ED5}">
      <dgm:prSet phldrT="[Text]"/>
      <dgm:spPr/>
      <dgm:t>
        <a:bodyPr/>
        <a:lstStyle/>
        <a:p>
          <a:r>
            <a:rPr lang="en-US" dirty="0" smtClean="0">
              <a:latin typeface="Calibri" panose="020F0502020204030204" pitchFamily="34" charset="0"/>
              <a:cs typeface="Calibri" panose="020F0502020204030204" pitchFamily="34" charset="0"/>
            </a:rPr>
            <a:t>Diversity</a:t>
          </a:r>
          <a:endParaRPr lang="en-US" dirty="0">
            <a:latin typeface="Calibri" panose="020F0502020204030204" pitchFamily="34" charset="0"/>
            <a:cs typeface="Calibri" panose="020F0502020204030204" pitchFamily="34" charset="0"/>
          </a:endParaRPr>
        </a:p>
      </dgm:t>
    </dgm:pt>
    <dgm:pt modelId="{F1F48664-7573-42F8-BCE6-59E473A30F7E}" type="parTrans" cxnId="{DC666EC0-2E24-489F-83BE-537A45BE1D91}">
      <dgm:prSet/>
      <dgm:spPr/>
      <dgm:t>
        <a:bodyPr/>
        <a:lstStyle/>
        <a:p>
          <a:endParaRPr lang="en-US"/>
        </a:p>
      </dgm:t>
    </dgm:pt>
    <dgm:pt modelId="{2BC31AAE-BC93-4D26-9E0E-20BAB1D2AB45}" type="sibTrans" cxnId="{DC666EC0-2E24-489F-83BE-537A45BE1D91}">
      <dgm:prSet/>
      <dgm:spPr/>
      <dgm:t>
        <a:bodyPr/>
        <a:lstStyle/>
        <a:p>
          <a:endParaRPr lang="en-US"/>
        </a:p>
      </dgm:t>
    </dgm:pt>
    <dgm:pt modelId="{0FBF3C9C-F639-4FE9-86BB-CBC0D9C09A16}">
      <dgm:prSet phldrT="[Text]"/>
      <dgm:spPr/>
      <dgm:t>
        <a:bodyPr/>
        <a:lstStyle/>
        <a:p>
          <a:r>
            <a:rPr lang="en-US" dirty="0" smtClean="0">
              <a:latin typeface="Calibri" panose="020F0502020204030204" pitchFamily="34" charset="0"/>
              <a:cs typeface="Calibri" panose="020F0502020204030204" pitchFamily="34" charset="0"/>
            </a:rPr>
            <a:t>Equity</a:t>
          </a:r>
          <a:endParaRPr lang="en-US" dirty="0">
            <a:latin typeface="Calibri" panose="020F0502020204030204" pitchFamily="34" charset="0"/>
            <a:cs typeface="Calibri" panose="020F0502020204030204" pitchFamily="34" charset="0"/>
          </a:endParaRPr>
        </a:p>
      </dgm:t>
    </dgm:pt>
    <dgm:pt modelId="{38F32B9F-83B3-457B-AB98-4E9AD360FCC3}" type="parTrans" cxnId="{81E367E8-547A-472D-A142-74761FBDB72D}">
      <dgm:prSet/>
      <dgm:spPr/>
      <dgm:t>
        <a:bodyPr/>
        <a:lstStyle/>
        <a:p>
          <a:endParaRPr lang="en-US"/>
        </a:p>
      </dgm:t>
    </dgm:pt>
    <dgm:pt modelId="{A2A1ADF8-D8B7-4BE7-BBE2-0C3261CF2019}" type="sibTrans" cxnId="{81E367E8-547A-472D-A142-74761FBDB72D}">
      <dgm:prSet/>
      <dgm:spPr/>
      <dgm:t>
        <a:bodyPr/>
        <a:lstStyle/>
        <a:p>
          <a:endParaRPr lang="en-US"/>
        </a:p>
      </dgm:t>
    </dgm:pt>
    <dgm:pt modelId="{3DEF08F8-48F9-42B4-BE80-BEA0D2715225}">
      <dgm:prSet phldrT="[Text]"/>
      <dgm:spPr/>
      <dgm:t>
        <a:bodyPr/>
        <a:lstStyle/>
        <a:p>
          <a:r>
            <a:rPr lang="en-US" dirty="0" smtClean="0">
              <a:latin typeface="Calibri" panose="020F0502020204030204" pitchFamily="34" charset="0"/>
              <a:cs typeface="Calibri" panose="020F0502020204030204" pitchFamily="34" charset="0"/>
            </a:rPr>
            <a:t>Inclusion</a:t>
          </a:r>
          <a:endParaRPr lang="en-US" dirty="0">
            <a:latin typeface="Calibri" panose="020F0502020204030204" pitchFamily="34" charset="0"/>
            <a:cs typeface="Calibri" panose="020F0502020204030204" pitchFamily="34" charset="0"/>
          </a:endParaRPr>
        </a:p>
      </dgm:t>
    </dgm:pt>
    <dgm:pt modelId="{4E9A651F-7DFE-4751-AC42-3DB9C58C2805}" type="parTrans" cxnId="{950E99E2-1CA5-49EC-9A0A-98A666A2999E}">
      <dgm:prSet/>
      <dgm:spPr/>
      <dgm:t>
        <a:bodyPr/>
        <a:lstStyle/>
        <a:p>
          <a:endParaRPr lang="en-US"/>
        </a:p>
      </dgm:t>
    </dgm:pt>
    <dgm:pt modelId="{711A5A72-178F-43C8-9A6C-B21841FB20CE}" type="sibTrans" cxnId="{950E99E2-1CA5-49EC-9A0A-98A666A2999E}">
      <dgm:prSet/>
      <dgm:spPr/>
      <dgm:t>
        <a:bodyPr/>
        <a:lstStyle/>
        <a:p>
          <a:endParaRPr lang="en-US"/>
        </a:p>
      </dgm:t>
    </dgm:pt>
    <dgm:pt modelId="{37DC1017-3680-447E-B9D2-6DCCF693C971}" type="pres">
      <dgm:prSet presAssocID="{1D2E4A71-3022-42B0-B97B-81FB04615619}" presName="Name0" presStyleCnt="0">
        <dgm:presLayoutVars>
          <dgm:chMax val="1"/>
          <dgm:chPref val="1"/>
        </dgm:presLayoutVars>
      </dgm:prSet>
      <dgm:spPr/>
      <dgm:t>
        <a:bodyPr/>
        <a:lstStyle/>
        <a:p>
          <a:endParaRPr lang="en-US"/>
        </a:p>
      </dgm:t>
    </dgm:pt>
    <dgm:pt modelId="{CFB899DA-8DA2-4653-9508-FDCA688B92F9}" type="pres">
      <dgm:prSet presAssocID="{7BC05BCA-5DB0-4946-ABD5-96DA3B49164C}" presName="Parent" presStyleLbl="node0" presStyleIdx="0" presStyleCnt="1" custScaleX="125231">
        <dgm:presLayoutVars>
          <dgm:chMax val="5"/>
          <dgm:chPref val="5"/>
        </dgm:presLayoutVars>
      </dgm:prSet>
      <dgm:spPr/>
      <dgm:t>
        <a:bodyPr/>
        <a:lstStyle/>
        <a:p>
          <a:endParaRPr lang="en-US"/>
        </a:p>
      </dgm:t>
    </dgm:pt>
    <dgm:pt modelId="{B667B78B-AFE7-4B4C-8CBD-DC8D5BE87D8E}" type="pres">
      <dgm:prSet presAssocID="{7BC05BCA-5DB0-4946-ABD5-96DA3B49164C}" presName="Accent1" presStyleLbl="node1" presStyleIdx="0" presStyleCnt="15"/>
      <dgm:spPr/>
    </dgm:pt>
    <dgm:pt modelId="{480F0E2C-184E-43F0-944A-9DEC1A49A8DC}" type="pres">
      <dgm:prSet presAssocID="{7BC05BCA-5DB0-4946-ABD5-96DA3B49164C}" presName="Accent2" presStyleLbl="node1" presStyleIdx="1" presStyleCnt="15"/>
      <dgm:spPr/>
    </dgm:pt>
    <dgm:pt modelId="{33546AD5-F1FD-431D-A28E-0DA540003289}" type="pres">
      <dgm:prSet presAssocID="{7BC05BCA-5DB0-4946-ABD5-96DA3B49164C}" presName="Accent3" presStyleLbl="node1" presStyleIdx="2" presStyleCnt="15"/>
      <dgm:spPr/>
    </dgm:pt>
    <dgm:pt modelId="{97861B1A-B2F9-4D46-9B61-40915E57A367}" type="pres">
      <dgm:prSet presAssocID="{7BC05BCA-5DB0-4946-ABD5-96DA3B49164C}" presName="Accent4" presStyleLbl="node1" presStyleIdx="3" presStyleCnt="15"/>
      <dgm:spPr/>
    </dgm:pt>
    <dgm:pt modelId="{9B732C8D-959B-4ACD-A5F5-53D797076980}" type="pres">
      <dgm:prSet presAssocID="{7BC05BCA-5DB0-4946-ABD5-96DA3B49164C}" presName="Accent5" presStyleLbl="node1" presStyleIdx="4" presStyleCnt="15"/>
      <dgm:spPr/>
    </dgm:pt>
    <dgm:pt modelId="{5CB45297-1C2C-4A9C-AB80-52CEF5C0F3A9}" type="pres">
      <dgm:prSet presAssocID="{7BC05BCA-5DB0-4946-ABD5-96DA3B49164C}" presName="Accent6" presStyleLbl="node1" presStyleIdx="5" presStyleCnt="15"/>
      <dgm:spPr/>
    </dgm:pt>
    <dgm:pt modelId="{616E4AA1-72CA-4DD5-A9B4-F41CEB2506A7}" type="pres">
      <dgm:prSet presAssocID="{5572B9F1-F9A8-4462-8D00-562AB1151ED5}" presName="Child1" presStyleLbl="node1" presStyleIdx="6" presStyleCnt="15" custLinFactNeighborX="37075" custLinFactNeighborY="-34489">
        <dgm:presLayoutVars>
          <dgm:chMax val="0"/>
          <dgm:chPref val="0"/>
        </dgm:presLayoutVars>
      </dgm:prSet>
      <dgm:spPr/>
      <dgm:t>
        <a:bodyPr/>
        <a:lstStyle/>
        <a:p>
          <a:endParaRPr lang="en-US"/>
        </a:p>
      </dgm:t>
    </dgm:pt>
    <dgm:pt modelId="{25E1B1B9-AA3B-40F2-A704-72E8B1E4DAF7}" type="pres">
      <dgm:prSet presAssocID="{5572B9F1-F9A8-4462-8D00-562AB1151ED5}" presName="Accent7" presStyleCnt="0"/>
      <dgm:spPr/>
    </dgm:pt>
    <dgm:pt modelId="{7C1567F0-D696-4052-89D3-AEF26A6A78CE}" type="pres">
      <dgm:prSet presAssocID="{5572B9F1-F9A8-4462-8D00-562AB1151ED5}" presName="AccentHold1" presStyleLbl="node1" presStyleIdx="7" presStyleCnt="15"/>
      <dgm:spPr/>
    </dgm:pt>
    <dgm:pt modelId="{0105F9A3-A895-4FB7-920E-45BFF061E3A8}" type="pres">
      <dgm:prSet presAssocID="{5572B9F1-F9A8-4462-8D00-562AB1151ED5}" presName="Accent8" presStyleCnt="0"/>
      <dgm:spPr/>
    </dgm:pt>
    <dgm:pt modelId="{DD4F46FA-3588-4DD9-9B52-8920F28EC952}" type="pres">
      <dgm:prSet presAssocID="{5572B9F1-F9A8-4462-8D00-562AB1151ED5}" presName="AccentHold2" presStyleLbl="node1" presStyleIdx="8" presStyleCnt="15"/>
      <dgm:spPr/>
    </dgm:pt>
    <dgm:pt modelId="{ED68B8FD-4E28-4A5C-9975-487D6FAE8D06}" type="pres">
      <dgm:prSet presAssocID="{0FBF3C9C-F639-4FE9-86BB-CBC0D9C09A16}" presName="Child2" presStyleLbl="node1" presStyleIdx="9" presStyleCnt="15" custScaleY="103965" custLinFactNeighborX="-38606" custLinFactNeighborY="-593">
        <dgm:presLayoutVars>
          <dgm:chMax val="0"/>
          <dgm:chPref val="0"/>
        </dgm:presLayoutVars>
      </dgm:prSet>
      <dgm:spPr/>
      <dgm:t>
        <a:bodyPr/>
        <a:lstStyle/>
        <a:p>
          <a:endParaRPr lang="en-US"/>
        </a:p>
      </dgm:t>
    </dgm:pt>
    <dgm:pt modelId="{674176D2-C469-4688-A4BF-2D4339877A29}" type="pres">
      <dgm:prSet presAssocID="{0FBF3C9C-F639-4FE9-86BB-CBC0D9C09A16}" presName="Accent9" presStyleCnt="0"/>
      <dgm:spPr/>
    </dgm:pt>
    <dgm:pt modelId="{699D57FA-D586-425F-AF77-900362F177AB}" type="pres">
      <dgm:prSet presAssocID="{0FBF3C9C-F639-4FE9-86BB-CBC0D9C09A16}" presName="AccentHold1" presStyleLbl="node1" presStyleIdx="10" presStyleCnt="15"/>
      <dgm:spPr/>
    </dgm:pt>
    <dgm:pt modelId="{CAD7016F-1760-4ED6-B9DA-5257A9574B10}" type="pres">
      <dgm:prSet presAssocID="{0FBF3C9C-F639-4FE9-86BB-CBC0D9C09A16}" presName="Accent10" presStyleCnt="0"/>
      <dgm:spPr/>
    </dgm:pt>
    <dgm:pt modelId="{A1C9BFF0-7993-4E10-A042-6D1A05BE5502}" type="pres">
      <dgm:prSet presAssocID="{0FBF3C9C-F639-4FE9-86BB-CBC0D9C09A16}" presName="AccentHold2" presStyleLbl="node1" presStyleIdx="11" presStyleCnt="15"/>
      <dgm:spPr/>
    </dgm:pt>
    <dgm:pt modelId="{4E425972-49AE-456E-A2C2-763E1E547ADF}" type="pres">
      <dgm:prSet presAssocID="{0FBF3C9C-F639-4FE9-86BB-CBC0D9C09A16}" presName="Accent11" presStyleCnt="0"/>
      <dgm:spPr/>
    </dgm:pt>
    <dgm:pt modelId="{E664A55B-D84B-442E-B29D-87B51524401B}" type="pres">
      <dgm:prSet presAssocID="{0FBF3C9C-F639-4FE9-86BB-CBC0D9C09A16}" presName="AccentHold3" presStyleLbl="node1" presStyleIdx="12" presStyleCnt="15"/>
      <dgm:spPr/>
    </dgm:pt>
    <dgm:pt modelId="{366841FB-2652-42F1-984E-12C63507D358}" type="pres">
      <dgm:prSet presAssocID="{3DEF08F8-48F9-42B4-BE80-BEA0D2715225}" presName="Child3" presStyleLbl="node1" presStyleIdx="13" presStyleCnt="15" custLinFactNeighborX="-50311" custLinFactNeighborY="-15949">
        <dgm:presLayoutVars>
          <dgm:chMax val="0"/>
          <dgm:chPref val="0"/>
        </dgm:presLayoutVars>
      </dgm:prSet>
      <dgm:spPr/>
      <dgm:t>
        <a:bodyPr/>
        <a:lstStyle/>
        <a:p>
          <a:endParaRPr lang="en-US"/>
        </a:p>
      </dgm:t>
    </dgm:pt>
    <dgm:pt modelId="{3FF4A356-D9AF-4FE3-B341-27F5E05F70AD}" type="pres">
      <dgm:prSet presAssocID="{3DEF08F8-48F9-42B4-BE80-BEA0D2715225}" presName="Accent12" presStyleCnt="0"/>
      <dgm:spPr/>
    </dgm:pt>
    <dgm:pt modelId="{DCE70E50-4C6D-447A-B11A-0770269B21C7}" type="pres">
      <dgm:prSet presAssocID="{3DEF08F8-48F9-42B4-BE80-BEA0D2715225}" presName="AccentHold1" presStyleLbl="node1" presStyleIdx="14" presStyleCnt="15"/>
      <dgm:spPr/>
    </dgm:pt>
  </dgm:ptLst>
  <dgm:cxnLst>
    <dgm:cxn modelId="{27B84EA8-7DF1-4EA2-8043-7C5AC076FCF0}" type="presOf" srcId="{3DEF08F8-48F9-42B4-BE80-BEA0D2715225}" destId="{366841FB-2652-42F1-984E-12C63507D358}" srcOrd="0" destOrd="0" presId="urn:microsoft.com/office/officeart/2009/3/layout/CircleRelationship"/>
    <dgm:cxn modelId="{8FA658C3-AFB9-498E-849C-0E001087FD65}" type="presOf" srcId="{0FBF3C9C-F639-4FE9-86BB-CBC0D9C09A16}" destId="{ED68B8FD-4E28-4A5C-9975-487D6FAE8D06}" srcOrd="0" destOrd="0" presId="urn:microsoft.com/office/officeart/2009/3/layout/CircleRelationship"/>
    <dgm:cxn modelId="{2677B783-998C-4007-B036-33D3D1862494}" type="presOf" srcId="{1D2E4A71-3022-42B0-B97B-81FB04615619}" destId="{37DC1017-3680-447E-B9D2-6DCCF693C971}" srcOrd="0" destOrd="0" presId="urn:microsoft.com/office/officeart/2009/3/layout/CircleRelationship"/>
    <dgm:cxn modelId="{950E99E2-1CA5-49EC-9A0A-98A666A2999E}" srcId="{7BC05BCA-5DB0-4946-ABD5-96DA3B49164C}" destId="{3DEF08F8-48F9-42B4-BE80-BEA0D2715225}" srcOrd="2" destOrd="0" parTransId="{4E9A651F-7DFE-4751-AC42-3DB9C58C2805}" sibTransId="{711A5A72-178F-43C8-9A6C-B21841FB20CE}"/>
    <dgm:cxn modelId="{81E367E8-547A-472D-A142-74761FBDB72D}" srcId="{7BC05BCA-5DB0-4946-ABD5-96DA3B49164C}" destId="{0FBF3C9C-F639-4FE9-86BB-CBC0D9C09A16}" srcOrd="1" destOrd="0" parTransId="{38F32B9F-83B3-457B-AB98-4E9AD360FCC3}" sibTransId="{A2A1ADF8-D8B7-4BE7-BBE2-0C3261CF2019}"/>
    <dgm:cxn modelId="{91DE54D5-A0D3-43E1-B3A3-85A818AA9D44}" type="presOf" srcId="{5572B9F1-F9A8-4462-8D00-562AB1151ED5}" destId="{616E4AA1-72CA-4DD5-A9B4-F41CEB2506A7}" srcOrd="0" destOrd="0" presId="urn:microsoft.com/office/officeart/2009/3/layout/CircleRelationship"/>
    <dgm:cxn modelId="{2183BB12-41E5-4583-94AA-75721C891253}" type="presOf" srcId="{7BC05BCA-5DB0-4946-ABD5-96DA3B49164C}" destId="{CFB899DA-8DA2-4653-9508-FDCA688B92F9}" srcOrd="0" destOrd="0" presId="urn:microsoft.com/office/officeart/2009/3/layout/CircleRelationship"/>
    <dgm:cxn modelId="{DC666EC0-2E24-489F-83BE-537A45BE1D91}" srcId="{7BC05BCA-5DB0-4946-ABD5-96DA3B49164C}" destId="{5572B9F1-F9A8-4462-8D00-562AB1151ED5}" srcOrd="0" destOrd="0" parTransId="{F1F48664-7573-42F8-BCE6-59E473A30F7E}" sibTransId="{2BC31AAE-BC93-4D26-9E0E-20BAB1D2AB45}"/>
    <dgm:cxn modelId="{98461C2D-3149-460E-900B-4818A8884476}" srcId="{1D2E4A71-3022-42B0-B97B-81FB04615619}" destId="{7BC05BCA-5DB0-4946-ABD5-96DA3B49164C}" srcOrd="0" destOrd="0" parTransId="{283CAEDE-1440-49EE-AB3D-7A7982E3A43F}" sibTransId="{45D75F04-F63D-4DF8-A49E-68D41EFA60AD}"/>
    <dgm:cxn modelId="{41DD0592-D14C-441F-BCE0-243F231D9492}" type="presParOf" srcId="{37DC1017-3680-447E-B9D2-6DCCF693C971}" destId="{CFB899DA-8DA2-4653-9508-FDCA688B92F9}" srcOrd="0" destOrd="0" presId="urn:microsoft.com/office/officeart/2009/3/layout/CircleRelationship"/>
    <dgm:cxn modelId="{3A989216-D0F9-442E-A27C-471F7CD763D3}" type="presParOf" srcId="{37DC1017-3680-447E-B9D2-6DCCF693C971}" destId="{B667B78B-AFE7-4B4C-8CBD-DC8D5BE87D8E}" srcOrd="1" destOrd="0" presId="urn:microsoft.com/office/officeart/2009/3/layout/CircleRelationship"/>
    <dgm:cxn modelId="{B3943A9C-3DC6-4A8E-A1AC-106F2E1982DE}" type="presParOf" srcId="{37DC1017-3680-447E-B9D2-6DCCF693C971}" destId="{480F0E2C-184E-43F0-944A-9DEC1A49A8DC}" srcOrd="2" destOrd="0" presId="urn:microsoft.com/office/officeart/2009/3/layout/CircleRelationship"/>
    <dgm:cxn modelId="{3DCB256F-6DCA-478A-A3FD-C25155275FA5}" type="presParOf" srcId="{37DC1017-3680-447E-B9D2-6DCCF693C971}" destId="{33546AD5-F1FD-431D-A28E-0DA540003289}" srcOrd="3" destOrd="0" presId="urn:microsoft.com/office/officeart/2009/3/layout/CircleRelationship"/>
    <dgm:cxn modelId="{CF635347-5D2E-4C05-AE06-7701A6676865}" type="presParOf" srcId="{37DC1017-3680-447E-B9D2-6DCCF693C971}" destId="{97861B1A-B2F9-4D46-9B61-40915E57A367}" srcOrd="4" destOrd="0" presId="urn:microsoft.com/office/officeart/2009/3/layout/CircleRelationship"/>
    <dgm:cxn modelId="{049F5E4E-B5B3-4439-85A2-AB7019DC31B0}" type="presParOf" srcId="{37DC1017-3680-447E-B9D2-6DCCF693C971}" destId="{9B732C8D-959B-4ACD-A5F5-53D797076980}" srcOrd="5" destOrd="0" presId="urn:microsoft.com/office/officeart/2009/3/layout/CircleRelationship"/>
    <dgm:cxn modelId="{F04A1FF2-F004-4B0C-A345-3BF30FB88AE8}" type="presParOf" srcId="{37DC1017-3680-447E-B9D2-6DCCF693C971}" destId="{5CB45297-1C2C-4A9C-AB80-52CEF5C0F3A9}" srcOrd="6" destOrd="0" presId="urn:microsoft.com/office/officeart/2009/3/layout/CircleRelationship"/>
    <dgm:cxn modelId="{93D3D160-24EA-42E2-AA6F-3822BF4871A0}" type="presParOf" srcId="{37DC1017-3680-447E-B9D2-6DCCF693C971}" destId="{616E4AA1-72CA-4DD5-A9B4-F41CEB2506A7}" srcOrd="7" destOrd="0" presId="urn:microsoft.com/office/officeart/2009/3/layout/CircleRelationship"/>
    <dgm:cxn modelId="{3FAC70AC-CD3C-419A-A537-E761ABAF540D}" type="presParOf" srcId="{37DC1017-3680-447E-B9D2-6DCCF693C971}" destId="{25E1B1B9-AA3B-40F2-A704-72E8B1E4DAF7}" srcOrd="8" destOrd="0" presId="urn:microsoft.com/office/officeart/2009/3/layout/CircleRelationship"/>
    <dgm:cxn modelId="{08E3BFBB-3ECA-4E78-8CCD-2DEC6600EFBD}" type="presParOf" srcId="{25E1B1B9-AA3B-40F2-A704-72E8B1E4DAF7}" destId="{7C1567F0-D696-4052-89D3-AEF26A6A78CE}" srcOrd="0" destOrd="0" presId="urn:microsoft.com/office/officeart/2009/3/layout/CircleRelationship"/>
    <dgm:cxn modelId="{B758943F-CF5A-4096-BD45-E00A9F96B666}" type="presParOf" srcId="{37DC1017-3680-447E-B9D2-6DCCF693C971}" destId="{0105F9A3-A895-4FB7-920E-45BFF061E3A8}" srcOrd="9" destOrd="0" presId="urn:microsoft.com/office/officeart/2009/3/layout/CircleRelationship"/>
    <dgm:cxn modelId="{9FE442A7-FB36-4799-9BF4-6467CA76BCD7}" type="presParOf" srcId="{0105F9A3-A895-4FB7-920E-45BFF061E3A8}" destId="{DD4F46FA-3588-4DD9-9B52-8920F28EC952}" srcOrd="0" destOrd="0" presId="urn:microsoft.com/office/officeart/2009/3/layout/CircleRelationship"/>
    <dgm:cxn modelId="{028737AF-C095-4D34-8611-E874AC3F6B7D}" type="presParOf" srcId="{37DC1017-3680-447E-B9D2-6DCCF693C971}" destId="{ED68B8FD-4E28-4A5C-9975-487D6FAE8D06}" srcOrd="10" destOrd="0" presId="urn:microsoft.com/office/officeart/2009/3/layout/CircleRelationship"/>
    <dgm:cxn modelId="{BE5B4E13-2FA9-4060-B4D4-993731C10A9B}" type="presParOf" srcId="{37DC1017-3680-447E-B9D2-6DCCF693C971}" destId="{674176D2-C469-4688-A4BF-2D4339877A29}" srcOrd="11" destOrd="0" presId="urn:microsoft.com/office/officeart/2009/3/layout/CircleRelationship"/>
    <dgm:cxn modelId="{FD45DB34-3A10-405D-BAC2-BA5562845070}" type="presParOf" srcId="{674176D2-C469-4688-A4BF-2D4339877A29}" destId="{699D57FA-D586-425F-AF77-900362F177AB}" srcOrd="0" destOrd="0" presId="urn:microsoft.com/office/officeart/2009/3/layout/CircleRelationship"/>
    <dgm:cxn modelId="{4C8BA5E9-1785-4FAC-AC80-EA30AF16182C}" type="presParOf" srcId="{37DC1017-3680-447E-B9D2-6DCCF693C971}" destId="{CAD7016F-1760-4ED6-B9DA-5257A9574B10}" srcOrd="12" destOrd="0" presId="urn:microsoft.com/office/officeart/2009/3/layout/CircleRelationship"/>
    <dgm:cxn modelId="{5424FF5D-B789-4005-BBAC-BFA54EF2EBC7}" type="presParOf" srcId="{CAD7016F-1760-4ED6-B9DA-5257A9574B10}" destId="{A1C9BFF0-7993-4E10-A042-6D1A05BE5502}" srcOrd="0" destOrd="0" presId="urn:microsoft.com/office/officeart/2009/3/layout/CircleRelationship"/>
    <dgm:cxn modelId="{290D0B10-2B9D-4B44-9A58-888F19314F9A}" type="presParOf" srcId="{37DC1017-3680-447E-B9D2-6DCCF693C971}" destId="{4E425972-49AE-456E-A2C2-763E1E547ADF}" srcOrd="13" destOrd="0" presId="urn:microsoft.com/office/officeart/2009/3/layout/CircleRelationship"/>
    <dgm:cxn modelId="{FB9B2C2A-714D-419A-8BFA-FB8859E31C24}" type="presParOf" srcId="{4E425972-49AE-456E-A2C2-763E1E547ADF}" destId="{E664A55B-D84B-442E-B29D-87B51524401B}" srcOrd="0" destOrd="0" presId="urn:microsoft.com/office/officeart/2009/3/layout/CircleRelationship"/>
    <dgm:cxn modelId="{84FB4E41-3B27-4B48-9AE0-E58139B0F6D4}" type="presParOf" srcId="{37DC1017-3680-447E-B9D2-6DCCF693C971}" destId="{366841FB-2652-42F1-984E-12C63507D358}" srcOrd="14" destOrd="0" presId="urn:microsoft.com/office/officeart/2009/3/layout/CircleRelationship"/>
    <dgm:cxn modelId="{60A78383-4FA7-4993-A951-C78B4AF17A1E}" type="presParOf" srcId="{37DC1017-3680-447E-B9D2-6DCCF693C971}" destId="{3FF4A356-D9AF-4FE3-B341-27F5E05F70AD}" srcOrd="15" destOrd="0" presId="urn:microsoft.com/office/officeart/2009/3/layout/CircleRelationship"/>
    <dgm:cxn modelId="{E28ED35E-16A0-4C62-8DA5-3C5AD04CDFAE}" type="presParOf" srcId="{3FF4A356-D9AF-4FE3-B341-27F5E05F70AD}" destId="{DCE70E50-4C6D-447A-B11A-0770269B21C7}"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2E4A71-3022-42B0-B97B-81FB04615619}" type="doc">
      <dgm:prSet loTypeId="urn:microsoft.com/office/officeart/2009/3/layout/CircleRelationship" loCatId="relationship" qsTypeId="urn:microsoft.com/office/officeart/2005/8/quickstyle/simple1" qsCatId="simple" csTypeId="urn:microsoft.com/office/officeart/2005/8/colors/colorful3" csCatId="colorful" phldr="1"/>
      <dgm:spPr/>
      <dgm:t>
        <a:bodyPr/>
        <a:lstStyle/>
        <a:p>
          <a:endParaRPr lang="en-US"/>
        </a:p>
      </dgm:t>
    </dgm:pt>
    <dgm:pt modelId="{7BC05BCA-5DB0-4946-ABD5-96DA3B49164C}">
      <dgm:prSet phldrT="[Text]" custT="1"/>
      <dgm:spPr/>
      <dgm:t>
        <a:bodyPr/>
        <a:lstStyle/>
        <a:p>
          <a:r>
            <a:rPr lang="en-US" sz="4800" dirty="0" smtClean="0">
              <a:latin typeface="Calibri" panose="020F0502020204030204" pitchFamily="34" charset="0"/>
              <a:cs typeface="Calibri" panose="020F0502020204030204" pitchFamily="34" charset="0"/>
            </a:rPr>
            <a:t>Application</a:t>
          </a:r>
          <a:endParaRPr lang="en-US" sz="4800" dirty="0">
            <a:latin typeface="Calibri" panose="020F0502020204030204" pitchFamily="34" charset="0"/>
            <a:cs typeface="Calibri" panose="020F0502020204030204" pitchFamily="34" charset="0"/>
          </a:endParaRPr>
        </a:p>
      </dgm:t>
    </dgm:pt>
    <dgm:pt modelId="{283CAEDE-1440-49EE-AB3D-7A7982E3A43F}" type="parTrans" cxnId="{98461C2D-3149-460E-900B-4818A8884476}">
      <dgm:prSet/>
      <dgm:spPr/>
      <dgm:t>
        <a:bodyPr/>
        <a:lstStyle/>
        <a:p>
          <a:endParaRPr lang="en-US"/>
        </a:p>
      </dgm:t>
    </dgm:pt>
    <dgm:pt modelId="{45D75F04-F63D-4DF8-A49E-68D41EFA60AD}" type="sibTrans" cxnId="{98461C2D-3149-460E-900B-4818A8884476}">
      <dgm:prSet/>
      <dgm:spPr/>
      <dgm:t>
        <a:bodyPr/>
        <a:lstStyle/>
        <a:p>
          <a:endParaRPr lang="en-US"/>
        </a:p>
      </dgm:t>
    </dgm:pt>
    <dgm:pt modelId="{5572B9F1-F9A8-4462-8D00-562AB1151ED5}">
      <dgm:prSet phldrT="[Text]"/>
      <dgm:spPr/>
      <dgm:t>
        <a:bodyPr/>
        <a:lstStyle/>
        <a:p>
          <a:r>
            <a:rPr lang="en-US" dirty="0" smtClean="0">
              <a:latin typeface="Calibri" panose="020F0502020204030204" pitchFamily="34" charset="0"/>
              <a:cs typeface="Calibri" panose="020F0502020204030204" pitchFamily="34" charset="0"/>
            </a:rPr>
            <a:t>Diversity</a:t>
          </a:r>
          <a:endParaRPr lang="en-US" dirty="0">
            <a:latin typeface="Calibri" panose="020F0502020204030204" pitchFamily="34" charset="0"/>
            <a:cs typeface="Calibri" panose="020F0502020204030204" pitchFamily="34" charset="0"/>
          </a:endParaRPr>
        </a:p>
      </dgm:t>
    </dgm:pt>
    <dgm:pt modelId="{F1F48664-7573-42F8-BCE6-59E473A30F7E}" type="parTrans" cxnId="{DC666EC0-2E24-489F-83BE-537A45BE1D91}">
      <dgm:prSet/>
      <dgm:spPr/>
      <dgm:t>
        <a:bodyPr/>
        <a:lstStyle/>
        <a:p>
          <a:endParaRPr lang="en-US"/>
        </a:p>
      </dgm:t>
    </dgm:pt>
    <dgm:pt modelId="{2BC31AAE-BC93-4D26-9E0E-20BAB1D2AB45}" type="sibTrans" cxnId="{DC666EC0-2E24-489F-83BE-537A45BE1D91}">
      <dgm:prSet/>
      <dgm:spPr/>
      <dgm:t>
        <a:bodyPr/>
        <a:lstStyle/>
        <a:p>
          <a:endParaRPr lang="en-US"/>
        </a:p>
      </dgm:t>
    </dgm:pt>
    <dgm:pt modelId="{0FBF3C9C-F639-4FE9-86BB-CBC0D9C09A16}">
      <dgm:prSet phldrT="[Text]"/>
      <dgm:spPr/>
      <dgm:t>
        <a:bodyPr/>
        <a:lstStyle/>
        <a:p>
          <a:r>
            <a:rPr lang="en-US" dirty="0" smtClean="0">
              <a:latin typeface="Calibri" panose="020F0502020204030204" pitchFamily="34" charset="0"/>
              <a:cs typeface="Calibri" panose="020F0502020204030204" pitchFamily="34" charset="0"/>
            </a:rPr>
            <a:t>Equity</a:t>
          </a:r>
          <a:endParaRPr lang="en-US" dirty="0">
            <a:latin typeface="Calibri" panose="020F0502020204030204" pitchFamily="34" charset="0"/>
            <a:cs typeface="Calibri" panose="020F0502020204030204" pitchFamily="34" charset="0"/>
          </a:endParaRPr>
        </a:p>
      </dgm:t>
    </dgm:pt>
    <dgm:pt modelId="{38F32B9F-83B3-457B-AB98-4E9AD360FCC3}" type="parTrans" cxnId="{81E367E8-547A-472D-A142-74761FBDB72D}">
      <dgm:prSet/>
      <dgm:spPr/>
      <dgm:t>
        <a:bodyPr/>
        <a:lstStyle/>
        <a:p>
          <a:endParaRPr lang="en-US"/>
        </a:p>
      </dgm:t>
    </dgm:pt>
    <dgm:pt modelId="{A2A1ADF8-D8B7-4BE7-BBE2-0C3261CF2019}" type="sibTrans" cxnId="{81E367E8-547A-472D-A142-74761FBDB72D}">
      <dgm:prSet/>
      <dgm:spPr/>
      <dgm:t>
        <a:bodyPr/>
        <a:lstStyle/>
        <a:p>
          <a:endParaRPr lang="en-US"/>
        </a:p>
      </dgm:t>
    </dgm:pt>
    <dgm:pt modelId="{3DEF08F8-48F9-42B4-BE80-BEA0D2715225}">
      <dgm:prSet phldrT="[Text]"/>
      <dgm:spPr/>
      <dgm:t>
        <a:bodyPr/>
        <a:lstStyle/>
        <a:p>
          <a:r>
            <a:rPr lang="en-US" dirty="0" smtClean="0">
              <a:latin typeface="Calibri" panose="020F0502020204030204" pitchFamily="34" charset="0"/>
              <a:cs typeface="Calibri" panose="020F0502020204030204" pitchFamily="34" charset="0"/>
            </a:rPr>
            <a:t>Inclusion</a:t>
          </a:r>
          <a:endParaRPr lang="en-US" dirty="0">
            <a:latin typeface="Calibri" panose="020F0502020204030204" pitchFamily="34" charset="0"/>
            <a:cs typeface="Calibri" panose="020F0502020204030204" pitchFamily="34" charset="0"/>
          </a:endParaRPr>
        </a:p>
      </dgm:t>
    </dgm:pt>
    <dgm:pt modelId="{4E9A651F-7DFE-4751-AC42-3DB9C58C2805}" type="parTrans" cxnId="{950E99E2-1CA5-49EC-9A0A-98A666A2999E}">
      <dgm:prSet/>
      <dgm:spPr/>
      <dgm:t>
        <a:bodyPr/>
        <a:lstStyle/>
        <a:p>
          <a:endParaRPr lang="en-US"/>
        </a:p>
      </dgm:t>
    </dgm:pt>
    <dgm:pt modelId="{711A5A72-178F-43C8-9A6C-B21841FB20CE}" type="sibTrans" cxnId="{950E99E2-1CA5-49EC-9A0A-98A666A2999E}">
      <dgm:prSet/>
      <dgm:spPr/>
      <dgm:t>
        <a:bodyPr/>
        <a:lstStyle/>
        <a:p>
          <a:endParaRPr lang="en-US"/>
        </a:p>
      </dgm:t>
    </dgm:pt>
    <dgm:pt modelId="{37DC1017-3680-447E-B9D2-6DCCF693C971}" type="pres">
      <dgm:prSet presAssocID="{1D2E4A71-3022-42B0-B97B-81FB04615619}" presName="Name0" presStyleCnt="0">
        <dgm:presLayoutVars>
          <dgm:chMax val="1"/>
          <dgm:chPref val="1"/>
        </dgm:presLayoutVars>
      </dgm:prSet>
      <dgm:spPr/>
      <dgm:t>
        <a:bodyPr/>
        <a:lstStyle/>
        <a:p>
          <a:endParaRPr lang="en-US"/>
        </a:p>
      </dgm:t>
    </dgm:pt>
    <dgm:pt modelId="{CFB899DA-8DA2-4653-9508-FDCA688B92F9}" type="pres">
      <dgm:prSet presAssocID="{7BC05BCA-5DB0-4946-ABD5-96DA3B49164C}" presName="Parent" presStyleLbl="node0" presStyleIdx="0" presStyleCnt="1" custScaleX="125231">
        <dgm:presLayoutVars>
          <dgm:chMax val="5"/>
          <dgm:chPref val="5"/>
        </dgm:presLayoutVars>
      </dgm:prSet>
      <dgm:spPr/>
      <dgm:t>
        <a:bodyPr/>
        <a:lstStyle/>
        <a:p>
          <a:endParaRPr lang="en-US"/>
        </a:p>
      </dgm:t>
    </dgm:pt>
    <dgm:pt modelId="{B667B78B-AFE7-4B4C-8CBD-DC8D5BE87D8E}" type="pres">
      <dgm:prSet presAssocID="{7BC05BCA-5DB0-4946-ABD5-96DA3B49164C}" presName="Accent1" presStyleLbl="node1" presStyleIdx="0" presStyleCnt="15" custLinFactX="426592" custLinFactY="333838" custLinFactNeighborX="500000" custLinFactNeighborY="400000"/>
      <dgm:spPr/>
    </dgm:pt>
    <dgm:pt modelId="{480F0E2C-184E-43F0-944A-9DEC1A49A8DC}" type="pres">
      <dgm:prSet presAssocID="{7BC05BCA-5DB0-4946-ABD5-96DA3B49164C}" presName="Accent2" presStyleLbl="node1" presStyleIdx="1" presStyleCnt="15"/>
      <dgm:spPr/>
    </dgm:pt>
    <dgm:pt modelId="{33546AD5-F1FD-431D-A28E-0DA540003289}" type="pres">
      <dgm:prSet presAssocID="{7BC05BCA-5DB0-4946-ABD5-96DA3B49164C}" presName="Accent3" presStyleLbl="node1" presStyleIdx="2" presStyleCnt="15"/>
      <dgm:spPr/>
    </dgm:pt>
    <dgm:pt modelId="{97861B1A-B2F9-4D46-9B61-40915E57A367}" type="pres">
      <dgm:prSet presAssocID="{7BC05BCA-5DB0-4946-ABD5-96DA3B49164C}" presName="Accent4" presStyleLbl="node1" presStyleIdx="3" presStyleCnt="15"/>
      <dgm:spPr/>
    </dgm:pt>
    <dgm:pt modelId="{9B732C8D-959B-4ACD-A5F5-53D797076980}" type="pres">
      <dgm:prSet presAssocID="{7BC05BCA-5DB0-4946-ABD5-96DA3B49164C}" presName="Accent5" presStyleLbl="node1" presStyleIdx="4" presStyleCnt="15"/>
      <dgm:spPr/>
    </dgm:pt>
    <dgm:pt modelId="{5CB45297-1C2C-4A9C-AB80-52CEF5C0F3A9}" type="pres">
      <dgm:prSet presAssocID="{7BC05BCA-5DB0-4946-ABD5-96DA3B49164C}" presName="Accent6" presStyleLbl="node1" presStyleIdx="5" presStyleCnt="15"/>
      <dgm:spPr/>
    </dgm:pt>
    <dgm:pt modelId="{616E4AA1-72CA-4DD5-A9B4-F41CEB2506A7}" type="pres">
      <dgm:prSet presAssocID="{5572B9F1-F9A8-4462-8D00-562AB1151ED5}" presName="Child1" presStyleLbl="node1" presStyleIdx="6" presStyleCnt="15" custLinFactNeighborX="95508" custLinFactNeighborY="-26607">
        <dgm:presLayoutVars>
          <dgm:chMax val="0"/>
          <dgm:chPref val="0"/>
        </dgm:presLayoutVars>
      </dgm:prSet>
      <dgm:spPr/>
      <dgm:t>
        <a:bodyPr/>
        <a:lstStyle/>
        <a:p>
          <a:endParaRPr lang="en-US"/>
        </a:p>
      </dgm:t>
    </dgm:pt>
    <dgm:pt modelId="{25E1B1B9-AA3B-40F2-A704-72E8B1E4DAF7}" type="pres">
      <dgm:prSet presAssocID="{5572B9F1-F9A8-4462-8D00-562AB1151ED5}" presName="Accent7" presStyleCnt="0"/>
      <dgm:spPr/>
    </dgm:pt>
    <dgm:pt modelId="{7C1567F0-D696-4052-89D3-AEF26A6A78CE}" type="pres">
      <dgm:prSet presAssocID="{5572B9F1-F9A8-4462-8D00-562AB1151ED5}" presName="AccentHold1" presStyleLbl="node1" presStyleIdx="7" presStyleCnt="15"/>
      <dgm:spPr/>
    </dgm:pt>
    <dgm:pt modelId="{0105F9A3-A895-4FB7-920E-45BFF061E3A8}" type="pres">
      <dgm:prSet presAssocID="{5572B9F1-F9A8-4462-8D00-562AB1151ED5}" presName="Accent8" presStyleCnt="0"/>
      <dgm:spPr/>
    </dgm:pt>
    <dgm:pt modelId="{DD4F46FA-3588-4DD9-9B52-8920F28EC952}" type="pres">
      <dgm:prSet presAssocID="{5572B9F1-F9A8-4462-8D00-562AB1151ED5}" presName="AccentHold2" presStyleLbl="node1" presStyleIdx="8" presStyleCnt="15"/>
      <dgm:spPr/>
    </dgm:pt>
    <dgm:pt modelId="{ED68B8FD-4E28-4A5C-9975-487D6FAE8D06}" type="pres">
      <dgm:prSet presAssocID="{0FBF3C9C-F639-4FE9-86BB-CBC0D9C09A16}" presName="Child2" presStyleLbl="node1" presStyleIdx="9" presStyleCnt="15" custScaleY="103965" custLinFactX="-47732" custLinFactNeighborX="-100000" custLinFactNeighborY="22429">
        <dgm:presLayoutVars>
          <dgm:chMax val="0"/>
          <dgm:chPref val="0"/>
        </dgm:presLayoutVars>
      </dgm:prSet>
      <dgm:spPr/>
      <dgm:t>
        <a:bodyPr/>
        <a:lstStyle/>
        <a:p>
          <a:endParaRPr lang="en-US"/>
        </a:p>
      </dgm:t>
    </dgm:pt>
    <dgm:pt modelId="{674176D2-C469-4688-A4BF-2D4339877A29}" type="pres">
      <dgm:prSet presAssocID="{0FBF3C9C-F639-4FE9-86BB-CBC0D9C09A16}" presName="Accent9" presStyleCnt="0"/>
      <dgm:spPr/>
    </dgm:pt>
    <dgm:pt modelId="{699D57FA-D586-425F-AF77-900362F177AB}" type="pres">
      <dgm:prSet presAssocID="{0FBF3C9C-F639-4FE9-86BB-CBC0D9C09A16}" presName="AccentHold1" presStyleLbl="node1" presStyleIdx="10" presStyleCnt="15"/>
      <dgm:spPr/>
    </dgm:pt>
    <dgm:pt modelId="{CAD7016F-1760-4ED6-B9DA-5257A9574B10}" type="pres">
      <dgm:prSet presAssocID="{0FBF3C9C-F639-4FE9-86BB-CBC0D9C09A16}" presName="Accent10" presStyleCnt="0"/>
      <dgm:spPr/>
    </dgm:pt>
    <dgm:pt modelId="{A1C9BFF0-7993-4E10-A042-6D1A05BE5502}" type="pres">
      <dgm:prSet presAssocID="{0FBF3C9C-F639-4FE9-86BB-CBC0D9C09A16}" presName="AccentHold2" presStyleLbl="node1" presStyleIdx="11" presStyleCnt="15"/>
      <dgm:spPr/>
    </dgm:pt>
    <dgm:pt modelId="{4E425972-49AE-456E-A2C2-763E1E547ADF}" type="pres">
      <dgm:prSet presAssocID="{0FBF3C9C-F639-4FE9-86BB-CBC0D9C09A16}" presName="Accent11" presStyleCnt="0"/>
      <dgm:spPr/>
    </dgm:pt>
    <dgm:pt modelId="{E664A55B-D84B-442E-B29D-87B51524401B}" type="pres">
      <dgm:prSet presAssocID="{0FBF3C9C-F639-4FE9-86BB-CBC0D9C09A16}" presName="AccentHold3" presStyleLbl="node1" presStyleIdx="12" presStyleCnt="15"/>
      <dgm:spPr/>
    </dgm:pt>
    <dgm:pt modelId="{366841FB-2652-42F1-984E-12C63507D358}" type="pres">
      <dgm:prSet presAssocID="{3DEF08F8-48F9-42B4-BE80-BEA0D2715225}" presName="Child3" presStyleLbl="node1" presStyleIdx="13" presStyleCnt="15" custLinFactX="-100000" custLinFactNeighborX="-147202" custLinFactNeighborY="-52272">
        <dgm:presLayoutVars>
          <dgm:chMax val="0"/>
          <dgm:chPref val="0"/>
        </dgm:presLayoutVars>
      </dgm:prSet>
      <dgm:spPr/>
      <dgm:t>
        <a:bodyPr/>
        <a:lstStyle/>
        <a:p>
          <a:endParaRPr lang="en-US"/>
        </a:p>
      </dgm:t>
    </dgm:pt>
    <dgm:pt modelId="{3FF4A356-D9AF-4FE3-B341-27F5E05F70AD}" type="pres">
      <dgm:prSet presAssocID="{3DEF08F8-48F9-42B4-BE80-BEA0D2715225}" presName="Accent12" presStyleCnt="0"/>
      <dgm:spPr/>
    </dgm:pt>
    <dgm:pt modelId="{DCE70E50-4C6D-447A-B11A-0770269B21C7}" type="pres">
      <dgm:prSet presAssocID="{3DEF08F8-48F9-42B4-BE80-BEA0D2715225}" presName="AccentHold1" presStyleLbl="node1" presStyleIdx="14" presStyleCnt="15"/>
      <dgm:spPr/>
    </dgm:pt>
  </dgm:ptLst>
  <dgm:cxnLst>
    <dgm:cxn modelId="{27B84EA8-7DF1-4EA2-8043-7C5AC076FCF0}" type="presOf" srcId="{3DEF08F8-48F9-42B4-BE80-BEA0D2715225}" destId="{366841FB-2652-42F1-984E-12C63507D358}" srcOrd="0" destOrd="0" presId="urn:microsoft.com/office/officeart/2009/3/layout/CircleRelationship"/>
    <dgm:cxn modelId="{8FA658C3-AFB9-498E-849C-0E001087FD65}" type="presOf" srcId="{0FBF3C9C-F639-4FE9-86BB-CBC0D9C09A16}" destId="{ED68B8FD-4E28-4A5C-9975-487D6FAE8D06}" srcOrd="0" destOrd="0" presId="urn:microsoft.com/office/officeart/2009/3/layout/CircleRelationship"/>
    <dgm:cxn modelId="{2677B783-998C-4007-B036-33D3D1862494}" type="presOf" srcId="{1D2E4A71-3022-42B0-B97B-81FB04615619}" destId="{37DC1017-3680-447E-B9D2-6DCCF693C971}" srcOrd="0" destOrd="0" presId="urn:microsoft.com/office/officeart/2009/3/layout/CircleRelationship"/>
    <dgm:cxn modelId="{950E99E2-1CA5-49EC-9A0A-98A666A2999E}" srcId="{7BC05BCA-5DB0-4946-ABD5-96DA3B49164C}" destId="{3DEF08F8-48F9-42B4-BE80-BEA0D2715225}" srcOrd="2" destOrd="0" parTransId="{4E9A651F-7DFE-4751-AC42-3DB9C58C2805}" sibTransId="{711A5A72-178F-43C8-9A6C-B21841FB20CE}"/>
    <dgm:cxn modelId="{81E367E8-547A-472D-A142-74761FBDB72D}" srcId="{7BC05BCA-5DB0-4946-ABD5-96DA3B49164C}" destId="{0FBF3C9C-F639-4FE9-86BB-CBC0D9C09A16}" srcOrd="1" destOrd="0" parTransId="{38F32B9F-83B3-457B-AB98-4E9AD360FCC3}" sibTransId="{A2A1ADF8-D8B7-4BE7-BBE2-0C3261CF2019}"/>
    <dgm:cxn modelId="{91DE54D5-A0D3-43E1-B3A3-85A818AA9D44}" type="presOf" srcId="{5572B9F1-F9A8-4462-8D00-562AB1151ED5}" destId="{616E4AA1-72CA-4DD5-A9B4-F41CEB2506A7}" srcOrd="0" destOrd="0" presId="urn:microsoft.com/office/officeart/2009/3/layout/CircleRelationship"/>
    <dgm:cxn modelId="{2183BB12-41E5-4583-94AA-75721C891253}" type="presOf" srcId="{7BC05BCA-5DB0-4946-ABD5-96DA3B49164C}" destId="{CFB899DA-8DA2-4653-9508-FDCA688B92F9}" srcOrd="0" destOrd="0" presId="urn:microsoft.com/office/officeart/2009/3/layout/CircleRelationship"/>
    <dgm:cxn modelId="{DC666EC0-2E24-489F-83BE-537A45BE1D91}" srcId="{7BC05BCA-5DB0-4946-ABD5-96DA3B49164C}" destId="{5572B9F1-F9A8-4462-8D00-562AB1151ED5}" srcOrd="0" destOrd="0" parTransId="{F1F48664-7573-42F8-BCE6-59E473A30F7E}" sibTransId="{2BC31AAE-BC93-4D26-9E0E-20BAB1D2AB45}"/>
    <dgm:cxn modelId="{98461C2D-3149-460E-900B-4818A8884476}" srcId="{1D2E4A71-3022-42B0-B97B-81FB04615619}" destId="{7BC05BCA-5DB0-4946-ABD5-96DA3B49164C}" srcOrd="0" destOrd="0" parTransId="{283CAEDE-1440-49EE-AB3D-7A7982E3A43F}" sibTransId="{45D75F04-F63D-4DF8-A49E-68D41EFA60AD}"/>
    <dgm:cxn modelId="{41DD0592-D14C-441F-BCE0-243F231D9492}" type="presParOf" srcId="{37DC1017-3680-447E-B9D2-6DCCF693C971}" destId="{CFB899DA-8DA2-4653-9508-FDCA688B92F9}" srcOrd="0" destOrd="0" presId="urn:microsoft.com/office/officeart/2009/3/layout/CircleRelationship"/>
    <dgm:cxn modelId="{3A989216-D0F9-442E-A27C-471F7CD763D3}" type="presParOf" srcId="{37DC1017-3680-447E-B9D2-6DCCF693C971}" destId="{B667B78B-AFE7-4B4C-8CBD-DC8D5BE87D8E}" srcOrd="1" destOrd="0" presId="urn:microsoft.com/office/officeart/2009/3/layout/CircleRelationship"/>
    <dgm:cxn modelId="{B3943A9C-3DC6-4A8E-A1AC-106F2E1982DE}" type="presParOf" srcId="{37DC1017-3680-447E-B9D2-6DCCF693C971}" destId="{480F0E2C-184E-43F0-944A-9DEC1A49A8DC}" srcOrd="2" destOrd="0" presId="urn:microsoft.com/office/officeart/2009/3/layout/CircleRelationship"/>
    <dgm:cxn modelId="{3DCB256F-6DCA-478A-A3FD-C25155275FA5}" type="presParOf" srcId="{37DC1017-3680-447E-B9D2-6DCCF693C971}" destId="{33546AD5-F1FD-431D-A28E-0DA540003289}" srcOrd="3" destOrd="0" presId="urn:microsoft.com/office/officeart/2009/3/layout/CircleRelationship"/>
    <dgm:cxn modelId="{CF635347-5D2E-4C05-AE06-7701A6676865}" type="presParOf" srcId="{37DC1017-3680-447E-B9D2-6DCCF693C971}" destId="{97861B1A-B2F9-4D46-9B61-40915E57A367}" srcOrd="4" destOrd="0" presId="urn:microsoft.com/office/officeart/2009/3/layout/CircleRelationship"/>
    <dgm:cxn modelId="{049F5E4E-B5B3-4439-85A2-AB7019DC31B0}" type="presParOf" srcId="{37DC1017-3680-447E-B9D2-6DCCF693C971}" destId="{9B732C8D-959B-4ACD-A5F5-53D797076980}" srcOrd="5" destOrd="0" presId="urn:microsoft.com/office/officeart/2009/3/layout/CircleRelationship"/>
    <dgm:cxn modelId="{F04A1FF2-F004-4B0C-A345-3BF30FB88AE8}" type="presParOf" srcId="{37DC1017-3680-447E-B9D2-6DCCF693C971}" destId="{5CB45297-1C2C-4A9C-AB80-52CEF5C0F3A9}" srcOrd="6" destOrd="0" presId="urn:microsoft.com/office/officeart/2009/3/layout/CircleRelationship"/>
    <dgm:cxn modelId="{93D3D160-24EA-42E2-AA6F-3822BF4871A0}" type="presParOf" srcId="{37DC1017-3680-447E-B9D2-6DCCF693C971}" destId="{616E4AA1-72CA-4DD5-A9B4-F41CEB2506A7}" srcOrd="7" destOrd="0" presId="urn:microsoft.com/office/officeart/2009/3/layout/CircleRelationship"/>
    <dgm:cxn modelId="{3FAC70AC-CD3C-419A-A537-E761ABAF540D}" type="presParOf" srcId="{37DC1017-3680-447E-B9D2-6DCCF693C971}" destId="{25E1B1B9-AA3B-40F2-A704-72E8B1E4DAF7}" srcOrd="8" destOrd="0" presId="urn:microsoft.com/office/officeart/2009/3/layout/CircleRelationship"/>
    <dgm:cxn modelId="{08E3BFBB-3ECA-4E78-8CCD-2DEC6600EFBD}" type="presParOf" srcId="{25E1B1B9-AA3B-40F2-A704-72E8B1E4DAF7}" destId="{7C1567F0-D696-4052-89D3-AEF26A6A78CE}" srcOrd="0" destOrd="0" presId="urn:microsoft.com/office/officeart/2009/3/layout/CircleRelationship"/>
    <dgm:cxn modelId="{B758943F-CF5A-4096-BD45-E00A9F96B666}" type="presParOf" srcId="{37DC1017-3680-447E-B9D2-6DCCF693C971}" destId="{0105F9A3-A895-4FB7-920E-45BFF061E3A8}" srcOrd="9" destOrd="0" presId="urn:microsoft.com/office/officeart/2009/3/layout/CircleRelationship"/>
    <dgm:cxn modelId="{9FE442A7-FB36-4799-9BF4-6467CA76BCD7}" type="presParOf" srcId="{0105F9A3-A895-4FB7-920E-45BFF061E3A8}" destId="{DD4F46FA-3588-4DD9-9B52-8920F28EC952}" srcOrd="0" destOrd="0" presId="urn:microsoft.com/office/officeart/2009/3/layout/CircleRelationship"/>
    <dgm:cxn modelId="{028737AF-C095-4D34-8611-E874AC3F6B7D}" type="presParOf" srcId="{37DC1017-3680-447E-B9D2-6DCCF693C971}" destId="{ED68B8FD-4E28-4A5C-9975-487D6FAE8D06}" srcOrd="10" destOrd="0" presId="urn:microsoft.com/office/officeart/2009/3/layout/CircleRelationship"/>
    <dgm:cxn modelId="{BE5B4E13-2FA9-4060-B4D4-993731C10A9B}" type="presParOf" srcId="{37DC1017-3680-447E-B9D2-6DCCF693C971}" destId="{674176D2-C469-4688-A4BF-2D4339877A29}" srcOrd="11" destOrd="0" presId="urn:microsoft.com/office/officeart/2009/3/layout/CircleRelationship"/>
    <dgm:cxn modelId="{FD45DB34-3A10-405D-BAC2-BA5562845070}" type="presParOf" srcId="{674176D2-C469-4688-A4BF-2D4339877A29}" destId="{699D57FA-D586-425F-AF77-900362F177AB}" srcOrd="0" destOrd="0" presId="urn:microsoft.com/office/officeart/2009/3/layout/CircleRelationship"/>
    <dgm:cxn modelId="{4C8BA5E9-1785-4FAC-AC80-EA30AF16182C}" type="presParOf" srcId="{37DC1017-3680-447E-B9D2-6DCCF693C971}" destId="{CAD7016F-1760-4ED6-B9DA-5257A9574B10}" srcOrd="12" destOrd="0" presId="urn:microsoft.com/office/officeart/2009/3/layout/CircleRelationship"/>
    <dgm:cxn modelId="{5424FF5D-B789-4005-BBAC-BFA54EF2EBC7}" type="presParOf" srcId="{CAD7016F-1760-4ED6-B9DA-5257A9574B10}" destId="{A1C9BFF0-7993-4E10-A042-6D1A05BE5502}" srcOrd="0" destOrd="0" presId="urn:microsoft.com/office/officeart/2009/3/layout/CircleRelationship"/>
    <dgm:cxn modelId="{290D0B10-2B9D-4B44-9A58-888F19314F9A}" type="presParOf" srcId="{37DC1017-3680-447E-B9D2-6DCCF693C971}" destId="{4E425972-49AE-456E-A2C2-763E1E547ADF}" srcOrd="13" destOrd="0" presId="urn:microsoft.com/office/officeart/2009/3/layout/CircleRelationship"/>
    <dgm:cxn modelId="{FB9B2C2A-714D-419A-8BFA-FB8859E31C24}" type="presParOf" srcId="{4E425972-49AE-456E-A2C2-763E1E547ADF}" destId="{E664A55B-D84B-442E-B29D-87B51524401B}" srcOrd="0" destOrd="0" presId="urn:microsoft.com/office/officeart/2009/3/layout/CircleRelationship"/>
    <dgm:cxn modelId="{84FB4E41-3B27-4B48-9AE0-E58139B0F6D4}" type="presParOf" srcId="{37DC1017-3680-447E-B9D2-6DCCF693C971}" destId="{366841FB-2652-42F1-984E-12C63507D358}" srcOrd="14" destOrd="0" presId="urn:microsoft.com/office/officeart/2009/3/layout/CircleRelationship"/>
    <dgm:cxn modelId="{60A78383-4FA7-4993-A951-C78B4AF17A1E}" type="presParOf" srcId="{37DC1017-3680-447E-B9D2-6DCCF693C971}" destId="{3FF4A356-D9AF-4FE3-B341-27F5E05F70AD}" srcOrd="15" destOrd="0" presId="urn:microsoft.com/office/officeart/2009/3/layout/CircleRelationship"/>
    <dgm:cxn modelId="{E28ED35E-16A0-4C62-8DA5-3C5AD04CDFAE}" type="presParOf" srcId="{3FF4A356-D9AF-4FE3-B341-27F5E05F70AD}" destId="{DCE70E50-4C6D-447A-B11A-0770269B21C7}"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4EF240-4D7A-4688-A8C2-8FD26334087C}"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C9A2B3A8-194E-4DE8-97AE-0F1C2CD8BA67}">
      <dgm:prSet phldrT="[Text]"/>
      <dgm:spPr/>
      <dgm:t>
        <a:bodyPr anchor="t"/>
        <a:lstStyle/>
        <a:p>
          <a:r>
            <a:rPr lang="fr-CA" dirty="0" smtClean="0"/>
            <a:t>1</a:t>
          </a:r>
          <a:endParaRPr lang="en-US" dirty="0"/>
        </a:p>
      </dgm:t>
    </dgm:pt>
    <dgm:pt modelId="{A91E7320-F383-44B3-A1E8-777899FB1C00}" type="parTrans" cxnId="{6AEF5282-25E5-49A7-8A52-A9CF12C2BBFF}">
      <dgm:prSet/>
      <dgm:spPr/>
      <dgm:t>
        <a:bodyPr/>
        <a:lstStyle/>
        <a:p>
          <a:endParaRPr lang="en-US"/>
        </a:p>
      </dgm:t>
    </dgm:pt>
    <dgm:pt modelId="{FCC34DE7-1DD9-4601-91D7-FEF1EFD9F05D}" type="sibTrans" cxnId="{6AEF5282-25E5-49A7-8A52-A9CF12C2BBFF}">
      <dgm:prSet/>
      <dgm:spPr/>
      <dgm:t>
        <a:bodyPr/>
        <a:lstStyle/>
        <a:p>
          <a:endParaRPr lang="en-US"/>
        </a:p>
      </dgm:t>
    </dgm:pt>
    <dgm:pt modelId="{247DE291-E288-4C09-BC02-1DD8F7DDE4B5}">
      <dgm:prSet phldrT="[Text]" custT="1"/>
      <dgm:spPr/>
      <dgm:t>
        <a:bodyPr/>
        <a:lstStyle/>
        <a:p>
          <a:r>
            <a:rPr lang="en-US" sz="2800" b="1" dirty="0" smtClean="0">
              <a:latin typeface="Calibri" panose="020F0502020204030204" pitchFamily="34" charset="0"/>
              <a:cs typeface="Calibri" panose="020F0502020204030204" pitchFamily="34" charset="0"/>
            </a:rPr>
            <a:t>Put together your diverse team</a:t>
          </a:r>
          <a:endParaRPr lang="en-US" sz="2800" b="1" dirty="0">
            <a:latin typeface="Calibri" panose="020F0502020204030204" pitchFamily="34" charset="0"/>
            <a:cs typeface="Calibri" panose="020F0502020204030204" pitchFamily="34" charset="0"/>
          </a:endParaRPr>
        </a:p>
      </dgm:t>
    </dgm:pt>
    <dgm:pt modelId="{47106615-D463-4EEC-AAD2-494EE11BB37B}" type="parTrans" cxnId="{22348BF6-0D26-497F-81B6-C3540A0CB746}">
      <dgm:prSet/>
      <dgm:spPr/>
      <dgm:t>
        <a:bodyPr/>
        <a:lstStyle/>
        <a:p>
          <a:endParaRPr lang="en-US"/>
        </a:p>
      </dgm:t>
    </dgm:pt>
    <dgm:pt modelId="{3A2A71FC-998B-47D9-9843-8D886430829A}" type="sibTrans" cxnId="{22348BF6-0D26-497F-81B6-C3540A0CB746}">
      <dgm:prSet/>
      <dgm:spPr/>
      <dgm:t>
        <a:bodyPr/>
        <a:lstStyle/>
        <a:p>
          <a:endParaRPr lang="en-US"/>
        </a:p>
      </dgm:t>
    </dgm:pt>
    <dgm:pt modelId="{EE2D5F2B-8D72-470C-9A53-185B6F233949}">
      <dgm:prSet phldrT="[Text]"/>
      <dgm:spPr/>
      <dgm:t>
        <a:bodyPr anchor="t"/>
        <a:lstStyle/>
        <a:p>
          <a:r>
            <a:rPr lang="fr-CA" dirty="0" smtClean="0"/>
            <a:t>2</a:t>
          </a:r>
          <a:endParaRPr lang="en-US" dirty="0"/>
        </a:p>
      </dgm:t>
    </dgm:pt>
    <dgm:pt modelId="{2D4CD412-C451-4F4C-ADFD-A6338B83BA04}" type="parTrans" cxnId="{44E22056-E28E-4B55-9D80-C0C01B5C47D9}">
      <dgm:prSet/>
      <dgm:spPr/>
      <dgm:t>
        <a:bodyPr/>
        <a:lstStyle/>
        <a:p>
          <a:endParaRPr lang="en-US"/>
        </a:p>
      </dgm:t>
    </dgm:pt>
    <dgm:pt modelId="{136C94DC-BA02-4EC6-AD88-AB653D97D28E}" type="sibTrans" cxnId="{44E22056-E28E-4B55-9D80-C0C01B5C47D9}">
      <dgm:prSet/>
      <dgm:spPr/>
      <dgm:t>
        <a:bodyPr/>
        <a:lstStyle/>
        <a:p>
          <a:endParaRPr lang="en-US"/>
        </a:p>
      </dgm:t>
    </dgm:pt>
    <dgm:pt modelId="{5523F7E2-DBF6-41E9-9528-E1355F817B38}">
      <dgm:prSet phldrT="[Text]" custT="1"/>
      <dgm:spPr/>
      <dgm:t>
        <a:bodyPr/>
        <a:lstStyle/>
        <a:p>
          <a:r>
            <a:rPr lang="en-US" sz="2800" b="1" dirty="0" smtClean="0">
              <a:latin typeface="Calibri" panose="020F0502020204030204" pitchFamily="34" charset="0"/>
              <a:cs typeface="Calibri" panose="020F0502020204030204" pitchFamily="34" charset="0"/>
            </a:rPr>
            <a:t>Plan training activities</a:t>
          </a:r>
          <a:endParaRPr lang="en-US" sz="2800" b="1" dirty="0">
            <a:latin typeface="Calibri" panose="020F0502020204030204" pitchFamily="34" charset="0"/>
            <a:cs typeface="Calibri" panose="020F0502020204030204" pitchFamily="34" charset="0"/>
          </a:endParaRPr>
        </a:p>
      </dgm:t>
    </dgm:pt>
    <dgm:pt modelId="{7FAE0405-29E3-4F7A-9D88-CC4FB1C1B940}" type="parTrans" cxnId="{81BA5C6B-DADD-471D-B279-577CC66CDA5C}">
      <dgm:prSet/>
      <dgm:spPr/>
      <dgm:t>
        <a:bodyPr/>
        <a:lstStyle/>
        <a:p>
          <a:endParaRPr lang="en-US"/>
        </a:p>
      </dgm:t>
    </dgm:pt>
    <dgm:pt modelId="{62E5EB28-580F-4161-8079-4986406015F3}" type="sibTrans" cxnId="{81BA5C6B-DADD-471D-B279-577CC66CDA5C}">
      <dgm:prSet/>
      <dgm:spPr/>
      <dgm:t>
        <a:bodyPr/>
        <a:lstStyle/>
        <a:p>
          <a:endParaRPr lang="en-US"/>
        </a:p>
      </dgm:t>
    </dgm:pt>
    <dgm:pt modelId="{25239503-3800-4750-A726-B3359F946D1C}">
      <dgm:prSet phldrT="[Text]"/>
      <dgm:spPr/>
      <dgm:t>
        <a:bodyPr anchor="t"/>
        <a:lstStyle/>
        <a:p>
          <a:r>
            <a:rPr lang="fr-CA" dirty="0" smtClean="0"/>
            <a:t>3</a:t>
          </a:r>
          <a:endParaRPr lang="en-US" dirty="0"/>
        </a:p>
      </dgm:t>
    </dgm:pt>
    <dgm:pt modelId="{CAB862D5-DA29-4BB8-BF82-910931D6BE3A}" type="parTrans" cxnId="{08536223-202B-4F92-892D-35F176301472}">
      <dgm:prSet/>
      <dgm:spPr/>
      <dgm:t>
        <a:bodyPr/>
        <a:lstStyle/>
        <a:p>
          <a:endParaRPr lang="en-US"/>
        </a:p>
      </dgm:t>
    </dgm:pt>
    <dgm:pt modelId="{B5D8EC7F-6CFA-4FF1-8A72-536ED14D514A}" type="sibTrans" cxnId="{08536223-202B-4F92-892D-35F176301472}">
      <dgm:prSet/>
      <dgm:spPr/>
      <dgm:t>
        <a:bodyPr/>
        <a:lstStyle/>
        <a:p>
          <a:endParaRPr lang="en-US"/>
        </a:p>
      </dgm:t>
    </dgm:pt>
    <dgm:pt modelId="{C39027E1-3B83-4CE9-AAB4-6A220EFE7BDB}">
      <dgm:prSet phldrT="[Text]" custT="1"/>
      <dgm:spPr/>
      <dgm:t>
        <a:bodyPr/>
        <a:lstStyle/>
        <a:p>
          <a:r>
            <a:rPr lang="en-US" sz="2800" b="1" dirty="0" smtClean="0">
              <a:latin typeface="Calibri" panose="020F0502020204030204" pitchFamily="34" charset="0"/>
              <a:cs typeface="Calibri" panose="020F0502020204030204" pitchFamily="34" charset="0"/>
            </a:rPr>
            <a:t>Develop equitable recruiting strategies</a:t>
          </a:r>
          <a:endParaRPr lang="en-US" sz="2800" b="1" dirty="0">
            <a:latin typeface="Calibri" panose="020F0502020204030204" pitchFamily="34" charset="0"/>
            <a:cs typeface="Calibri" panose="020F0502020204030204" pitchFamily="34" charset="0"/>
          </a:endParaRPr>
        </a:p>
      </dgm:t>
    </dgm:pt>
    <dgm:pt modelId="{9A28E988-2FEB-436D-87F8-F83108F94E3B}" type="parTrans" cxnId="{CD4229C6-2D3F-4AA5-9BE4-682D61E3E1E9}">
      <dgm:prSet/>
      <dgm:spPr/>
      <dgm:t>
        <a:bodyPr/>
        <a:lstStyle/>
        <a:p>
          <a:endParaRPr lang="en-US"/>
        </a:p>
      </dgm:t>
    </dgm:pt>
    <dgm:pt modelId="{212D60FA-2F98-4173-96CF-28B826EB5DBA}" type="sibTrans" cxnId="{CD4229C6-2D3F-4AA5-9BE4-682D61E3E1E9}">
      <dgm:prSet/>
      <dgm:spPr/>
      <dgm:t>
        <a:bodyPr/>
        <a:lstStyle/>
        <a:p>
          <a:endParaRPr lang="en-US"/>
        </a:p>
      </dgm:t>
    </dgm:pt>
    <dgm:pt modelId="{FFE551C5-F274-46CC-9A16-63787A9E2FA4}">
      <dgm:prSet phldrT="[Text]"/>
      <dgm:spPr/>
      <dgm:t>
        <a:bodyPr anchor="t"/>
        <a:lstStyle/>
        <a:p>
          <a:r>
            <a:rPr lang="fr-CA" dirty="0" smtClean="0"/>
            <a:t>4</a:t>
          </a:r>
          <a:endParaRPr lang="en-US" dirty="0"/>
        </a:p>
      </dgm:t>
    </dgm:pt>
    <dgm:pt modelId="{69E4EBF7-8CED-420B-B343-F875FC91C555}" type="parTrans" cxnId="{6863C14D-02BB-4D60-A2F7-74B5BAD4D4C5}">
      <dgm:prSet/>
      <dgm:spPr/>
      <dgm:t>
        <a:bodyPr/>
        <a:lstStyle/>
        <a:p>
          <a:endParaRPr lang="en-US"/>
        </a:p>
      </dgm:t>
    </dgm:pt>
    <dgm:pt modelId="{145A8B1B-7CEF-4C96-AF57-A7EAAD449355}" type="sibTrans" cxnId="{6863C14D-02BB-4D60-A2F7-74B5BAD4D4C5}">
      <dgm:prSet/>
      <dgm:spPr/>
      <dgm:t>
        <a:bodyPr/>
        <a:lstStyle/>
        <a:p>
          <a:endParaRPr lang="en-US"/>
        </a:p>
      </dgm:t>
    </dgm:pt>
    <dgm:pt modelId="{43E957DB-4B73-4762-8C53-6A5922C869AB}">
      <dgm:prSet phldrT="[Text]" custT="1"/>
      <dgm:spPr/>
      <dgm:t>
        <a:bodyPr/>
        <a:lstStyle/>
        <a:p>
          <a:r>
            <a:rPr lang="en-US" sz="2800" b="1" dirty="0" smtClean="0">
              <a:latin typeface="Calibri" panose="020F0502020204030204" pitchFamily="34" charset="0"/>
              <a:cs typeface="Calibri" panose="020F0502020204030204" pitchFamily="34" charset="0"/>
            </a:rPr>
            <a:t>Tailor mentorship and an inclusive climate</a:t>
          </a:r>
          <a:endParaRPr lang="en-US" sz="2800" b="1" dirty="0">
            <a:latin typeface="Calibri" panose="020F0502020204030204" pitchFamily="34" charset="0"/>
            <a:cs typeface="Calibri" panose="020F0502020204030204" pitchFamily="34" charset="0"/>
          </a:endParaRPr>
        </a:p>
      </dgm:t>
    </dgm:pt>
    <dgm:pt modelId="{CF1817AD-52B8-455B-B8FD-39EBD35AB01B}" type="parTrans" cxnId="{A93A3B55-187A-46BD-A1D6-5DFE348A1C66}">
      <dgm:prSet/>
      <dgm:spPr/>
      <dgm:t>
        <a:bodyPr/>
        <a:lstStyle/>
        <a:p>
          <a:endParaRPr lang="en-US"/>
        </a:p>
      </dgm:t>
    </dgm:pt>
    <dgm:pt modelId="{B908CED8-8012-4ED5-8CA8-AB1E5BB9C263}" type="sibTrans" cxnId="{A93A3B55-187A-46BD-A1D6-5DFE348A1C66}">
      <dgm:prSet/>
      <dgm:spPr/>
      <dgm:t>
        <a:bodyPr/>
        <a:lstStyle/>
        <a:p>
          <a:endParaRPr lang="en-US"/>
        </a:p>
      </dgm:t>
    </dgm:pt>
    <dgm:pt modelId="{F6B7D531-3589-43B1-967D-41D2B3E89514}" type="pres">
      <dgm:prSet presAssocID="{494EF240-4D7A-4688-A8C2-8FD26334087C}" presName="linearFlow" presStyleCnt="0">
        <dgm:presLayoutVars>
          <dgm:dir/>
          <dgm:animLvl val="lvl"/>
          <dgm:resizeHandles val="exact"/>
        </dgm:presLayoutVars>
      </dgm:prSet>
      <dgm:spPr/>
      <dgm:t>
        <a:bodyPr/>
        <a:lstStyle/>
        <a:p>
          <a:endParaRPr lang="en-US"/>
        </a:p>
      </dgm:t>
    </dgm:pt>
    <dgm:pt modelId="{A76DD2F7-6327-491D-ABFC-0C970C1BCF04}" type="pres">
      <dgm:prSet presAssocID="{C9A2B3A8-194E-4DE8-97AE-0F1C2CD8BA67}" presName="composite" presStyleCnt="0"/>
      <dgm:spPr/>
    </dgm:pt>
    <dgm:pt modelId="{9DAB9BB8-72A0-4C2D-AEDF-91F6B8F796FB}" type="pres">
      <dgm:prSet presAssocID="{C9A2B3A8-194E-4DE8-97AE-0F1C2CD8BA67}" presName="parentText" presStyleLbl="alignNode1" presStyleIdx="0" presStyleCnt="4">
        <dgm:presLayoutVars>
          <dgm:chMax val="1"/>
          <dgm:bulletEnabled val="1"/>
        </dgm:presLayoutVars>
      </dgm:prSet>
      <dgm:spPr/>
      <dgm:t>
        <a:bodyPr/>
        <a:lstStyle/>
        <a:p>
          <a:endParaRPr lang="en-US"/>
        </a:p>
      </dgm:t>
    </dgm:pt>
    <dgm:pt modelId="{99A408F2-068C-4816-B56E-CCF1BFDEB720}" type="pres">
      <dgm:prSet presAssocID="{C9A2B3A8-194E-4DE8-97AE-0F1C2CD8BA67}" presName="descendantText" presStyleLbl="alignAcc1" presStyleIdx="0" presStyleCnt="4">
        <dgm:presLayoutVars>
          <dgm:bulletEnabled val="1"/>
        </dgm:presLayoutVars>
      </dgm:prSet>
      <dgm:spPr/>
      <dgm:t>
        <a:bodyPr/>
        <a:lstStyle/>
        <a:p>
          <a:endParaRPr lang="en-US"/>
        </a:p>
      </dgm:t>
    </dgm:pt>
    <dgm:pt modelId="{C675AC34-FF01-405A-BC79-800B12D12455}" type="pres">
      <dgm:prSet presAssocID="{FCC34DE7-1DD9-4601-91D7-FEF1EFD9F05D}" presName="sp" presStyleCnt="0"/>
      <dgm:spPr/>
    </dgm:pt>
    <dgm:pt modelId="{70DE110A-A724-4EC3-ABB1-25E7E237D06F}" type="pres">
      <dgm:prSet presAssocID="{EE2D5F2B-8D72-470C-9A53-185B6F233949}" presName="composite" presStyleCnt="0"/>
      <dgm:spPr/>
    </dgm:pt>
    <dgm:pt modelId="{7CF34DEB-A073-4F83-94ED-936336F4E014}" type="pres">
      <dgm:prSet presAssocID="{EE2D5F2B-8D72-470C-9A53-185B6F233949}" presName="parentText" presStyleLbl="alignNode1" presStyleIdx="1" presStyleCnt="4">
        <dgm:presLayoutVars>
          <dgm:chMax val="1"/>
          <dgm:bulletEnabled val="1"/>
        </dgm:presLayoutVars>
      </dgm:prSet>
      <dgm:spPr/>
      <dgm:t>
        <a:bodyPr/>
        <a:lstStyle/>
        <a:p>
          <a:endParaRPr lang="en-US"/>
        </a:p>
      </dgm:t>
    </dgm:pt>
    <dgm:pt modelId="{1F4343FF-FEFE-43CF-8050-F4163038684C}" type="pres">
      <dgm:prSet presAssocID="{EE2D5F2B-8D72-470C-9A53-185B6F233949}" presName="descendantText" presStyleLbl="alignAcc1" presStyleIdx="1" presStyleCnt="4">
        <dgm:presLayoutVars>
          <dgm:bulletEnabled val="1"/>
        </dgm:presLayoutVars>
      </dgm:prSet>
      <dgm:spPr/>
      <dgm:t>
        <a:bodyPr/>
        <a:lstStyle/>
        <a:p>
          <a:endParaRPr lang="en-US"/>
        </a:p>
      </dgm:t>
    </dgm:pt>
    <dgm:pt modelId="{D6980D23-9772-4A10-A517-CEDC5580F6CB}" type="pres">
      <dgm:prSet presAssocID="{136C94DC-BA02-4EC6-AD88-AB653D97D28E}" presName="sp" presStyleCnt="0"/>
      <dgm:spPr/>
    </dgm:pt>
    <dgm:pt modelId="{D79A202F-C128-4F17-B6C2-06F98DD30376}" type="pres">
      <dgm:prSet presAssocID="{25239503-3800-4750-A726-B3359F946D1C}" presName="composite" presStyleCnt="0"/>
      <dgm:spPr/>
    </dgm:pt>
    <dgm:pt modelId="{41BE56F9-C05C-4158-810E-167445B06D83}" type="pres">
      <dgm:prSet presAssocID="{25239503-3800-4750-A726-B3359F946D1C}" presName="parentText" presStyleLbl="alignNode1" presStyleIdx="2" presStyleCnt="4">
        <dgm:presLayoutVars>
          <dgm:chMax val="1"/>
          <dgm:bulletEnabled val="1"/>
        </dgm:presLayoutVars>
      </dgm:prSet>
      <dgm:spPr/>
      <dgm:t>
        <a:bodyPr/>
        <a:lstStyle/>
        <a:p>
          <a:endParaRPr lang="en-US"/>
        </a:p>
      </dgm:t>
    </dgm:pt>
    <dgm:pt modelId="{A072136F-533C-4900-8C58-8E3C87749615}" type="pres">
      <dgm:prSet presAssocID="{25239503-3800-4750-A726-B3359F946D1C}" presName="descendantText" presStyleLbl="alignAcc1" presStyleIdx="2" presStyleCnt="4">
        <dgm:presLayoutVars>
          <dgm:bulletEnabled val="1"/>
        </dgm:presLayoutVars>
      </dgm:prSet>
      <dgm:spPr/>
      <dgm:t>
        <a:bodyPr/>
        <a:lstStyle/>
        <a:p>
          <a:endParaRPr lang="en-US"/>
        </a:p>
      </dgm:t>
    </dgm:pt>
    <dgm:pt modelId="{DBEDDB03-6F7B-4E47-8AA9-4C7A34FEA8E1}" type="pres">
      <dgm:prSet presAssocID="{B5D8EC7F-6CFA-4FF1-8A72-536ED14D514A}" presName="sp" presStyleCnt="0"/>
      <dgm:spPr/>
    </dgm:pt>
    <dgm:pt modelId="{04FFB883-2A2A-4E16-9D43-0E78048B11A7}" type="pres">
      <dgm:prSet presAssocID="{FFE551C5-F274-46CC-9A16-63787A9E2FA4}" presName="composite" presStyleCnt="0"/>
      <dgm:spPr/>
    </dgm:pt>
    <dgm:pt modelId="{F1980AB0-F480-45E3-A4B4-72B338BC1B3F}" type="pres">
      <dgm:prSet presAssocID="{FFE551C5-F274-46CC-9A16-63787A9E2FA4}" presName="parentText" presStyleLbl="alignNode1" presStyleIdx="3" presStyleCnt="4" custLinFactNeighborX="0" custLinFactNeighborY="1255">
        <dgm:presLayoutVars>
          <dgm:chMax val="1"/>
          <dgm:bulletEnabled val="1"/>
        </dgm:presLayoutVars>
      </dgm:prSet>
      <dgm:spPr/>
      <dgm:t>
        <a:bodyPr/>
        <a:lstStyle/>
        <a:p>
          <a:endParaRPr lang="en-US"/>
        </a:p>
      </dgm:t>
    </dgm:pt>
    <dgm:pt modelId="{8F71C0A2-590F-4CA7-82F6-A91D7C014BAC}" type="pres">
      <dgm:prSet presAssocID="{FFE551C5-F274-46CC-9A16-63787A9E2FA4}" presName="descendantText" presStyleLbl="alignAcc1" presStyleIdx="3" presStyleCnt="4" custLinFactNeighborX="0" custLinFactNeighborY="-7571">
        <dgm:presLayoutVars>
          <dgm:bulletEnabled val="1"/>
        </dgm:presLayoutVars>
      </dgm:prSet>
      <dgm:spPr/>
      <dgm:t>
        <a:bodyPr/>
        <a:lstStyle/>
        <a:p>
          <a:endParaRPr lang="en-US"/>
        </a:p>
      </dgm:t>
    </dgm:pt>
  </dgm:ptLst>
  <dgm:cxnLst>
    <dgm:cxn modelId="{5DDE5CF1-B666-4A87-9B95-9D03108C654E}" type="presOf" srcId="{5523F7E2-DBF6-41E9-9528-E1355F817B38}" destId="{1F4343FF-FEFE-43CF-8050-F4163038684C}" srcOrd="0" destOrd="0" presId="urn:microsoft.com/office/officeart/2005/8/layout/chevron2"/>
    <dgm:cxn modelId="{7A849A55-00EE-4DA0-A6BB-A959ABB52FBB}" type="presOf" srcId="{25239503-3800-4750-A726-B3359F946D1C}" destId="{41BE56F9-C05C-4158-810E-167445B06D83}" srcOrd="0" destOrd="0" presId="urn:microsoft.com/office/officeart/2005/8/layout/chevron2"/>
    <dgm:cxn modelId="{459B66C2-1EC8-4335-9D37-ABF2BED7D606}" type="presOf" srcId="{C9A2B3A8-194E-4DE8-97AE-0F1C2CD8BA67}" destId="{9DAB9BB8-72A0-4C2D-AEDF-91F6B8F796FB}" srcOrd="0" destOrd="0" presId="urn:microsoft.com/office/officeart/2005/8/layout/chevron2"/>
    <dgm:cxn modelId="{9894B90A-B9D0-4FE9-BDE3-160FABF4B993}" type="presOf" srcId="{C39027E1-3B83-4CE9-AAB4-6A220EFE7BDB}" destId="{A072136F-533C-4900-8C58-8E3C87749615}" srcOrd="0" destOrd="0" presId="urn:microsoft.com/office/officeart/2005/8/layout/chevron2"/>
    <dgm:cxn modelId="{44E22056-E28E-4B55-9D80-C0C01B5C47D9}" srcId="{494EF240-4D7A-4688-A8C2-8FD26334087C}" destId="{EE2D5F2B-8D72-470C-9A53-185B6F233949}" srcOrd="1" destOrd="0" parTransId="{2D4CD412-C451-4F4C-ADFD-A6338B83BA04}" sibTransId="{136C94DC-BA02-4EC6-AD88-AB653D97D28E}"/>
    <dgm:cxn modelId="{81BA5C6B-DADD-471D-B279-577CC66CDA5C}" srcId="{EE2D5F2B-8D72-470C-9A53-185B6F233949}" destId="{5523F7E2-DBF6-41E9-9528-E1355F817B38}" srcOrd="0" destOrd="0" parTransId="{7FAE0405-29E3-4F7A-9D88-CC4FB1C1B940}" sibTransId="{62E5EB28-580F-4161-8079-4986406015F3}"/>
    <dgm:cxn modelId="{1B0B420B-62BD-4D9C-9BA1-BDC489B9C15C}" type="presOf" srcId="{43E957DB-4B73-4762-8C53-6A5922C869AB}" destId="{8F71C0A2-590F-4CA7-82F6-A91D7C014BAC}" srcOrd="0" destOrd="0" presId="urn:microsoft.com/office/officeart/2005/8/layout/chevron2"/>
    <dgm:cxn modelId="{6863C14D-02BB-4D60-A2F7-74B5BAD4D4C5}" srcId="{494EF240-4D7A-4688-A8C2-8FD26334087C}" destId="{FFE551C5-F274-46CC-9A16-63787A9E2FA4}" srcOrd="3" destOrd="0" parTransId="{69E4EBF7-8CED-420B-B343-F875FC91C555}" sibTransId="{145A8B1B-7CEF-4C96-AF57-A7EAAD449355}"/>
    <dgm:cxn modelId="{E056374F-F6F2-46E2-BFB5-659E7256C1DC}" type="presOf" srcId="{FFE551C5-F274-46CC-9A16-63787A9E2FA4}" destId="{F1980AB0-F480-45E3-A4B4-72B338BC1B3F}" srcOrd="0" destOrd="0" presId="urn:microsoft.com/office/officeart/2005/8/layout/chevron2"/>
    <dgm:cxn modelId="{A93A3B55-187A-46BD-A1D6-5DFE348A1C66}" srcId="{FFE551C5-F274-46CC-9A16-63787A9E2FA4}" destId="{43E957DB-4B73-4762-8C53-6A5922C869AB}" srcOrd="0" destOrd="0" parTransId="{CF1817AD-52B8-455B-B8FD-39EBD35AB01B}" sibTransId="{B908CED8-8012-4ED5-8CA8-AB1E5BB9C263}"/>
    <dgm:cxn modelId="{DE82E410-494A-4BAB-8FD9-01866521CC33}" type="presOf" srcId="{247DE291-E288-4C09-BC02-1DD8F7DDE4B5}" destId="{99A408F2-068C-4816-B56E-CCF1BFDEB720}" srcOrd="0" destOrd="0" presId="urn:microsoft.com/office/officeart/2005/8/layout/chevron2"/>
    <dgm:cxn modelId="{92A6286D-A839-4490-A68E-8DF958A2C262}" type="presOf" srcId="{EE2D5F2B-8D72-470C-9A53-185B6F233949}" destId="{7CF34DEB-A073-4F83-94ED-936336F4E014}" srcOrd="0" destOrd="0" presId="urn:microsoft.com/office/officeart/2005/8/layout/chevron2"/>
    <dgm:cxn modelId="{6AEF5282-25E5-49A7-8A52-A9CF12C2BBFF}" srcId="{494EF240-4D7A-4688-A8C2-8FD26334087C}" destId="{C9A2B3A8-194E-4DE8-97AE-0F1C2CD8BA67}" srcOrd="0" destOrd="0" parTransId="{A91E7320-F383-44B3-A1E8-777899FB1C00}" sibTransId="{FCC34DE7-1DD9-4601-91D7-FEF1EFD9F05D}"/>
    <dgm:cxn modelId="{08536223-202B-4F92-892D-35F176301472}" srcId="{494EF240-4D7A-4688-A8C2-8FD26334087C}" destId="{25239503-3800-4750-A726-B3359F946D1C}" srcOrd="2" destOrd="0" parTransId="{CAB862D5-DA29-4BB8-BF82-910931D6BE3A}" sibTransId="{B5D8EC7F-6CFA-4FF1-8A72-536ED14D514A}"/>
    <dgm:cxn modelId="{22348BF6-0D26-497F-81B6-C3540A0CB746}" srcId="{C9A2B3A8-194E-4DE8-97AE-0F1C2CD8BA67}" destId="{247DE291-E288-4C09-BC02-1DD8F7DDE4B5}" srcOrd="0" destOrd="0" parTransId="{47106615-D463-4EEC-AAD2-494EE11BB37B}" sibTransId="{3A2A71FC-998B-47D9-9843-8D886430829A}"/>
    <dgm:cxn modelId="{C58B09F6-29B5-43E0-BFC5-91AC3B6CE0C1}" type="presOf" srcId="{494EF240-4D7A-4688-A8C2-8FD26334087C}" destId="{F6B7D531-3589-43B1-967D-41D2B3E89514}" srcOrd="0" destOrd="0" presId="urn:microsoft.com/office/officeart/2005/8/layout/chevron2"/>
    <dgm:cxn modelId="{CD4229C6-2D3F-4AA5-9BE4-682D61E3E1E9}" srcId="{25239503-3800-4750-A726-B3359F946D1C}" destId="{C39027E1-3B83-4CE9-AAB4-6A220EFE7BDB}" srcOrd="0" destOrd="0" parTransId="{9A28E988-2FEB-436D-87F8-F83108F94E3B}" sibTransId="{212D60FA-2F98-4173-96CF-28B826EB5DBA}"/>
    <dgm:cxn modelId="{457A2348-9F4D-4386-918F-61B1DFFF6BC2}" type="presParOf" srcId="{F6B7D531-3589-43B1-967D-41D2B3E89514}" destId="{A76DD2F7-6327-491D-ABFC-0C970C1BCF04}" srcOrd="0" destOrd="0" presId="urn:microsoft.com/office/officeart/2005/8/layout/chevron2"/>
    <dgm:cxn modelId="{772B435C-3ACB-420A-95A9-4B360FD25C5A}" type="presParOf" srcId="{A76DD2F7-6327-491D-ABFC-0C970C1BCF04}" destId="{9DAB9BB8-72A0-4C2D-AEDF-91F6B8F796FB}" srcOrd="0" destOrd="0" presId="urn:microsoft.com/office/officeart/2005/8/layout/chevron2"/>
    <dgm:cxn modelId="{A1BC2F7E-7271-4C1E-B3D0-15FBB691DB80}" type="presParOf" srcId="{A76DD2F7-6327-491D-ABFC-0C970C1BCF04}" destId="{99A408F2-068C-4816-B56E-CCF1BFDEB720}" srcOrd="1" destOrd="0" presId="urn:microsoft.com/office/officeart/2005/8/layout/chevron2"/>
    <dgm:cxn modelId="{C74DB1E3-2881-4930-9041-9432EEAC5C18}" type="presParOf" srcId="{F6B7D531-3589-43B1-967D-41D2B3E89514}" destId="{C675AC34-FF01-405A-BC79-800B12D12455}" srcOrd="1" destOrd="0" presId="urn:microsoft.com/office/officeart/2005/8/layout/chevron2"/>
    <dgm:cxn modelId="{F492B30B-CE4F-4860-8CF4-F2EBF4F625ED}" type="presParOf" srcId="{F6B7D531-3589-43B1-967D-41D2B3E89514}" destId="{70DE110A-A724-4EC3-ABB1-25E7E237D06F}" srcOrd="2" destOrd="0" presId="urn:microsoft.com/office/officeart/2005/8/layout/chevron2"/>
    <dgm:cxn modelId="{69E8214C-12E3-4F2E-AFCC-59A3AEF8CD69}" type="presParOf" srcId="{70DE110A-A724-4EC3-ABB1-25E7E237D06F}" destId="{7CF34DEB-A073-4F83-94ED-936336F4E014}" srcOrd="0" destOrd="0" presId="urn:microsoft.com/office/officeart/2005/8/layout/chevron2"/>
    <dgm:cxn modelId="{8095DE38-64B6-4D7D-810C-8DAEAD658CD4}" type="presParOf" srcId="{70DE110A-A724-4EC3-ABB1-25E7E237D06F}" destId="{1F4343FF-FEFE-43CF-8050-F4163038684C}" srcOrd="1" destOrd="0" presId="urn:microsoft.com/office/officeart/2005/8/layout/chevron2"/>
    <dgm:cxn modelId="{E58344B5-4AB1-4BB9-9E7A-40BDFA006ACD}" type="presParOf" srcId="{F6B7D531-3589-43B1-967D-41D2B3E89514}" destId="{D6980D23-9772-4A10-A517-CEDC5580F6CB}" srcOrd="3" destOrd="0" presId="urn:microsoft.com/office/officeart/2005/8/layout/chevron2"/>
    <dgm:cxn modelId="{8C265E52-5F4A-4912-8C95-675D86F0808F}" type="presParOf" srcId="{F6B7D531-3589-43B1-967D-41D2B3E89514}" destId="{D79A202F-C128-4F17-B6C2-06F98DD30376}" srcOrd="4" destOrd="0" presId="urn:microsoft.com/office/officeart/2005/8/layout/chevron2"/>
    <dgm:cxn modelId="{22EF5400-78E1-48F4-9172-290F489A38A8}" type="presParOf" srcId="{D79A202F-C128-4F17-B6C2-06F98DD30376}" destId="{41BE56F9-C05C-4158-810E-167445B06D83}" srcOrd="0" destOrd="0" presId="urn:microsoft.com/office/officeart/2005/8/layout/chevron2"/>
    <dgm:cxn modelId="{EA46044E-5321-4BC7-9C17-E3E49B14A572}" type="presParOf" srcId="{D79A202F-C128-4F17-B6C2-06F98DD30376}" destId="{A072136F-533C-4900-8C58-8E3C87749615}" srcOrd="1" destOrd="0" presId="urn:microsoft.com/office/officeart/2005/8/layout/chevron2"/>
    <dgm:cxn modelId="{7CC399DB-17A2-4572-B8EB-FBB6ACAE8208}" type="presParOf" srcId="{F6B7D531-3589-43B1-967D-41D2B3E89514}" destId="{DBEDDB03-6F7B-4E47-8AA9-4C7A34FEA8E1}" srcOrd="5" destOrd="0" presId="urn:microsoft.com/office/officeart/2005/8/layout/chevron2"/>
    <dgm:cxn modelId="{69711B9A-8ED3-4286-ADE0-A8E55471CF3F}" type="presParOf" srcId="{F6B7D531-3589-43B1-967D-41D2B3E89514}" destId="{04FFB883-2A2A-4E16-9D43-0E78048B11A7}" srcOrd="6" destOrd="0" presId="urn:microsoft.com/office/officeart/2005/8/layout/chevron2"/>
    <dgm:cxn modelId="{6B64542C-51EE-4B05-A55F-14E902D74B35}" type="presParOf" srcId="{04FFB883-2A2A-4E16-9D43-0E78048B11A7}" destId="{F1980AB0-F480-45E3-A4B4-72B338BC1B3F}" srcOrd="0" destOrd="0" presId="urn:microsoft.com/office/officeart/2005/8/layout/chevron2"/>
    <dgm:cxn modelId="{FA8996F9-F94D-4545-8EB5-DB22E6110D97}" type="presParOf" srcId="{04FFB883-2A2A-4E16-9D43-0E78048B11A7}" destId="{8F71C0A2-590F-4CA7-82F6-A91D7C014BA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B66DCC-51D3-44F4-9625-06EF03385BC8}" type="doc">
      <dgm:prSet loTypeId="urn:microsoft.com/office/officeart/2009/3/layout/StepUpProcess" loCatId="process" qsTypeId="urn:microsoft.com/office/officeart/2005/8/quickstyle/simple1" qsCatId="simple" csTypeId="urn:microsoft.com/office/officeart/2005/8/colors/colorful4" csCatId="colorful" phldr="1"/>
      <dgm:spPr/>
      <dgm:t>
        <a:bodyPr/>
        <a:lstStyle/>
        <a:p>
          <a:endParaRPr lang="en-US"/>
        </a:p>
      </dgm:t>
    </dgm:pt>
    <dgm:pt modelId="{2A4C46D9-742F-463E-B3C5-BE34C2228D2F}">
      <dgm:prSet custT="1"/>
      <dgm:spPr/>
      <dgm:t>
        <a:bodyPr/>
        <a:lstStyle/>
        <a:p>
          <a:pPr rtl="0"/>
          <a:r>
            <a:rPr lang="en-US" sz="2400" dirty="0" smtClean="0">
              <a:latin typeface="Calibri" panose="020F0502020204030204" pitchFamily="34" charset="0"/>
              <a:cs typeface="Calibri" panose="020F0502020204030204" pitchFamily="34" charset="0"/>
            </a:rPr>
            <a:t>Review your specific environment</a:t>
          </a:r>
          <a:endParaRPr lang="en-US" sz="2400" dirty="0">
            <a:latin typeface="Calibri" panose="020F0502020204030204" pitchFamily="34" charset="0"/>
            <a:cs typeface="Calibri" panose="020F0502020204030204" pitchFamily="34" charset="0"/>
          </a:endParaRPr>
        </a:p>
      </dgm:t>
    </dgm:pt>
    <dgm:pt modelId="{F8EBB6B9-B67C-4442-8EA5-68AE31D0E8F5}" type="parTrans" cxnId="{29206782-ABB2-47E8-B59B-90102304627A}">
      <dgm:prSet/>
      <dgm:spPr/>
      <dgm:t>
        <a:bodyPr/>
        <a:lstStyle/>
        <a:p>
          <a:endParaRPr lang="en-US"/>
        </a:p>
      </dgm:t>
    </dgm:pt>
    <dgm:pt modelId="{E582F6BD-A0FA-4849-93F9-3831489ED931}" type="sibTrans" cxnId="{29206782-ABB2-47E8-B59B-90102304627A}">
      <dgm:prSet/>
      <dgm:spPr/>
      <dgm:t>
        <a:bodyPr/>
        <a:lstStyle/>
        <a:p>
          <a:endParaRPr lang="en-US"/>
        </a:p>
      </dgm:t>
    </dgm:pt>
    <dgm:pt modelId="{885FDABA-0810-4FEF-8FFC-188E70FF3C6A}">
      <dgm:prSet custT="1"/>
      <dgm:spPr/>
      <dgm:t>
        <a:bodyPr/>
        <a:lstStyle/>
        <a:p>
          <a:pPr rtl="0"/>
          <a:r>
            <a:rPr lang="en-US" sz="2400" dirty="0" smtClean="0">
              <a:latin typeface="Calibri" panose="020F0502020204030204" pitchFamily="34" charset="0"/>
              <a:cs typeface="Calibri" panose="020F0502020204030204" pitchFamily="34" charset="0"/>
            </a:rPr>
            <a:t>Identify specific barriers and opportunities</a:t>
          </a:r>
          <a:endParaRPr lang="en-US" sz="2400" dirty="0">
            <a:latin typeface="Calibri" panose="020F0502020204030204" pitchFamily="34" charset="0"/>
            <a:cs typeface="Calibri" panose="020F0502020204030204" pitchFamily="34" charset="0"/>
          </a:endParaRPr>
        </a:p>
      </dgm:t>
    </dgm:pt>
    <dgm:pt modelId="{3AAF5A73-A650-493A-8A44-065BAE7288A1}" type="parTrans" cxnId="{45A93FC6-FD93-465F-BF2A-FAF1084B85E2}">
      <dgm:prSet/>
      <dgm:spPr/>
      <dgm:t>
        <a:bodyPr/>
        <a:lstStyle/>
        <a:p>
          <a:endParaRPr lang="en-US"/>
        </a:p>
      </dgm:t>
    </dgm:pt>
    <dgm:pt modelId="{9F257F58-6F41-443D-AED3-EA391A9988D1}" type="sibTrans" cxnId="{45A93FC6-FD93-465F-BF2A-FAF1084B85E2}">
      <dgm:prSet/>
      <dgm:spPr/>
      <dgm:t>
        <a:bodyPr/>
        <a:lstStyle/>
        <a:p>
          <a:endParaRPr lang="en-US"/>
        </a:p>
      </dgm:t>
    </dgm:pt>
    <dgm:pt modelId="{2EEEDC69-D365-4910-88C0-20C26878978F}">
      <dgm:prSet custT="1"/>
      <dgm:spPr/>
      <dgm:t>
        <a:bodyPr/>
        <a:lstStyle/>
        <a:p>
          <a:pPr rtl="0"/>
          <a:r>
            <a:rPr lang="en-US" sz="2400" dirty="0" smtClean="0">
              <a:latin typeface="Calibri" panose="020F0502020204030204" pitchFamily="34" charset="0"/>
              <a:cs typeface="Calibri" panose="020F0502020204030204" pitchFamily="34" charset="0"/>
            </a:rPr>
            <a:t>Develop concrete measures to meet and sustain EDI objectives</a:t>
          </a:r>
          <a:endParaRPr lang="en-US" sz="2400" dirty="0">
            <a:latin typeface="Calibri" panose="020F0502020204030204" pitchFamily="34" charset="0"/>
            <a:cs typeface="Calibri" panose="020F0502020204030204" pitchFamily="34" charset="0"/>
          </a:endParaRPr>
        </a:p>
      </dgm:t>
    </dgm:pt>
    <dgm:pt modelId="{6BCA4C52-4A08-4D25-9E21-CF24D311DF43}" type="parTrans" cxnId="{F8055DC5-B559-4DB8-95A8-23B8CCE7BD5C}">
      <dgm:prSet/>
      <dgm:spPr/>
      <dgm:t>
        <a:bodyPr/>
        <a:lstStyle/>
        <a:p>
          <a:endParaRPr lang="en-US"/>
        </a:p>
      </dgm:t>
    </dgm:pt>
    <dgm:pt modelId="{78D821DB-D695-43AC-8318-B3286C6F6EBF}" type="sibTrans" cxnId="{F8055DC5-B559-4DB8-95A8-23B8CCE7BD5C}">
      <dgm:prSet/>
      <dgm:spPr/>
      <dgm:t>
        <a:bodyPr/>
        <a:lstStyle/>
        <a:p>
          <a:endParaRPr lang="en-US"/>
        </a:p>
      </dgm:t>
    </dgm:pt>
    <dgm:pt modelId="{361C98BD-3F7A-47C7-AA33-25587539437A}" type="pres">
      <dgm:prSet presAssocID="{8FB66DCC-51D3-44F4-9625-06EF03385BC8}" presName="rootnode" presStyleCnt="0">
        <dgm:presLayoutVars>
          <dgm:chMax/>
          <dgm:chPref/>
          <dgm:dir/>
          <dgm:animLvl val="lvl"/>
        </dgm:presLayoutVars>
      </dgm:prSet>
      <dgm:spPr/>
      <dgm:t>
        <a:bodyPr/>
        <a:lstStyle/>
        <a:p>
          <a:endParaRPr lang="en-US"/>
        </a:p>
      </dgm:t>
    </dgm:pt>
    <dgm:pt modelId="{C8A84E7F-001A-4C8B-9ACF-7DAFCC3F1936}" type="pres">
      <dgm:prSet presAssocID="{2A4C46D9-742F-463E-B3C5-BE34C2228D2F}" presName="composite" presStyleCnt="0"/>
      <dgm:spPr/>
    </dgm:pt>
    <dgm:pt modelId="{A661B61F-F9A4-4016-BC6A-C269ACC4AB11}" type="pres">
      <dgm:prSet presAssocID="{2A4C46D9-742F-463E-B3C5-BE34C2228D2F}" presName="LShape" presStyleLbl="alignNode1" presStyleIdx="0" presStyleCnt="5"/>
      <dgm:spPr/>
    </dgm:pt>
    <dgm:pt modelId="{25FFD674-1A31-4028-8AA1-D411CD7E3F75}" type="pres">
      <dgm:prSet presAssocID="{2A4C46D9-742F-463E-B3C5-BE34C2228D2F}" presName="ParentText" presStyleLbl="revTx" presStyleIdx="0" presStyleCnt="3">
        <dgm:presLayoutVars>
          <dgm:chMax val="0"/>
          <dgm:chPref val="0"/>
          <dgm:bulletEnabled val="1"/>
        </dgm:presLayoutVars>
      </dgm:prSet>
      <dgm:spPr/>
      <dgm:t>
        <a:bodyPr/>
        <a:lstStyle/>
        <a:p>
          <a:endParaRPr lang="en-US"/>
        </a:p>
      </dgm:t>
    </dgm:pt>
    <dgm:pt modelId="{B07CC60A-4BC7-43DC-88C9-3E287B1EE487}" type="pres">
      <dgm:prSet presAssocID="{2A4C46D9-742F-463E-B3C5-BE34C2228D2F}" presName="Triangle" presStyleLbl="alignNode1" presStyleIdx="1" presStyleCnt="5"/>
      <dgm:spPr/>
    </dgm:pt>
    <dgm:pt modelId="{3D6A9449-28F8-405B-A9F4-E108D104C83C}" type="pres">
      <dgm:prSet presAssocID="{E582F6BD-A0FA-4849-93F9-3831489ED931}" presName="sibTrans" presStyleCnt="0"/>
      <dgm:spPr/>
    </dgm:pt>
    <dgm:pt modelId="{993A1664-E74F-407E-92EC-A0F9534C1D42}" type="pres">
      <dgm:prSet presAssocID="{E582F6BD-A0FA-4849-93F9-3831489ED931}" presName="space" presStyleCnt="0"/>
      <dgm:spPr/>
    </dgm:pt>
    <dgm:pt modelId="{904D122A-75B5-4078-9A9F-0D285991AA45}" type="pres">
      <dgm:prSet presAssocID="{885FDABA-0810-4FEF-8FFC-188E70FF3C6A}" presName="composite" presStyleCnt="0"/>
      <dgm:spPr/>
    </dgm:pt>
    <dgm:pt modelId="{49430E96-A880-4AF1-8199-0039DB0A40BF}" type="pres">
      <dgm:prSet presAssocID="{885FDABA-0810-4FEF-8FFC-188E70FF3C6A}" presName="LShape" presStyleLbl="alignNode1" presStyleIdx="2" presStyleCnt="5"/>
      <dgm:spPr/>
    </dgm:pt>
    <dgm:pt modelId="{BD900B4F-046F-474C-94ED-6CDAA6354009}" type="pres">
      <dgm:prSet presAssocID="{885FDABA-0810-4FEF-8FFC-188E70FF3C6A}" presName="ParentText" presStyleLbl="revTx" presStyleIdx="1" presStyleCnt="3">
        <dgm:presLayoutVars>
          <dgm:chMax val="0"/>
          <dgm:chPref val="0"/>
          <dgm:bulletEnabled val="1"/>
        </dgm:presLayoutVars>
      </dgm:prSet>
      <dgm:spPr/>
      <dgm:t>
        <a:bodyPr/>
        <a:lstStyle/>
        <a:p>
          <a:endParaRPr lang="en-US"/>
        </a:p>
      </dgm:t>
    </dgm:pt>
    <dgm:pt modelId="{19AEECCB-7485-44E7-BE2D-71C16C77358A}" type="pres">
      <dgm:prSet presAssocID="{885FDABA-0810-4FEF-8FFC-188E70FF3C6A}" presName="Triangle" presStyleLbl="alignNode1" presStyleIdx="3" presStyleCnt="5"/>
      <dgm:spPr/>
    </dgm:pt>
    <dgm:pt modelId="{0091B20B-C4E4-4E44-B933-BFC36245A6F9}" type="pres">
      <dgm:prSet presAssocID="{9F257F58-6F41-443D-AED3-EA391A9988D1}" presName="sibTrans" presStyleCnt="0"/>
      <dgm:spPr/>
    </dgm:pt>
    <dgm:pt modelId="{D9345555-1201-4606-8097-29A9FC71736C}" type="pres">
      <dgm:prSet presAssocID="{9F257F58-6F41-443D-AED3-EA391A9988D1}" presName="space" presStyleCnt="0"/>
      <dgm:spPr/>
    </dgm:pt>
    <dgm:pt modelId="{F812DFC9-E4B9-4078-9E07-1F7B5B29407E}" type="pres">
      <dgm:prSet presAssocID="{2EEEDC69-D365-4910-88C0-20C26878978F}" presName="composite" presStyleCnt="0"/>
      <dgm:spPr/>
    </dgm:pt>
    <dgm:pt modelId="{38E7FA18-967A-4323-8C8A-C76A8B22A814}" type="pres">
      <dgm:prSet presAssocID="{2EEEDC69-D365-4910-88C0-20C26878978F}" presName="LShape" presStyleLbl="alignNode1" presStyleIdx="4" presStyleCnt="5"/>
      <dgm:spPr/>
    </dgm:pt>
    <dgm:pt modelId="{BD0A4A39-A66A-4555-87D5-C68B4811A311}" type="pres">
      <dgm:prSet presAssocID="{2EEEDC69-D365-4910-88C0-20C26878978F}" presName="ParentText" presStyleLbl="revTx" presStyleIdx="2" presStyleCnt="3">
        <dgm:presLayoutVars>
          <dgm:chMax val="0"/>
          <dgm:chPref val="0"/>
          <dgm:bulletEnabled val="1"/>
        </dgm:presLayoutVars>
      </dgm:prSet>
      <dgm:spPr/>
      <dgm:t>
        <a:bodyPr/>
        <a:lstStyle/>
        <a:p>
          <a:endParaRPr lang="en-US"/>
        </a:p>
      </dgm:t>
    </dgm:pt>
  </dgm:ptLst>
  <dgm:cxnLst>
    <dgm:cxn modelId="{9AD58911-BADC-4188-A16D-879513C8E623}" type="presOf" srcId="{2A4C46D9-742F-463E-B3C5-BE34C2228D2F}" destId="{25FFD674-1A31-4028-8AA1-D411CD7E3F75}" srcOrd="0" destOrd="0" presId="urn:microsoft.com/office/officeart/2009/3/layout/StepUpProcess"/>
    <dgm:cxn modelId="{0338D20E-4871-47AA-8FB9-9CE13E419060}" type="presOf" srcId="{2EEEDC69-D365-4910-88C0-20C26878978F}" destId="{BD0A4A39-A66A-4555-87D5-C68B4811A311}" srcOrd="0" destOrd="0" presId="urn:microsoft.com/office/officeart/2009/3/layout/StepUpProcess"/>
    <dgm:cxn modelId="{45A93FC6-FD93-465F-BF2A-FAF1084B85E2}" srcId="{8FB66DCC-51D3-44F4-9625-06EF03385BC8}" destId="{885FDABA-0810-4FEF-8FFC-188E70FF3C6A}" srcOrd="1" destOrd="0" parTransId="{3AAF5A73-A650-493A-8A44-065BAE7288A1}" sibTransId="{9F257F58-6F41-443D-AED3-EA391A9988D1}"/>
    <dgm:cxn modelId="{F8055DC5-B559-4DB8-95A8-23B8CCE7BD5C}" srcId="{8FB66DCC-51D3-44F4-9625-06EF03385BC8}" destId="{2EEEDC69-D365-4910-88C0-20C26878978F}" srcOrd="2" destOrd="0" parTransId="{6BCA4C52-4A08-4D25-9E21-CF24D311DF43}" sibTransId="{78D821DB-D695-43AC-8318-B3286C6F6EBF}"/>
    <dgm:cxn modelId="{29206782-ABB2-47E8-B59B-90102304627A}" srcId="{8FB66DCC-51D3-44F4-9625-06EF03385BC8}" destId="{2A4C46D9-742F-463E-B3C5-BE34C2228D2F}" srcOrd="0" destOrd="0" parTransId="{F8EBB6B9-B67C-4442-8EA5-68AE31D0E8F5}" sibTransId="{E582F6BD-A0FA-4849-93F9-3831489ED931}"/>
    <dgm:cxn modelId="{4BA73520-16B4-49C7-A2CC-6563A3939EE5}" type="presOf" srcId="{885FDABA-0810-4FEF-8FFC-188E70FF3C6A}" destId="{BD900B4F-046F-474C-94ED-6CDAA6354009}" srcOrd="0" destOrd="0" presId="urn:microsoft.com/office/officeart/2009/3/layout/StepUpProcess"/>
    <dgm:cxn modelId="{DB98F276-A3B2-4301-BA82-BE97198A69A7}" type="presOf" srcId="{8FB66DCC-51D3-44F4-9625-06EF03385BC8}" destId="{361C98BD-3F7A-47C7-AA33-25587539437A}" srcOrd="0" destOrd="0" presId="urn:microsoft.com/office/officeart/2009/3/layout/StepUpProcess"/>
    <dgm:cxn modelId="{B4071797-6EF1-45F3-B00C-7B33E22DE08A}" type="presParOf" srcId="{361C98BD-3F7A-47C7-AA33-25587539437A}" destId="{C8A84E7F-001A-4C8B-9ACF-7DAFCC3F1936}" srcOrd="0" destOrd="0" presId="urn:microsoft.com/office/officeart/2009/3/layout/StepUpProcess"/>
    <dgm:cxn modelId="{2651BAEF-31C9-477D-A1E7-7E0BCFBF524A}" type="presParOf" srcId="{C8A84E7F-001A-4C8B-9ACF-7DAFCC3F1936}" destId="{A661B61F-F9A4-4016-BC6A-C269ACC4AB11}" srcOrd="0" destOrd="0" presId="urn:microsoft.com/office/officeart/2009/3/layout/StepUpProcess"/>
    <dgm:cxn modelId="{FB2B8AD8-F341-4DA8-9584-08282551960C}" type="presParOf" srcId="{C8A84E7F-001A-4C8B-9ACF-7DAFCC3F1936}" destId="{25FFD674-1A31-4028-8AA1-D411CD7E3F75}" srcOrd="1" destOrd="0" presId="urn:microsoft.com/office/officeart/2009/3/layout/StepUpProcess"/>
    <dgm:cxn modelId="{370D4B1D-8061-427B-8527-2F6905126C30}" type="presParOf" srcId="{C8A84E7F-001A-4C8B-9ACF-7DAFCC3F1936}" destId="{B07CC60A-4BC7-43DC-88C9-3E287B1EE487}" srcOrd="2" destOrd="0" presId="urn:microsoft.com/office/officeart/2009/3/layout/StepUpProcess"/>
    <dgm:cxn modelId="{8EED1C18-259E-4FC1-954B-13D8F6FF1163}" type="presParOf" srcId="{361C98BD-3F7A-47C7-AA33-25587539437A}" destId="{3D6A9449-28F8-405B-A9F4-E108D104C83C}" srcOrd="1" destOrd="0" presId="urn:microsoft.com/office/officeart/2009/3/layout/StepUpProcess"/>
    <dgm:cxn modelId="{22C81351-D93A-4EAA-9690-A90400B6A36D}" type="presParOf" srcId="{3D6A9449-28F8-405B-A9F4-E108D104C83C}" destId="{993A1664-E74F-407E-92EC-A0F9534C1D42}" srcOrd="0" destOrd="0" presId="urn:microsoft.com/office/officeart/2009/3/layout/StepUpProcess"/>
    <dgm:cxn modelId="{68A1BC43-DF63-4BB7-BE0B-72D08EE4F698}" type="presParOf" srcId="{361C98BD-3F7A-47C7-AA33-25587539437A}" destId="{904D122A-75B5-4078-9A9F-0D285991AA45}" srcOrd="2" destOrd="0" presId="urn:microsoft.com/office/officeart/2009/3/layout/StepUpProcess"/>
    <dgm:cxn modelId="{DC1EFB94-D5CF-49E3-BD52-A8A6B783992D}" type="presParOf" srcId="{904D122A-75B5-4078-9A9F-0D285991AA45}" destId="{49430E96-A880-4AF1-8199-0039DB0A40BF}" srcOrd="0" destOrd="0" presId="urn:microsoft.com/office/officeart/2009/3/layout/StepUpProcess"/>
    <dgm:cxn modelId="{13A84D59-2076-49D2-AF6D-2A5518814191}" type="presParOf" srcId="{904D122A-75B5-4078-9A9F-0D285991AA45}" destId="{BD900B4F-046F-474C-94ED-6CDAA6354009}" srcOrd="1" destOrd="0" presId="urn:microsoft.com/office/officeart/2009/3/layout/StepUpProcess"/>
    <dgm:cxn modelId="{2E76DA7A-FC59-4A1B-85B7-708AE71865E4}" type="presParOf" srcId="{904D122A-75B5-4078-9A9F-0D285991AA45}" destId="{19AEECCB-7485-44E7-BE2D-71C16C77358A}" srcOrd="2" destOrd="0" presId="urn:microsoft.com/office/officeart/2009/3/layout/StepUpProcess"/>
    <dgm:cxn modelId="{9B92C596-6BDE-4F93-90ED-342BCDA152BD}" type="presParOf" srcId="{361C98BD-3F7A-47C7-AA33-25587539437A}" destId="{0091B20B-C4E4-4E44-B933-BFC36245A6F9}" srcOrd="3" destOrd="0" presId="urn:microsoft.com/office/officeart/2009/3/layout/StepUpProcess"/>
    <dgm:cxn modelId="{DFDABB3E-E87A-448E-9542-8E0D85D51543}" type="presParOf" srcId="{0091B20B-C4E4-4E44-B933-BFC36245A6F9}" destId="{D9345555-1201-4606-8097-29A9FC71736C}" srcOrd="0" destOrd="0" presId="urn:microsoft.com/office/officeart/2009/3/layout/StepUpProcess"/>
    <dgm:cxn modelId="{BD8E335B-B0AE-4482-9147-1BFE504964F6}" type="presParOf" srcId="{361C98BD-3F7A-47C7-AA33-25587539437A}" destId="{F812DFC9-E4B9-4078-9E07-1F7B5B29407E}" srcOrd="4" destOrd="0" presId="urn:microsoft.com/office/officeart/2009/3/layout/StepUpProcess"/>
    <dgm:cxn modelId="{5B9DE911-29E4-4C07-B638-8410896F366C}" type="presParOf" srcId="{F812DFC9-E4B9-4078-9E07-1F7B5B29407E}" destId="{38E7FA18-967A-4323-8C8A-C76A8B22A814}" srcOrd="0" destOrd="0" presId="urn:microsoft.com/office/officeart/2009/3/layout/StepUpProcess"/>
    <dgm:cxn modelId="{300D55D8-8622-4A77-950F-4690AB481955}" type="presParOf" srcId="{F812DFC9-E4B9-4078-9E07-1F7B5B29407E}" destId="{BD0A4A39-A66A-4555-87D5-C68B4811A311}"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D2E4A71-3022-42B0-B97B-81FB04615619}" type="doc">
      <dgm:prSet loTypeId="urn:microsoft.com/office/officeart/2009/3/layout/CircleRelationship" loCatId="relationship" qsTypeId="urn:microsoft.com/office/officeart/2005/8/quickstyle/simple1" qsCatId="simple" csTypeId="urn:microsoft.com/office/officeart/2005/8/colors/colorful3" csCatId="colorful" phldr="1"/>
      <dgm:spPr/>
      <dgm:t>
        <a:bodyPr/>
        <a:lstStyle/>
        <a:p>
          <a:endParaRPr lang="en-US"/>
        </a:p>
      </dgm:t>
    </dgm:pt>
    <dgm:pt modelId="{7BC05BCA-5DB0-4946-ABD5-96DA3B49164C}">
      <dgm:prSet phldrT="[Text]" custT="1"/>
      <dgm:spPr/>
      <dgm:t>
        <a:bodyPr/>
        <a:lstStyle/>
        <a:p>
          <a:r>
            <a:rPr lang="en-US" sz="4400" dirty="0" smtClean="0">
              <a:latin typeface="Calibri" panose="020F0502020204030204" pitchFamily="34" charset="0"/>
              <a:cs typeface="Calibri" panose="020F0502020204030204" pitchFamily="34" charset="0"/>
            </a:rPr>
            <a:t>Application</a:t>
          </a:r>
          <a:endParaRPr lang="en-US" sz="4400" dirty="0">
            <a:latin typeface="Calibri" panose="020F0502020204030204" pitchFamily="34" charset="0"/>
            <a:cs typeface="Calibri" panose="020F0502020204030204" pitchFamily="34" charset="0"/>
          </a:endParaRPr>
        </a:p>
      </dgm:t>
    </dgm:pt>
    <dgm:pt modelId="{283CAEDE-1440-49EE-AB3D-7A7982E3A43F}" type="parTrans" cxnId="{98461C2D-3149-460E-900B-4818A8884476}">
      <dgm:prSet/>
      <dgm:spPr/>
      <dgm:t>
        <a:bodyPr/>
        <a:lstStyle/>
        <a:p>
          <a:endParaRPr lang="en-US"/>
        </a:p>
      </dgm:t>
    </dgm:pt>
    <dgm:pt modelId="{45D75F04-F63D-4DF8-A49E-68D41EFA60AD}" type="sibTrans" cxnId="{98461C2D-3149-460E-900B-4818A8884476}">
      <dgm:prSet/>
      <dgm:spPr/>
      <dgm:t>
        <a:bodyPr/>
        <a:lstStyle/>
        <a:p>
          <a:endParaRPr lang="en-US"/>
        </a:p>
      </dgm:t>
    </dgm:pt>
    <dgm:pt modelId="{5572B9F1-F9A8-4462-8D00-562AB1151ED5}">
      <dgm:prSet phldrT="[Text]"/>
      <dgm:spPr/>
      <dgm:t>
        <a:bodyPr/>
        <a:lstStyle/>
        <a:p>
          <a:r>
            <a:rPr lang="en-US" dirty="0" smtClean="0">
              <a:latin typeface="Calibri" panose="020F0502020204030204" pitchFamily="34" charset="0"/>
              <a:cs typeface="Calibri" panose="020F0502020204030204" pitchFamily="34" charset="0"/>
            </a:rPr>
            <a:t>Diversity</a:t>
          </a:r>
          <a:endParaRPr lang="en-US" dirty="0">
            <a:latin typeface="Calibri" panose="020F0502020204030204" pitchFamily="34" charset="0"/>
            <a:cs typeface="Calibri" panose="020F0502020204030204" pitchFamily="34" charset="0"/>
          </a:endParaRPr>
        </a:p>
      </dgm:t>
    </dgm:pt>
    <dgm:pt modelId="{F1F48664-7573-42F8-BCE6-59E473A30F7E}" type="parTrans" cxnId="{DC666EC0-2E24-489F-83BE-537A45BE1D91}">
      <dgm:prSet/>
      <dgm:spPr/>
      <dgm:t>
        <a:bodyPr/>
        <a:lstStyle/>
        <a:p>
          <a:endParaRPr lang="en-US"/>
        </a:p>
      </dgm:t>
    </dgm:pt>
    <dgm:pt modelId="{2BC31AAE-BC93-4D26-9E0E-20BAB1D2AB45}" type="sibTrans" cxnId="{DC666EC0-2E24-489F-83BE-537A45BE1D91}">
      <dgm:prSet/>
      <dgm:spPr/>
      <dgm:t>
        <a:bodyPr/>
        <a:lstStyle/>
        <a:p>
          <a:endParaRPr lang="en-US"/>
        </a:p>
      </dgm:t>
    </dgm:pt>
    <dgm:pt modelId="{0FBF3C9C-F639-4FE9-86BB-CBC0D9C09A16}">
      <dgm:prSet phldrT="[Text]"/>
      <dgm:spPr/>
      <dgm:t>
        <a:bodyPr/>
        <a:lstStyle/>
        <a:p>
          <a:r>
            <a:rPr lang="en-US" dirty="0" smtClean="0">
              <a:latin typeface="Calibri" panose="020F0502020204030204" pitchFamily="34" charset="0"/>
              <a:cs typeface="Calibri" panose="020F0502020204030204" pitchFamily="34" charset="0"/>
            </a:rPr>
            <a:t>Equity</a:t>
          </a:r>
          <a:endParaRPr lang="en-US" dirty="0">
            <a:latin typeface="Calibri" panose="020F0502020204030204" pitchFamily="34" charset="0"/>
            <a:cs typeface="Calibri" panose="020F0502020204030204" pitchFamily="34" charset="0"/>
          </a:endParaRPr>
        </a:p>
      </dgm:t>
    </dgm:pt>
    <dgm:pt modelId="{38F32B9F-83B3-457B-AB98-4E9AD360FCC3}" type="parTrans" cxnId="{81E367E8-547A-472D-A142-74761FBDB72D}">
      <dgm:prSet/>
      <dgm:spPr/>
      <dgm:t>
        <a:bodyPr/>
        <a:lstStyle/>
        <a:p>
          <a:endParaRPr lang="en-US"/>
        </a:p>
      </dgm:t>
    </dgm:pt>
    <dgm:pt modelId="{A2A1ADF8-D8B7-4BE7-BBE2-0C3261CF2019}" type="sibTrans" cxnId="{81E367E8-547A-472D-A142-74761FBDB72D}">
      <dgm:prSet/>
      <dgm:spPr/>
      <dgm:t>
        <a:bodyPr/>
        <a:lstStyle/>
        <a:p>
          <a:endParaRPr lang="en-US"/>
        </a:p>
      </dgm:t>
    </dgm:pt>
    <dgm:pt modelId="{3DEF08F8-48F9-42B4-BE80-BEA0D2715225}">
      <dgm:prSet phldrT="[Text]"/>
      <dgm:spPr/>
      <dgm:t>
        <a:bodyPr/>
        <a:lstStyle/>
        <a:p>
          <a:r>
            <a:rPr lang="en-US" dirty="0" smtClean="0">
              <a:latin typeface="Calibri" panose="020F0502020204030204" pitchFamily="34" charset="0"/>
              <a:cs typeface="Calibri" panose="020F0502020204030204" pitchFamily="34" charset="0"/>
            </a:rPr>
            <a:t>Inclusion</a:t>
          </a:r>
          <a:endParaRPr lang="en-US" dirty="0">
            <a:latin typeface="Calibri" panose="020F0502020204030204" pitchFamily="34" charset="0"/>
            <a:cs typeface="Calibri" panose="020F0502020204030204" pitchFamily="34" charset="0"/>
          </a:endParaRPr>
        </a:p>
      </dgm:t>
    </dgm:pt>
    <dgm:pt modelId="{4E9A651F-7DFE-4751-AC42-3DB9C58C2805}" type="parTrans" cxnId="{950E99E2-1CA5-49EC-9A0A-98A666A2999E}">
      <dgm:prSet/>
      <dgm:spPr/>
      <dgm:t>
        <a:bodyPr/>
        <a:lstStyle/>
        <a:p>
          <a:endParaRPr lang="en-US"/>
        </a:p>
      </dgm:t>
    </dgm:pt>
    <dgm:pt modelId="{711A5A72-178F-43C8-9A6C-B21841FB20CE}" type="sibTrans" cxnId="{950E99E2-1CA5-49EC-9A0A-98A666A2999E}">
      <dgm:prSet/>
      <dgm:spPr/>
      <dgm:t>
        <a:bodyPr/>
        <a:lstStyle/>
        <a:p>
          <a:endParaRPr lang="en-US"/>
        </a:p>
      </dgm:t>
    </dgm:pt>
    <dgm:pt modelId="{37DC1017-3680-447E-B9D2-6DCCF693C971}" type="pres">
      <dgm:prSet presAssocID="{1D2E4A71-3022-42B0-B97B-81FB04615619}" presName="Name0" presStyleCnt="0">
        <dgm:presLayoutVars>
          <dgm:chMax val="1"/>
          <dgm:chPref val="1"/>
        </dgm:presLayoutVars>
      </dgm:prSet>
      <dgm:spPr/>
      <dgm:t>
        <a:bodyPr/>
        <a:lstStyle/>
        <a:p>
          <a:endParaRPr lang="en-US"/>
        </a:p>
      </dgm:t>
    </dgm:pt>
    <dgm:pt modelId="{CFB899DA-8DA2-4653-9508-FDCA688B92F9}" type="pres">
      <dgm:prSet presAssocID="{7BC05BCA-5DB0-4946-ABD5-96DA3B49164C}" presName="Parent" presStyleLbl="node0" presStyleIdx="0" presStyleCnt="1" custScaleX="125231">
        <dgm:presLayoutVars>
          <dgm:chMax val="5"/>
          <dgm:chPref val="5"/>
        </dgm:presLayoutVars>
      </dgm:prSet>
      <dgm:spPr/>
      <dgm:t>
        <a:bodyPr/>
        <a:lstStyle/>
        <a:p>
          <a:endParaRPr lang="en-US"/>
        </a:p>
      </dgm:t>
    </dgm:pt>
    <dgm:pt modelId="{B667B78B-AFE7-4B4C-8CBD-DC8D5BE87D8E}" type="pres">
      <dgm:prSet presAssocID="{7BC05BCA-5DB0-4946-ABD5-96DA3B49164C}" presName="Accent1" presStyleLbl="node1" presStyleIdx="0" presStyleCnt="15" custLinFactX="426592" custLinFactY="333838" custLinFactNeighborX="500000" custLinFactNeighborY="400000"/>
      <dgm:spPr/>
    </dgm:pt>
    <dgm:pt modelId="{480F0E2C-184E-43F0-944A-9DEC1A49A8DC}" type="pres">
      <dgm:prSet presAssocID="{7BC05BCA-5DB0-4946-ABD5-96DA3B49164C}" presName="Accent2" presStyleLbl="node1" presStyleIdx="1" presStyleCnt="15"/>
      <dgm:spPr/>
    </dgm:pt>
    <dgm:pt modelId="{33546AD5-F1FD-431D-A28E-0DA540003289}" type="pres">
      <dgm:prSet presAssocID="{7BC05BCA-5DB0-4946-ABD5-96DA3B49164C}" presName="Accent3" presStyleLbl="node1" presStyleIdx="2" presStyleCnt="15"/>
      <dgm:spPr/>
    </dgm:pt>
    <dgm:pt modelId="{97861B1A-B2F9-4D46-9B61-40915E57A367}" type="pres">
      <dgm:prSet presAssocID="{7BC05BCA-5DB0-4946-ABD5-96DA3B49164C}" presName="Accent4" presStyleLbl="node1" presStyleIdx="3" presStyleCnt="15"/>
      <dgm:spPr/>
    </dgm:pt>
    <dgm:pt modelId="{9B732C8D-959B-4ACD-A5F5-53D797076980}" type="pres">
      <dgm:prSet presAssocID="{7BC05BCA-5DB0-4946-ABD5-96DA3B49164C}" presName="Accent5" presStyleLbl="node1" presStyleIdx="4" presStyleCnt="15"/>
      <dgm:spPr/>
    </dgm:pt>
    <dgm:pt modelId="{5CB45297-1C2C-4A9C-AB80-52CEF5C0F3A9}" type="pres">
      <dgm:prSet presAssocID="{7BC05BCA-5DB0-4946-ABD5-96DA3B49164C}" presName="Accent6" presStyleLbl="node1" presStyleIdx="5" presStyleCnt="15"/>
      <dgm:spPr/>
    </dgm:pt>
    <dgm:pt modelId="{616E4AA1-72CA-4DD5-A9B4-F41CEB2506A7}" type="pres">
      <dgm:prSet presAssocID="{5572B9F1-F9A8-4462-8D00-562AB1151ED5}" presName="Child1" presStyleLbl="node1" presStyleIdx="6" presStyleCnt="15" custLinFactNeighborX="97620" custLinFactNeighborY="-31440">
        <dgm:presLayoutVars>
          <dgm:chMax val="0"/>
          <dgm:chPref val="0"/>
        </dgm:presLayoutVars>
      </dgm:prSet>
      <dgm:spPr/>
      <dgm:t>
        <a:bodyPr/>
        <a:lstStyle/>
        <a:p>
          <a:endParaRPr lang="en-US"/>
        </a:p>
      </dgm:t>
    </dgm:pt>
    <dgm:pt modelId="{25E1B1B9-AA3B-40F2-A704-72E8B1E4DAF7}" type="pres">
      <dgm:prSet presAssocID="{5572B9F1-F9A8-4462-8D00-562AB1151ED5}" presName="Accent7" presStyleCnt="0"/>
      <dgm:spPr/>
    </dgm:pt>
    <dgm:pt modelId="{7C1567F0-D696-4052-89D3-AEF26A6A78CE}" type="pres">
      <dgm:prSet presAssocID="{5572B9F1-F9A8-4462-8D00-562AB1151ED5}" presName="AccentHold1" presStyleLbl="node1" presStyleIdx="7" presStyleCnt="15"/>
      <dgm:spPr/>
    </dgm:pt>
    <dgm:pt modelId="{0105F9A3-A895-4FB7-920E-45BFF061E3A8}" type="pres">
      <dgm:prSet presAssocID="{5572B9F1-F9A8-4462-8D00-562AB1151ED5}" presName="Accent8" presStyleCnt="0"/>
      <dgm:spPr/>
    </dgm:pt>
    <dgm:pt modelId="{DD4F46FA-3588-4DD9-9B52-8920F28EC952}" type="pres">
      <dgm:prSet presAssocID="{5572B9F1-F9A8-4462-8D00-562AB1151ED5}" presName="AccentHold2" presStyleLbl="node1" presStyleIdx="8" presStyleCnt="15"/>
      <dgm:spPr/>
    </dgm:pt>
    <dgm:pt modelId="{ED68B8FD-4E28-4A5C-9975-487D6FAE8D06}" type="pres">
      <dgm:prSet presAssocID="{0FBF3C9C-F639-4FE9-86BB-CBC0D9C09A16}" presName="Child2" presStyleLbl="node1" presStyleIdx="9" presStyleCnt="15" custScaleY="103965" custLinFactX="-44559" custLinFactNeighborX="-100000" custLinFactNeighborY="17596">
        <dgm:presLayoutVars>
          <dgm:chMax val="0"/>
          <dgm:chPref val="0"/>
        </dgm:presLayoutVars>
      </dgm:prSet>
      <dgm:spPr/>
      <dgm:t>
        <a:bodyPr/>
        <a:lstStyle/>
        <a:p>
          <a:endParaRPr lang="en-US"/>
        </a:p>
      </dgm:t>
    </dgm:pt>
    <dgm:pt modelId="{674176D2-C469-4688-A4BF-2D4339877A29}" type="pres">
      <dgm:prSet presAssocID="{0FBF3C9C-F639-4FE9-86BB-CBC0D9C09A16}" presName="Accent9" presStyleCnt="0"/>
      <dgm:spPr/>
    </dgm:pt>
    <dgm:pt modelId="{699D57FA-D586-425F-AF77-900362F177AB}" type="pres">
      <dgm:prSet presAssocID="{0FBF3C9C-F639-4FE9-86BB-CBC0D9C09A16}" presName="AccentHold1" presStyleLbl="node1" presStyleIdx="10" presStyleCnt="15"/>
      <dgm:spPr/>
    </dgm:pt>
    <dgm:pt modelId="{CAD7016F-1760-4ED6-B9DA-5257A9574B10}" type="pres">
      <dgm:prSet presAssocID="{0FBF3C9C-F639-4FE9-86BB-CBC0D9C09A16}" presName="Accent10" presStyleCnt="0"/>
      <dgm:spPr/>
    </dgm:pt>
    <dgm:pt modelId="{A1C9BFF0-7993-4E10-A042-6D1A05BE5502}" type="pres">
      <dgm:prSet presAssocID="{0FBF3C9C-F639-4FE9-86BB-CBC0D9C09A16}" presName="AccentHold2" presStyleLbl="node1" presStyleIdx="11" presStyleCnt="15"/>
      <dgm:spPr/>
    </dgm:pt>
    <dgm:pt modelId="{4E425972-49AE-456E-A2C2-763E1E547ADF}" type="pres">
      <dgm:prSet presAssocID="{0FBF3C9C-F639-4FE9-86BB-CBC0D9C09A16}" presName="Accent11" presStyleCnt="0"/>
      <dgm:spPr/>
    </dgm:pt>
    <dgm:pt modelId="{E664A55B-D84B-442E-B29D-87B51524401B}" type="pres">
      <dgm:prSet presAssocID="{0FBF3C9C-F639-4FE9-86BB-CBC0D9C09A16}" presName="AccentHold3" presStyleLbl="node1" presStyleIdx="12" presStyleCnt="15"/>
      <dgm:spPr/>
    </dgm:pt>
    <dgm:pt modelId="{366841FB-2652-42F1-984E-12C63507D358}" type="pres">
      <dgm:prSet presAssocID="{3DEF08F8-48F9-42B4-BE80-BEA0D2715225}" presName="Child3" presStyleLbl="node1" presStyleIdx="13" presStyleCnt="15" custLinFactX="-100000" custLinFactNeighborX="-142037" custLinFactNeighborY="-36135">
        <dgm:presLayoutVars>
          <dgm:chMax val="0"/>
          <dgm:chPref val="0"/>
        </dgm:presLayoutVars>
      </dgm:prSet>
      <dgm:spPr/>
      <dgm:t>
        <a:bodyPr/>
        <a:lstStyle/>
        <a:p>
          <a:endParaRPr lang="en-US"/>
        </a:p>
      </dgm:t>
    </dgm:pt>
    <dgm:pt modelId="{3FF4A356-D9AF-4FE3-B341-27F5E05F70AD}" type="pres">
      <dgm:prSet presAssocID="{3DEF08F8-48F9-42B4-BE80-BEA0D2715225}" presName="Accent12" presStyleCnt="0"/>
      <dgm:spPr/>
    </dgm:pt>
    <dgm:pt modelId="{DCE70E50-4C6D-447A-B11A-0770269B21C7}" type="pres">
      <dgm:prSet presAssocID="{3DEF08F8-48F9-42B4-BE80-BEA0D2715225}" presName="AccentHold1" presStyleLbl="node1" presStyleIdx="14" presStyleCnt="15"/>
      <dgm:spPr/>
    </dgm:pt>
  </dgm:ptLst>
  <dgm:cxnLst>
    <dgm:cxn modelId="{27B84EA8-7DF1-4EA2-8043-7C5AC076FCF0}" type="presOf" srcId="{3DEF08F8-48F9-42B4-BE80-BEA0D2715225}" destId="{366841FB-2652-42F1-984E-12C63507D358}" srcOrd="0" destOrd="0" presId="urn:microsoft.com/office/officeart/2009/3/layout/CircleRelationship"/>
    <dgm:cxn modelId="{8FA658C3-AFB9-498E-849C-0E001087FD65}" type="presOf" srcId="{0FBF3C9C-F639-4FE9-86BB-CBC0D9C09A16}" destId="{ED68B8FD-4E28-4A5C-9975-487D6FAE8D06}" srcOrd="0" destOrd="0" presId="urn:microsoft.com/office/officeart/2009/3/layout/CircleRelationship"/>
    <dgm:cxn modelId="{2677B783-998C-4007-B036-33D3D1862494}" type="presOf" srcId="{1D2E4A71-3022-42B0-B97B-81FB04615619}" destId="{37DC1017-3680-447E-B9D2-6DCCF693C971}" srcOrd="0" destOrd="0" presId="urn:microsoft.com/office/officeart/2009/3/layout/CircleRelationship"/>
    <dgm:cxn modelId="{950E99E2-1CA5-49EC-9A0A-98A666A2999E}" srcId="{7BC05BCA-5DB0-4946-ABD5-96DA3B49164C}" destId="{3DEF08F8-48F9-42B4-BE80-BEA0D2715225}" srcOrd="2" destOrd="0" parTransId="{4E9A651F-7DFE-4751-AC42-3DB9C58C2805}" sibTransId="{711A5A72-178F-43C8-9A6C-B21841FB20CE}"/>
    <dgm:cxn modelId="{81E367E8-547A-472D-A142-74761FBDB72D}" srcId="{7BC05BCA-5DB0-4946-ABD5-96DA3B49164C}" destId="{0FBF3C9C-F639-4FE9-86BB-CBC0D9C09A16}" srcOrd="1" destOrd="0" parTransId="{38F32B9F-83B3-457B-AB98-4E9AD360FCC3}" sibTransId="{A2A1ADF8-D8B7-4BE7-BBE2-0C3261CF2019}"/>
    <dgm:cxn modelId="{91DE54D5-A0D3-43E1-B3A3-85A818AA9D44}" type="presOf" srcId="{5572B9F1-F9A8-4462-8D00-562AB1151ED5}" destId="{616E4AA1-72CA-4DD5-A9B4-F41CEB2506A7}" srcOrd="0" destOrd="0" presId="urn:microsoft.com/office/officeart/2009/3/layout/CircleRelationship"/>
    <dgm:cxn modelId="{2183BB12-41E5-4583-94AA-75721C891253}" type="presOf" srcId="{7BC05BCA-5DB0-4946-ABD5-96DA3B49164C}" destId="{CFB899DA-8DA2-4653-9508-FDCA688B92F9}" srcOrd="0" destOrd="0" presId="urn:microsoft.com/office/officeart/2009/3/layout/CircleRelationship"/>
    <dgm:cxn modelId="{DC666EC0-2E24-489F-83BE-537A45BE1D91}" srcId="{7BC05BCA-5DB0-4946-ABD5-96DA3B49164C}" destId="{5572B9F1-F9A8-4462-8D00-562AB1151ED5}" srcOrd="0" destOrd="0" parTransId="{F1F48664-7573-42F8-BCE6-59E473A30F7E}" sibTransId="{2BC31AAE-BC93-4D26-9E0E-20BAB1D2AB45}"/>
    <dgm:cxn modelId="{98461C2D-3149-460E-900B-4818A8884476}" srcId="{1D2E4A71-3022-42B0-B97B-81FB04615619}" destId="{7BC05BCA-5DB0-4946-ABD5-96DA3B49164C}" srcOrd="0" destOrd="0" parTransId="{283CAEDE-1440-49EE-AB3D-7A7982E3A43F}" sibTransId="{45D75F04-F63D-4DF8-A49E-68D41EFA60AD}"/>
    <dgm:cxn modelId="{41DD0592-D14C-441F-BCE0-243F231D9492}" type="presParOf" srcId="{37DC1017-3680-447E-B9D2-6DCCF693C971}" destId="{CFB899DA-8DA2-4653-9508-FDCA688B92F9}" srcOrd="0" destOrd="0" presId="urn:microsoft.com/office/officeart/2009/3/layout/CircleRelationship"/>
    <dgm:cxn modelId="{3A989216-D0F9-442E-A27C-471F7CD763D3}" type="presParOf" srcId="{37DC1017-3680-447E-B9D2-6DCCF693C971}" destId="{B667B78B-AFE7-4B4C-8CBD-DC8D5BE87D8E}" srcOrd="1" destOrd="0" presId="urn:microsoft.com/office/officeart/2009/3/layout/CircleRelationship"/>
    <dgm:cxn modelId="{B3943A9C-3DC6-4A8E-A1AC-106F2E1982DE}" type="presParOf" srcId="{37DC1017-3680-447E-B9D2-6DCCF693C971}" destId="{480F0E2C-184E-43F0-944A-9DEC1A49A8DC}" srcOrd="2" destOrd="0" presId="urn:microsoft.com/office/officeart/2009/3/layout/CircleRelationship"/>
    <dgm:cxn modelId="{3DCB256F-6DCA-478A-A3FD-C25155275FA5}" type="presParOf" srcId="{37DC1017-3680-447E-B9D2-6DCCF693C971}" destId="{33546AD5-F1FD-431D-A28E-0DA540003289}" srcOrd="3" destOrd="0" presId="urn:microsoft.com/office/officeart/2009/3/layout/CircleRelationship"/>
    <dgm:cxn modelId="{CF635347-5D2E-4C05-AE06-7701A6676865}" type="presParOf" srcId="{37DC1017-3680-447E-B9D2-6DCCF693C971}" destId="{97861B1A-B2F9-4D46-9B61-40915E57A367}" srcOrd="4" destOrd="0" presId="urn:microsoft.com/office/officeart/2009/3/layout/CircleRelationship"/>
    <dgm:cxn modelId="{049F5E4E-B5B3-4439-85A2-AB7019DC31B0}" type="presParOf" srcId="{37DC1017-3680-447E-B9D2-6DCCF693C971}" destId="{9B732C8D-959B-4ACD-A5F5-53D797076980}" srcOrd="5" destOrd="0" presId="urn:microsoft.com/office/officeart/2009/3/layout/CircleRelationship"/>
    <dgm:cxn modelId="{F04A1FF2-F004-4B0C-A345-3BF30FB88AE8}" type="presParOf" srcId="{37DC1017-3680-447E-B9D2-6DCCF693C971}" destId="{5CB45297-1C2C-4A9C-AB80-52CEF5C0F3A9}" srcOrd="6" destOrd="0" presId="urn:microsoft.com/office/officeart/2009/3/layout/CircleRelationship"/>
    <dgm:cxn modelId="{93D3D160-24EA-42E2-AA6F-3822BF4871A0}" type="presParOf" srcId="{37DC1017-3680-447E-B9D2-6DCCF693C971}" destId="{616E4AA1-72CA-4DD5-A9B4-F41CEB2506A7}" srcOrd="7" destOrd="0" presId="urn:microsoft.com/office/officeart/2009/3/layout/CircleRelationship"/>
    <dgm:cxn modelId="{3FAC70AC-CD3C-419A-A537-E761ABAF540D}" type="presParOf" srcId="{37DC1017-3680-447E-B9D2-6DCCF693C971}" destId="{25E1B1B9-AA3B-40F2-A704-72E8B1E4DAF7}" srcOrd="8" destOrd="0" presId="urn:microsoft.com/office/officeart/2009/3/layout/CircleRelationship"/>
    <dgm:cxn modelId="{08E3BFBB-3ECA-4E78-8CCD-2DEC6600EFBD}" type="presParOf" srcId="{25E1B1B9-AA3B-40F2-A704-72E8B1E4DAF7}" destId="{7C1567F0-D696-4052-89D3-AEF26A6A78CE}" srcOrd="0" destOrd="0" presId="urn:microsoft.com/office/officeart/2009/3/layout/CircleRelationship"/>
    <dgm:cxn modelId="{B758943F-CF5A-4096-BD45-E00A9F96B666}" type="presParOf" srcId="{37DC1017-3680-447E-B9D2-6DCCF693C971}" destId="{0105F9A3-A895-4FB7-920E-45BFF061E3A8}" srcOrd="9" destOrd="0" presId="urn:microsoft.com/office/officeart/2009/3/layout/CircleRelationship"/>
    <dgm:cxn modelId="{9FE442A7-FB36-4799-9BF4-6467CA76BCD7}" type="presParOf" srcId="{0105F9A3-A895-4FB7-920E-45BFF061E3A8}" destId="{DD4F46FA-3588-4DD9-9B52-8920F28EC952}" srcOrd="0" destOrd="0" presId="urn:microsoft.com/office/officeart/2009/3/layout/CircleRelationship"/>
    <dgm:cxn modelId="{028737AF-C095-4D34-8611-E874AC3F6B7D}" type="presParOf" srcId="{37DC1017-3680-447E-B9D2-6DCCF693C971}" destId="{ED68B8FD-4E28-4A5C-9975-487D6FAE8D06}" srcOrd="10" destOrd="0" presId="urn:microsoft.com/office/officeart/2009/3/layout/CircleRelationship"/>
    <dgm:cxn modelId="{BE5B4E13-2FA9-4060-B4D4-993731C10A9B}" type="presParOf" srcId="{37DC1017-3680-447E-B9D2-6DCCF693C971}" destId="{674176D2-C469-4688-A4BF-2D4339877A29}" srcOrd="11" destOrd="0" presId="urn:microsoft.com/office/officeart/2009/3/layout/CircleRelationship"/>
    <dgm:cxn modelId="{FD45DB34-3A10-405D-BAC2-BA5562845070}" type="presParOf" srcId="{674176D2-C469-4688-A4BF-2D4339877A29}" destId="{699D57FA-D586-425F-AF77-900362F177AB}" srcOrd="0" destOrd="0" presId="urn:microsoft.com/office/officeart/2009/3/layout/CircleRelationship"/>
    <dgm:cxn modelId="{4C8BA5E9-1785-4FAC-AC80-EA30AF16182C}" type="presParOf" srcId="{37DC1017-3680-447E-B9D2-6DCCF693C971}" destId="{CAD7016F-1760-4ED6-B9DA-5257A9574B10}" srcOrd="12" destOrd="0" presId="urn:microsoft.com/office/officeart/2009/3/layout/CircleRelationship"/>
    <dgm:cxn modelId="{5424FF5D-B789-4005-BBAC-BFA54EF2EBC7}" type="presParOf" srcId="{CAD7016F-1760-4ED6-B9DA-5257A9574B10}" destId="{A1C9BFF0-7993-4E10-A042-6D1A05BE5502}" srcOrd="0" destOrd="0" presId="urn:microsoft.com/office/officeart/2009/3/layout/CircleRelationship"/>
    <dgm:cxn modelId="{290D0B10-2B9D-4B44-9A58-888F19314F9A}" type="presParOf" srcId="{37DC1017-3680-447E-B9D2-6DCCF693C971}" destId="{4E425972-49AE-456E-A2C2-763E1E547ADF}" srcOrd="13" destOrd="0" presId="urn:microsoft.com/office/officeart/2009/3/layout/CircleRelationship"/>
    <dgm:cxn modelId="{FB9B2C2A-714D-419A-8BFA-FB8859E31C24}" type="presParOf" srcId="{4E425972-49AE-456E-A2C2-763E1E547ADF}" destId="{E664A55B-D84B-442E-B29D-87B51524401B}" srcOrd="0" destOrd="0" presId="urn:microsoft.com/office/officeart/2009/3/layout/CircleRelationship"/>
    <dgm:cxn modelId="{84FB4E41-3B27-4B48-9AE0-E58139B0F6D4}" type="presParOf" srcId="{37DC1017-3680-447E-B9D2-6DCCF693C971}" destId="{366841FB-2652-42F1-984E-12C63507D358}" srcOrd="14" destOrd="0" presId="urn:microsoft.com/office/officeart/2009/3/layout/CircleRelationship"/>
    <dgm:cxn modelId="{60A78383-4FA7-4993-A951-C78B4AF17A1E}" type="presParOf" srcId="{37DC1017-3680-447E-B9D2-6DCCF693C971}" destId="{3FF4A356-D9AF-4FE3-B341-27F5E05F70AD}" srcOrd="15" destOrd="0" presId="urn:microsoft.com/office/officeart/2009/3/layout/CircleRelationship"/>
    <dgm:cxn modelId="{E28ED35E-16A0-4C62-8DA5-3C5AD04CDFAE}" type="presParOf" srcId="{3FF4A356-D9AF-4FE3-B341-27F5E05F70AD}" destId="{DCE70E50-4C6D-447A-B11A-0770269B21C7}"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B899DA-8DA2-4653-9508-FDCA688B92F9}">
      <dsp:nvSpPr>
        <dsp:cNvPr id="0" name=""/>
        <dsp:cNvSpPr/>
      </dsp:nvSpPr>
      <dsp:spPr>
        <a:xfrm>
          <a:off x="834385" y="399491"/>
          <a:ext cx="4652018" cy="371516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n-US" sz="4800" kern="1200" dirty="0" smtClean="0">
              <a:latin typeface="Calibri" panose="020F0502020204030204" pitchFamily="34" charset="0"/>
              <a:cs typeface="Calibri" panose="020F0502020204030204" pitchFamily="34" charset="0"/>
            </a:rPr>
            <a:t>Application</a:t>
          </a:r>
          <a:endParaRPr lang="en-US" sz="4800" kern="1200" dirty="0">
            <a:latin typeface="Calibri" panose="020F0502020204030204" pitchFamily="34" charset="0"/>
            <a:cs typeface="Calibri" panose="020F0502020204030204" pitchFamily="34" charset="0"/>
          </a:endParaRPr>
        </a:p>
      </dsp:txBody>
      <dsp:txXfrm>
        <a:off x="1515657" y="943565"/>
        <a:ext cx="3289474" cy="2627019"/>
      </dsp:txXfrm>
    </dsp:sp>
    <dsp:sp modelId="{B667B78B-AFE7-4B4C-8CBD-DC8D5BE87D8E}">
      <dsp:nvSpPr>
        <dsp:cNvPr id="0" name=""/>
        <dsp:cNvSpPr/>
      </dsp:nvSpPr>
      <dsp:spPr>
        <a:xfrm>
          <a:off x="3422904" y="230225"/>
          <a:ext cx="413004" cy="41318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0F0E2C-184E-43F0-944A-9DEC1A49A8DC}">
      <dsp:nvSpPr>
        <dsp:cNvPr id="0" name=""/>
        <dsp:cNvSpPr/>
      </dsp:nvSpPr>
      <dsp:spPr>
        <a:xfrm>
          <a:off x="2445258" y="3838625"/>
          <a:ext cx="299466" cy="299470"/>
        </a:xfrm>
        <a:prstGeom prst="ellipse">
          <a:avLst/>
        </a:prstGeom>
        <a:solidFill>
          <a:schemeClr val="accent3">
            <a:hueOff val="677246"/>
            <a:satOff val="0"/>
            <a:lumOff val="15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546AD5-F1FD-431D-A28E-0DA540003289}">
      <dsp:nvSpPr>
        <dsp:cNvPr id="0" name=""/>
        <dsp:cNvSpPr/>
      </dsp:nvSpPr>
      <dsp:spPr>
        <a:xfrm>
          <a:off x="5257038" y="1907259"/>
          <a:ext cx="299466" cy="299470"/>
        </a:xfrm>
        <a:prstGeom prst="ellipse">
          <a:avLst/>
        </a:prstGeom>
        <a:solidFill>
          <a:schemeClr val="accent3">
            <a:hueOff val="1354493"/>
            <a:satOff val="0"/>
            <a:lumOff val="31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861B1A-B2F9-4D46-9B61-40915E57A367}">
      <dsp:nvSpPr>
        <dsp:cNvPr id="0" name=""/>
        <dsp:cNvSpPr/>
      </dsp:nvSpPr>
      <dsp:spPr>
        <a:xfrm>
          <a:off x="3826001" y="4157192"/>
          <a:ext cx="413004" cy="413182"/>
        </a:xfrm>
        <a:prstGeom prst="ellipse">
          <a:avLst/>
        </a:prstGeom>
        <a:solidFill>
          <a:schemeClr val="accent3">
            <a:hueOff val="2031739"/>
            <a:satOff val="0"/>
            <a:lumOff val="47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732C8D-959B-4ACD-A5F5-53D797076980}">
      <dsp:nvSpPr>
        <dsp:cNvPr id="0" name=""/>
        <dsp:cNvSpPr/>
      </dsp:nvSpPr>
      <dsp:spPr>
        <a:xfrm>
          <a:off x="2529078" y="817447"/>
          <a:ext cx="299466" cy="299470"/>
        </a:xfrm>
        <a:prstGeom prst="ellipse">
          <a:avLst/>
        </a:prstGeom>
        <a:solidFill>
          <a:schemeClr val="accent3">
            <a:hueOff val="2708986"/>
            <a:satOff val="0"/>
            <a:lumOff val="63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B45297-1C2C-4A9C-AB80-52CEF5C0F3A9}">
      <dsp:nvSpPr>
        <dsp:cNvPr id="0" name=""/>
        <dsp:cNvSpPr/>
      </dsp:nvSpPr>
      <dsp:spPr>
        <a:xfrm>
          <a:off x="1586483" y="2530504"/>
          <a:ext cx="299466" cy="299470"/>
        </a:xfrm>
        <a:prstGeom prst="ellipse">
          <a:avLst/>
        </a:prstGeom>
        <a:solidFill>
          <a:schemeClr val="accent3">
            <a:hueOff val="3386232"/>
            <a:satOff val="0"/>
            <a:lumOff val="79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6E4AA1-72CA-4DD5-A9B4-F41CEB2506A7}">
      <dsp:nvSpPr>
        <dsp:cNvPr id="0" name=""/>
        <dsp:cNvSpPr/>
      </dsp:nvSpPr>
      <dsp:spPr>
        <a:xfrm>
          <a:off x="701669" y="549281"/>
          <a:ext cx="1510284" cy="1509937"/>
        </a:xfrm>
        <a:prstGeom prst="ellipse">
          <a:avLst/>
        </a:prstGeom>
        <a:solidFill>
          <a:schemeClr val="accent3">
            <a:hueOff val="4063479"/>
            <a:satOff val="0"/>
            <a:lumOff val="95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latin typeface="Calibri" panose="020F0502020204030204" pitchFamily="34" charset="0"/>
              <a:cs typeface="Calibri" panose="020F0502020204030204" pitchFamily="34" charset="0"/>
            </a:rPr>
            <a:t>Diversity</a:t>
          </a:r>
          <a:endParaRPr lang="en-US" sz="1900" kern="1200" dirty="0">
            <a:latin typeface="Calibri" panose="020F0502020204030204" pitchFamily="34" charset="0"/>
            <a:cs typeface="Calibri" panose="020F0502020204030204" pitchFamily="34" charset="0"/>
          </a:endParaRPr>
        </a:p>
      </dsp:txBody>
      <dsp:txXfrm>
        <a:off x="922845" y="770406"/>
        <a:ext cx="1067932" cy="1067687"/>
      </dsp:txXfrm>
    </dsp:sp>
    <dsp:sp modelId="{7C1567F0-D696-4052-89D3-AEF26A6A78CE}">
      <dsp:nvSpPr>
        <dsp:cNvPr id="0" name=""/>
        <dsp:cNvSpPr/>
      </dsp:nvSpPr>
      <dsp:spPr>
        <a:xfrm>
          <a:off x="3005328" y="830468"/>
          <a:ext cx="413004" cy="413182"/>
        </a:xfrm>
        <a:prstGeom prst="ellipse">
          <a:avLst/>
        </a:prstGeom>
        <a:solidFill>
          <a:schemeClr val="accent3">
            <a:hueOff val="4740725"/>
            <a:satOff val="0"/>
            <a:lumOff val="11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4F46FA-3588-4DD9-9B52-8920F28EC952}">
      <dsp:nvSpPr>
        <dsp:cNvPr id="0" name=""/>
        <dsp:cNvSpPr/>
      </dsp:nvSpPr>
      <dsp:spPr>
        <a:xfrm>
          <a:off x="284226" y="3022677"/>
          <a:ext cx="746760" cy="746939"/>
        </a:xfrm>
        <a:prstGeom prst="ellipse">
          <a:avLst/>
        </a:prstGeom>
        <a:solidFill>
          <a:schemeClr val="accent3">
            <a:hueOff val="5417972"/>
            <a:satOff val="0"/>
            <a:lumOff val="127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68B8FD-4E28-4A5C-9975-487D6FAE8D06}">
      <dsp:nvSpPr>
        <dsp:cNvPr id="0" name=""/>
        <dsp:cNvSpPr/>
      </dsp:nvSpPr>
      <dsp:spPr>
        <a:xfrm>
          <a:off x="4816471" y="320673"/>
          <a:ext cx="1510284" cy="1569806"/>
        </a:xfrm>
        <a:prstGeom prst="ellipse">
          <a:avLst/>
        </a:prstGeom>
        <a:solidFill>
          <a:schemeClr val="accent3">
            <a:hueOff val="6095218"/>
            <a:satOff val="0"/>
            <a:lumOff val="143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latin typeface="Calibri" panose="020F0502020204030204" pitchFamily="34" charset="0"/>
              <a:cs typeface="Calibri" panose="020F0502020204030204" pitchFamily="34" charset="0"/>
            </a:rPr>
            <a:t>Equity</a:t>
          </a:r>
          <a:endParaRPr lang="en-US" sz="1900" kern="1200" dirty="0">
            <a:latin typeface="Calibri" panose="020F0502020204030204" pitchFamily="34" charset="0"/>
            <a:cs typeface="Calibri" panose="020F0502020204030204" pitchFamily="34" charset="0"/>
          </a:endParaRPr>
        </a:p>
      </dsp:txBody>
      <dsp:txXfrm>
        <a:off x="5037647" y="550566"/>
        <a:ext cx="1067932" cy="1110020"/>
      </dsp:txXfrm>
    </dsp:sp>
    <dsp:sp modelId="{699D57FA-D586-425F-AF77-900362F177AB}">
      <dsp:nvSpPr>
        <dsp:cNvPr id="0" name=""/>
        <dsp:cNvSpPr/>
      </dsp:nvSpPr>
      <dsp:spPr>
        <a:xfrm>
          <a:off x="4725161" y="1402065"/>
          <a:ext cx="413004" cy="413182"/>
        </a:xfrm>
        <a:prstGeom prst="ellipse">
          <a:avLst/>
        </a:prstGeom>
        <a:solidFill>
          <a:schemeClr val="accent3">
            <a:hueOff val="6772465"/>
            <a:satOff val="0"/>
            <a:lumOff val="1596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C9BFF0-7993-4E10-A042-6D1A05BE5502}">
      <dsp:nvSpPr>
        <dsp:cNvPr id="0" name=""/>
        <dsp:cNvSpPr/>
      </dsp:nvSpPr>
      <dsp:spPr>
        <a:xfrm>
          <a:off x="0" y="3911539"/>
          <a:ext cx="299466" cy="299470"/>
        </a:xfrm>
        <a:prstGeom prst="ellipse">
          <a:avLst/>
        </a:prstGeom>
        <a:solidFill>
          <a:schemeClr val="accent3">
            <a:hueOff val="7449711"/>
            <a:satOff val="0"/>
            <a:lumOff val="175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64A55B-D84B-442E-B29D-87B51524401B}">
      <dsp:nvSpPr>
        <dsp:cNvPr id="0" name=""/>
        <dsp:cNvSpPr/>
      </dsp:nvSpPr>
      <dsp:spPr>
        <a:xfrm>
          <a:off x="2983992" y="3485337"/>
          <a:ext cx="299466" cy="299470"/>
        </a:xfrm>
        <a:prstGeom prst="ellipse">
          <a:avLst/>
        </a:prstGeom>
        <a:solidFill>
          <a:schemeClr val="accent3">
            <a:hueOff val="8126958"/>
            <a:satOff val="0"/>
            <a:lumOff val="191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6841FB-2652-42F1-984E-12C63507D358}">
      <dsp:nvSpPr>
        <dsp:cNvPr id="0" name=""/>
        <dsp:cNvSpPr/>
      </dsp:nvSpPr>
      <dsp:spPr>
        <a:xfrm>
          <a:off x="5349877" y="2728907"/>
          <a:ext cx="1510284" cy="1509937"/>
        </a:xfrm>
        <a:prstGeom prst="ellipse">
          <a:avLst/>
        </a:prstGeom>
        <a:solidFill>
          <a:schemeClr val="accent3">
            <a:hueOff val="8804203"/>
            <a:satOff val="0"/>
            <a:lumOff val="207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latin typeface="Calibri" panose="020F0502020204030204" pitchFamily="34" charset="0"/>
              <a:cs typeface="Calibri" panose="020F0502020204030204" pitchFamily="34" charset="0"/>
            </a:rPr>
            <a:t>Inclusion</a:t>
          </a:r>
          <a:endParaRPr lang="en-US" sz="1900" kern="1200" dirty="0">
            <a:latin typeface="Calibri" panose="020F0502020204030204" pitchFamily="34" charset="0"/>
            <a:cs typeface="Calibri" panose="020F0502020204030204" pitchFamily="34" charset="0"/>
          </a:endParaRPr>
        </a:p>
      </dsp:txBody>
      <dsp:txXfrm>
        <a:off x="5571053" y="2950032"/>
        <a:ext cx="1067932" cy="1067687"/>
      </dsp:txXfrm>
    </dsp:sp>
    <dsp:sp modelId="{DCE70E50-4C6D-447A-B11A-0770269B21C7}">
      <dsp:nvSpPr>
        <dsp:cNvPr id="0" name=""/>
        <dsp:cNvSpPr/>
      </dsp:nvSpPr>
      <dsp:spPr>
        <a:xfrm>
          <a:off x="5683757" y="2916777"/>
          <a:ext cx="299466" cy="299470"/>
        </a:xfrm>
        <a:prstGeom prst="ellipse">
          <a:avLst/>
        </a:prstGeom>
        <a:solidFill>
          <a:schemeClr val="accent3">
            <a:hueOff val="9481450"/>
            <a:satOff val="0"/>
            <a:lumOff val="223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B899DA-8DA2-4653-9508-FDCA688B92F9}">
      <dsp:nvSpPr>
        <dsp:cNvPr id="0" name=""/>
        <dsp:cNvSpPr/>
      </dsp:nvSpPr>
      <dsp:spPr>
        <a:xfrm>
          <a:off x="834385" y="399491"/>
          <a:ext cx="4652018" cy="371516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n-US" sz="4800" kern="1200" dirty="0" smtClean="0">
              <a:latin typeface="Calibri" panose="020F0502020204030204" pitchFamily="34" charset="0"/>
              <a:cs typeface="Calibri" panose="020F0502020204030204" pitchFamily="34" charset="0"/>
            </a:rPr>
            <a:t>Application</a:t>
          </a:r>
          <a:endParaRPr lang="en-US" sz="4800" kern="1200" dirty="0">
            <a:latin typeface="Calibri" panose="020F0502020204030204" pitchFamily="34" charset="0"/>
            <a:cs typeface="Calibri" panose="020F0502020204030204" pitchFamily="34" charset="0"/>
          </a:endParaRPr>
        </a:p>
      </dsp:txBody>
      <dsp:txXfrm>
        <a:off x="1515657" y="943565"/>
        <a:ext cx="3289474" cy="2627019"/>
      </dsp:txXfrm>
    </dsp:sp>
    <dsp:sp modelId="{B667B78B-AFE7-4B4C-8CBD-DC8D5BE87D8E}">
      <dsp:nvSpPr>
        <dsp:cNvPr id="0" name=""/>
        <dsp:cNvSpPr/>
      </dsp:nvSpPr>
      <dsp:spPr>
        <a:xfrm>
          <a:off x="7206995" y="3262313"/>
          <a:ext cx="413004" cy="41318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0F0E2C-184E-43F0-944A-9DEC1A49A8DC}">
      <dsp:nvSpPr>
        <dsp:cNvPr id="0" name=""/>
        <dsp:cNvSpPr/>
      </dsp:nvSpPr>
      <dsp:spPr>
        <a:xfrm>
          <a:off x="2445258" y="3838625"/>
          <a:ext cx="299466" cy="299470"/>
        </a:xfrm>
        <a:prstGeom prst="ellipse">
          <a:avLst/>
        </a:prstGeom>
        <a:solidFill>
          <a:schemeClr val="accent3">
            <a:hueOff val="677246"/>
            <a:satOff val="0"/>
            <a:lumOff val="15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546AD5-F1FD-431D-A28E-0DA540003289}">
      <dsp:nvSpPr>
        <dsp:cNvPr id="0" name=""/>
        <dsp:cNvSpPr/>
      </dsp:nvSpPr>
      <dsp:spPr>
        <a:xfrm>
          <a:off x="5257038" y="1907259"/>
          <a:ext cx="299466" cy="299470"/>
        </a:xfrm>
        <a:prstGeom prst="ellipse">
          <a:avLst/>
        </a:prstGeom>
        <a:solidFill>
          <a:schemeClr val="accent3">
            <a:hueOff val="1354493"/>
            <a:satOff val="0"/>
            <a:lumOff val="31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861B1A-B2F9-4D46-9B61-40915E57A367}">
      <dsp:nvSpPr>
        <dsp:cNvPr id="0" name=""/>
        <dsp:cNvSpPr/>
      </dsp:nvSpPr>
      <dsp:spPr>
        <a:xfrm>
          <a:off x="3826001" y="4157192"/>
          <a:ext cx="413004" cy="413182"/>
        </a:xfrm>
        <a:prstGeom prst="ellipse">
          <a:avLst/>
        </a:prstGeom>
        <a:solidFill>
          <a:schemeClr val="accent3">
            <a:hueOff val="2031739"/>
            <a:satOff val="0"/>
            <a:lumOff val="47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732C8D-959B-4ACD-A5F5-53D797076980}">
      <dsp:nvSpPr>
        <dsp:cNvPr id="0" name=""/>
        <dsp:cNvSpPr/>
      </dsp:nvSpPr>
      <dsp:spPr>
        <a:xfrm>
          <a:off x="2529078" y="817447"/>
          <a:ext cx="299466" cy="299470"/>
        </a:xfrm>
        <a:prstGeom prst="ellipse">
          <a:avLst/>
        </a:prstGeom>
        <a:solidFill>
          <a:schemeClr val="accent3">
            <a:hueOff val="2708986"/>
            <a:satOff val="0"/>
            <a:lumOff val="63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B45297-1C2C-4A9C-AB80-52CEF5C0F3A9}">
      <dsp:nvSpPr>
        <dsp:cNvPr id="0" name=""/>
        <dsp:cNvSpPr/>
      </dsp:nvSpPr>
      <dsp:spPr>
        <a:xfrm>
          <a:off x="1586483" y="2530504"/>
          <a:ext cx="299466" cy="299470"/>
        </a:xfrm>
        <a:prstGeom prst="ellipse">
          <a:avLst/>
        </a:prstGeom>
        <a:solidFill>
          <a:schemeClr val="accent3">
            <a:hueOff val="3386232"/>
            <a:satOff val="0"/>
            <a:lumOff val="79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6E4AA1-72CA-4DD5-A9B4-F41CEB2506A7}">
      <dsp:nvSpPr>
        <dsp:cNvPr id="0" name=""/>
        <dsp:cNvSpPr/>
      </dsp:nvSpPr>
      <dsp:spPr>
        <a:xfrm>
          <a:off x="1584174" y="668295"/>
          <a:ext cx="1510284" cy="1509937"/>
        </a:xfrm>
        <a:prstGeom prst="ellipse">
          <a:avLst/>
        </a:prstGeom>
        <a:solidFill>
          <a:schemeClr val="accent3">
            <a:hueOff val="4063479"/>
            <a:satOff val="0"/>
            <a:lumOff val="95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latin typeface="Calibri" panose="020F0502020204030204" pitchFamily="34" charset="0"/>
              <a:cs typeface="Calibri" panose="020F0502020204030204" pitchFamily="34" charset="0"/>
            </a:rPr>
            <a:t>Diversity</a:t>
          </a:r>
          <a:endParaRPr lang="en-US" sz="1900" kern="1200" dirty="0">
            <a:latin typeface="Calibri" panose="020F0502020204030204" pitchFamily="34" charset="0"/>
            <a:cs typeface="Calibri" panose="020F0502020204030204" pitchFamily="34" charset="0"/>
          </a:endParaRPr>
        </a:p>
      </dsp:txBody>
      <dsp:txXfrm>
        <a:off x="1805350" y="889420"/>
        <a:ext cx="1067932" cy="1067687"/>
      </dsp:txXfrm>
    </dsp:sp>
    <dsp:sp modelId="{7C1567F0-D696-4052-89D3-AEF26A6A78CE}">
      <dsp:nvSpPr>
        <dsp:cNvPr id="0" name=""/>
        <dsp:cNvSpPr/>
      </dsp:nvSpPr>
      <dsp:spPr>
        <a:xfrm>
          <a:off x="3005328" y="830468"/>
          <a:ext cx="413004" cy="413182"/>
        </a:xfrm>
        <a:prstGeom prst="ellipse">
          <a:avLst/>
        </a:prstGeom>
        <a:solidFill>
          <a:schemeClr val="accent3">
            <a:hueOff val="4740725"/>
            <a:satOff val="0"/>
            <a:lumOff val="11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4F46FA-3588-4DD9-9B52-8920F28EC952}">
      <dsp:nvSpPr>
        <dsp:cNvPr id="0" name=""/>
        <dsp:cNvSpPr/>
      </dsp:nvSpPr>
      <dsp:spPr>
        <a:xfrm>
          <a:off x="284226" y="3022677"/>
          <a:ext cx="746760" cy="746939"/>
        </a:xfrm>
        <a:prstGeom prst="ellipse">
          <a:avLst/>
        </a:prstGeom>
        <a:solidFill>
          <a:schemeClr val="accent3">
            <a:hueOff val="5417972"/>
            <a:satOff val="0"/>
            <a:lumOff val="127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68B8FD-4E28-4A5C-9975-487D6FAE8D06}">
      <dsp:nvSpPr>
        <dsp:cNvPr id="0" name=""/>
        <dsp:cNvSpPr/>
      </dsp:nvSpPr>
      <dsp:spPr>
        <a:xfrm>
          <a:off x="3168359" y="668291"/>
          <a:ext cx="1510284" cy="1569806"/>
        </a:xfrm>
        <a:prstGeom prst="ellipse">
          <a:avLst/>
        </a:prstGeom>
        <a:solidFill>
          <a:schemeClr val="accent3">
            <a:hueOff val="6095218"/>
            <a:satOff val="0"/>
            <a:lumOff val="143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latin typeface="Calibri" panose="020F0502020204030204" pitchFamily="34" charset="0"/>
              <a:cs typeface="Calibri" panose="020F0502020204030204" pitchFamily="34" charset="0"/>
            </a:rPr>
            <a:t>Equity</a:t>
          </a:r>
          <a:endParaRPr lang="en-US" sz="1900" kern="1200" dirty="0">
            <a:latin typeface="Calibri" panose="020F0502020204030204" pitchFamily="34" charset="0"/>
            <a:cs typeface="Calibri" panose="020F0502020204030204" pitchFamily="34" charset="0"/>
          </a:endParaRPr>
        </a:p>
      </dsp:txBody>
      <dsp:txXfrm>
        <a:off x="3389535" y="898184"/>
        <a:ext cx="1067932" cy="1110020"/>
      </dsp:txXfrm>
    </dsp:sp>
    <dsp:sp modelId="{699D57FA-D586-425F-AF77-900362F177AB}">
      <dsp:nvSpPr>
        <dsp:cNvPr id="0" name=""/>
        <dsp:cNvSpPr/>
      </dsp:nvSpPr>
      <dsp:spPr>
        <a:xfrm>
          <a:off x="4725161" y="1402065"/>
          <a:ext cx="413004" cy="413182"/>
        </a:xfrm>
        <a:prstGeom prst="ellipse">
          <a:avLst/>
        </a:prstGeom>
        <a:solidFill>
          <a:schemeClr val="accent3">
            <a:hueOff val="6772465"/>
            <a:satOff val="0"/>
            <a:lumOff val="1596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C9BFF0-7993-4E10-A042-6D1A05BE5502}">
      <dsp:nvSpPr>
        <dsp:cNvPr id="0" name=""/>
        <dsp:cNvSpPr/>
      </dsp:nvSpPr>
      <dsp:spPr>
        <a:xfrm>
          <a:off x="0" y="3911539"/>
          <a:ext cx="299466" cy="299470"/>
        </a:xfrm>
        <a:prstGeom prst="ellipse">
          <a:avLst/>
        </a:prstGeom>
        <a:solidFill>
          <a:schemeClr val="accent3">
            <a:hueOff val="7449711"/>
            <a:satOff val="0"/>
            <a:lumOff val="175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64A55B-D84B-442E-B29D-87B51524401B}">
      <dsp:nvSpPr>
        <dsp:cNvPr id="0" name=""/>
        <dsp:cNvSpPr/>
      </dsp:nvSpPr>
      <dsp:spPr>
        <a:xfrm>
          <a:off x="2983992" y="3485337"/>
          <a:ext cx="299466" cy="299470"/>
        </a:xfrm>
        <a:prstGeom prst="ellipse">
          <a:avLst/>
        </a:prstGeom>
        <a:solidFill>
          <a:schemeClr val="accent3">
            <a:hueOff val="8126958"/>
            <a:satOff val="0"/>
            <a:lumOff val="191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6841FB-2652-42F1-984E-12C63507D358}">
      <dsp:nvSpPr>
        <dsp:cNvPr id="0" name=""/>
        <dsp:cNvSpPr/>
      </dsp:nvSpPr>
      <dsp:spPr>
        <a:xfrm>
          <a:off x="2376263" y="2180452"/>
          <a:ext cx="1510284" cy="1509937"/>
        </a:xfrm>
        <a:prstGeom prst="ellipse">
          <a:avLst/>
        </a:prstGeom>
        <a:solidFill>
          <a:schemeClr val="accent3">
            <a:hueOff val="8804203"/>
            <a:satOff val="0"/>
            <a:lumOff val="207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latin typeface="Calibri" panose="020F0502020204030204" pitchFamily="34" charset="0"/>
              <a:cs typeface="Calibri" panose="020F0502020204030204" pitchFamily="34" charset="0"/>
            </a:rPr>
            <a:t>Inclusion</a:t>
          </a:r>
          <a:endParaRPr lang="en-US" sz="1900" kern="1200" dirty="0">
            <a:latin typeface="Calibri" panose="020F0502020204030204" pitchFamily="34" charset="0"/>
            <a:cs typeface="Calibri" panose="020F0502020204030204" pitchFamily="34" charset="0"/>
          </a:endParaRPr>
        </a:p>
      </dsp:txBody>
      <dsp:txXfrm>
        <a:off x="2597439" y="2401577"/>
        <a:ext cx="1067932" cy="1067687"/>
      </dsp:txXfrm>
    </dsp:sp>
    <dsp:sp modelId="{DCE70E50-4C6D-447A-B11A-0770269B21C7}">
      <dsp:nvSpPr>
        <dsp:cNvPr id="0" name=""/>
        <dsp:cNvSpPr/>
      </dsp:nvSpPr>
      <dsp:spPr>
        <a:xfrm>
          <a:off x="5683757" y="2916777"/>
          <a:ext cx="299466" cy="299470"/>
        </a:xfrm>
        <a:prstGeom prst="ellipse">
          <a:avLst/>
        </a:prstGeom>
        <a:solidFill>
          <a:schemeClr val="accent3">
            <a:hueOff val="9481450"/>
            <a:satOff val="0"/>
            <a:lumOff val="223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AB9BB8-72A0-4C2D-AEDF-91F6B8F796FB}">
      <dsp:nvSpPr>
        <dsp:cNvPr id="0" name=""/>
        <dsp:cNvSpPr/>
      </dsp:nvSpPr>
      <dsp:spPr>
        <a:xfrm rot="5400000">
          <a:off x="-185056" y="186032"/>
          <a:ext cx="1233710" cy="863597"/>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t" anchorCtr="0">
          <a:noAutofit/>
        </a:bodyPr>
        <a:lstStyle/>
        <a:p>
          <a:pPr lvl="0" algn="ctr" defTabSz="1111250">
            <a:lnSpc>
              <a:spcPct val="90000"/>
            </a:lnSpc>
            <a:spcBef>
              <a:spcPct val="0"/>
            </a:spcBef>
            <a:spcAft>
              <a:spcPct val="35000"/>
            </a:spcAft>
          </a:pPr>
          <a:r>
            <a:rPr lang="fr-CA" sz="2500" kern="1200" dirty="0" smtClean="0"/>
            <a:t>1</a:t>
          </a:r>
          <a:endParaRPr lang="en-US" sz="2500" kern="1200" dirty="0"/>
        </a:p>
      </dsp:txBody>
      <dsp:txXfrm rot="-5400000">
        <a:off x="1" y="432775"/>
        <a:ext cx="863597" cy="370113"/>
      </dsp:txXfrm>
    </dsp:sp>
    <dsp:sp modelId="{99A408F2-068C-4816-B56E-CCF1BFDEB720}">
      <dsp:nvSpPr>
        <dsp:cNvPr id="0" name=""/>
        <dsp:cNvSpPr/>
      </dsp:nvSpPr>
      <dsp:spPr>
        <a:xfrm rot="5400000">
          <a:off x="3840842" y="-2976269"/>
          <a:ext cx="801911" cy="6756402"/>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b="1" kern="1200" dirty="0" smtClean="0">
              <a:latin typeface="Calibri" panose="020F0502020204030204" pitchFamily="34" charset="0"/>
              <a:cs typeface="Calibri" panose="020F0502020204030204" pitchFamily="34" charset="0"/>
            </a:rPr>
            <a:t>Put together your diverse team</a:t>
          </a:r>
          <a:endParaRPr lang="en-US" sz="2800" b="1" kern="1200" dirty="0">
            <a:latin typeface="Calibri" panose="020F0502020204030204" pitchFamily="34" charset="0"/>
            <a:cs typeface="Calibri" panose="020F0502020204030204" pitchFamily="34" charset="0"/>
          </a:endParaRPr>
        </a:p>
      </dsp:txBody>
      <dsp:txXfrm rot="-5400000">
        <a:off x="863597" y="40122"/>
        <a:ext cx="6717256" cy="723619"/>
      </dsp:txXfrm>
    </dsp:sp>
    <dsp:sp modelId="{7CF34DEB-A073-4F83-94ED-936336F4E014}">
      <dsp:nvSpPr>
        <dsp:cNvPr id="0" name=""/>
        <dsp:cNvSpPr/>
      </dsp:nvSpPr>
      <dsp:spPr>
        <a:xfrm rot="5400000">
          <a:off x="-185056" y="1272744"/>
          <a:ext cx="1233710" cy="863597"/>
        </a:xfrm>
        <a:prstGeom prst="chevron">
          <a:avLst/>
        </a:prstGeom>
        <a:solidFill>
          <a:schemeClr val="accent2">
            <a:hueOff val="3338431"/>
            <a:satOff val="6259"/>
            <a:lumOff val="-9543"/>
            <a:alphaOff val="0"/>
          </a:schemeClr>
        </a:solidFill>
        <a:ln w="25400" cap="flat" cmpd="sng" algn="ctr">
          <a:solidFill>
            <a:schemeClr val="accent2">
              <a:hueOff val="3338431"/>
              <a:satOff val="6259"/>
              <a:lumOff val="-954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t" anchorCtr="0">
          <a:noAutofit/>
        </a:bodyPr>
        <a:lstStyle/>
        <a:p>
          <a:pPr lvl="0" algn="ctr" defTabSz="1111250">
            <a:lnSpc>
              <a:spcPct val="90000"/>
            </a:lnSpc>
            <a:spcBef>
              <a:spcPct val="0"/>
            </a:spcBef>
            <a:spcAft>
              <a:spcPct val="35000"/>
            </a:spcAft>
          </a:pPr>
          <a:r>
            <a:rPr lang="fr-CA" sz="2500" kern="1200" dirty="0" smtClean="0"/>
            <a:t>2</a:t>
          </a:r>
          <a:endParaRPr lang="en-US" sz="2500" kern="1200" dirty="0"/>
        </a:p>
      </dsp:txBody>
      <dsp:txXfrm rot="-5400000">
        <a:off x="1" y="1519487"/>
        <a:ext cx="863597" cy="370113"/>
      </dsp:txXfrm>
    </dsp:sp>
    <dsp:sp modelId="{1F4343FF-FEFE-43CF-8050-F4163038684C}">
      <dsp:nvSpPr>
        <dsp:cNvPr id="0" name=""/>
        <dsp:cNvSpPr/>
      </dsp:nvSpPr>
      <dsp:spPr>
        <a:xfrm rot="5400000">
          <a:off x="3840842" y="-1889556"/>
          <a:ext cx="801911" cy="6756402"/>
        </a:xfrm>
        <a:prstGeom prst="round2SameRect">
          <a:avLst/>
        </a:prstGeom>
        <a:solidFill>
          <a:schemeClr val="lt1">
            <a:alpha val="90000"/>
            <a:hueOff val="0"/>
            <a:satOff val="0"/>
            <a:lumOff val="0"/>
            <a:alphaOff val="0"/>
          </a:schemeClr>
        </a:solidFill>
        <a:ln w="25400" cap="flat" cmpd="sng" algn="ctr">
          <a:solidFill>
            <a:schemeClr val="accent2">
              <a:hueOff val="3338431"/>
              <a:satOff val="6259"/>
              <a:lumOff val="-954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b="1" kern="1200" dirty="0" smtClean="0">
              <a:latin typeface="Calibri" panose="020F0502020204030204" pitchFamily="34" charset="0"/>
              <a:cs typeface="Calibri" panose="020F0502020204030204" pitchFamily="34" charset="0"/>
            </a:rPr>
            <a:t>Plan training activities</a:t>
          </a:r>
          <a:endParaRPr lang="en-US" sz="2800" b="1" kern="1200" dirty="0">
            <a:latin typeface="Calibri" panose="020F0502020204030204" pitchFamily="34" charset="0"/>
            <a:cs typeface="Calibri" panose="020F0502020204030204" pitchFamily="34" charset="0"/>
          </a:endParaRPr>
        </a:p>
      </dsp:txBody>
      <dsp:txXfrm rot="-5400000">
        <a:off x="863597" y="1126835"/>
        <a:ext cx="6717256" cy="723619"/>
      </dsp:txXfrm>
    </dsp:sp>
    <dsp:sp modelId="{41BE56F9-C05C-4158-810E-167445B06D83}">
      <dsp:nvSpPr>
        <dsp:cNvPr id="0" name=""/>
        <dsp:cNvSpPr/>
      </dsp:nvSpPr>
      <dsp:spPr>
        <a:xfrm rot="5400000">
          <a:off x="-185056" y="2359457"/>
          <a:ext cx="1233710" cy="863597"/>
        </a:xfrm>
        <a:prstGeom prst="chevron">
          <a:avLst/>
        </a:prstGeom>
        <a:solidFill>
          <a:schemeClr val="accent2">
            <a:hueOff val="6676862"/>
            <a:satOff val="12517"/>
            <a:lumOff val="-19085"/>
            <a:alphaOff val="0"/>
          </a:schemeClr>
        </a:solidFill>
        <a:ln w="25400" cap="flat" cmpd="sng" algn="ctr">
          <a:solidFill>
            <a:schemeClr val="accent2">
              <a:hueOff val="6676862"/>
              <a:satOff val="12517"/>
              <a:lumOff val="-1908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t" anchorCtr="0">
          <a:noAutofit/>
        </a:bodyPr>
        <a:lstStyle/>
        <a:p>
          <a:pPr lvl="0" algn="ctr" defTabSz="1111250">
            <a:lnSpc>
              <a:spcPct val="90000"/>
            </a:lnSpc>
            <a:spcBef>
              <a:spcPct val="0"/>
            </a:spcBef>
            <a:spcAft>
              <a:spcPct val="35000"/>
            </a:spcAft>
          </a:pPr>
          <a:r>
            <a:rPr lang="fr-CA" sz="2500" kern="1200" dirty="0" smtClean="0"/>
            <a:t>3</a:t>
          </a:r>
          <a:endParaRPr lang="en-US" sz="2500" kern="1200" dirty="0"/>
        </a:p>
      </dsp:txBody>
      <dsp:txXfrm rot="-5400000">
        <a:off x="1" y="2606200"/>
        <a:ext cx="863597" cy="370113"/>
      </dsp:txXfrm>
    </dsp:sp>
    <dsp:sp modelId="{A072136F-533C-4900-8C58-8E3C87749615}">
      <dsp:nvSpPr>
        <dsp:cNvPr id="0" name=""/>
        <dsp:cNvSpPr/>
      </dsp:nvSpPr>
      <dsp:spPr>
        <a:xfrm rot="5400000">
          <a:off x="3840842" y="-802844"/>
          <a:ext cx="801911" cy="6756402"/>
        </a:xfrm>
        <a:prstGeom prst="round2SameRect">
          <a:avLst/>
        </a:prstGeom>
        <a:solidFill>
          <a:schemeClr val="lt1">
            <a:alpha val="90000"/>
            <a:hueOff val="0"/>
            <a:satOff val="0"/>
            <a:lumOff val="0"/>
            <a:alphaOff val="0"/>
          </a:schemeClr>
        </a:solidFill>
        <a:ln w="25400" cap="flat" cmpd="sng" algn="ctr">
          <a:solidFill>
            <a:schemeClr val="accent2">
              <a:hueOff val="6676862"/>
              <a:satOff val="12517"/>
              <a:lumOff val="-1908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b="1" kern="1200" dirty="0" smtClean="0">
              <a:latin typeface="Calibri" panose="020F0502020204030204" pitchFamily="34" charset="0"/>
              <a:cs typeface="Calibri" panose="020F0502020204030204" pitchFamily="34" charset="0"/>
            </a:rPr>
            <a:t>Develop equitable recruiting strategies</a:t>
          </a:r>
          <a:endParaRPr lang="en-US" sz="2800" b="1" kern="1200" dirty="0">
            <a:latin typeface="Calibri" panose="020F0502020204030204" pitchFamily="34" charset="0"/>
            <a:cs typeface="Calibri" panose="020F0502020204030204" pitchFamily="34" charset="0"/>
          </a:endParaRPr>
        </a:p>
      </dsp:txBody>
      <dsp:txXfrm rot="-5400000">
        <a:off x="863597" y="2213547"/>
        <a:ext cx="6717256" cy="723619"/>
      </dsp:txXfrm>
    </dsp:sp>
    <dsp:sp modelId="{F1980AB0-F480-45E3-A4B4-72B338BC1B3F}">
      <dsp:nvSpPr>
        <dsp:cNvPr id="0" name=""/>
        <dsp:cNvSpPr/>
      </dsp:nvSpPr>
      <dsp:spPr>
        <a:xfrm rot="5400000">
          <a:off x="-185056" y="3447145"/>
          <a:ext cx="1233710" cy="863597"/>
        </a:xfrm>
        <a:prstGeom prst="chevron">
          <a:avLst/>
        </a:prstGeom>
        <a:solidFill>
          <a:schemeClr val="accent2">
            <a:hueOff val="10015292"/>
            <a:satOff val="18776"/>
            <a:lumOff val="-28628"/>
            <a:alphaOff val="0"/>
          </a:schemeClr>
        </a:solidFill>
        <a:ln w="25400" cap="flat" cmpd="sng" algn="ctr">
          <a:solidFill>
            <a:schemeClr val="accent2">
              <a:hueOff val="10015292"/>
              <a:satOff val="18776"/>
              <a:lumOff val="-2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t" anchorCtr="0">
          <a:noAutofit/>
        </a:bodyPr>
        <a:lstStyle/>
        <a:p>
          <a:pPr lvl="0" algn="ctr" defTabSz="1111250">
            <a:lnSpc>
              <a:spcPct val="90000"/>
            </a:lnSpc>
            <a:spcBef>
              <a:spcPct val="0"/>
            </a:spcBef>
            <a:spcAft>
              <a:spcPct val="35000"/>
            </a:spcAft>
          </a:pPr>
          <a:r>
            <a:rPr lang="fr-CA" sz="2500" kern="1200" dirty="0" smtClean="0"/>
            <a:t>4</a:t>
          </a:r>
          <a:endParaRPr lang="en-US" sz="2500" kern="1200" dirty="0"/>
        </a:p>
      </dsp:txBody>
      <dsp:txXfrm rot="-5400000">
        <a:off x="1" y="3693888"/>
        <a:ext cx="863597" cy="370113"/>
      </dsp:txXfrm>
    </dsp:sp>
    <dsp:sp modelId="{8F71C0A2-590F-4CA7-82F6-A91D7C014BAC}">
      <dsp:nvSpPr>
        <dsp:cNvPr id="0" name=""/>
        <dsp:cNvSpPr/>
      </dsp:nvSpPr>
      <dsp:spPr>
        <a:xfrm rot="5400000">
          <a:off x="3840842" y="223155"/>
          <a:ext cx="801911" cy="6756402"/>
        </a:xfrm>
        <a:prstGeom prst="round2SameRect">
          <a:avLst/>
        </a:prstGeom>
        <a:solidFill>
          <a:schemeClr val="lt1">
            <a:alpha val="90000"/>
            <a:hueOff val="0"/>
            <a:satOff val="0"/>
            <a:lumOff val="0"/>
            <a:alphaOff val="0"/>
          </a:schemeClr>
        </a:solidFill>
        <a:ln w="25400" cap="flat" cmpd="sng" algn="ctr">
          <a:solidFill>
            <a:schemeClr val="accent2">
              <a:hueOff val="10015292"/>
              <a:satOff val="18776"/>
              <a:lumOff val="-2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b="1" kern="1200" dirty="0" smtClean="0">
              <a:latin typeface="Calibri" panose="020F0502020204030204" pitchFamily="34" charset="0"/>
              <a:cs typeface="Calibri" panose="020F0502020204030204" pitchFamily="34" charset="0"/>
            </a:rPr>
            <a:t>Tailor mentorship and an inclusive climate</a:t>
          </a:r>
          <a:endParaRPr lang="en-US" sz="2800" b="1" kern="1200" dirty="0">
            <a:latin typeface="Calibri" panose="020F0502020204030204" pitchFamily="34" charset="0"/>
            <a:cs typeface="Calibri" panose="020F0502020204030204" pitchFamily="34" charset="0"/>
          </a:endParaRPr>
        </a:p>
      </dsp:txBody>
      <dsp:txXfrm rot="-5400000">
        <a:off x="863597" y="3239546"/>
        <a:ext cx="6717256" cy="7236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61B61F-F9A4-4016-BC6A-C269ACC4AB11}">
      <dsp:nvSpPr>
        <dsp:cNvPr id="0" name=""/>
        <dsp:cNvSpPr/>
      </dsp:nvSpPr>
      <dsp:spPr>
        <a:xfrm rot="5400000">
          <a:off x="477263" y="1368111"/>
          <a:ext cx="1423812" cy="2369192"/>
        </a:xfrm>
        <a:prstGeom prst="corner">
          <a:avLst>
            <a:gd name="adj1" fmla="val 16120"/>
            <a:gd name="adj2" fmla="val 1611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FFD674-1A31-4028-8AA1-D411CD7E3F75}">
      <dsp:nvSpPr>
        <dsp:cNvPr id="0" name=""/>
        <dsp:cNvSpPr/>
      </dsp:nvSpPr>
      <dsp:spPr>
        <a:xfrm>
          <a:off x="239593" y="2075989"/>
          <a:ext cx="2138920" cy="1874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smtClean="0">
              <a:latin typeface="Calibri" panose="020F0502020204030204" pitchFamily="34" charset="0"/>
              <a:cs typeface="Calibri" panose="020F0502020204030204" pitchFamily="34" charset="0"/>
            </a:rPr>
            <a:t>Review your specific environment</a:t>
          </a:r>
          <a:endParaRPr lang="en-US" sz="2400" kern="1200" dirty="0">
            <a:latin typeface="Calibri" panose="020F0502020204030204" pitchFamily="34" charset="0"/>
            <a:cs typeface="Calibri" panose="020F0502020204030204" pitchFamily="34" charset="0"/>
          </a:endParaRPr>
        </a:p>
      </dsp:txBody>
      <dsp:txXfrm>
        <a:off x="239593" y="2075989"/>
        <a:ext cx="2138920" cy="1874889"/>
      </dsp:txXfrm>
    </dsp:sp>
    <dsp:sp modelId="{B07CC60A-4BC7-43DC-88C9-3E287B1EE487}">
      <dsp:nvSpPr>
        <dsp:cNvPr id="0" name=""/>
        <dsp:cNvSpPr/>
      </dsp:nvSpPr>
      <dsp:spPr>
        <a:xfrm>
          <a:off x="1974944" y="1193688"/>
          <a:ext cx="403569" cy="403569"/>
        </a:xfrm>
        <a:prstGeom prst="triangle">
          <a:avLst>
            <a:gd name="adj" fmla="val 100000"/>
          </a:avLst>
        </a:prstGeom>
        <a:solidFill>
          <a:schemeClr val="accent4">
            <a:hueOff val="-2020748"/>
            <a:satOff val="-4469"/>
            <a:lumOff val="98"/>
            <a:alphaOff val="0"/>
          </a:schemeClr>
        </a:solidFill>
        <a:ln w="25400" cap="flat" cmpd="sng" algn="ctr">
          <a:solidFill>
            <a:schemeClr val="accent4">
              <a:hueOff val="-2020748"/>
              <a:satOff val="-4469"/>
              <a:lumOff val="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430E96-A880-4AF1-8199-0039DB0A40BF}">
      <dsp:nvSpPr>
        <dsp:cNvPr id="0" name=""/>
        <dsp:cNvSpPr/>
      </dsp:nvSpPr>
      <dsp:spPr>
        <a:xfrm rot="5400000">
          <a:off x="3095719" y="720171"/>
          <a:ext cx="1423812" cy="2369192"/>
        </a:xfrm>
        <a:prstGeom prst="corner">
          <a:avLst>
            <a:gd name="adj1" fmla="val 16120"/>
            <a:gd name="adj2" fmla="val 16110"/>
          </a:avLst>
        </a:prstGeom>
        <a:solidFill>
          <a:schemeClr val="accent4">
            <a:hueOff val="-4041495"/>
            <a:satOff val="-8937"/>
            <a:lumOff val="197"/>
            <a:alphaOff val="0"/>
          </a:schemeClr>
        </a:solidFill>
        <a:ln w="25400" cap="flat" cmpd="sng" algn="ctr">
          <a:solidFill>
            <a:schemeClr val="accent4">
              <a:hueOff val="-4041495"/>
              <a:satOff val="-8937"/>
              <a:lumOff val="19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900B4F-046F-474C-94ED-6CDAA6354009}">
      <dsp:nvSpPr>
        <dsp:cNvPr id="0" name=""/>
        <dsp:cNvSpPr/>
      </dsp:nvSpPr>
      <dsp:spPr>
        <a:xfrm>
          <a:off x="2858049" y="1428049"/>
          <a:ext cx="2138920" cy="1874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smtClean="0">
              <a:latin typeface="Calibri" panose="020F0502020204030204" pitchFamily="34" charset="0"/>
              <a:cs typeface="Calibri" panose="020F0502020204030204" pitchFamily="34" charset="0"/>
            </a:rPr>
            <a:t>Identify specific barriers and opportunities</a:t>
          </a:r>
          <a:endParaRPr lang="en-US" sz="2400" kern="1200" dirty="0">
            <a:latin typeface="Calibri" panose="020F0502020204030204" pitchFamily="34" charset="0"/>
            <a:cs typeface="Calibri" panose="020F0502020204030204" pitchFamily="34" charset="0"/>
          </a:endParaRPr>
        </a:p>
      </dsp:txBody>
      <dsp:txXfrm>
        <a:off x="2858049" y="1428049"/>
        <a:ext cx="2138920" cy="1874889"/>
      </dsp:txXfrm>
    </dsp:sp>
    <dsp:sp modelId="{19AEECCB-7485-44E7-BE2D-71C16C77358A}">
      <dsp:nvSpPr>
        <dsp:cNvPr id="0" name=""/>
        <dsp:cNvSpPr/>
      </dsp:nvSpPr>
      <dsp:spPr>
        <a:xfrm>
          <a:off x="4593400" y="545748"/>
          <a:ext cx="403569" cy="403569"/>
        </a:xfrm>
        <a:prstGeom prst="triangle">
          <a:avLst>
            <a:gd name="adj" fmla="val 100000"/>
          </a:avLst>
        </a:prstGeom>
        <a:solidFill>
          <a:schemeClr val="accent4">
            <a:hueOff val="-6062243"/>
            <a:satOff val="-13406"/>
            <a:lumOff val="295"/>
            <a:alphaOff val="0"/>
          </a:schemeClr>
        </a:solidFill>
        <a:ln w="25400" cap="flat" cmpd="sng" algn="ctr">
          <a:solidFill>
            <a:schemeClr val="accent4">
              <a:hueOff val="-6062243"/>
              <a:satOff val="-13406"/>
              <a:lumOff val="29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E7FA18-967A-4323-8C8A-C76A8B22A814}">
      <dsp:nvSpPr>
        <dsp:cNvPr id="0" name=""/>
        <dsp:cNvSpPr/>
      </dsp:nvSpPr>
      <dsp:spPr>
        <a:xfrm rot="5400000">
          <a:off x="5714175" y="72231"/>
          <a:ext cx="1423812" cy="2369192"/>
        </a:xfrm>
        <a:prstGeom prst="corner">
          <a:avLst>
            <a:gd name="adj1" fmla="val 16120"/>
            <a:gd name="adj2" fmla="val 16110"/>
          </a:avLst>
        </a:prstGeom>
        <a:solidFill>
          <a:schemeClr val="accent4">
            <a:hueOff val="-8082990"/>
            <a:satOff val="-17874"/>
            <a:lumOff val="393"/>
            <a:alphaOff val="0"/>
          </a:schemeClr>
        </a:solidFill>
        <a:ln w="25400" cap="flat" cmpd="sng" algn="ctr">
          <a:solidFill>
            <a:schemeClr val="accent4">
              <a:hueOff val="-8082990"/>
              <a:satOff val="-17874"/>
              <a:lumOff val="39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0A4A39-A66A-4555-87D5-C68B4811A311}">
      <dsp:nvSpPr>
        <dsp:cNvPr id="0" name=""/>
        <dsp:cNvSpPr/>
      </dsp:nvSpPr>
      <dsp:spPr>
        <a:xfrm>
          <a:off x="5476506" y="780109"/>
          <a:ext cx="2138920" cy="1874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smtClean="0">
              <a:latin typeface="Calibri" panose="020F0502020204030204" pitchFamily="34" charset="0"/>
              <a:cs typeface="Calibri" panose="020F0502020204030204" pitchFamily="34" charset="0"/>
            </a:rPr>
            <a:t>Develop concrete measures to meet and sustain EDI objectives</a:t>
          </a:r>
          <a:endParaRPr lang="en-US" sz="2400" kern="1200" dirty="0">
            <a:latin typeface="Calibri" panose="020F0502020204030204" pitchFamily="34" charset="0"/>
            <a:cs typeface="Calibri" panose="020F0502020204030204" pitchFamily="34" charset="0"/>
          </a:endParaRPr>
        </a:p>
      </dsp:txBody>
      <dsp:txXfrm>
        <a:off x="5476506" y="780109"/>
        <a:ext cx="2138920" cy="18748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B899DA-8DA2-4653-9508-FDCA688B92F9}">
      <dsp:nvSpPr>
        <dsp:cNvPr id="0" name=""/>
        <dsp:cNvSpPr/>
      </dsp:nvSpPr>
      <dsp:spPr>
        <a:xfrm>
          <a:off x="834385" y="399491"/>
          <a:ext cx="4652018" cy="371516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latin typeface="Calibri" panose="020F0502020204030204" pitchFamily="34" charset="0"/>
              <a:cs typeface="Calibri" panose="020F0502020204030204" pitchFamily="34" charset="0"/>
            </a:rPr>
            <a:t>Application</a:t>
          </a:r>
          <a:endParaRPr lang="en-US" sz="4400" kern="1200" dirty="0">
            <a:latin typeface="Calibri" panose="020F0502020204030204" pitchFamily="34" charset="0"/>
            <a:cs typeface="Calibri" panose="020F0502020204030204" pitchFamily="34" charset="0"/>
          </a:endParaRPr>
        </a:p>
      </dsp:txBody>
      <dsp:txXfrm>
        <a:off x="1515657" y="943565"/>
        <a:ext cx="3289474" cy="2627019"/>
      </dsp:txXfrm>
    </dsp:sp>
    <dsp:sp modelId="{B667B78B-AFE7-4B4C-8CBD-DC8D5BE87D8E}">
      <dsp:nvSpPr>
        <dsp:cNvPr id="0" name=""/>
        <dsp:cNvSpPr/>
      </dsp:nvSpPr>
      <dsp:spPr>
        <a:xfrm>
          <a:off x="7206995" y="3262313"/>
          <a:ext cx="413004" cy="41318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0F0E2C-184E-43F0-944A-9DEC1A49A8DC}">
      <dsp:nvSpPr>
        <dsp:cNvPr id="0" name=""/>
        <dsp:cNvSpPr/>
      </dsp:nvSpPr>
      <dsp:spPr>
        <a:xfrm>
          <a:off x="2445258" y="3838625"/>
          <a:ext cx="299466" cy="299470"/>
        </a:xfrm>
        <a:prstGeom prst="ellipse">
          <a:avLst/>
        </a:prstGeom>
        <a:solidFill>
          <a:schemeClr val="accent3">
            <a:hueOff val="677246"/>
            <a:satOff val="0"/>
            <a:lumOff val="15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546AD5-F1FD-431D-A28E-0DA540003289}">
      <dsp:nvSpPr>
        <dsp:cNvPr id="0" name=""/>
        <dsp:cNvSpPr/>
      </dsp:nvSpPr>
      <dsp:spPr>
        <a:xfrm>
          <a:off x="5257038" y="1907259"/>
          <a:ext cx="299466" cy="299470"/>
        </a:xfrm>
        <a:prstGeom prst="ellipse">
          <a:avLst/>
        </a:prstGeom>
        <a:solidFill>
          <a:schemeClr val="accent3">
            <a:hueOff val="1354493"/>
            <a:satOff val="0"/>
            <a:lumOff val="31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861B1A-B2F9-4D46-9B61-40915E57A367}">
      <dsp:nvSpPr>
        <dsp:cNvPr id="0" name=""/>
        <dsp:cNvSpPr/>
      </dsp:nvSpPr>
      <dsp:spPr>
        <a:xfrm>
          <a:off x="3826001" y="4157192"/>
          <a:ext cx="413004" cy="413182"/>
        </a:xfrm>
        <a:prstGeom prst="ellipse">
          <a:avLst/>
        </a:prstGeom>
        <a:solidFill>
          <a:schemeClr val="accent3">
            <a:hueOff val="2031739"/>
            <a:satOff val="0"/>
            <a:lumOff val="47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732C8D-959B-4ACD-A5F5-53D797076980}">
      <dsp:nvSpPr>
        <dsp:cNvPr id="0" name=""/>
        <dsp:cNvSpPr/>
      </dsp:nvSpPr>
      <dsp:spPr>
        <a:xfrm>
          <a:off x="2529078" y="817447"/>
          <a:ext cx="299466" cy="299470"/>
        </a:xfrm>
        <a:prstGeom prst="ellipse">
          <a:avLst/>
        </a:prstGeom>
        <a:solidFill>
          <a:schemeClr val="accent3">
            <a:hueOff val="2708986"/>
            <a:satOff val="0"/>
            <a:lumOff val="63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B45297-1C2C-4A9C-AB80-52CEF5C0F3A9}">
      <dsp:nvSpPr>
        <dsp:cNvPr id="0" name=""/>
        <dsp:cNvSpPr/>
      </dsp:nvSpPr>
      <dsp:spPr>
        <a:xfrm>
          <a:off x="1586483" y="2530504"/>
          <a:ext cx="299466" cy="299470"/>
        </a:xfrm>
        <a:prstGeom prst="ellipse">
          <a:avLst/>
        </a:prstGeom>
        <a:solidFill>
          <a:schemeClr val="accent3">
            <a:hueOff val="3386232"/>
            <a:satOff val="0"/>
            <a:lumOff val="79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6E4AA1-72CA-4DD5-A9B4-F41CEB2506A7}">
      <dsp:nvSpPr>
        <dsp:cNvPr id="0" name=""/>
        <dsp:cNvSpPr/>
      </dsp:nvSpPr>
      <dsp:spPr>
        <a:xfrm>
          <a:off x="1616071" y="595319"/>
          <a:ext cx="1510284" cy="1509937"/>
        </a:xfrm>
        <a:prstGeom prst="ellipse">
          <a:avLst/>
        </a:prstGeom>
        <a:solidFill>
          <a:schemeClr val="accent3">
            <a:hueOff val="4063479"/>
            <a:satOff val="0"/>
            <a:lumOff val="95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latin typeface="Calibri" panose="020F0502020204030204" pitchFamily="34" charset="0"/>
              <a:cs typeface="Calibri" panose="020F0502020204030204" pitchFamily="34" charset="0"/>
            </a:rPr>
            <a:t>Diversity</a:t>
          </a:r>
          <a:endParaRPr lang="en-US" sz="1900" kern="1200" dirty="0">
            <a:latin typeface="Calibri" panose="020F0502020204030204" pitchFamily="34" charset="0"/>
            <a:cs typeface="Calibri" panose="020F0502020204030204" pitchFamily="34" charset="0"/>
          </a:endParaRPr>
        </a:p>
      </dsp:txBody>
      <dsp:txXfrm>
        <a:off x="1837247" y="816444"/>
        <a:ext cx="1067932" cy="1067687"/>
      </dsp:txXfrm>
    </dsp:sp>
    <dsp:sp modelId="{7C1567F0-D696-4052-89D3-AEF26A6A78CE}">
      <dsp:nvSpPr>
        <dsp:cNvPr id="0" name=""/>
        <dsp:cNvSpPr/>
      </dsp:nvSpPr>
      <dsp:spPr>
        <a:xfrm>
          <a:off x="3005328" y="830468"/>
          <a:ext cx="413004" cy="413182"/>
        </a:xfrm>
        <a:prstGeom prst="ellipse">
          <a:avLst/>
        </a:prstGeom>
        <a:solidFill>
          <a:schemeClr val="accent3">
            <a:hueOff val="4740725"/>
            <a:satOff val="0"/>
            <a:lumOff val="11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4F46FA-3588-4DD9-9B52-8920F28EC952}">
      <dsp:nvSpPr>
        <dsp:cNvPr id="0" name=""/>
        <dsp:cNvSpPr/>
      </dsp:nvSpPr>
      <dsp:spPr>
        <a:xfrm>
          <a:off x="284226" y="3022677"/>
          <a:ext cx="746760" cy="746939"/>
        </a:xfrm>
        <a:prstGeom prst="ellipse">
          <a:avLst/>
        </a:prstGeom>
        <a:solidFill>
          <a:schemeClr val="accent3">
            <a:hueOff val="5417972"/>
            <a:satOff val="0"/>
            <a:lumOff val="127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68B8FD-4E28-4A5C-9975-487D6FAE8D06}">
      <dsp:nvSpPr>
        <dsp:cNvPr id="0" name=""/>
        <dsp:cNvSpPr/>
      </dsp:nvSpPr>
      <dsp:spPr>
        <a:xfrm>
          <a:off x="3216280" y="595315"/>
          <a:ext cx="1510284" cy="1569806"/>
        </a:xfrm>
        <a:prstGeom prst="ellipse">
          <a:avLst/>
        </a:prstGeom>
        <a:solidFill>
          <a:schemeClr val="accent3">
            <a:hueOff val="6095218"/>
            <a:satOff val="0"/>
            <a:lumOff val="143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latin typeface="Calibri" panose="020F0502020204030204" pitchFamily="34" charset="0"/>
              <a:cs typeface="Calibri" panose="020F0502020204030204" pitchFamily="34" charset="0"/>
            </a:rPr>
            <a:t>Equity</a:t>
          </a:r>
          <a:endParaRPr lang="en-US" sz="1900" kern="1200" dirty="0">
            <a:latin typeface="Calibri" panose="020F0502020204030204" pitchFamily="34" charset="0"/>
            <a:cs typeface="Calibri" panose="020F0502020204030204" pitchFamily="34" charset="0"/>
          </a:endParaRPr>
        </a:p>
      </dsp:txBody>
      <dsp:txXfrm>
        <a:off x="3437456" y="825208"/>
        <a:ext cx="1067932" cy="1110020"/>
      </dsp:txXfrm>
    </dsp:sp>
    <dsp:sp modelId="{699D57FA-D586-425F-AF77-900362F177AB}">
      <dsp:nvSpPr>
        <dsp:cNvPr id="0" name=""/>
        <dsp:cNvSpPr/>
      </dsp:nvSpPr>
      <dsp:spPr>
        <a:xfrm>
          <a:off x="4725161" y="1402065"/>
          <a:ext cx="413004" cy="413182"/>
        </a:xfrm>
        <a:prstGeom prst="ellipse">
          <a:avLst/>
        </a:prstGeom>
        <a:solidFill>
          <a:schemeClr val="accent3">
            <a:hueOff val="6772465"/>
            <a:satOff val="0"/>
            <a:lumOff val="1596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C9BFF0-7993-4E10-A042-6D1A05BE5502}">
      <dsp:nvSpPr>
        <dsp:cNvPr id="0" name=""/>
        <dsp:cNvSpPr/>
      </dsp:nvSpPr>
      <dsp:spPr>
        <a:xfrm>
          <a:off x="0" y="3911539"/>
          <a:ext cx="299466" cy="299470"/>
        </a:xfrm>
        <a:prstGeom prst="ellipse">
          <a:avLst/>
        </a:prstGeom>
        <a:solidFill>
          <a:schemeClr val="accent3">
            <a:hueOff val="7449711"/>
            <a:satOff val="0"/>
            <a:lumOff val="175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64A55B-D84B-442E-B29D-87B51524401B}">
      <dsp:nvSpPr>
        <dsp:cNvPr id="0" name=""/>
        <dsp:cNvSpPr/>
      </dsp:nvSpPr>
      <dsp:spPr>
        <a:xfrm>
          <a:off x="2983992" y="3485337"/>
          <a:ext cx="299466" cy="299470"/>
        </a:xfrm>
        <a:prstGeom prst="ellipse">
          <a:avLst/>
        </a:prstGeom>
        <a:solidFill>
          <a:schemeClr val="accent3">
            <a:hueOff val="8126958"/>
            <a:satOff val="0"/>
            <a:lumOff val="191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6841FB-2652-42F1-984E-12C63507D358}">
      <dsp:nvSpPr>
        <dsp:cNvPr id="0" name=""/>
        <dsp:cNvSpPr/>
      </dsp:nvSpPr>
      <dsp:spPr>
        <a:xfrm>
          <a:off x="2454269" y="2424111"/>
          <a:ext cx="1510284" cy="1509937"/>
        </a:xfrm>
        <a:prstGeom prst="ellipse">
          <a:avLst/>
        </a:prstGeom>
        <a:solidFill>
          <a:schemeClr val="accent3">
            <a:hueOff val="8804203"/>
            <a:satOff val="0"/>
            <a:lumOff val="207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latin typeface="Calibri" panose="020F0502020204030204" pitchFamily="34" charset="0"/>
              <a:cs typeface="Calibri" panose="020F0502020204030204" pitchFamily="34" charset="0"/>
            </a:rPr>
            <a:t>Inclusion</a:t>
          </a:r>
          <a:endParaRPr lang="en-US" sz="1900" kern="1200" dirty="0">
            <a:latin typeface="Calibri" panose="020F0502020204030204" pitchFamily="34" charset="0"/>
            <a:cs typeface="Calibri" panose="020F0502020204030204" pitchFamily="34" charset="0"/>
          </a:endParaRPr>
        </a:p>
      </dsp:txBody>
      <dsp:txXfrm>
        <a:off x="2675445" y="2645236"/>
        <a:ext cx="1067932" cy="1067687"/>
      </dsp:txXfrm>
    </dsp:sp>
    <dsp:sp modelId="{DCE70E50-4C6D-447A-B11A-0770269B21C7}">
      <dsp:nvSpPr>
        <dsp:cNvPr id="0" name=""/>
        <dsp:cNvSpPr/>
      </dsp:nvSpPr>
      <dsp:spPr>
        <a:xfrm>
          <a:off x="5683757" y="2916777"/>
          <a:ext cx="299466" cy="299470"/>
        </a:xfrm>
        <a:prstGeom prst="ellipse">
          <a:avLst/>
        </a:prstGeom>
        <a:solidFill>
          <a:schemeClr val="accent3">
            <a:hueOff val="9481450"/>
            <a:satOff val="0"/>
            <a:lumOff val="223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0" hangingPunct="0">
              <a:defRPr sz="1300" dirty="0">
                <a:latin typeface="Arial"/>
                <a:ea typeface="+mn-ea"/>
                <a:cs typeface="+mn-cs"/>
              </a:defRPr>
            </a:lvl1pPr>
          </a:lstStyle>
          <a:p>
            <a:pPr>
              <a:defRPr/>
            </a:pPr>
            <a:endParaRPr lang="en-US"/>
          </a:p>
        </p:txBody>
      </p:sp>
      <p:sp>
        <p:nvSpPr>
          <p:cNvPr id="7171" name="Rectangle 3"/>
          <p:cNvSpPr>
            <a:spLocks noGrp="1" noChangeArrowheads="1"/>
          </p:cNvSpPr>
          <p:nvPr>
            <p:ph type="dt" idx="1"/>
          </p:nvPr>
        </p:nvSpPr>
        <p:spPr bwMode="auto">
          <a:xfrm>
            <a:off x="414528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0" hangingPunct="0">
              <a:defRPr sz="1300" dirty="0">
                <a:latin typeface="Arial"/>
                <a:ea typeface="+mn-ea"/>
                <a:cs typeface="+mn-cs"/>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173" name="Rectangle 5"/>
          <p:cNvSpPr>
            <a:spLocks noGrp="1" noChangeArrowheads="1"/>
          </p:cNvSpPr>
          <p:nvPr>
            <p:ph type="body" sz="quarter" idx="3"/>
          </p:nvPr>
        </p:nvSpPr>
        <p:spPr bwMode="auto">
          <a:xfrm>
            <a:off x="975360" y="4560570"/>
            <a:ext cx="536448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7174" name="Rectangle 6"/>
          <p:cNvSpPr>
            <a:spLocks noGrp="1" noChangeArrowheads="1"/>
          </p:cNvSpPr>
          <p:nvPr>
            <p:ph type="ftr" sz="quarter" idx="4"/>
          </p:nvPr>
        </p:nvSpPr>
        <p:spPr bwMode="auto">
          <a:xfrm>
            <a:off x="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0" hangingPunct="0">
              <a:defRPr sz="1300" dirty="0">
                <a:latin typeface="Arial"/>
                <a:ea typeface="+mn-ea"/>
                <a:cs typeface="+mn-cs"/>
              </a:defRPr>
            </a:lvl1pPr>
          </a:lstStyle>
          <a:p>
            <a:pPr>
              <a:defRPr/>
            </a:pPr>
            <a:endParaRPr lang="en-US"/>
          </a:p>
        </p:txBody>
      </p:sp>
      <p:sp>
        <p:nvSpPr>
          <p:cNvPr id="7175" name="Rectangle 7"/>
          <p:cNvSpPr>
            <a:spLocks noGrp="1" noChangeArrowheads="1"/>
          </p:cNvSpPr>
          <p:nvPr>
            <p:ph type="sldNum" sz="quarter" idx="5"/>
          </p:nvPr>
        </p:nvSpPr>
        <p:spPr bwMode="auto">
          <a:xfrm>
            <a:off x="414528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0" hangingPunct="0">
              <a:defRPr sz="1300" smtClean="0">
                <a:latin typeface="Arial"/>
                <a:ea typeface="+mn-ea"/>
                <a:cs typeface="+mn-cs"/>
              </a:defRPr>
            </a:lvl1pPr>
          </a:lstStyle>
          <a:p>
            <a:pPr>
              <a:defRPr/>
            </a:pPr>
            <a:fld id="{2543ACF8-3F51-854F-91E9-AD86E324A5D8}" type="slidenum">
              <a:rPr lang="en-US"/>
              <a:pPr>
                <a:defRPr/>
              </a:pPr>
              <a:t>‹#›</a:t>
            </a:fld>
            <a:endParaRPr lang="en-US" dirty="0"/>
          </a:p>
        </p:txBody>
      </p:sp>
    </p:spTree>
    <p:extLst>
      <p:ext uri="{BB962C8B-B14F-4D97-AF65-F5344CB8AC3E}">
        <p14:creationId xmlns:p14="http://schemas.microsoft.com/office/powerpoint/2010/main" val="11187983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a:ea typeface="ＭＳ Ｐゴシック" pitchFamily="-32" charset="-128"/>
        <a:cs typeface="+mn-cs"/>
      </a:defRPr>
    </a:lvl2pPr>
    <a:lvl3pPr marL="914400" algn="l" rtl="0" eaLnBrk="0" fontAlgn="base" hangingPunct="0">
      <a:spcBef>
        <a:spcPct val="30000"/>
      </a:spcBef>
      <a:spcAft>
        <a:spcPct val="0"/>
      </a:spcAft>
      <a:defRPr sz="1200" kern="1200">
        <a:solidFill>
          <a:schemeClr val="tx1"/>
        </a:solidFill>
        <a:latin typeface="Arial"/>
        <a:ea typeface="ＭＳ Ｐゴシック" pitchFamily="-32" charset="-128"/>
        <a:cs typeface="+mn-cs"/>
      </a:defRPr>
    </a:lvl3pPr>
    <a:lvl4pPr marL="1371600" algn="l" rtl="0" eaLnBrk="0" fontAlgn="base" hangingPunct="0">
      <a:spcBef>
        <a:spcPct val="30000"/>
      </a:spcBef>
      <a:spcAft>
        <a:spcPct val="0"/>
      </a:spcAft>
      <a:defRPr sz="1200" kern="1200">
        <a:solidFill>
          <a:schemeClr val="tx1"/>
        </a:solidFill>
        <a:latin typeface="Arial"/>
        <a:ea typeface="ＭＳ Ｐゴシック" pitchFamily="-32" charset="-128"/>
        <a:cs typeface="+mn-cs"/>
      </a:defRPr>
    </a:lvl4pPr>
    <a:lvl5pPr marL="1828800" algn="l" rtl="0" eaLnBrk="0" fontAlgn="base" hangingPunct="0">
      <a:spcBef>
        <a:spcPct val="30000"/>
      </a:spcBef>
      <a:spcAft>
        <a:spcPct val="0"/>
      </a:spcAft>
      <a:defRPr sz="1200" kern="1200">
        <a:solidFill>
          <a:schemeClr val="tx1"/>
        </a:solidFill>
        <a:latin typeface="Arial"/>
        <a:ea typeface="ＭＳ Ｐゴシック" pitchFamily="-3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Hi everyone,</a:t>
            </a:r>
            <a:r>
              <a:rPr lang="en-US" baseline="0" noProof="0" dirty="0" smtClean="0"/>
              <a:t> thanks for joining us today, and</a:t>
            </a:r>
            <a:r>
              <a:rPr lang="en-US" noProof="0" dirty="0" smtClean="0"/>
              <a:t> welcome to</a:t>
            </a:r>
            <a:r>
              <a:rPr lang="en-US" baseline="0" noProof="0" dirty="0" smtClean="0"/>
              <a:t> the OOR’s workshop on equity, diversity, and inclusion (that’s the acronym EDI) in grant applications. I’m Eli Friedland, I’m an Associate Advisor working with Dominique and her team in the OOR, and I’m the point-person on EDI in our office. Before we begin, I’d like to thank Tanja Tajmel very much for her very thoughtful suggestions and guidance with this presentation – she’s in the Centre for Engineering in Society, and she’s a  global pioneer in EDI efforts in STEM fields. She’s also one of our most recent Concordia Research Chairs, in EDI in STEM Fields.</a:t>
            </a:r>
          </a:p>
          <a:p>
            <a:endParaRPr lang="fr-CA" baseline="0" noProof="0" dirty="0" smtClean="0"/>
          </a:p>
          <a:p>
            <a:r>
              <a:rPr lang="en-US" baseline="0" noProof="0" dirty="0" smtClean="0"/>
              <a:t>So, we put together this session since EDI is being given an increasing role in grant applications, as you may have noticed – especially Tri-Agency, but also for provincial grants – and with a lot of increased expectations which we’ll discuss in a minute. For some grants it’s become essential and even a focus, for others it’s just being introduced, but either way we can expect that the importance of EDI in all grant applications is going to steadily increase, and the sooner you get a jump on it the more equipped you’ll be to address it when it comes time. I thought we’d start with a very brief introduction to the concepts that make up EDI itself, for those who are new to it, and then get into the practicalities of EDI sections in applications. We will have time for questions and discussion at the end, so please send Dominique any questions by private chat as they come up, and she’ll make a note of them for afterward. I’ll ask you to use </a:t>
            </a:r>
            <a:r>
              <a:rPr lang="en-US" i="1" baseline="0" noProof="0" dirty="0" smtClean="0"/>
              <a:t>only</a:t>
            </a:r>
            <a:r>
              <a:rPr lang="en-US" baseline="0" noProof="0" dirty="0" smtClean="0"/>
              <a:t> the private chat function please, so that people using screen readers aren’t hearing the chats and my discussion at the same time – they drown each other out in a hurry. Please also feel free to jump in with questions or for clarifications or with comments as we go, but otherwise please keep your chats private and your microphones muted. Also, wherever I’m not already sort of recapitulating the major points of a slide in my discussion about it, I’ll read the points of the slide itself since screen readers won’t be able to translate them into audio on a screen-share. This’ll add no more than 5 minutes to the presentation – I’ve pared the slides down to essential details already.</a:t>
            </a:r>
            <a:endParaRPr lang="en-US" noProof="0" dirty="0"/>
          </a:p>
        </p:txBody>
      </p:sp>
      <p:sp>
        <p:nvSpPr>
          <p:cNvPr id="4" name="Slide Number Placeholder 3"/>
          <p:cNvSpPr>
            <a:spLocks noGrp="1"/>
          </p:cNvSpPr>
          <p:nvPr>
            <p:ph type="sldNum" sz="quarter" idx="10"/>
          </p:nvPr>
        </p:nvSpPr>
        <p:spPr/>
        <p:txBody>
          <a:bodyPr/>
          <a:lstStyle/>
          <a:p>
            <a:pPr>
              <a:defRPr/>
            </a:pPr>
            <a:fld id="{2543ACF8-3F51-854F-91E9-AD86E324A5D8}" type="slidenum">
              <a:rPr lang="en-US" smtClean="0"/>
              <a:pPr>
                <a:defRPr/>
              </a:pPr>
              <a:t>1</a:t>
            </a:fld>
            <a:endParaRPr lang="en-US" dirty="0"/>
          </a:p>
        </p:txBody>
      </p:sp>
    </p:spTree>
    <p:extLst>
      <p:ext uri="{BB962C8B-B14F-4D97-AF65-F5344CB8AC3E}">
        <p14:creationId xmlns:p14="http://schemas.microsoft.com/office/powerpoint/2010/main" val="637090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This is the exception to that rule, in NFRF applications. You may also find</a:t>
            </a:r>
            <a:r>
              <a:rPr lang="en-US" baseline="0" noProof="0" dirty="0" smtClean="0"/>
              <a:t> this exception provided for in other applications, and you’ll need to read this section of the application guide for your particular grant every time you apply – things may change year-to-year. Two things are important for this exception: 1) including such information can </a:t>
            </a:r>
            <a:r>
              <a:rPr lang="en-US" b="1" baseline="0" noProof="0" dirty="0" smtClean="0"/>
              <a:t>only</a:t>
            </a:r>
            <a:r>
              <a:rPr lang="en-US" baseline="0" noProof="0" dirty="0" smtClean="0"/>
              <a:t> be done with the </a:t>
            </a:r>
            <a:r>
              <a:rPr lang="en-US" b="1" baseline="0" noProof="0" dirty="0" smtClean="0"/>
              <a:t>explicit consent </a:t>
            </a:r>
            <a:r>
              <a:rPr lang="en-US" baseline="0" noProof="0" dirty="0" smtClean="0"/>
              <a:t>of the team member; 2) you cannot include self-ID data, even in the biographical information section, just to advertise your team’s diversity – it has to relevant to the research project (for example, if your project is specifically designed to be Indigenous-driven, it would be relevant </a:t>
            </a:r>
            <a:r>
              <a:rPr lang="en-US" i="1" baseline="0" noProof="0" dirty="0" smtClean="0"/>
              <a:t>to your research project</a:t>
            </a:r>
            <a:r>
              <a:rPr lang="en-US" i="0" baseline="0" noProof="0" dirty="0" smtClean="0"/>
              <a:t> that you or members of your team self-identify as Indigenous).</a:t>
            </a:r>
            <a:endParaRPr lang="en-US" noProof="0" dirty="0"/>
          </a:p>
        </p:txBody>
      </p:sp>
      <p:sp>
        <p:nvSpPr>
          <p:cNvPr id="4" name="Slide Number Placeholder 3"/>
          <p:cNvSpPr>
            <a:spLocks noGrp="1"/>
          </p:cNvSpPr>
          <p:nvPr>
            <p:ph type="sldNum" sz="quarter" idx="10"/>
          </p:nvPr>
        </p:nvSpPr>
        <p:spPr/>
        <p:txBody>
          <a:bodyPr/>
          <a:lstStyle/>
          <a:p>
            <a:pPr>
              <a:defRPr/>
            </a:pPr>
            <a:fld id="{2543ACF8-3F51-854F-91E9-AD86E324A5D8}" type="slidenum">
              <a:rPr lang="en-US" smtClean="0"/>
              <a:pPr>
                <a:defRPr/>
              </a:pPr>
              <a:t>10</a:t>
            </a:fld>
            <a:endParaRPr lang="en-US" dirty="0"/>
          </a:p>
        </p:txBody>
      </p:sp>
    </p:spTree>
    <p:extLst>
      <p:ext uri="{BB962C8B-B14F-4D97-AF65-F5344CB8AC3E}">
        <p14:creationId xmlns:p14="http://schemas.microsoft.com/office/powerpoint/2010/main" val="36191928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The part about “one concrete measure” per area is now mandatory</a:t>
            </a:r>
            <a:r>
              <a:rPr lang="en-US" baseline="0" noProof="0" dirty="0" smtClean="0"/>
              <a:t> for NFRF EDI sections, but what we want to show you here is that this is from reviewers’ feedback before NFRF made it mandatory. It goes to show what reviewers’ expectations kind of naturally gravitate toward with EDI sections, and so you can expect this with NSERC and FRQNT as well, even where it’s not specifically requested. And again, note that they’re stressing the importance of EDI being “incorporated and embedded” – not tacked on as an addition. These two points – concrete measures, and embedded – are key to EDI plans across the board. </a:t>
            </a:r>
            <a:endParaRPr lang="en-US" noProof="0" dirty="0"/>
          </a:p>
        </p:txBody>
      </p:sp>
      <p:sp>
        <p:nvSpPr>
          <p:cNvPr id="4" name="Slide Number Placeholder 3"/>
          <p:cNvSpPr>
            <a:spLocks noGrp="1"/>
          </p:cNvSpPr>
          <p:nvPr>
            <p:ph type="sldNum" sz="quarter" idx="10"/>
          </p:nvPr>
        </p:nvSpPr>
        <p:spPr/>
        <p:txBody>
          <a:bodyPr/>
          <a:lstStyle/>
          <a:p>
            <a:pPr>
              <a:defRPr/>
            </a:pPr>
            <a:fld id="{2543ACF8-3F51-854F-91E9-AD86E324A5D8}" type="slidenum">
              <a:rPr lang="en-US" smtClean="0"/>
              <a:pPr>
                <a:defRPr/>
              </a:pPr>
              <a:t>11</a:t>
            </a:fld>
            <a:endParaRPr lang="en-US" dirty="0"/>
          </a:p>
        </p:txBody>
      </p:sp>
    </p:spTree>
    <p:extLst>
      <p:ext uri="{BB962C8B-B14F-4D97-AF65-F5344CB8AC3E}">
        <p14:creationId xmlns:p14="http://schemas.microsoft.com/office/powerpoint/2010/main" val="3368523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If</a:t>
            </a:r>
            <a:r>
              <a:rPr lang="en-US" baseline="0" noProof="0" dirty="0" smtClean="0"/>
              <a:t> you read the NFRF best practices currently available – there’s a link to them at the end of this presentation – you’ll see that specific EDI challenges within your particular context are stressed over and over again. To get to concrete measures and an embedded EDI plan, you have to narrow in on your specific context. General knowledge of EDI issues and challenges is good, but your plan has to demonstrate awareness of and response to the issues and challenges of your specific situation, gleaned through a careful survey of the environment in which your research project will unfold. If you’re in environmental engineering, the challenges, the resources available to meet them, and the measures you design to overcome them will all be substantially different than if you’re in sociology and anthropology, for example – which is why NFRF in particular explicitly stresses that they don’t want to just hear that university policies and guidelines will be followed. You want to narrow in on where you are.</a:t>
            </a:r>
            <a:endParaRPr lang="en-US" noProof="0" dirty="0"/>
          </a:p>
        </p:txBody>
      </p:sp>
      <p:sp>
        <p:nvSpPr>
          <p:cNvPr id="4" name="Slide Number Placeholder 3"/>
          <p:cNvSpPr>
            <a:spLocks noGrp="1"/>
          </p:cNvSpPr>
          <p:nvPr>
            <p:ph type="sldNum" sz="quarter" idx="10"/>
          </p:nvPr>
        </p:nvSpPr>
        <p:spPr/>
        <p:txBody>
          <a:bodyPr/>
          <a:lstStyle/>
          <a:p>
            <a:pPr>
              <a:defRPr/>
            </a:pPr>
            <a:fld id="{2543ACF8-3F51-854F-91E9-AD86E324A5D8}" type="slidenum">
              <a:rPr lang="en-US" smtClean="0"/>
              <a:pPr>
                <a:defRPr/>
              </a:pPr>
              <a:t>12</a:t>
            </a:fld>
            <a:endParaRPr lang="en-US" dirty="0"/>
          </a:p>
        </p:txBody>
      </p:sp>
    </p:spTree>
    <p:extLst>
      <p:ext uri="{BB962C8B-B14F-4D97-AF65-F5344CB8AC3E}">
        <p14:creationId xmlns:p14="http://schemas.microsoft.com/office/powerpoint/2010/main" val="4612149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21823"/>
            <a:ext cx="5618480" cy="4189095"/>
          </a:xfrm>
          <a:prstGeom prst="rect">
            <a:avLst/>
          </a:prstGeom>
        </p:spPr>
        <p:txBody>
          <a:bodyPr/>
          <a:lstStyle/>
          <a:p>
            <a:r>
              <a:rPr lang="en-US" noProof="0" dirty="0" smtClean="0"/>
              <a:t>Here’s a little doodle of what I was talking about before with “token” EDI statements that used to be acceptable to the agencies. You have diversity quasi-addressed (usually in the form of a woman-man</a:t>
            </a:r>
            <a:r>
              <a:rPr lang="en-US" baseline="0" noProof="0" dirty="0" smtClean="0"/>
              <a:t> proportion), a hint of equity (usually in the form of equal pay for equal work), and inclusion out to lunch. If the last Discovery Grant application you wrote was 5 years ago, for example, this may well have passed, which is why we’re putting a lot of emphasis on the fact that things have changed enormously since then. This kind of EDI planning no longer meets the agencies’ requirements.</a:t>
            </a:r>
            <a:endParaRPr lang="en-US" noProof="0" dirty="0"/>
          </a:p>
        </p:txBody>
      </p:sp>
      <p:sp>
        <p:nvSpPr>
          <p:cNvPr id="4" name="Slide Number Placeholder 3"/>
          <p:cNvSpPr>
            <a:spLocks noGrp="1"/>
          </p:cNvSpPr>
          <p:nvPr>
            <p:ph type="sldNum" sz="quarter" idx="10"/>
          </p:nvPr>
        </p:nvSpPr>
        <p:spPr/>
        <p:txBody>
          <a:bodyPr/>
          <a:lstStyle/>
          <a:p>
            <a:fld id="{166623E2-143C-47CF-ACFE-2D7CFB3760A0}" type="slidenum">
              <a:rPr lang="en-US" smtClean="0"/>
              <a:t>13</a:t>
            </a:fld>
            <a:endParaRPr lang="en-US" dirty="0"/>
          </a:p>
        </p:txBody>
      </p:sp>
    </p:spTree>
    <p:extLst>
      <p:ext uri="{BB962C8B-B14F-4D97-AF65-F5344CB8AC3E}">
        <p14:creationId xmlns:p14="http://schemas.microsoft.com/office/powerpoint/2010/main" val="16550909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21823"/>
            <a:ext cx="5618480" cy="4189095"/>
          </a:xfrm>
          <a:prstGeom prst="rect">
            <a:avLst/>
          </a:prstGeom>
        </p:spPr>
        <p:txBody>
          <a:bodyPr/>
          <a:lstStyle/>
          <a:p>
            <a:r>
              <a:rPr lang="en-US" noProof="0" dirty="0" smtClean="0"/>
              <a:t>This is the doodle you want</a:t>
            </a:r>
            <a:r>
              <a:rPr lang="en-US" baseline="0" noProof="0" dirty="0" smtClean="0"/>
              <a:t> to be able to draw of your grant application. Diversity, equity, and inclusion are all completely embedded in the plan for your research project. This is what “pass” looks like.</a:t>
            </a:r>
            <a:endParaRPr lang="en-US" noProof="0" dirty="0"/>
          </a:p>
        </p:txBody>
      </p:sp>
      <p:sp>
        <p:nvSpPr>
          <p:cNvPr id="4" name="Slide Number Placeholder 3"/>
          <p:cNvSpPr>
            <a:spLocks noGrp="1"/>
          </p:cNvSpPr>
          <p:nvPr>
            <p:ph type="sldNum" sz="quarter" idx="10"/>
          </p:nvPr>
        </p:nvSpPr>
        <p:spPr/>
        <p:txBody>
          <a:bodyPr/>
          <a:lstStyle/>
          <a:p>
            <a:fld id="{166623E2-143C-47CF-ACFE-2D7CFB3760A0}" type="slidenum">
              <a:rPr lang="en-US" smtClean="0"/>
              <a:t>14</a:t>
            </a:fld>
            <a:endParaRPr lang="en-US" dirty="0"/>
          </a:p>
        </p:txBody>
      </p:sp>
    </p:spTree>
    <p:extLst>
      <p:ext uri="{BB962C8B-B14F-4D97-AF65-F5344CB8AC3E}">
        <p14:creationId xmlns:p14="http://schemas.microsoft.com/office/powerpoint/2010/main" val="24453471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The next 3 slides largely speak for themselves</a:t>
            </a:r>
            <a:r>
              <a:rPr lang="en-US" baseline="0" noProof="0" dirty="0" smtClean="0"/>
              <a:t> – they’re about the first steps of taking the theory down to practical questions to ask and issues to attend to. There’s some overlap between these 3 concepts – you can’t really have equity without an inclusive environment, for example – but for our purposes it’s still helpful to consider them separately. </a:t>
            </a:r>
          </a:p>
          <a:p>
            <a:endParaRPr lang="en-US" baseline="0" noProof="0" dirty="0" smtClean="0"/>
          </a:p>
          <a:p>
            <a:r>
              <a:rPr lang="en-US" baseline="0" noProof="0" dirty="0" smtClean="0"/>
              <a:t>As we talked about before, making opportunities equally available requires an equitable approach – the last four points are in a way breaking down the first one to make it feasible. To give you an example, if you allow all of your HQP to sign up for an opportunity to work with star researchers and co-publish a paper with them, that’s equal, but not equitable, and means that </a:t>
            </a:r>
            <a:r>
              <a:rPr lang="en-US" i="1" baseline="0" noProof="0" dirty="0" smtClean="0"/>
              <a:t>actual access</a:t>
            </a:r>
            <a:r>
              <a:rPr lang="en-US" i="0" baseline="0" noProof="0" dirty="0" smtClean="0"/>
              <a:t> to that opportunity is not equal. Statistically speaking, members of majority groups are much more likely to see themselves as qualified for demanding opportunities, and to put themselves forward for them; while members of minority groups are less likely to see themselves as qualified, and less likely to put themselves forward for these opportunities even when they do feel – and are – highly qualified for them. An equitable approach would likely require proactive encouragement, and a commitment to ensuring that the opportunity was not just offered, but taken.</a:t>
            </a:r>
            <a:endParaRPr lang="en-US" noProof="0" dirty="0"/>
          </a:p>
        </p:txBody>
      </p:sp>
      <p:sp>
        <p:nvSpPr>
          <p:cNvPr id="4" name="Slide Number Placeholder 3"/>
          <p:cNvSpPr>
            <a:spLocks noGrp="1"/>
          </p:cNvSpPr>
          <p:nvPr>
            <p:ph type="sldNum" sz="quarter" idx="10"/>
          </p:nvPr>
        </p:nvSpPr>
        <p:spPr/>
        <p:txBody>
          <a:bodyPr/>
          <a:lstStyle/>
          <a:p>
            <a:pPr>
              <a:defRPr/>
            </a:pPr>
            <a:fld id="{2543ACF8-3F51-854F-91E9-AD86E324A5D8}" type="slidenum">
              <a:rPr lang="en-US" smtClean="0"/>
              <a:pPr>
                <a:defRPr/>
              </a:pPr>
              <a:t>15</a:t>
            </a:fld>
            <a:endParaRPr lang="en-US" dirty="0"/>
          </a:p>
        </p:txBody>
      </p:sp>
    </p:spTree>
    <p:extLst>
      <p:ext uri="{BB962C8B-B14F-4D97-AF65-F5344CB8AC3E}">
        <p14:creationId xmlns:p14="http://schemas.microsoft.com/office/powerpoint/2010/main" val="3821762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Likewise for diversity. Again, you need to look</a:t>
            </a:r>
            <a:r>
              <a:rPr lang="en-US" baseline="0" noProof="0" dirty="0" smtClean="0"/>
              <a:t> at your specific environment, and prepare for proactive candidate searches for your project. Planning to carefully word job calls for your project, with attention to making them seriously inviting to members of equity-seeking groups, is one aspect of a good EDI plan. – and note that the diversity of your team and the role models you can provide can be expected to impact the diversity of the applicants your project will attract. Going back to what we were discussing before, about planning EDI into your project from the outset. </a:t>
            </a:r>
            <a:endParaRPr lang="en-US" noProof="0" dirty="0"/>
          </a:p>
        </p:txBody>
      </p:sp>
      <p:sp>
        <p:nvSpPr>
          <p:cNvPr id="4" name="Slide Number Placeholder 3"/>
          <p:cNvSpPr>
            <a:spLocks noGrp="1"/>
          </p:cNvSpPr>
          <p:nvPr>
            <p:ph type="sldNum" sz="quarter" idx="10"/>
          </p:nvPr>
        </p:nvSpPr>
        <p:spPr/>
        <p:txBody>
          <a:bodyPr/>
          <a:lstStyle/>
          <a:p>
            <a:pPr>
              <a:defRPr/>
            </a:pPr>
            <a:fld id="{2543ACF8-3F51-854F-91E9-AD86E324A5D8}" type="slidenum">
              <a:rPr lang="en-US" smtClean="0"/>
              <a:pPr>
                <a:defRPr/>
              </a:pPr>
              <a:t>16</a:t>
            </a:fld>
            <a:endParaRPr lang="en-US" dirty="0"/>
          </a:p>
        </p:txBody>
      </p:sp>
    </p:spTree>
    <p:extLst>
      <p:ext uri="{BB962C8B-B14F-4D97-AF65-F5344CB8AC3E}">
        <p14:creationId xmlns:p14="http://schemas.microsoft.com/office/powerpoint/2010/main" val="17156559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way to get to the practicalities of inclusion is to t</a:t>
            </a:r>
            <a:r>
              <a:rPr lang="en-US" dirty="0" smtClean="0"/>
              <a:t>hink of your research program as an exercise in </a:t>
            </a:r>
            <a:r>
              <a:rPr lang="en-US" b="1" dirty="0" smtClean="0"/>
              <a:t>ensuring</a:t>
            </a:r>
            <a:r>
              <a:rPr lang="en-US" dirty="0" smtClean="0"/>
              <a:t> that </a:t>
            </a:r>
            <a:r>
              <a:rPr lang="en-US" b="1" dirty="0" smtClean="0"/>
              <a:t>every</a:t>
            </a:r>
            <a:r>
              <a:rPr lang="en-US" dirty="0" smtClean="0"/>
              <a:t> one of your grad student / postdoc members eventually</a:t>
            </a:r>
            <a:r>
              <a:rPr lang="en-US" baseline="0" dirty="0" smtClean="0"/>
              <a:t> becomes a full professor. You don’t actually want to assume that they all want to become full professors, or even professors at all, and planning to discuss individual goals is a good inclusive step in itself. But thinking about it in this way – thinking through the different steps and different potential setbacks that each HQP might take or face in order to get there – can give you a set of practical points to focus on, particularly for the mentorship you plan for your HQP and early-career researchers. The key word is “ensure” here – how will you </a:t>
            </a:r>
            <a:r>
              <a:rPr lang="en-US" i="1" baseline="0" dirty="0" smtClean="0"/>
              <a:t>ensure</a:t>
            </a:r>
            <a:r>
              <a:rPr lang="en-US" i="0" baseline="0" dirty="0" smtClean="0"/>
              <a:t> that your project will offer – and maintain and course-correct – an environment in which your diverse HQP will all thrive? What needs to you need to meet that may be specific to members of different groups, and the 4 designated groups in particular? You don’t want to assume that you know what these are. </a:t>
            </a:r>
            <a:r>
              <a:rPr lang="en-US" i="0" baseline="0" noProof="0" dirty="0" smtClean="0"/>
              <a:t>You need to research and consult with members of the designated groups, and attend to their experiences – and this regardless if you are a member of one or more designated groups yourself. </a:t>
            </a:r>
            <a:endParaRPr lang="en-US" noProof="0" dirty="0"/>
          </a:p>
        </p:txBody>
      </p:sp>
      <p:sp>
        <p:nvSpPr>
          <p:cNvPr id="4" name="Slide Number Placeholder 3"/>
          <p:cNvSpPr>
            <a:spLocks noGrp="1"/>
          </p:cNvSpPr>
          <p:nvPr>
            <p:ph type="sldNum" sz="quarter" idx="10"/>
          </p:nvPr>
        </p:nvSpPr>
        <p:spPr/>
        <p:txBody>
          <a:bodyPr/>
          <a:lstStyle/>
          <a:p>
            <a:fld id="{166623E2-143C-47CF-ACFE-2D7CFB3760A0}" type="slidenum">
              <a:rPr lang="en-US" smtClean="0"/>
              <a:t>17</a:t>
            </a:fld>
            <a:endParaRPr lang="en-US" dirty="0"/>
          </a:p>
        </p:txBody>
      </p:sp>
    </p:spTree>
    <p:extLst>
      <p:ext uri="{BB962C8B-B14F-4D97-AF65-F5344CB8AC3E}">
        <p14:creationId xmlns:p14="http://schemas.microsoft.com/office/powerpoint/2010/main" val="19359700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This is just a review of some major points that we’ve discussed. I’ve put Mark </a:t>
            </a:r>
            <a:r>
              <a:rPr lang="en-US" noProof="0" dirty="0" err="1" smtClean="0"/>
              <a:t>Villacorta’s</a:t>
            </a:r>
            <a:r>
              <a:rPr lang="en-US" noProof="0" dirty="0" smtClean="0"/>
              <a:t> contact information there</a:t>
            </a:r>
            <a:r>
              <a:rPr lang="en-US" baseline="0" noProof="0" dirty="0" smtClean="0"/>
              <a:t> – he organizes most of the EDI and unconscious bias training in the Provost’s Office, and he’s willing to put sessions together for researchers and their teams. This is more or less mandatory for EDI plans in NFRF applications, but can be very helpful for others too. Noting in your EDI section that you have this planned goes a long way, and it also demonstrates that there are EDI resources at Concordia that your research project can and will connect with – which is much more feasible and dependable than trying to make an EDI plan independent of your larger environment. </a:t>
            </a:r>
            <a:endParaRPr lang="en-US" noProof="0" dirty="0"/>
          </a:p>
        </p:txBody>
      </p:sp>
      <p:sp>
        <p:nvSpPr>
          <p:cNvPr id="4" name="Slide Number Placeholder 3"/>
          <p:cNvSpPr>
            <a:spLocks noGrp="1"/>
          </p:cNvSpPr>
          <p:nvPr>
            <p:ph type="sldNum" sz="quarter" idx="10"/>
          </p:nvPr>
        </p:nvSpPr>
        <p:spPr/>
        <p:txBody>
          <a:bodyPr/>
          <a:lstStyle/>
          <a:p>
            <a:fld id="{166623E2-143C-47CF-ACFE-2D7CFB3760A0}" type="slidenum">
              <a:rPr lang="en-US" smtClean="0"/>
              <a:t>18</a:t>
            </a:fld>
            <a:endParaRPr lang="en-US" dirty="0"/>
          </a:p>
        </p:txBody>
      </p:sp>
    </p:spTree>
    <p:extLst>
      <p:ext uri="{BB962C8B-B14F-4D97-AF65-F5344CB8AC3E}">
        <p14:creationId xmlns:p14="http://schemas.microsoft.com/office/powerpoint/2010/main" val="23175725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Here’s an example of an EDI statement that won’t pass. Have a look at it please and see if it stands out why.</a:t>
            </a:r>
            <a:endParaRPr lang="en-US" noProof="0" dirty="0"/>
          </a:p>
        </p:txBody>
      </p:sp>
      <p:sp>
        <p:nvSpPr>
          <p:cNvPr id="4" name="Slide Number Placeholder 3"/>
          <p:cNvSpPr>
            <a:spLocks noGrp="1"/>
          </p:cNvSpPr>
          <p:nvPr>
            <p:ph type="sldNum" sz="quarter" idx="10"/>
          </p:nvPr>
        </p:nvSpPr>
        <p:spPr/>
        <p:txBody>
          <a:bodyPr/>
          <a:lstStyle/>
          <a:p>
            <a:pPr>
              <a:defRPr/>
            </a:pPr>
            <a:fld id="{2543ACF8-3F51-854F-91E9-AD86E324A5D8}" type="slidenum">
              <a:rPr lang="en-US" smtClean="0"/>
              <a:pPr>
                <a:defRPr/>
              </a:pPr>
              <a:t>19</a:t>
            </a:fld>
            <a:endParaRPr lang="en-US" dirty="0"/>
          </a:p>
        </p:txBody>
      </p:sp>
    </p:spTree>
    <p:extLst>
      <p:ext uri="{BB962C8B-B14F-4D97-AF65-F5344CB8AC3E}">
        <p14:creationId xmlns:p14="http://schemas.microsoft.com/office/powerpoint/2010/main" val="1541874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So,</a:t>
            </a:r>
            <a:r>
              <a:rPr lang="en-US" baseline="0" noProof="0" dirty="0" smtClean="0"/>
              <a:t> at the top you have the 3 basic concepts of EDI – and we’ll go through each one briefly in moment. Now as I just said, t</a:t>
            </a:r>
            <a:r>
              <a:rPr lang="en-US" noProof="0" dirty="0" smtClean="0"/>
              <a:t>he expectations</a:t>
            </a:r>
            <a:r>
              <a:rPr lang="en-US" baseline="0" noProof="0" dirty="0" smtClean="0"/>
              <a:t> of the Tri-Agency (that’s NSERC, SSHRC, CIHR) with respect to EDI have changed drastically in the last few years. Whereas for many years they expected only a sort of “token” signoff – typically focused on gender or biological sex – they now expect a deeply thought-out, realistic and concrete plan for equity, diversity, and inclusion for your research project. Four groups have been designated by the Tri-Agency for specific focus, and they’re listed at the bottom of the screen: Women. Indigenous peoples, Persons with disabilities, and Members of visible minorities. LGBTQ2+ individuals will soon be designated as well, and researchers are asked to consider groups beyond these also. </a:t>
            </a:r>
          </a:p>
          <a:p>
            <a:endParaRPr lang="en-US" baseline="0" noProof="0" dirty="0" smtClean="0"/>
          </a:p>
          <a:p>
            <a:r>
              <a:rPr lang="en-US" baseline="0" noProof="0" dirty="0" smtClean="0"/>
              <a:t>The first step of developing an EDI plan is to familiarize yourself with EDI literature – this workshop, and Tri-Agency guidelines, are starts, but it really shows through in EDI sections of grant applications when a researcher has educated themselves more broadly about EDI, and when they have not. The articles and books recommended in the NSERC and CRC guidelines (e.g. “Underrepresented and Underpaid”) are good places to start, and they also show you the directions and trends that the Tri-Agency is focused on. </a:t>
            </a:r>
            <a:endParaRPr lang="en-US" noProof="0" dirty="0"/>
          </a:p>
        </p:txBody>
      </p:sp>
      <p:sp>
        <p:nvSpPr>
          <p:cNvPr id="4" name="Slide Number Placeholder 3"/>
          <p:cNvSpPr>
            <a:spLocks noGrp="1"/>
          </p:cNvSpPr>
          <p:nvPr>
            <p:ph type="sldNum" sz="quarter" idx="10"/>
          </p:nvPr>
        </p:nvSpPr>
        <p:spPr/>
        <p:txBody>
          <a:bodyPr/>
          <a:lstStyle/>
          <a:p>
            <a:pPr>
              <a:defRPr/>
            </a:pPr>
            <a:fld id="{2543ACF8-3F51-854F-91E9-AD86E324A5D8}" type="slidenum">
              <a:rPr lang="en-US" smtClean="0"/>
              <a:pPr>
                <a:defRPr/>
              </a:pPr>
              <a:t>2</a:t>
            </a:fld>
            <a:endParaRPr lang="en-US" dirty="0"/>
          </a:p>
        </p:txBody>
      </p:sp>
    </p:spTree>
    <p:extLst>
      <p:ext uri="{BB962C8B-B14F-4D97-AF65-F5344CB8AC3E}">
        <p14:creationId xmlns:p14="http://schemas.microsoft.com/office/powerpoint/2010/main" val="15718907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Here’s one way part</a:t>
            </a:r>
            <a:r>
              <a:rPr lang="en-US" baseline="0" noProof="0" dirty="0" smtClean="0"/>
              <a:t> of it could be reworked from a general statement to one specific to your context. The sentence on the right is what you want your sentences to do.</a:t>
            </a:r>
            <a:endParaRPr lang="en-US" noProof="0" dirty="0"/>
          </a:p>
        </p:txBody>
      </p:sp>
      <p:sp>
        <p:nvSpPr>
          <p:cNvPr id="4" name="Slide Number Placeholder 3"/>
          <p:cNvSpPr>
            <a:spLocks noGrp="1"/>
          </p:cNvSpPr>
          <p:nvPr>
            <p:ph type="sldNum" sz="quarter" idx="10"/>
          </p:nvPr>
        </p:nvSpPr>
        <p:spPr/>
        <p:txBody>
          <a:bodyPr/>
          <a:lstStyle/>
          <a:p>
            <a:pPr>
              <a:defRPr/>
            </a:pPr>
            <a:fld id="{2543ACF8-3F51-854F-91E9-AD86E324A5D8}" type="slidenum">
              <a:rPr lang="en-US" smtClean="0"/>
              <a:pPr>
                <a:defRPr/>
              </a:pPr>
              <a:t>20</a:t>
            </a:fld>
            <a:endParaRPr lang="en-US" dirty="0"/>
          </a:p>
        </p:txBody>
      </p:sp>
    </p:spTree>
    <p:extLst>
      <p:ext uri="{BB962C8B-B14F-4D97-AF65-F5344CB8AC3E}">
        <p14:creationId xmlns:p14="http://schemas.microsoft.com/office/powerpoint/2010/main" val="35053198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21823"/>
            <a:ext cx="5618480" cy="4189095"/>
          </a:xfrm>
          <a:prstGeom prst="rect">
            <a:avLst/>
          </a:prstGeom>
        </p:spPr>
        <p:txBody>
          <a:bodyPr/>
          <a:lstStyle/>
          <a:p>
            <a:r>
              <a:rPr lang="en-US" noProof="0" dirty="0" smtClean="0"/>
              <a:t>In 4 steps – that are obviously much more complicated than these basic descriptions</a:t>
            </a:r>
            <a:r>
              <a:rPr lang="en-US" baseline="0" noProof="0" dirty="0" smtClean="0"/>
              <a:t> are. </a:t>
            </a:r>
            <a:endParaRPr lang="en-US" noProof="0" dirty="0"/>
          </a:p>
        </p:txBody>
      </p:sp>
      <p:sp>
        <p:nvSpPr>
          <p:cNvPr id="4" name="Slide Number Placeholder 3"/>
          <p:cNvSpPr>
            <a:spLocks noGrp="1"/>
          </p:cNvSpPr>
          <p:nvPr>
            <p:ph type="sldNum" sz="quarter" idx="10"/>
          </p:nvPr>
        </p:nvSpPr>
        <p:spPr/>
        <p:txBody>
          <a:bodyPr/>
          <a:lstStyle/>
          <a:p>
            <a:fld id="{166623E2-143C-47CF-ACFE-2D7CFB3760A0}" type="slidenum">
              <a:rPr lang="en-US" smtClean="0"/>
              <a:t>21</a:t>
            </a:fld>
            <a:endParaRPr lang="en-US" dirty="0"/>
          </a:p>
        </p:txBody>
      </p:sp>
    </p:spTree>
    <p:extLst>
      <p:ext uri="{BB962C8B-B14F-4D97-AF65-F5344CB8AC3E}">
        <p14:creationId xmlns:p14="http://schemas.microsoft.com/office/powerpoint/2010/main" val="7703962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21823"/>
            <a:ext cx="5618480" cy="4189095"/>
          </a:xfrm>
          <a:prstGeom prst="rect">
            <a:avLst/>
          </a:prstGeom>
        </p:spPr>
        <p:txBody>
          <a:bodyPr/>
          <a:lstStyle/>
          <a:p>
            <a:r>
              <a:rPr lang="en-US" noProof="0" dirty="0" smtClean="0"/>
              <a:t>These</a:t>
            </a:r>
            <a:r>
              <a:rPr lang="en-US" baseline="0" noProof="0" dirty="0" smtClean="0"/>
              <a:t> are key between step 1 and step 2. Again – and I can’t stress this enough – a successful EDI plan starts at the beginning of planning your research project, not as an afterthought.</a:t>
            </a:r>
            <a:r>
              <a:rPr lang="fr-CA" baseline="0" dirty="0" smtClean="0"/>
              <a:t> </a:t>
            </a:r>
            <a:r>
              <a:rPr lang="en-CA" sz="1200" kern="1200" dirty="0" smtClean="0">
                <a:solidFill>
                  <a:schemeClr val="tx1"/>
                </a:solidFill>
                <a:effectLst/>
                <a:latin typeface="Arial"/>
                <a:ea typeface="ＭＳ Ｐゴシック" charset="0"/>
                <a:cs typeface="ＭＳ Ｐゴシック" charset="0"/>
              </a:rPr>
              <a:t>For the planning and writing process of the proposal I’d recommend having a meeting with your starting team dedicated to EDI only, at the very beginning of your planning. That meeting might also influence the further composition of the team and the direction of research. </a:t>
            </a:r>
            <a:endParaRPr lang="en-US" dirty="0" smtClean="0"/>
          </a:p>
          <a:p>
            <a:endParaRPr lang="en-US" dirty="0"/>
          </a:p>
        </p:txBody>
      </p:sp>
      <p:sp>
        <p:nvSpPr>
          <p:cNvPr id="4" name="Slide Number Placeholder 3"/>
          <p:cNvSpPr>
            <a:spLocks noGrp="1"/>
          </p:cNvSpPr>
          <p:nvPr>
            <p:ph type="sldNum" sz="quarter" idx="10"/>
          </p:nvPr>
        </p:nvSpPr>
        <p:spPr/>
        <p:txBody>
          <a:bodyPr/>
          <a:lstStyle/>
          <a:p>
            <a:fld id="{166623E2-143C-47CF-ACFE-2D7CFB3760A0}" type="slidenum">
              <a:rPr lang="en-US" smtClean="0"/>
              <a:t>22</a:t>
            </a:fld>
            <a:endParaRPr lang="en-US" dirty="0"/>
          </a:p>
        </p:txBody>
      </p:sp>
    </p:spTree>
    <p:extLst>
      <p:ext uri="{BB962C8B-B14F-4D97-AF65-F5344CB8AC3E}">
        <p14:creationId xmlns:p14="http://schemas.microsoft.com/office/powerpoint/2010/main" val="11193450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It’s also worth considering whether your research itself</a:t>
            </a:r>
            <a:r>
              <a:rPr lang="en-US" baseline="0" noProof="0" dirty="0" smtClean="0"/>
              <a:t> has EDI dimensions. This is called Gender-Based Analysis + (the plus means considering diverse groups well beyond gender), and is required in NFRF applications. We’ll have a separate presentation on this, and the OOR has an information packet on it if you’d like it, but I wanted to at least flag it briefly here. As an example, if your research involves building design and occupant preferences, those preferences will vary, and some of those variances can be linked to groups – persons with disabilities may have preferences or clusters of preferences that are important to disaggregate, for example.</a:t>
            </a:r>
            <a:endParaRPr lang="en-US" noProof="0" dirty="0"/>
          </a:p>
        </p:txBody>
      </p:sp>
      <p:sp>
        <p:nvSpPr>
          <p:cNvPr id="4" name="Slide Number Placeholder 3"/>
          <p:cNvSpPr>
            <a:spLocks noGrp="1"/>
          </p:cNvSpPr>
          <p:nvPr>
            <p:ph type="sldNum" sz="quarter" idx="10"/>
          </p:nvPr>
        </p:nvSpPr>
        <p:spPr/>
        <p:txBody>
          <a:bodyPr/>
          <a:lstStyle/>
          <a:p>
            <a:pPr>
              <a:defRPr/>
            </a:pPr>
            <a:fld id="{2543ACF8-3F51-854F-91E9-AD86E324A5D8}" type="slidenum">
              <a:rPr lang="en-US" smtClean="0"/>
              <a:pPr>
                <a:defRPr/>
              </a:pPr>
              <a:t>23</a:t>
            </a:fld>
            <a:endParaRPr lang="en-US" dirty="0"/>
          </a:p>
        </p:txBody>
      </p:sp>
    </p:spTree>
    <p:extLst>
      <p:ext uri="{BB962C8B-B14F-4D97-AF65-F5344CB8AC3E}">
        <p14:creationId xmlns:p14="http://schemas.microsoft.com/office/powerpoint/2010/main" val="39723685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Just a couple of extra points here, and some information resources on the next slide, and then we can discuss any questions you have.</a:t>
            </a:r>
            <a:endParaRPr lang="en-US" noProof="0" dirty="0"/>
          </a:p>
        </p:txBody>
      </p:sp>
      <p:sp>
        <p:nvSpPr>
          <p:cNvPr id="4" name="Slide Number Placeholder 3"/>
          <p:cNvSpPr>
            <a:spLocks noGrp="1"/>
          </p:cNvSpPr>
          <p:nvPr>
            <p:ph type="sldNum" sz="quarter" idx="10"/>
          </p:nvPr>
        </p:nvSpPr>
        <p:spPr/>
        <p:txBody>
          <a:bodyPr/>
          <a:lstStyle/>
          <a:p>
            <a:fld id="{166623E2-143C-47CF-ACFE-2D7CFB3760A0}" type="slidenum">
              <a:rPr lang="en-US" smtClean="0"/>
              <a:t>24</a:t>
            </a:fld>
            <a:endParaRPr lang="en-US" dirty="0"/>
          </a:p>
        </p:txBody>
      </p:sp>
    </p:spTree>
    <p:extLst>
      <p:ext uri="{BB962C8B-B14F-4D97-AF65-F5344CB8AC3E}">
        <p14:creationId xmlns:p14="http://schemas.microsoft.com/office/powerpoint/2010/main" val="19699474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These are very useful links for getting a start on your EDI plan. But again, I do want to remind you that you need to go deeper than just guidelines and best practices guides,</a:t>
            </a:r>
            <a:r>
              <a:rPr lang="en-US" baseline="0" noProof="0" dirty="0" smtClean="0"/>
              <a:t> and as you see I’ve noted that the NSERC Guide has good additional resources that I’d definitely recommend reading.</a:t>
            </a:r>
            <a:endParaRPr lang="en-US" noProof="0" dirty="0"/>
          </a:p>
        </p:txBody>
      </p:sp>
      <p:sp>
        <p:nvSpPr>
          <p:cNvPr id="4" name="Slide Number Placeholder 3"/>
          <p:cNvSpPr>
            <a:spLocks noGrp="1"/>
          </p:cNvSpPr>
          <p:nvPr>
            <p:ph type="sldNum" sz="quarter" idx="10"/>
          </p:nvPr>
        </p:nvSpPr>
        <p:spPr/>
        <p:txBody>
          <a:bodyPr/>
          <a:lstStyle/>
          <a:p>
            <a:pPr>
              <a:defRPr/>
            </a:pPr>
            <a:fld id="{2543ACF8-3F51-854F-91E9-AD86E324A5D8}" type="slidenum">
              <a:rPr lang="en-US" smtClean="0"/>
              <a:pPr>
                <a:defRPr/>
              </a:pPr>
              <a:t>25</a:t>
            </a:fld>
            <a:endParaRPr lang="en-US" dirty="0"/>
          </a:p>
        </p:txBody>
      </p:sp>
    </p:spTree>
    <p:extLst>
      <p:ext uri="{BB962C8B-B14F-4D97-AF65-F5344CB8AC3E}">
        <p14:creationId xmlns:p14="http://schemas.microsoft.com/office/powerpoint/2010/main" val="8619961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21823"/>
            <a:ext cx="5618480" cy="4189095"/>
          </a:xfrm>
          <a:prstGeom prst="rect">
            <a:avLst/>
          </a:prstGeom>
        </p:spPr>
        <p:txBody>
          <a:bodyPr/>
          <a:lstStyle/>
          <a:p>
            <a:r>
              <a:rPr lang="en-US" noProof="0" dirty="0" smtClean="0"/>
              <a:t>There’s “pass” again – just to end with</a:t>
            </a:r>
            <a:r>
              <a:rPr lang="en-US" baseline="0" noProof="0" dirty="0" smtClean="0"/>
              <a:t> a doodle</a:t>
            </a:r>
            <a:r>
              <a:rPr lang="en-US" noProof="0" dirty="0" smtClean="0"/>
              <a:t>.  </a:t>
            </a:r>
            <a:endParaRPr lang="en-US" noProof="0" dirty="0"/>
          </a:p>
        </p:txBody>
      </p:sp>
      <p:sp>
        <p:nvSpPr>
          <p:cNvPr id="4" name="Slide Number Placeholder 3"/>
          <p:cNvSpPr>
            <a:spLocks noGrp="1"/>
          </p:cNvSpPr>
          <p:nvPr>
            <p:ph type="sldNum" sz="quarter" idx="10"/>
          </p:nvPr>
        </p:nvSpPr>
        <p:spPr/>
        <p:txBody>
          <a:bodyPr/>
          <a:lstStyle/>
          <a:p>
            <a:fld id="{166623E2-143C-47CF-ACFE-2D7CFB3760A0}" type="slidenum">
              <a:rPr lang="en-US" smtClean="0"/>
              <a:t>26</a:t>
            </a:fld>
            <a:endParaRPr lang="en-US" dirty="0"/>
          </a:p>
        </p:txBody>
      </p:sp>
    </p:spTree>
    <p:extLst>
      <p:ext uri="{BB962C8B-B14F-4D97-AF65-F5344CB8AC3E}">
        <p14:creationId xmlns:p14="http://schemas.microsoft.com/office/powerpoint/2010/main" val="33680441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21823"/>
            <a:ext cx="5618480" cy="418909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166623E2-143C-47CF-ACFE-2D7CFB3760A0}" type="slidenum">
              <a:rPr lang="en-US" smtClean="0"/>
              <a:t>27</a:t>
            </a:fld>
            <a:endParaRPr lang="en-US" dirty="0"/>
          </a:p>
        </p:txBody>
      </p:sp>
    </p:spTree>
    <p:extLst>
      <p:ext uri="{BB962C8B-B14F-4D97-AF65-F5344CB8AC3E}">
        <p14:creationId xmlns:p14="http://schemas.microsoft.com/office/powerpoint/2010/main" val="20532700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543ACF8-3F51-854F-91E9-AD86E324A5D8}" type="slidenum">
              <a:rPr lang="en-US" smtClean="0"/>
              <a:pPr>
                <a:defRPr/>
              </a:pPr>
              <a:t>28</a:t>
            </a:fld>
            <a:endParaRPr lang="en-US" dirty="0"/>
          </a:p>
        </p:txBody>
      </p:sp>
    </p:spTree>
    <p:extLst>
      <p:ext uri="{BB962C8B-B14F-4D97-AF65-F5344CB8AC3E}">
        <p14:creationId xmlns:p14="http://schemas.microsoft.com/office/powerpoint/2010/main" val="29158838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543ACF8-3F51-854F-91E9-AD86E324A5D8}" type="slidenum">
              <a:rPr lang="en-US" smtClean="0"/>
              <a:pPr>
                <a:defRPr/>
              </a:pPr>
              <a:t>34</a:t>
            </a:fld>
            <a:endParaRPr lang="en-US" dirty="0"/>
          </a:p>
        </p:txBody>
      </p:sp>
    </p:spTree>
    <p:extLst>
      <p:ext uri="{BB962C8B-B14F-4D97-AF65-F5344CB8AC3E}">
        <p14:creationId xmlns:p14="http://schemas.microsoft.com/office/powerpoint/2010/main" val="2180057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OK, let’s open up those 3 terms a bit</a:t>
            </a:r>
            <a:r>
              <a:rPr lang="en-US" b="0" noProof="0" dirty="0" smtClean="0"/>
              <a:t>.</a:t>
            </a:r>
            <a:r>
              <a:rPr lang="en-US" b="0" baseline="0" noProof="0" dirty="0" smtClean="0"/>
              <a:t> </a:t>
            </a:r>
            <a:r>
              <a:rPr lang="en-US" b="1" noProof="0" dirty="0" smtClean="0"/>
              <a:t>Equity</a:t>
            </a:r>
            <a:r>
              <a:rPr lang="en-US" noProof="0" dirty="0" smtClean="0"/>
              <a:t>:</a:t>
            </a:r>
            <a:r>
              <a:rPr lang="en-US" baseline="0" noProof="0" dirty="0" smtClean="0"/>
              <a:t> </a:t>
            </a:r>
            <a:r>
              <a:rPr lang="en-US" noProof="0" dirty="0" smtClean="0"/>
              <a:t>Equity is not the same thing as “equality”. </a:t>
            </a:r>
            <a:r>
              <a:rPr lang="en-CA" sz="1200" b="0" i="0" kern="1200" dirty="0" smtClean="0">
                <a:solidFill>
                  <a:schemeClr val="tx1"/>
                </a:solidFill>
                <a:effectLst/>
                <a:latin typeface="Arial"/>
                <a:ea typeface="ＭＳ Ｐゴシック" charset="0"/>
                <a:cs typeface="ＭＳ Ｐゴシック" charset="0"/>
              </a:rPr>
              <a:t>Equality focuses on creating the same starting line and process for everyone. Equity has the goal of providing everyone with the full range of opportunities and benefits, and focuses</a:t>
            </a:r>
            <a:r>
              <a:rPr lang="en-CA" sz="1200" b="0" i="0" kern="1200" baseline="0" dirty="0" smtClean="0">
                <a:solidFill>
                  <a:schemeClr val="tx1"/>
                </a:solidFill>
                <a:effectLst/>
                <a:latin typeface="Arial"/>
                <a:ea typeface="ＭＳ Ｐゴシック" charset="0"/>
                <a:cs typeface="ＭＳ Ｐゴシック" charset="0"/>
              </a:rPr>
              <a:t> on the different things that different people need in order to </a:t>
            </a:r>
            <a:r>
              <a:rPr lang="en-CA" sz="1200" b="0" i="1" kern="1200" baseline="0" dirty="0" smtClean="0">
                <a:solidFill>
                  <a:schemeClr val="tx1"/>
                </a:solidFill>
                <a:effectLst/>
                <a:latin typeface="Arial"/>
                <a:ea typeface="ＭＳ Ｐゴシック" charset="0"/>
                <a:cs typeface="ＭＳ Ｐゴシック" charset="0"/>
              </a:rPr>
              <a:t>actually</a:t>
            </a:r>
            <a:r>
              <a:rPr lang="en-CA" sz="1200" b="0" i="0" kern="1200" baseline="0" dirty="0" smtClean="0">
                <a:solidFill>
                  <a:schemeClr val="tx1"/>
                </a:solidFill>
                <a:effectLst/>
                <a:latin typeface="Arial"/>
                <a:ea typeface="ＭＳ Ｐゴシック" charset="0"/>
                <a:cs typeface="ＭＳ Ｐゴシック" charset="0"/>
              </a:rPr>
              <a:t> have the same access to participation in them. In practice, this means that members of groups that have been historically marginalized need and deserve recruitment, hiring, and retention processes that are tailored to correcting the disadvantages they have faced and do face in those processes. This means recognizing and removing </a:t>
            </a:r>
            <a:r>
              <a:rPr lang="en-CA" sz="1200" b="0" i="1" kern="1200" baseline="0" dirty="0" smtClean="0">
                <a:solidFill>
                  <a:schemeClr val="tx1"/>
                </a:solidFill>
                <a:effectLst/>
                <a:latin typeface="Arial"/>
                <a:ea typeface="ＭＳ Ｐゴシック" charset="0"/>
                <a:cs typeface="ＭＳ Ｐゴシック" charset="0"/>
              </a:rPr>
              <a:t>systemic barriers </a:t>
            </a:r>
            <a:r>
              <a:rPr lang="en-CA" sz="1200" b="0" i="0" kern="1200" baseline="0" dirty="0" smtClean="0">
                <a:solidFill>
                  <a:schemeClr val="tx1"/>
                </a:solidFill>
                <a:effectLst/>
                <a:latin typeface="Arial"/>
                <a:ea typeface="ＭＳ Ｐゴシック" charset="0"/>
                <a:cs typeface="ＭＳ Ｐゴシック" charset="0"/>
              </a:rPr>
              <a:t>to their participation. So equity looks toward the </a:t>
            </a:r>
            <a:r>
              <a:rPr lang="en-CA" sz="1200" b="0" i="1" kern="1200" baseline="0" dirty="0" smtClean="0">
                <a:solidFill>
                  <a:schemeClr val="tx1"/>
                </a:solidFill>
                <a:effectLst/>
                <a:latin typeface="Arial"/>
                <a:ea typeface="ＭＳ Ｐゴシック" charset="0"/>
                <a:cs typeface="ＭＳ Ｐゴシック" charset="0"/>
              </a:rPr>
              <a:t>real</a:t>
            </a:r>
            <a:r>
              <a:rPr lang="en-CA" sz="1200" b="0" i="0" kern="1200" baseline="0" dirty="0" smtClean="0">
                <a:solidFill>
                  <a:schemeClr val="tx1"/>
                </a:solidFill>
                <a:effectLst/>
                <a:latin typeface="Arial"/>
                <a:ea typeface="ＭＳ Ｐゴシック" charset="0"/>
                <a:cs typeface="ＭＳ Ｐゴシック" charset="0"/>
              </a:rPr>
              <a:t> resources that members of different groups need in order to fully participate in all of the opportunities that your research program has to offer. For example, “equal” might be, say, a recruitment criterion focused strictly on the number of articles applicants have published in top-tier journals over the past 5 years. “Equitable” would build into that criterion that some people may have taken parental or disability leaves during that time – or work at a pace conducive to living well with a disability for example – or published in less mainstream journals that are nevertheless important to their particular research or field, etc.  </a:t>
            </a:r>
            <a:endParaRPr lang="en-US" noProof="0" dirty="0"/>
          </a:p>
        </p:txBody>
      </p:sp>
      <p:sp>
        <p:nvSpPr>
          <p:cNvPr id="4" name="Slide Number Placeholder 3"/>
          <p:cNvSpPr>
            <a:spLocks noGrp="1"/>
          </p:cNvSpPr>
          <p:nvPr>
            <p:ph type="sldNum" sz="quarter" idx="10"/>
          </p:nvPr>
        </p:nvSpPr>
        <p:spPr/>
        <p:txBody>
          <a:bodyPr/>
          <a:lstStyle/>
          <a:p>
            <a:fld id="{166623E2-143C-47CF-ACFE-2D7CFB3760A0}" type="slidenum">
              <a:rPr lang="en-US" smtClean="0"/>
              <a:t>3</a:t>
            </a:fld>
            <a:endParaRPr lang="en-US" dirty="0"/>
          </a:p>
        </p:txBody>
      </p:sp>
    </p:spTree>
    <p:extLst>
      <p:ext uri="{BB962C8B-B14F-4D97-AF65-F5344CB8AC3E}">
        <p14:creationId xmlns:p14="http://schemas.microsoft.com/office/powerpoint/2010/main" val="25835013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543ACF8-3F51-854F-91E9-AD86E324A5D8}" type="slidenum">
              <a:rPr lang="en-US" smtClean="0"/>
              <a:pPr>
                <a:defRPr/>
              </a:pPr>
              <a:t>47</a:t>
            </a:fld>
            <a:endParaRPr lang="en-US" dirty="0"/>
          </a:p>
        </p:txBody>
      </p:sp>
    </p:spTree>
    <p:extLst>
      <p:ext uri="{BB962C8B-B14F-4D97-AF65-F5344CB8AC3E}">
        <p14:creationId xmlns:p14="http://schemas.microsoft.com/office/powerpoint/2010/main" val="2437118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noProof="0" dirty="0" smtClean="0"/>
              <a:t>Diversity</a:t>
            </a:r>
            <a:r>
              <a:rPr lang="en-US" noProof="0" dirty="0" smtClean="0"/>
              <a:t>: Diversity should be thought of not only in terms of an obligation to have team-members and HQP from broadly diverse populations, but also and especially in terms of the specific advantages that accrue to your research</a:t>
            </a:r>
            <a:r>
              <a:rPr lang="en-US" baseline="0" noProof="0" dirty="0" smtClean="0"/>
              <a:t> project through their full participation. If there are particularly prominent under-representations in your field, they’re worth specifically addressing, but be sure to be thinking and concretely planning in terms of broader diversity, particularly the 4 designated groups and LGBTQ2+ individuals. For example, the under-representation of women in STEM fields is a crucial focus, but if it’s your only focus you’ll miss the majority of other groups without which diverse and proportionate representation is impossible – and your EDI section will risk looking like the token-EDI statements that I mentioned earlier. On the flip side, you need to be aware that not every designated group is under-represented in every field – for example, visible minorities taken as a whole are not necessarily under-represented in the field of engineering in Canada or at Concordia, though some specific visible minorities may well be (the National Society of Black Engineers reports a severe under-representation of Black people in the field, for example). I also wanted to mention that when thinking about </a:t>
            </a:r>
            <a:r>
              <a:rPr lang="en-US" i="1" baseline="0" noProof="0" dirty="0" smtClean="0"/>
              <a:t>proportionate</a:t>
            </a:r>
            <a:r>
              <a:rPr lang="en-US" baseline="0" noProof="0" dirty="0" smtClean="0"/>
              <a:t> representation, keep in mind that the Tri-Agency’s yardstick is the Canadian population-level. That’s not the only measure of proportion, and by necessity you have to be concerned with the university’s population-level – but to keep the Tri-Agency’s yardstick in mind  is a good idea.</a:t>
            </a:r>
            <a:endParaRPr lang="en-US" noProof="0" dirty="0"/>
          </a:p>
        </p:txBody>
      </p:sp>
      <p:sp>
        <p:nvSpPr>
          <p:cNvPr id="4" name="Slide Number Placeholder 3"/>
          <p:cNvSpPr>
            <a:spLocks noGrp="1"/>
          </p:cNvSpPr>
          <p:nvPr>
            <p:ph type="sldNum" sz="quarter" idx="10"/>
          </p:nvPr>
        </p:nvSpPr>
        <p:spPr/>
        <p:txBody>
          <a:bodyPr/>
          <a:lstStyle/>
          <a:p>
            <a:fld id="{166623E2-143C-47CF-ACFE-2D7CFB3760A0}" type="slidenum">
              <a:rPr lang="en-US" smtClean="0"/>
              <a:t>4</a:t>
            </a:fld>
            <a:endParaRPr lang="en-US" dirty="0"/>
          </a:p>
        </p:txBody>
      </p:sp>
    </p:spTree>
    <p:extLst>
      <p:ext uri="{BB962C8B-B14F-4D97-AF65-F5344CB8AC3E}">
        <p14:creationId xmlns:p14="http://schemas.microsoft.com/office/powerpoint/2010/main" val="3578898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Ok, </a:t>
            </a:r>
            <a:r>
              <a:rPr lang="en-US" b="1" noProof="0" dirty="0" smtClean="0"/>
              <a:t>Inclusion</a:t>
            </a:r>
            <a:r>
              <a:rPr lang="en-US" noProof="0" dirty="0" smtClean="0"/>
              <a:t>: Inclusion</a:t>
            </a:r>
            <a:r>
              <a:rPr lang="en-US" baseline="0" noProof="0" dirty="0" smtClean="0"/>
              <a:t> is usually the most neglected aspect of the EDI component, but without it, no plan can get off the ground. An equity and diversity plan without inclusion is kind of like a family thinking that they’re adopting someone unrelated to themselves, and making no special effort after it’s done to make that person feel at home (imagine how that person feels!). Inclusion is analogous to a family recognizing that they’ve neglected or even shunned other family members, and doing everything possible to make sure that those family members now feel like, contribute to, and are nurtured and flourish as, part of the family they belong to. Don’t take that analogy too far please – it’ll break down like all analogies eventually, but it’s helpful to put it starkly to begin with. So we’ll have to pay a lot of attention to inclusion as we go along.</a:t>
            </a:r>
            <a:endParaRPr lang="en-US" noProof="0" dirty="0"/>
          </a:p>
        </p:txBody>
      </p:sp>
      <p:sp>
        <p:nvSpPr>
          <p:cNvPr id="4" name="Slide Number Placeholder 3"/>
          <p:cNvSpPr>
            <a:spLocks noGrp="1"/>
          </p:cNvSpPr>
          <p:nvPr>
            <p:ph type="sldNum" sz="quarter" idx="10"/>
          </p:nvPr>
        </p:nvSpPr>
        <p:spPr/>
        <p:txBody>
          <a:bodyPr/>
          <a:lstStyle/>
          <a:p>
            <a:fld id="{166623E2-143C-47CF-ACFE-2D7CFB3760A0}" type="slidenum">
              <a:rPr lang="en-US" smtClean="0"/>
              <a:t>5</a:t>
            </a:fld>
            <a:endParaRPr lang="en-US" dirty="0"/>
          </a:p>
        </p:txBody>
      </p:sp>
    </p:spTree>
    <p:extLst>
      <p:ext uri="{BB962C8B-B14F-4D97-AF65-F5344CB8AC3E}">
        <p14:creationId xmlns:p14="http://schemas.microsoft.com/office/powerpoint/2010/main" val="1625134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While NFRF is explicitly pass</a:t>
            </a:r>
            <a:r>
              <a:rPr lang="en-US" dirty="0" smtClean="0">
                <a:latin typeface="Calibri" panose="020F0502020204030204" pitchFamily="34" charset="0"/>
                <a:cs typeface="Calibri" panose="020F0502020204030204" pitchFamily="34" charset="0"/>
              </a:rPr>
              <a:t>/fail, and NSERC not, it is a good idea to </a:t>
            </a:r>
            <a:r>
              <a:rPr lang="en-US" i="1" dirty="0" smtClean="0">
                <a:latin typeface="Calibri" panose="020F0502020204030204" pitchFamily="34" charset="0"/>
                <a:cs typeface="Calibri" panose="020F0502020204030204" pitchFamily="34" charset="0"/>
              </a:rPr>
              <a:t>treat</a:t>
            </a:r>
            <a:r>
              <a:rPr lang="en-US" dirty="0" smtClean="0">
                <a:latin typeface="Calibri" panose="020F0502020204030204" pitchFamily="34" charset="0"/>
                <a:cs typeface="Calibri" panose="020F0502020204030204" pitchFamily="34" charset="0"/>
              </a:rPr>
              <a:t> it as </a:t>
            </a:r>
            <a:r>
              <a:rPr lang="en-US" noProof="0" dirty="0" smtClean="0"/>
              <a:t>pass</a:t>
            </a:r>
            <a:r>
              <a:rPr lang="en-US" dirty="0" smtClean="0">
                <a:latin typeface="Calibri" panose="020F0502020204030204" pitchFamily="34" charset="0"/>
                <a:cs typeface="Calibri" panose="020F0502020204030204" pitchFamily="34" charset="0"/>
              </a:rPr>
              <a:t>/fail regardless of the technical</a:t>
            </a:r>
            <a:r>
              <a:rPr lang="en-US" baseline="0" dirty="0" smtClean="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application parameters. An</a:t>
            </a:r>
            <a:r>
              <a:rPr lang="en-US" baseline="0" dirty="0" smtClean="0">
                <a:latin typeface="Calibri" panose="020F0502020204030204" pitchFamily="34" charset="0"/>
                <a:cs typeface="Calibri" panose="020F0502020204030204" pitchFamily="34" charset="0"/>
              </a:rPr>
              <a:t> application that goes in NSERC’s fourth bin (“Does not satisfy”) on any merit indicator descends considerably in the final ranking. And note that wherever EDI is a component of a grant application, the agency is looking for “innovative” practices. “Advanced” practices go in bin 2 for NSERC (“Exceeds”), and if it’s judged that there are only “practices that consider” EDI, you’re down to bin 3 (“Meets”), where chances of getting funded at all start to seriously diminish, and the impact on the amount of funding you’ll receive if you are successful is substantial. Bottom line: </a:t>
            </a:r>
            <a:r>
              <a:rPr lang="en-US" i="1" baseline="0" dirty="0" smtClean="0">
                <a:latin typeface="Calibri" panose="020F0502020204030204" pitchFamily="34" charset="0"/>
                <a:cs typeface="Calibri" panose="020F0502020204030204" pitchFamily="34" charset="0"/>
              </a:rPr>
              <a:t>treat</a:t>
            </a:r>
            <a:r>
              <a:rPr lang="en-US" baseline="0" dirty="0" smtClean="0">
                <a:latin typeface="Calibri" panose="020F0502020204030204" pitchFamily="34" charset="0"/>
                <a:cs typeface="Calibri" panose="020F0502020204030204" pitchFamily="34" charset="0"/>
              </a:rPr>
              <a:t> the EDI component of any grant as </a:t>
            </a:r>
            <a:r>
              <a:rPr lang="en-US" dirty="0" smtClean="0">
                <a:latin typeface="Calibri" panose="020F0502020204030204" pitchFamily="34" charset="0"/>
                <a:cs typeface="Calibri" panose="020F0502020204030204" pitchFamily="34" charset="0"/>
              </a:rPr>
              <a:t>pass/fail. FRQNT Team doesn’t</a:t>
            </a:r>
            <a:r>
              <a:rPr lang="en-US" baseline="0" dirty="0" smtClean="0">
                <a:latin typeface="Calibri" panose="020F0502020204030204" pitchFamily="34" charset="0"/>
                <a:cs typeface="Calibri" panose="020F0502020204030204" pitchFamily="34" charset="0"/>
              </a:rPr>
              <a:t> have a specific section for EDI, their evaluation methods are less transparent. Don’t take your chances! There are other grants – like FRQSC new researcher – that “encourage” EDI considerations without giving them a specific weight in evaluation criteria. Again, don’t take your chances.</a:t>
            </a:r>
            <a:endParaRPr lang="en-US" noProof="0" dirty="0"/>
          </a:p>
        </p:txBody>
      </p:sp>
      <p:sp>
        <p:nvSpPr>
          <p:cNvPr id="4" name="Slide Number Placeholder 3"/>
          <p:cNvSpPr>
            <a:spLocks noGrp="1"/>
          </p:cNvSpPr>
          <p:nvPr>
            <p:ph type="sldNum" sz="quarter" idx="10"/>
          </p:nvPr>
        </p:nvSpPr>
        <p:spPr/>
        <p:txBody>
          <a:bodyPr/>
          <a:lstStyle/>
          <a:p>
            <a:pPr>
              <a:defRPr/>
            </a:pPr>
            <a:fld id="{2543ACF8-3F51-854F-91E9-AD86E324A5D8}" type="slidenum">
              <a:rPr lang="en-US" smtClean="0"/>
              <a:pPr>
                <a:defRPr/>
              </a:pPr>
              <a:t>6</a:t>
            </a:fld>
            <a:endParaRPr lang="en-US" dirty="0"/>
          </a:p>
        </p:txBody>
      </p:sp>
    </p:spTree>
    <p:extLst>
      <p:ext uri="{BB962C8B-B14F-4D97-AF65-F5344CB8AC3E}">
        <p14:creationId xmlns:p14="http://schemas.microsoft.com/office/powerpoint/2010/main" val="916863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Going beyond just “considering” EDI in the practices of your research</a:t>
            </a:r>
            <a:r>
              <a:rPr lang="en-US" sz="1400" baseline="0" dirty="0" smtClean="0"/>
              <a:t> program is key to an EDI plan that will impress adjudicators, so it’s best to go to the most demanding of the Tri-Agency’s programs in this respect. That’s NFRF. They also have a helpful guideline that walks you through some important EDI considerations and questions for research projects – though, again, you don’t want to rely on just this guideline, nor just pick best practices from their examples. As professors, I’m sure you all know the “feeling” you immediately get when you read a student’s paper that is just repeating what you said in class. You don’t want your reviewers to get that feeling!</a:t>
            </a:r>
            <a:endParaRPr lang="en-US" sz="1400" dirty="0"/>
          </a:p>
        </p:txBody>
      </p:sp>
      <p:sp>
        <p:nvSpPr>
          <p:cNvPr id="4" name="Slide Number Placeholder 3"/>
          <p:cNvSpPr>
            <a:spLocks noGrp="1"/>
          </p:cNvSpPr>
          <p:nvPr>
            <p:ph type="sldNum" sz="quarter" idx="10"/>
          </p:nvPr>
        </p:nvSpPr>
        <p:spPr/>
        <p:txBody>
          <a:bodyPr/>
          <a:lstStyle/>
          <a:p>
            <a:fld id="{166623E2-143C-47CF-ACFE-2D7CFB3760A0}" type="slidenum">
              <a:rPr lang="en-US" smtClean="0"/>
              <a:t>7</a:t>
            </a:fld>
            <a:endParaRPr lang="en-US" dirty="0"/>
          </a:p>
        </p:txBody>
      </p:sp>
    </p:spTree>
    <p:extLst>
      <p:ext uri="{BB962C8B-B14F-4D97-AF65-F5344CB8AC3E}">
        <p14:creationId xmlns:p14="http://schemas.microsoft.com/office/powerpoint/2010/main" val="3649499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It’s really critical to the success of any EDI plan that it be carefully tailored to your</a:t>
            </a:r>
            <a:r>
              <a:rPr lang="en-US" baseline="0" noProof="0" dirty="0" smtClean="0"/>
              <a:t> precise research project and the climate it’s in. The OOR gets a lot of questions about whether the university has an EDI statement to include in applications, but the agencies have specified that that’s not what they want. This is also one of the reasons that it’s so important to be analyzing your context and mapping your EDI strategy onto it from the outset. It’s very difficult to develop the kind of nuanced and tailored plan that the agencies are looking for, if you go back to plan EDI after the fact. Good EDI analysis and planning may well need to impact how you plan your research project to begin with. For example, if you’re planning serious mentorship for your HQP – and you should, but more on that in a bit – you’ll need to think about the composition of your team in those terms to begin with, as well as in terms of team members’ research focus and expertise.  </a:t>
            </a:r>
            <a:endParaRPr lang="en-US" noProof="0" dirty="0"/>
          </a:p>
        </p:txBody>
      </p:sp>
      <p:sp>
        <p:nvSpPr>
          <p:cNvPr id="4" name="Slide Number Placeholder 3"/>
          <p:cNvSpPr>
            <a:spLocks noGrp="1"/>
          </p:cNvSpPr>
          <p:nvPr>
            <p:ph type="sldNum" sz="quarter" idx="10"/>
          </p:nvPr>
        </p:nvSpPr>
        <p:spPr/>
        <p:txBody>
          <a:bodyPr/>
          <a:lstStyle/>
          <a:p>
            <a:pPr>
              <a:defRPr/>
            </a:pPr>
            <a:fld id="{2543ACF8-3F51-854F-91E9-AD86E324A5D8}" type="slidenum">
              <a:rPr lang="en-US" smtClean="0"/>
              <a:pPr>
                <a:defRPr/>
              </a:pPr>
              <a:t>8</a:t>
            </a:fld>
            <a:endParaRPr lang="en-US" dirty="0"/>
          </a:p>
        </p:txBody>
      </p:sp>
    </p:spTree>
    <p:extLst>
      <p:ext uri="{BB962C8B-B14F-4D97-AF65-F5344CB8AC3E}">
        <p14:creationId xmlns:p14="http://schemas.microsoft.com/office/powerpoint/2010/main" val="3099894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Team</a:t>
            </a:r>
            <a:r>
              <a:rPr lang="en-US" baseline="0" noProof="0" dirty="0" smtClean="0"/>
              <a:t> composition is a bit more complicated than you might think, so I just want have a look at it on its own before we move on, and highlight two things quickly with an example. </a:t>
            </a:r>
            <a:r>
              <a:rPr lang="en-US" b="1" baseline="0" noProof="0" dirty="0" smtClean="0"/>
              <a:t>First</a:t>
            </a:r>
            <a:r>
              <a:rPr lang="en-US" baseline="0" noProof="0" dirty="0" smtClean="0"/>
              <a:t>, the diversity of your team has to be observed and described through </a:t>
            </a:r>
            <a:r>
              <a:rPr lang="en-US" i="1" baseline="0" noProof="0" dirty="0" smtClean="0"/>
              <a:t>self</a:t>
            </a:r>
            <a:r>
              <a:rPr lang="en-US" i="0" baseline="0" noProof="0" dirty="0" smtClean="0"/>
              <a:t>-identification data, </a:t>
            </a:r>
            <a:r>
              <a:rPr lang="en-US" i="1" baseline="0" noProof="0" dirty="0" smtClean="0"/>
              <a:t>voluntarily</a:t>
            </a:r>
            <a:r>
              <a:rPr lang="en-US" i="0" baseline="0" noProof="0" dirty="0" smtClean="0"/>
              <a:t> disclosed by team members. This means that, as a PI, </a:t>
            </a:r>
            <a:r>
              <a:rPr lang="en-US" i="1" baseline="0" noProof="0" dirty="0" smtClean="0"/>
              <a:t>you</a:t>
            </a:r>
            <a:r>
              <a:rPr lang="en-US" i="0" baseline="0" noProof="0" dirty="0" smtClean="0"/>
              <a:t> cannot look at your team and just note your own perceptions of team diversity, no matter how obvious something might seem to you (and remember that a great deal may not be visible to you – an estimated 10% of Canadians live with an invisible disability, for example). On a grant application, you can </a:t>
            </a:r>
            <a:r>
              <a:rPr lang="en-US" i="1" baseline="0" noProof="0" dirty="0" smtClean="0"/>
              <a:t>only</a:t>
            </a:r>
            <a:r>
              <a:rPr lang="en-US" i="0" baseline="0" noProof="0" dirty="0" smtClean="0"/>
              <a:t> report self-ID data, so it’s important to survey your team in this respect, and get everyone’s permission to disclose the aggregate data on the team to the agency you’re applying to.</a:t>
            </a:r>
            <a:r>
              <a:rPr lang="en-US" b="1" i="0" baseline="0" noProof="0" dirty="0" smtClean="0"/>
              <a:t> Second</a:t>
            </a:r>
            <a:r>
              <a:rPr lang="en-US" b="0" i="0" baseline="0" noProof="0" dirty="0" smtClean="0"/>
              <a:t>, </a:t>
            </a:r>
            <a:r>
              <a:rPr lang="en-US" b="0" i="1" baseline="0" noProof="0" dirty="0" smtClean="0"/>
              <a:t>aggregate</a:t>
            </a:r>
            <a:r>
              <a:rPr lang="en-US" b="0" i="0" baseline="0" noProof="0" dirty="0" smtClean="0"/>
              <a:t> data. I’ve put an example here of disaggregated self-ID data – the “NO” – and aggregated self-ID data – the “YES”. You don’t want – and you’re not allowed – to provide any self-ID information that would allow a reviewer to identify who a researcher is. So definitely no names, no department affiliations, etc. What you want is something like the aggregate information described in the “YES” column. And note that in our made-up example, the gender identification has changed when taken from </a:t>
            </a:r>
            <a:r>
              <a:rPr lang="en-US" b="0" i="1" baseline="0" noProof="0" dirty="0" smtClean="0"/>
              <a:t>self</a:t>
            </a:r>
            <a:r>
              <a:rPr lang="en-US" b="0" i="0" baseline="0" noProof="0" dirty="0" smtClean="0"/>
              <a:t>-ID data – where you might look and see one female and one male researcher, those researchers may self-identify </a:t>
            </a:r>
            <a:r>
              <a:rPr lang="en-US" b="0" i="1" baseline="0" noProof="0" dirty="0" smtClean="0"/>
              <a:t>differently</a:t>
            </a:r>
            <a:r>
              <a:rPr lang="en-US" b="0" i="0" baseline="0" noProof="0" dirty="0" smtClean="0"/>
              <a:t> than your observation suggests. You need to use self-ID data for anything you’re including in your application – which means that as PI, you need to survey your team, ask them if they will voluntarily provide self-ID demographic information, and keep that information completely confidential.</a:t>
            </a:r>
            <a:endParaRPr lang="en-US" noProof="0" dirty="0"/>
          </a:p>
        </p:txBody>
      </p:sp>
      <p:sp>
        <p:nvSpPr>
          <p:cNvPr id="4" name="Slide Number Placeholder 3"/>
          <p:cNvSpPr>
            <a:spLocks noGrp="1"/>
          </p:cNvSpPr>
          <p:nvPr>
            <p:ph type="sldNum" sz="quarter" idx="10"/>
          </p:nvPr>
        </p:nvSpPr>
        <p:spPr/>
        <p:txBody>
          <a:bodyPr/>
          <a:lstStyle/>
          <a:p>
            <a:pPr>
              <a:defRPr/>
            </a:pPr>
            <a:fld id="{2543ACF8-3F51-854F-91E9-AD86E324A5D8}" type="slidenum">
              <a:rPr lang="en-US" smtClean="0"/>
              <a:pPr>
                <a:defRPr/>
              </a:pPr>
              <a:t>9</a:t>
            </a:fld>
            <a:endParaRPr lang="en-US" dirty="0"/>
          </a:p>
        </p:txBody>
      </p:sp>
    </p:spTree>
    <p:extLst>
      <p:ext uri="{BB962C8B-B14F-4D97-AF65-F5344CB8AC3E}">
        <p14:creationId xmlns:p14="http://schemas.microsoft.com/office/powerpoint/2010/main" val="14970010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691680" y="2348880"/>
            <a:ext cx="5257800" cy="1583432"/>
          </a:xfrm>
        </p:spPr>
        <p:txBody>
          <a:bodyPr anchor="ctr"/>
          <a:lstStyle>
            <a:lvl1pPr algn="l">
              <a:defRPr sz="2800"/>
            </a:lvl1pPr>
          </a:lstStyle>
          <a:p>
            <a:r>
              <a:rPr lang="en-US"/>
              <a:t>Click to edit Master title style</a:t>
            </a:r>
          </a:p>
        </p:txBody>
      </p:sp>
      <p:sp>
        <p:nvSpPr>
          <p:cNvPr id="3075" name="Rectangle 3"/>
          <p:cNvSpPr>
            <a:spLocks noGrp="1" noChangeArrowheads="1"/>
          </p:cNvSpPr>
          <p:nvPr>
            <p:ph type="subTitle" idx="1"/>
          </p:nvPr>
        </p:nvSpPr>
        <p:spPr>
          <a:xfrm>
            <a:off x="1691680" y="4293096"/>
            <a:ext cx="5257800" cy="766936"/>
          </a:xfrm>
        </p:spPr>
        <p:txBody>
          <a:bodyPr/>
          <a:lstStyle>
            <a:lvl1pPr marL="0" indent="0">
              <a:buFontTx/>
              <a:buNone/>
              <a:defRPr sz="1800"/>
            </a:lvl1pPr>
          </a:lstStyle>
          <a:p>
            <a:r>
              <a:rPr lang="en-US"/>
              <a:t>Click to edit Master subtitle style</a:t>
            </a:r>
          </a:p>
        </p:txBody>
      </p:sp>
    </p:spTree>
    <p:extLst>
      <p:ext uri="{BB962C8B-B14F-4D97-AF65-F5344CB8AC3E}">
        <p14:creationId xmlns:p14="http://schemas.microsoft.com/office/powerpoint/2010/main" val="3598086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7424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169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End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23750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CA"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5" name="Date Placeholder 4"/>
          <p:cNvSpPr>
            <a:spLocks noGrp="1"/>
          </p:cNvSpPr>
          <p:nvPr>
            <p:ph type="dt" sz="half" idx="10"/>
          </p:nvPr>
        </p:nvSpPr>
        <p:spPr/>
        <p:txBody>
          <a:bodyPr/>
          <a:lstStyle/>
          <a:p>
            <a:fld id="{48B4FEF1-1C18-40D8-8A9A-AA7FFF43FE2E}" type="datetimeFigureOut">
              <a:rPr lang="en-US" smtClean="0"/>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1E8957-5754-4C19-A51A-9C104D1A0E08}"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Tree>
    <p:extLst>
      <p:ext uri="{BB962C8B-B14F-4D97-AF65-F5344CB8AC3E}">
        <p14:creationId xmlns:p14="http://schemas.microsoft.com/office/powerpoint/2010/main" val="393782820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680"/>
          </a:xfrm>
        </p:spPr>
        <p:txBody>
          <a:bodyPr>
            <a:noAutofit/>
          </a:bodyPr>
          <a:lstStyle/>
          <a:p>
            <a:r>
              <a:rPr lang="fr-CA" smtClean="0"/>
              <a:t>Click to edit Master title style</a:t>
            </a:r>
            <a:endParaRPr lang="en-US"/>
          </a:p>
        </p:txBody>
      </p:sp>
      <p:sp>
        <p:nvSpPr>
          <p:cNvPr id="3" name="Content Placeholder 2"/>
          <p:cNvSpPr>
            <a:spLocks noGrp="1"/>
          </p:cNvSpPr>
          <p:nvPr>
            <p:ph idx="1"/>
          </p:nvPr>
        </p:nvSpPr>
        <p:spPr>
          <a:xfrm>
            <a:off x="457200" y="1905000"/>
            <a:ext cx="7620000" cy="4495800"/>
          </a:xfrm>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Date Placeholder 3"/>
          <p:cNvSpPr>
            <a:spLocks noGrp="1"/>
          </p:cNvSpPr>
          <p:nvPr>
            <p:ph type="dt" sz="half" idx="10"/>
          </p:nvPr>
        </p:nvSpPr>
        <p:spPr/>
        <p:txBody>
          <a:bodyPr/>
          <a:lstStyle/>
          <a:p>
            <a:fld id="{48B4FEF1-1C18-40D8-8A9A-AA7FFF43FE2E}" type="datetimeFigureOut">
              <a:rPr lang="en-US" smtClean="0"/>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E8957-5754-4C19-A51A-9C104D1A0E08}" type="slidenum">
              <a:rPr lang="en-US" smtClean="0"/>
              <a:t>‹#›</a:t>
            </a:fld>
            <a:endParaRPr lang="en-US" dirty="0"/>
          </a:p>
        </p:txBody>
      </p:sp>
      <p:sp>
        <p:nvSpPr>
          <p:cNvPr id="8" name="Text Placeholder 7"/>
          <p:cNvSpPr>
            <a:spLocks noGrp="1"/>
          </p:cNvSpPr>
          <p:nvPr>
            <p:ph type="body" sz="quarter" idx="13"/>
          </p:nvPr>
        </p:nvSpPr>
        <p:spPr>
          <a:xfrm>
            <a:off x="457200" y="1143000"/>
            <a:ext cx="7620000" cy="381000"/>
          </a:xfrm>
        </p:spPr>
        <p:txBody>
          <a:bodyPr>
            <a:noAutofit/>
          </a:bodyPr>
          <a:lstStyle>
            <a:lvl1pPr marL="740664" indent="0">
              <a:spcBef>
                <a:spcPts val="0"/>
              </a:spcBef>
              <a:buFontTx/>
              <a:buNone/>
              <a:defRPr sz="2000" b="1">
                <a:solidFill>
                  <a:schemeClr val="tx2"/>
                </a:solidFill>
              </a:defRPr>
            </a:lvl1pPr>
            <a:lvl2pPr marL="411480" indent="0">
              <a:buFontTx/>
              <a:buNone/>
              <a:defRPr sz="2000" b="1">
                <a:solidFill>
                  <a:schemeClr val="tx2"/>
                </a:solidFill>
              </a:defRPr>
            </a:lvl2pPr>
            <a:lvl3pPr marL="777240" indent="0">
              <a:buFontTx/>
              <a:buNone/>
              <a:defRPr sz="2000" b="1">
                <a:solidFill>
                  <a:schemeClr val="tx2"/>
                </a:solidFill>
              </a:defRPr>
            </a:lvl3pPr>
            <a:lvl4pPr marL="1051560" indent="0">
              <a:buFontTx/>
              <a:buNone/>
              <a:defRPr sz="2000" b="1">
                <a:solidFill>
                  <a:schemeClr val="tx2"/>
                </a:solidFill>
              </a:defRPr>
            </a:lvl4pPr>
            <a:lvl5pPr marL="1325880" indent="0">
              <a:buFontTx/>
              <a:buNone/>
              <a:defRPr sz="2000" b="1">
                <a:solidFill>
                  <a:schemeClr val="tx2"/>
                </a:solidFill>
              </a:defRPr>
            </a:lvl5pPr>
          </a:lstStyle>
          <a:p>
            <a:pPr lvl="0"/>
            <a:r>
              <a:rPr lang="fr-CA" smtClean="0"/>
              <a:t>Click to edit Master text styles</a:t>
            </a:r>
          </a:p>
        </p:txBody>
      </p:sp>
    </p:spTree>
    <p:extLst>
      <p:ext uri="{BB962C8B-B14F-4D97-AF65-F5344CB8AC3E}">
        <p14:creationId xmlns:p14="http://schemas.microsoft.com/office/powerpoint/2010/main" val="20906051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5" name="Date Placeholder 4"/>
          <p:cNvSpPr>
            <a:spLocks noGrp="1"/>
          </p:cNvSpPr>
          <p:nvPr>
            <p:ph type="dt" sz="half" idx="10"/>
          </p:nvPr>
        </p:nvSpPr>
        <p:spPr/>
        <p:txBody>
          <a:bodyPr/>
          <a:lstStyle/>
          <a:p>
            <a:fld id="{48B4FEF1-1C18-40D8-8A9A-AA7FFF43FE2E}" type="datetimeFigureOut">
              <a:rPr lang="en-US" smtClean="0"/>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1E8957-5754-4C19-A51A-9C104D1A0E08}" type="slidenum">
              <a:rPr lang="en-US" smtClean="0"/>
              <a:t>‹#›</a:t>
            </a:fld>
            <a:endParaRPr lang="en-US" dirty="0"/>
          </a:p>
        </p:txBody>
      </p:sp>
    </p:spTree>
    <p:extLst>
      <p:ext uri="{BB962C8B-B14F-4D97-AF65-F5344CB8AC3E}">
        <p14:creationId xmlns:p14="http://schemas.microsoft.com/office/powerpoint/2010/main" val="2531679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A"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7" name="Date Placeholder 6"/>
          <p:cNvSpPr>
            <a:spLocks noGrp="1"/>
          </p:cNvSpPr>
          <p:nvPr>
            <p:ph type="dt" sz="half" idx="10"/>
          </p:nvPr>
        </p:nvSpPr>
        <p:spPr/>
        <p:txBody>
          <a:bodyPr/>
          <a:lstStyle/>
          <a:p>
            <a:fld id="{48B4FEF1-1C18-40D8-8A9A-AA7FFF43FE2E}" type="datetimeFigureOut">
              <a:rPr lang="en-US" smtClean="0"/>
              <a:t>8/20/2020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1E8957-5754-4C19-A51A-9C104D1A0E08}" type="slidenum">
              <a:rPr lang="en-US" smtClean="0"/>
              <a:t>‹#›</a:t>
            </a:fld>
            <a:endParaRPr lang="en-US" dirty="0"/>
          </a:p>
        </p:txBody>
      </p:sp>
    </p:spTree>
    <p:extLst>
      <p:ext uri="{BB962C8B-B14F-4D97-AF65-F5344CB8AC3E}">
        <p14:creationId xmlns:p14="http://schemas.microsoft.com/office/powerpoint/2010/main" val="2221473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685800" y="17526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3" r:id="rId4"/>
    <p:sldLayoutId id="2147483675" r:id="rId5"/>
    <p:sldLayoutId id="2147483676" r:id="rId6"/>
    <p:sldLayoutId id="2147483677" r:id="rId7"/>
    <p:sldLayoutId id="2147483679" r:id="rId8"/>
  </p:sldLayoutIdLst>
  <p:txStyles>
    <p:titleStyle>
      <a:lvl1pPr algn="l" rtl="0" eaLnBrk="1" fontAlgn="base" hangingPunct="1">
        <a:spcBef>
          <a:spcPct val="0"/>
        </a:spcBef>
        <a:spcAft>
          <a:spcPct val="0"/>
        </a:spcAft>
        <a:defRPr sz="3600">
          <a:solidFill>
            <a:srgbClr val="782336"/>
          </a:solidFill>
          <a:latin typeface="Arial Bold"/>
          <a:ea typeface="ＭＳ Ｐゴシック" charset="0"/>
          <a:cs typeface="ＭＳ Ｐゴシック" charset="0"/>
        </a:defRPr>
      </a:lvl1pPr>
      <a:lvl2pPr algn="l" rtl="0" eaLnBrk="1" fontAlgn="base" hangingPunct="1">
        <a:spcBef>
          <a:spcPct val="0"/>
        </a:spcBef>
        <a:spcAft>
          <a:spcPct val="0"/>
        </a:spcAft>
        <a:defRPr sz="3600">
          <a:solidFill>
            <a:srgbClr val="782336"/>
          </a:solidFill>
          <a:latin typeface="Arial Bold" charset="0"/>
          <a:ea typeface="ＭＳ Ｐゴシック" charset="0"/>
          <a:cs typeface="ＭＳ Ｐゴシック" charset="0"/>
        </a:defRPr>
      </a:lvl2pPr>
      <a:lvl3pPr algn="l" rtl="0" eaLnBrk="1" fontAlgn="base" hangingPunct="1">
        <a:spcBef>
          <a:spcPct val="0"/>
        </a:spcBef>
        <a:spcAft>
          <a:spcPct val="0"/>
        </a:spcAft>
        <a:defRPr sz="3600">
          <a:solidFill>
            <a:srgbClr val="782336"/>
          </a:solidFill>
          <a:latin typeface="Arial Bold" charset="0"/>
          <a:ea typeface="ＭＳ Ｐゴシック" charset="0"/>
          <a:cs typeface="ＭＳ Ｐゴシック" charset="0"/>
        </a:defRPr>
      </a:lvl3pPr>
      <a:lvl4pPr algn="l" rtl="0" eaLnBrk="1" fontAlgn="base" hangingPunct="1">
        <a:spcBef>
          <a:spcPct val="0"/>
        </a:spcBef>
        <a:spcAft>
          <a:spcPct val="0"/>
        </a:spcAft>
        <a:defRPr sz="3600">
          <a:solidFill>
            <a:srgbClr val="782336"/>
          </a:solidFill>
          <a:latin typeface="Arial Bold" charset="0"/>
          <a:ea typeface="ＭＳ Ｐゴシック" charset="0"/>
          <a:cs typeface="ＭＳ Ｐゴシック" charset="0"/>
        </a:defRPr>
      </a:lvl4pPr>
      <a:lvl5pPr algn="l" rtl="0" eaLnBrk="1" fontAlgn="base" hangingPunct="1">
        <a:spcBef>
          <a:spcPct val="0"/>
        </a:spcBef>
        <a:spcAft>
          <a:spcPct val="0"/>
        </a:spcAft>
        <a:defRPr sz="3600">
          <a:solidFill>
            <a:srgbClr val="782336"/>
          </a:solidFill>
          <a:latin typeface="Arial Bold" charset="0"/>
          <a:ea typeface="ＭＳ Ｐゴシック" charset="0"/>
          <a:cs typeface="ＭＳ Ｐゴシック" charset="0"/>
        </a:defRPr>
      </a:lvl5pPr>
      <a:lvl6pPr marL="457200" algn="ctr" rtl="0" eaLnBrk="1" fontAlgn="base" hangingPunct="1">
        <a:spcBef>
          <a:spcPct val="0"/>
        </a:spcBef>
        <a:spcAft>
          <a:spcPct val="0"/>
        </a:spcAft>
        <a:defRPr sz="3600">
          <a:solidFill>
            <a:srgbClr val="782336"/>
          </a:solidFill>
          <a:latin typeface="GillSans Bold" pitchFamily="1" charset="0"/>
        </a:defRPr>
      </a:lvl6pPr>
      <a:lvl7pPr marL="914400" algn="ctr" rtl="0" eaLnBrk="1" fontAlgn="base" hangingPunct="1">
        <a:spcBef>
          <a:spcPct val="0"/>
        </a:spcBef>
        <a:spcAft>
          <a:spcPct val="0"/>
        </a:spcAft>
        <a:defRPr sz="3600">
          <a:solidFill>
            <a:srgbClr val="782336"/>
          </a:solidFill>
          <a:latin typeface="GillSans Bold" pitchFamily="1" charset="0"/>
        </a:defRPr>
      </a:lvl7pPr>
      <a:lvl8pPr marL="1371600" algn="ctr" rtl="0" eaLnBrk="1" fontAlgn="base" hangingPunct="1">
        <a:spcBef>
          <a:spcPct val="0"/>
        </a:spcBef>
        <a:spcAft>
          <a:spcPct val="0"/>
        </a:spcAft>
        <a:defRPr sz="3600">
          <a:solidFill>
            <a:srgbClr val="782336"/>
          </a:solidFill>
          <a:latin typeface="GillSans Bold" pitchFamily="1" charset="0"/>
        </a:defRPr>
      </a:lvl8pPr>
      <a:lvl9pPr marL="1828800" algn="ctr" rtl="0" eaLnBrk="1" fontAlgn="base" hangingPunct="1">
        <a:spcBef>
          <a:spcPct val="0"/>
        </a:spcBef>
        <a:spcAft>
          <a:spcPct val="0"/>
        </a:spcAft>
        <a:defRPr sz="3600">
          <a:solidFill>
            <a:srgbClr val="782336"/>
          </a:solidFill>
          <a:latin typeface="GillSans Bold" pitchFamily="1" charset="0"/>
        </a:defRPr>
      </a:lvl9pPr>
    </p:titleStyle>
    <p:bodyStyle>
      <a:lvl1pPr marL="342900" indent="-342900" algn="l" rtl="0" eaLnBrk="1" fontAlgn="base" hangingPunct="1">
        <a:spcBef>
          <a:spcPct val="20000"/>
        </a:spcBef>
        <a:spcAft>
          <a:spcPct val="0"/>
        </a:spcAft>
        <a:buFont typeface="Wingdings" charset="0"/>
        <a:buChar char="§"/>
        <a:defRPr sz="2400">
          <a:solidFill>
            <a:schemeClr val="tx1"/>
          </a:solidFill>
          <a:latin typeface="Arial"/>
          <a:ea typeface="ＭＳ Ｐゴシック" charset="0"/>
          <a:cs typeface="ＭＳ Ｐゴシック" charset="0"/>
        </a:defRPr>
      </a:lvl1pPr>
      <a:lvl2pPr marL="742950" indent="-285750" algn="l" rtl="0" eaLnBrk="1" fontAlgn="base" hangingPunct="1">
        <a:spcBef>
          <a:spcPct val="20000"/>
        </a:spcBef>
        <a:spcAft>
          <a:spcPct val="0"/>
        </a:spcAft>
        <a:buFont typeface="Wingdings" charset="0"/>
        <a:buChar char="§"/>
        <a:defRPr sz="2200">
          <a:solidFill>
            <a:schemeClr val="tx1"/>
          </a:solidFill>
          <a:latin typeface="Arial"/>
          <a:ea typeface="ＭＳ Ｐゴシック" pitchFamily="-32" charset="-128"/>
        </a:defRPr>
      </a:lvl2pPr>
      <a:lvl3pPr marL="1143000" indent="-228600" algn="l" rtl="0" eaLnBrk="1" fontAlgn="base" hangingPunct="1">
        <a:spcBef>
          <a:spcPct val="20000"/>
        </a:spcBef>
        <a:spcAft>
          <a:spcPct val="0"/>
        </a:spcAft>
        <a:buFont typeface="Wingdings" charset="0"/>
        <a:buChar char="§"/>
        <a:defRPr sz="2000">
          <a:solidFill>
            <a:schemeClr val="tx1"/>
          </a:solidFill>
          <a:latin typeface="Arial"/>
          <a:ea typeface="ＭＳ Ｐゴシック" pitchFamily="-32" charset="-128"/>
        </a:defRPr>
      </a:lvl3pPr>
      <a:lvl4pPr marL="1600200" indent="-228600" algn="l" rtl="0" eaLnBrk="1" fontAlgn="base" hangingPunct="1">
        <a:spcBef>
          <a:spcPct val="20000"/>
        </a:spcBef>
        <a:spcAft>
          <a:spcPct val="0"/>
        </a:spcAft>
        <a:buFont typeface="Wingdings" charset="0"/>
        <a:buChar char="§"/>
        <a:defRPr sz="2000">
          <a:solidFill>
            <a:schemeClr val="tx1"/>
          </a:solidFill>
          <a:latin typeface="Arial"/>
          <a:ea typeface="ＭＳ Ｐゴシック" pitchFamily="-32" charset="-128"/>
        </a:defRPr>
      </a:lvl4pPr>
      <a:lvl5pPr marL="2057400" indent="-228600" algn="l" rtl="0" eaLnBrk="1" fontAlgn="base" hangingPunct="1">
        <a:spcBef>
          <a:spcPct val="20000"/>
        </a:spcBef>
        <a:spcAft>
          <a:spcPct val="0"/>
        </a:spcAft>
        <a:buFont typeface="Wingdings" charset="0"/>
        <a:buChar char="§"/>
        <a:defRPr sz="2000">
          <a:solidFill>
            <a:schemeClr val="tx1"/>
          </a:solidFill>
          <a:latin typeface="Arial"/>
          <a:ea typeface="ＭＳ Ｐゴシック" pitchFamily="-32"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shrc-crsh.gc.ca/funding-financement/nfrf-fnfr/exploration/2020/guide_application-guide_demande-eng.aspx"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www.sshrc-crsh.gc.ca/funding-financement/nfrf-fnfr/exploration/2018/feedback_to_applicants-observations_destinees_aux_candidats-eng.aspx"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www.sshrc-crsh.gc.ca/funding-financement/nfrf-fnfr/exploration/2018/co-chair_report-rapport_des_copresidents-eng.aspx"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genderedinnovations.stanford.edu/methods-sex-and-gender-analysis.html" TargetMode="External"/><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mailto:eli.friedland@concordia.ca"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sshrc-crsh.gc.ca/funding-financement/nfrf-fnfr/edi-eng.asp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www.sshrc-crsh.gc.ca/funding-financement/nfrf-fnfr/exploration/2018/reviewers_manual-guide_de_l_evaluateur-eng.aspx#7d" TargetMode="External"/><Relationship Id="rId5" Type="http://schemas.openxmlformats.org/officeDocument/2006/relationships/hyperlink" Target="http://www.chairs-chaires.gc.ca/program-programme/equity-equite/best_practices-pratiques_examplaires-eng.aspx" TargetMode="External"/><Relationship Id="rId4" Type="http://schemas.openxmlformats.org/officeDocument/2006/relationships/hyperlink" Target="http://www.nserc-crsng.gc.ca/_doc/EDI/Guide_for_Applicants_EN.pdf" TargetMode="Externa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7.xml.rels><?xml version="1.0" encoding="UTF-8" standalone="yes"?>
<Relationships xmlns="http://schemas.openxmlformats.org/package/2006/relationships"><Relationship Id="rId3" Type="http://schemas.openxmlformats.org/officeDocument/2006/relationships/hyperlink" Target="mailto:eli.friedland@concordia.ca"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mailto:equity.vpfdi@concordia.ca"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competitions2.nserc-crsng.gc.ca/sites/CHAIRS-EDI2_CHAIRES-EDI2/993/home-accueil.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library.concordia.ca/about/staf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frqnt.gouv.qc.ca/documents/10179/4748671/FRQNT_EDI_LIGNES_DIRECTRICES_EN_VF_09-07-2020/48059ff9-1c2d-4d00-b5b3-a0cd85c58088"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frqnt.gouv.qc.ca/documents/10179/4748671/FRQNT_EDI_LIGNES_DIRECTRICES_EN_VF_09-07-2020/48059ff9-1c2d-4d00-b5b3-a0cd85c58088" TargetMode="External"/><Relationship Id="rId2" Type="http://schemas.openxmlformats.org/officeDocument/2006/relationships/hyperlink" Target="http://www.frqnt.gouv.qc.ca/en/bourses-et-subventions/consulter-les-programmes-remplir-une-demande/bourse/research-support-for-new-academics-s6vswjej1592407506160"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concordia.ca/offices/dean-students/studentgroups.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www.concordia.ca/students/parenthood.html" TargetMode="External"/><Relationship Id="rId5" Type="http://schemas.openxmlformats.org/officeDocument/2006/relationships/hyperlink" Target="http://www.concordia.ca/students/accessibility.html" TargetMode="External"/><Relationship Id="rId4" Type="http://schemas.openxmlformats.org/officeDocument/2006/relationships/hyperlink" Target="https://www.concordia.ca/students/aboriginal.html"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cdpdj.qc.ca/publications/forms_employment.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concordia.ca/content/dam/research/docs/CRC/ConcordiaUniversity2019-CRC-EDIActionPlanFINAL.pdf"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480369-E961-4B8D-81F4-58277A848114}"/>
              </a:ext>
            </a:extLst>
          </p:cNvPr>
          <p:cNvSpPr txBox="1"/>
          <p:nvPr/>
        </p:nvSpPr>
        <p:spPr>
          <a:xfrm>
            <a:off x="2915816" y="2204864"/>
            <a:ext cx="3305713" cy="2185214"/>
          </a:xfrm>
          <a:prstGeom prst="rect">
            <a:avLst/>
          </a:prstGeom>
          <a:noFill/>
        </p:spPr>
        <p:txBody>
          <a:bodyPr wrap="none" rtlCol="0">
            <a:spAutoFit/>
          </a:bodyPr>
          <a:lstStyle/>
          <a:p>
            <a:pPr algn="ctr" defTabSz="721919"/>
            <a:r>
              <a:rPr lang="en-CA" altLang="en-US" b="1" dirty="0">
                <a:solidFill>
                  <a:schemeClr val="accent2">
                    <a:lumMod val="50000"/>
                  </a:schemeClr>
                </a:solidFill>
                <a:latin typeface="Calibri" panose="020F0502020204030204" pitchFamily="34" charset="0"/>
                <a:cs typeface="Calibri" panose="020F0502020204030204" pitchFamily="34" charset="0"/>
              </a:rPr>
              <a:t/>
            </a:r>
            <a:br>
              <a:rPr lang="en-CA" altLang="en-US" b="1" dirty="0">
                <a:solidFill>
                  <a:schemeClr val="accent2">
                    <a:lumMod val="50000"/>
                  </a:schemeClr>
                </a:solidFill>
                <a:latin typeface="Calibri" panose="020F0502020204030204" pitchFamily="34" charset="0"/>
                <a:cs typeface="Calibri" panose="020F0502020204030204" pitchFamily="34" charset="0"/>
              </a:rPr>
            </a:br>
            <a:r>
              <a:rPr lang="en-CA" altLang="en-US" b="1" dirty="0" smtClean="0">
                <a:solidFill>
                  <a:schemeClr val="accent2">
                    <a:lumMod val="50000"/>
                  </a:schemeClr>
                </a:solidFill>
                <a:latin typeface="Calibri" panose="020F0502020204030204" pitchFamily="34" charset="0"/>
                <a:cs typeface="Calibri" panose="020F0502020204030204" pitchFamily="34" charset="0"/>
              </a:rPr>
              <a:t>EDI</a:t>
            </a:r>
            <a:r>
              <a:rPr lang="en-CA" altLang="en-US" b="1" dirty="0">
                <a:solidFill>
                  <a:schemeClr val="accent2">
                    <a:lumMod val="50000"/>
                  </a:schemeClr>
                </a:solidFill>
                <a:latin typeface="Calibri" panose="020F0502020204030204" pitchFamily="34" charset="0"/>
                <a:cs typeface="Calibri" panose="020F0502020204030204" pitchFamily="34" charset="0"/>
              </a:rPr>
              <a:t/>
            </a:r>
            <a:br>
              <a:rPr lang="en-CA" altLang="en-US" b="1" dirty="0">
                <a:solidFill>
                  <a:schemeClr val="accent2">
                    <a:lumMod val="50000"/>
                  </a:schemeClr>
                </a:solidFill>
                <a:latin typeface="Calibri" panose="020F0502020204030204" pitchFamily="34" charset="0"/>
                <a:cs typeface="Calibri" panose="020F0502020204030204" pitchFamily="34" charset="0"/>
              </a:rPr>
            </a:br>
            <a:r>
              <a:rPr lang="en-CA" altLang="en-US" b="1" dirty="0">
                <a:solidFill>
                  <a:schemeClr val="accent2">
                    <a:lumMod val="50000"/>
                  </a:schemeClr>
                </a:solidFill>
                <a:latin typeface="Calibri" panose="020F0502020204030204" pitchFamily="34" charset="0"/>
                <a:cs typeface="Calibri" panose="020F0502020204030204" pitchFamily="34" charset="0"/>
              </a:rPr>
              <a:t>in your grant </a:t>
            </a:r>
            <a:r>
              <a:rPr lang="en-CA" altLang="en-US" b="1" dirty="0" smtClean="0">
                <a:solidFill>
                  <a:schemeClr val="accent2">
                    <a:lumMod val="50000"/>
                  </a:schemeClr>
                </a:solidFill>
                <a:latin typeface="Calibri" panose="020F0502020204030204" pitchFamily="34" charset="0"/>
                <a:cs typeface="Calibri" panose="020F0502020204030204" pitchFamily="34" charset="0"/>
              </a:rPr>
              <a:t>application</a:t>
            </a:r>
            <a:endParaRPr lang="en-CA" altLang="en-US" b="1" dirty="0">
              <a:solidFill>
                <a:schemeClr val="accent2">
                  <a:lumMod val="50000"/>
                </a:schemeClr>
              </a:solidFill>
              <a:latin typeface="Calibri" panose="020F0502020204030204" pitchFamily="34" charset="0"/>
              <a:cs typeface="Calibri" panose="020F0502020204030204" pitchFamily="34" charset="0"/>
            </a:endParaRPr>
          </a:p>
          <a:p>
            <a:pPr algn="ctr" defTabSz="721919"/>
            <a:endParaRPr lang="en-CA" altLang="en-US" b="1" dirty="0">
              <a:solidFill>
                <a:schemeClr val="accent2">
                  <a:lumMod val="50000"/>
                </a:schemeClr>
              </a:solidFill>
              <a:latin typeface="Calibri" panose="020F0502020204030204" pitchFamily="34" charset="0"/>
              <a:cs typeface="Calibri" panose="020F0502020204030204" pitchFamily="34" charset="0"/>
            </a:endParaRPr>
          </a:p>
          <a:p>
            <a:pPr algn="ctr" defTabSz="721919"/>
            <a:r>
              <a:rPr lang="en-CA" altLang="en-US" sz="2000" dirty="0" smtClean="0">
                <a:solidFill>
                  <a:schemeClr val="accent2">
                    <a:lumMod val="50000"/>
                  </a:schemeClr>
                </a:solidFill>
                <a:latin typeface="Calibri" panose="020F0502020204030204" pitchFamily="34" charset="0"/>
                <a:cs typeface="Calibri" panose="020F0502020204030204" pitchFamily="34" charset="0"/>
              </a:rPr>
              <a:t>August 17, 2020</a:t>
            </a:r>
          </a:p>
          <a:p>
            <a:pPr algn="ctr" defTabSz="721919"/>
            <a:endParaRPr lang="en-CA" sz="2000" kern="0" dirty="0">
              <a:solidFill>
                <a:schemeClr val="accent2">
                  <a:lumMod val="50000"/>
                </a:schemeClr>
              </a:solidFill>
              <a:latin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An exception:</a:t>
            </a:r>
            <a:endParaRPr lang="en-US" dirty="0"/>
          </a:p>
        </p:txBody>
      </p:sp>
      <p:sp>
        <p:nvSpPr>
          <p:cNvPr id="3" name="Content Placeholder 2"/>
          <p:cNvSpPr>
            <a:spLocks noGrp="1"/>
          </p:cNvSpPr>
          <p:nvPr>
            <p:ph idx="1"/>
          </p:nvPr>
        </p:nvSpPr>
        <p:spPr>
          <a:xfrm>
            <a:off x="827584" y="1700808"/>
            <a:ext cx="7620000" cy="4495800"/>
          </a:xfrm>
        </p:spPr>
        <p:txBody>
          <a:bodyPr/>
          <a:lstStyle/>
          <a:p>
            <a:pPr marL="0" indent="0">
              <a:buNone/>
            </a:pPr>
            <a:r>
              <a:rPr lang="en-CA" dirty="0" smtClean="0"/>
              <a:t>“You </a:t>
            </a:r>
            <a:r>
              <a:rPr lang="en-CA" b="1" dirty="0"/>
              <a:t>can include</a:t>
            </a:r>
            <a:r>
              <a:rPr lang="en-CA" dirty="0"/>
              <a:t> information about yourself, your lab group and institution, and your team members, their lab groups and institutions </a:t>
            </a:r>
            <a:r>
              <a:rPr lang="en-CA" b="1" dirty="0"/>
              <a:t>in the biographical information</a:t>
            </a:r>
            <a:r>
              <a:rPr lang="en-CA" dirty="0"/>
              <a:t> about the team. If a team member’s self-identification (gender, Indigenous identity, disability or racial background) </a:t>
            </a:r>
            <a:r>
              <a:rPr lang="en-CA" b="1" dirty="0"/>
              <a:t>is relevant to the research project</a:t>
            </a:r>
            <a:r>
              <a:rPr lang="en-CA" dirty="0"/>
              <a:t>, you may include that self-identity information in the biographical information </a:t>
            </a:r>
            <a:r>
              <a:rPr lang="en-CA" b="1" dirty="0"/>
              <a:t>only with their consent.</a:t>
            </a:r>
            <a:r>
              <a:rPr lang="en-CA" dirty="0"/>
              <a:t> Otherwise, self-identification information about any team member should not appear anywhere in the application</a:t>
            </a:r>
            <a:r>
              <a:rPr lang="en-CA" dirty="0" smtClean="0"/>
              <a:t>.”</a:t>
            </a:r>
          </a:p>
          <a:p>
            <a:pPr marL="0" indent="0">
              <a:buNone/>
            </a:pPr>
            <a:endParaRPr lang="en-US" sz="1100" dirty="0" smtClean="0">
              <a:hlinkClick r:id="rId3"/>
            </a:endParaRPr>
          </a:p>
          <a:p>
            <a:pPr marL="0" indent="0">
              <a:buNone/>
            </a:pPr>
            <a:r>
              <a:rPr lang="en-US" sz="1100" dirty="0" smtClean="0">
                <a:hlinkClick r:id="rId3"/>
              </a:rPr>
              <a:t>https://www.sshrc-crsh.gc.ca/funding-financement/nfrf-fnfr/exploration/2020/guide_application-guide_demande-eng.aspx</a:t>
            </a:r>
            <a:r>
              <a:rPr lang="en-US" sz="1100" dirty="0" smtClean="0"/>
              <a:t> </a:t>
            </a:r>
            <a:endParaRPr lang="en-US" sz="1100" dirty="0"/>
          </a:p>
        </p:txBody>
      </p:sp>
      <p:sp>
        <p:nvSpPr>
          <p:cNvPr id="4" name="Text Placeholder 3"/>
          <p:cNvSpPr>
            <a:spLocks noGrp="1"/>
          </p:cNvSpPr>
          <p:nvPr>
            <p:ph type="body" sz="quarter" idx="13"/>
          </p:nvPr>
        </p:nvSpPr>
        <p:spPr/>
        <p:txBody>
          <a:bodyPr/>
          <a:lstStyle/>
          <a:p>
            <a:r>
              <a:rPr lang="fr-CA" dirty="0" err="1" smtClean="0"/>
              <a:t>From</a:t>
            </a:r>
            <a:r>
              <a:rPr lang="fr-CA" dirty="0" smtClean="0"/>
              <a:t> the 2020 NFRF Exploration application guide</a:t>
            </a:r>
          </a:p>
          <a:p>
            <a:endParaRPr lang="en-US" dirty="0"/>
          </a:p>
        </p:txBody>
      </p:sp>
    </p:spTree>
    <p:extLst>
      <p:ext uri="{BB962C8B-B14F-4D97-AF65-F5344CB8AC3E}">
        <p14:creationId xmlns:p14="http://schemas.microsoft.com/office/powerpoint/2010/main" val="298634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716" y="5301208"/>
            <a:ext cx="7772400" cy="576064"/>
          </a:xfrm>
        </p:spPr>
        <p:txBody>
          <a:bodyPr/>
          <a:lstStyle/>
          <a:p>
            <a:r>
              <a:rPr lang="en-US" sz="2100" dirty="0" smtClean="0">
                <a:latin typeface="Calibri" panose="020F0502020204030204" pitchFamily="34" charset="0"/>
                <a:cs typeface="Calibri" panose="020F0502020204030204" pitchFamily="34" charset="0"/>
              </a:rPr>
              <a:t>From NFRF Feedback to Applicants: Exploration 2018</a:t>
            </a:r>
            <a:endParaRPr lang="en-US" sz="2100" dirty="0">
              <a:latin typeface="Calibri" panose="020F0502020204030204" pitchFamily="34" charset="0"/>
              <a:cs typeface="Calibri" panose="020F0502020204030204" pitchFamily="34" charset="0"/>
            </a:endParaRPr>
          </a:p>
        </p:txBody>
      </p:sp>
      <p:sp>
        <p:nvSpPr>
          <p:cNvPr id="3" name="Text Placeholder 2"/>
          <p:cNvSpPr>
            <a:spLocks noGrp="1"/>
          </p:cNvSpPr>
          <p:nvPr>
            <p:ph type="body" sz="half" idx="2"/>
          </p:nvPr>
        </p:nvSpPr>
        <p:spPr>
          <a:xfrm>
            <a:off x="535715" y="5877272"/>
            <a:ext cx="7772401" cy="609600"/>
          </a:xfrm>
        </p:spPr>
        <p:txBody>
          <a:bodyPr>
            <a:normAutofit/>
          </a:bodyPr>
          <a:lstStyle/>
          <a:p>
            <a:r>
              <a:rPr lang="en-US" sz="1400" dirty="0">
                <a:latin typeface="Calibri" panose="020F0502020204030204" pitchFamily="34" charset="0"/>
                <a:cs typeface="Calibri" panose="020F0502020204030204" pitchFamily="34" charset="0"/>
                <a:hlinkClick r:id="rId3"/>
              </a:rPr>
              <a:t>http://www.sshrc-crsh.gc.ca/funding-financement/nfrf-fnfr/exploration/2018/feedback_to_applicants-observations_destinees_aux_candidats-eng.aspx</a:t>
            </a:r>
            <a:endParaRPr lang="en-US" sz="1400" dirty="0">
              <a:latin typeface="Calibri" panose="020F0502020204030204" pitchFamily="34" charset="0"/>
              <a:cs typeface="Calibri" panose="020F0502020204030204" pitchFamily="34" charset="0"/>
            </a:endParaRPr>
          </a:p>
        </p:txBody>
      </p:sp>
      <p:sp>
        <p:nvSpPr>
          <p:cNvPr id="4" name="Content Placeholder 3"/>
          <p:cNvSpPr>
            <a:spLocks noGrp="1"/>
          </p:cNvSpPr>
          <p:nvPr>
            <p:ph sz="quarter" idx="13"/>
          </p:nvPr>
        </p:nvSpPr>
        <p:spPr>
          <a:xfrm>
            <a:off x="539552" y="332656"/>
            <a:ext cx="7772400" cy="4968552"/>
          </a:xfrm>
        </p:spPr>
        <p:txBody>
          <a:bodyPr/>
          <a:lstStyle/>
          <a:p>
            <a:pPr marL="0" indent="0">
              <a:buNone/>
            </a:pPr>
            <a:r>
              <a:rPr lang="en-US" sz="2400" dirty="0" smtClean="0">
                <a:latin typeface="Calibri" panose="020F0502020204030204" pitchFamily="34" charset="0"/>
                <a:cs typeface="Calibri" panose="020F0502020204030204" pitchFamily="34" charset="0"/>
              </a:rPr>
              <a:t>“Reviewers </a:t>
            </a:r>
            <a:r>
              <a:rPr lang="en-US" sz="2400" dirty="0">
                <a:latin typeface="Calibri" panose="020F0502020204030204" pitchFamily="34" charset="0"/>
                <a:cs typeface="Calibri" panose="020F0502020204030204" pitchFamily="34" charset="0"/>
              </a:rPr>
              <a:t>considered EDI when selecting their top 25 per cent of applications and selecting the applications to be funded. A tri-agency internal review committee also reviewed the EDI section of applications. This committee looked for </a:t>
            </a:r>
            <a:r>
              <a:rPr lang="en-US" sz="2400" b="1" dirty="0">
                <a:latin typeface="Calibri" panose="020F0502020204030204" pitchFamily="34" charset="0"/>
                <a:cs typeface="Calibri" panose="020F0502020204030204" pitchFamily="34" charset="0"/>
              </a:rPr>
              <a:t>at least one concrete measure to address each of three areas</a:t>
            </a:r>
            <a:r>
              <a:rPr lang="en-US" sz="2400" dirty="0">
                <a:latin typeface="Calibri" panose="020F0502020204030204" pitchFamily="34" charset="0"/>
                <a:cs typeface="Calibri" panose="020F0502020204030204" pitchFamily="34" charset="0"/>
              </a:rPr>
              <a:t>: team composition and training, recruitment, and inclusion. Reviewers noted applications that exhibited a meaningful and demonstrated commitment to EDI, indicated by </a:t>
            </a:r>
            <a:r>
              <a:rPr lang="en-US" sz="2400" b="1" dirty="0">
                <a:latin typeface="Calibri" panose="020F0502020204030204" pitchFamily="34" charset="0"/>
                <a:cs typeface="Calibri" panose="020F0502020204030204" pitchFamily="34" charset="0"/>
              </a:rPr>
              <a:t>EDI being incorporated and embedded into the team’s activities</a:t>
            </a:r>
            <a:r>
              <a:rPr lang="en-US" sz="2400" dirty="0">
                <a:latin typeface="Calibri" panose="020F0502020204030204" pitchFamily="34" charset="0"/>
                <a:cs typeface="Calibri" panose="020F0502020204030204" pitchFamily="34" charset="0"/>
              </a:rPr>
              <a:t>. Reviewers appreciated teams that encouraged diversity and inclusivity and that articulated commitments to training</a:t>
            </a:r>
            <a:r>
              <a:rPr lang="en-US" sz="2400" dirty="0" smtClean="0">
                <a:latin typeface="Calibri" panose="020F0502020204030204" pitchFamily="34" charset="0"/>
                <a:cs typeface="Calibri" panose="020F0502020204030204" pitchFamily="34" charset="0"/>
              </a:rPr>
              <a:t>.”</a:t>
            </a:r>
            <a:endParaRPr lang="en-US" sz="2400" dirty="0">
              <a:latin typeface="Calibri" panose="020F0502020204030204" pitchFamily="34" charset="0"/>
              <a:cs typeface="Calibri" panose="020F0502020204030204" pitchFamily="34" charset="0"/>
            </a:endParaRPr>
          </a:p>
          <a:p>
            <a:endParaRPr lang="en-US" dirty="0" smtClean="0"/>
          </a:p>
        </p:txBody>
      </p:sp>
    </p:spTree>
    <p:extLst>
      <p:ext uri="{BB962C8B-B14F-4D97-AF65-F5344CB8AC3E}">
        <p14:creationId xmlns:p14="http://schemas.microsoft.com/office/powerpoint/2010/main" val="1584257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797152"/>
            <a:ext cx="7772400" cy="594360"/>
          </a:xfrm>
        </p:spPr>
        <p:txBody>
          <a:bodyPr/>
          <a:lstStyle/>
          <a:p>
            <a:r>
              <a:rPr lang="en-US" sz="2400" dirty="0" smtClean="0">
                <a:latin typeface="Calibri" panose="020F0502020204030204" pitchFamily="34" charset="0"/>
                <a:cs typeface="Calibri" panose="020F0502020204030204" pitchFamily="34" charset="0"/>
              </a:rPr>
              <a:t>From NFRF Co-Chairs’ Report : Exploration 2018</a:t>
            </a:r>
            <a:endParaRPr lang="en-US" sz="2400" dirty="0">
              <a:latin typeface="Calibri" panose="020F0502020204030204" pitchFamily="34" charset="0"/>
              <a:cs typeface="Calibri" panose="020F0502020204030204" pitchFamily="34" charset="0"/>
            </a:endParaRPr>
          </a:p>
        </p:txBody>
      </p:sp>
      <p:sp>
        <p:nvSpPr>
          <p:cNvPr id="3" name="Text Placeholder 2"/>
          <p:cNvSpPr>
            <a:spLocks noGrp="1"/>
          </p:cNvSpPr>
          <p:nvPr>
            <p:ph type="body" sz="half" idx="2"/>
          </p:nvPr>
        </p:nvSpPr>
        <p:spPr>
          <a:xfrm>
            <a:off x="380999" y="5464264"/>
            <a:ext cx="7772401" cy="609600"/>
          </a:xfrm>
        </p:spPr>
        <p:txBody>
          <a:bodyPr>
            <a:normAutofit/>
          </a:bodyPr>
          <a:lstStyle/>
          <a:p>
            <a:r>
              <a:rPr lang="en-US" sz="1400" dirty="0">
                <a:latin typeface="Calibri" panose="020F0502020204030204" pitchFamily="34" charset="0"/>
                <a:cs typeface="Calibri" panose="020F0502020204030204" pitchFamily="34" charset="0"/>
                <a:hlinkClick r:id="rId3"/>
              </a:rPr>
              <a:t>http://www.sshrc-crsh.gc.ca/funding-financement/nfrf-fnfr/exploration/2018/co-chair_report-rapport_des_copresidents-eng.aspx</a:t>
            </a:r>
            <a:endParaRPr lang="en-US" sz="1400" dirty="0">
              <a:latin typeface="Calibri" panose="020F0502020204030204" pitchFamily="34" charset="0"/>
              <a:cs typeface="Calibri" panose="020F0502020204030204" pitchFamily="34" charset="0"/>
            </a:endParaRPr>
          </a:p>
        </p:txBody>
      </p:sp>
      <p:sp>
        <p:nvSpPr>
          <p:cNvPr id="4" name="Content Placeholder 3"/>
          <p:cNvSpPr>
            <a:spLocks noGrp="1"/>
          </p:cNvSpPr>
          <p:nvPr>
            <p:ph sz="quarter" idx="13"/>
          </p:nvPr>
        </p:nvSpPr>
        <p:spPr>
          <a:xfrm>
            <a:off x="683568" y="685800"/>
            <a:ext cx="7772400" cy="4038600"/>
          </a:xfrm>
        </p:spPr>
        <p:txBody>
          <a:bodyPr/>
          <a:lstStyle/>
          <a:p>
            <a:pPr marL="0" indent="0">
              <a:buNone/>
            </a:pPr>
            <a:r>
              <a:rPr lang="en-US" sz="2800" dirty="0" smtClean="0">
                <a:latin typeface="Calibri" panose="020F0502020204030204" pitchFamily="34" charset="0"/>
                <a:cs typeface="Calibri" panose="020F0502020204030204" pitchFamily="34" charset="0"/>
              </a:rPr>
              <a:t>“</a:t>
            </a:r>
            <a:r>
              <a:rPr lang="en-US" sz="2800" dirty="0">
                <a:latin typeface="Calibri" panose="020F0502020204030204" pitchFamily="34" charset="0"/>
                <a:cs typeface="Calibri" panose="020F0502020204030204" pitchFamily="34" charset="0"/>
              </a:rPr>
              <a:t>In addition to best practices in managing EDI in the research environment of a project, it was suggested that applicants be required to identify specific EDI challenges in their situation, with the assumption that no situation is ideal, and present their plan to address it. This will allow applicants to address their particular context and identify the concrete measures they have taken or will undertake to improve </a:t>
            </a:r>
            <a:r>
              <a:rPr lang="en-US" sz="2800" dirty="0" smtClean="0">
                <a:latin typeface="Calibri" panose="020F0502020204030204" pitchFamily="34" charset="0"/>
                <a:cs typeface="Calibri" panose="020F0502020204030204" pitchFamily="34" charset="0"/>
              </a:rPr>
              <a:t>it.”</a:t>
            </a:r>
            <a:endParaRPr lang="en-US" sz="2800" dirty="0">
              <a:latin typeface="Calibri" panose="020F0502020204030204" pitchFamily="34" charset="0"/>
              <a:cs typeface="Calibri" panose="020F0502020204030204" pitchFamily="34" charset="0"/>
            </a:endParaRPr>
          </a:p>
          <a:p>
            <a:endParaRPr lang="en-US" sz="2400" dirty="0"/>
          </a:p>
          <a:p>
            <a:endParaRPr lang="en-US" dirty="0" smtClean="0"/>
          </a:p>
        </p:txBody>
      </p:sp>
    </p:spTree>
    <p:extLst>
      <p:ext uri="{BB962C8B-B14F-4D97-AF65-F5344CB8AC3E}">
        <p14:creationId xmlns:p14="http://schemas.microsoft.com/office/powerpoint/2010/main" val="5189043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325" y="319087"/>
            <a:ext cx="7620000" cy="1143000"/>
          </a:xfrm>
        </p:spPr>
        <p:txBody>
          <a:bodyPr/>
          <a:lstStyle/>
          <a:p>
            <a:r>
              <a:rPr lang="en-US" b="1" dirty="0" smtClean="0">
                <a:latin typeface="Calibri" panose="020F0502020204030204" pitchFamily="34" charset="0"/>
                <a:cs typeface="Calibri" panose="020F0502020204030204" pitchFamily="34" charset="0"/>
              </a:rPr>
              <a:t>Grant application with token EDI</a:t>
            </a:r>
            <a:endParaRPr lang="en-US" b="1" dirty="0">
              <a:latin typeface="Calibri" panose="020F0502020204030204" pitchFamily="34" charset="0"/>
              <a:cs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64615611"/>
              </p:ext>
            </p:extLst>
          </p:nvPr>
        </p:nvGraphicFramePr>
        <p:xfrm>
          <a:off x="441325" y="1462087"/>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3004321"/>
      </p:ext>
    </p:extLst>
  </p:cSld>
  <p:clrMapOvr>
    <a:masterClrMapping/>
  </p:clrMapOvr>
  <mc:AlternateContent xmlns:mc="http://schemas.openxmlformats.org/markup-compatibility/2006" xmlns:p14="http://schemas.microsoft.com/office/powerpoint/2010/main">
    <mc:Choice Requires="p14">
      <p:transition spd="slow" p14:dur="1300" advTm="65000">
        <p14:pan dir="u"/>
      </p:transition>
    </mc:Choice>
    <mc:Fallback xmlns="">
      <p:transition spd="slow" advTm="6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4">
                                            <p:graphicEl>
                                              <a:dgm id="{9B732C8D-959B-4ACD-A5F5-53D797076980}"/>
                                            </p:graphicEl>
                                          </p:spTgt>
                                        </p:tgtEl>
                                        <p:attrNameLst>
                                          <p:attrName>style.visibility</p:attrName>
                                        </p:attrNameLst>
                                      </p:cBhvr>
                                      <p:to>
                                        <p:strVal val="visible"/>
                                      </p:to>
                                    </p:set>
                                    <p:animEffect transition="in" filter="fade">
                                      <p:cBhvr>
                                        <p:cTn id="10" dur="500"/>
                                        <p:tgtEl>
                                          <p:spTgt spid="4">
                                            <p:graphicEl>
                                              <a:dgm id="{9B732C8D-959B-4ACD-A5F5-53D797076980}"/>
                                            </p:graphicEl>
                                          </p:spTgt>
                                        </p:tgtEl>
                                      </p:cBhvr>
                                    </p:animEffect>
                                  </p:childTnLst>
                                </p:cTn>
                              </p:par>
                              <p:par>
                                <p:cTn id="11" presetID="10" presetClass="entr" presetSubtype="0" fill="hold" grpId="0" nodeType="withEffect">
                                  <p:stCondLst>
                                    <p:cond delay="1000"/>
                                  </p:stCondLst>
                                  <p:childTnLst>
                                    <p:set>
                                      <p:cBhvr>
                                        <p:cTn id="12" dur="1" fill="hold">
                                          <p:stCondLst>
                                            <p:cond delay="0"/>
                                          </p:stCondLst>
                                        </p:cTn>
                                        <p:tgtEl>
                                          <p:spTgt spid="4">
                                            <p:graphicEl>
                                              <a:dgm id="{5CB45297-1C2C-4A9C-AB80-52CEF5C0F3A9}"/>
                                            </p:graphicEl>
                                          </p:spTgt>
                                        </p:tgtEl>
                                        <p:attrNameLst>
                                          <p:attrName>style.visibility</p:attrName>
                                        </p:attrNameLst>
                                      </p:cBhvr>
                                      <p:to>
                                        <p:strVal val="visible"/>
                                      </p:to>
                                    </p:set>
                                    <p:animEffect transition="in" filter="fade">
                                      <p:cBhvr>
                                        <p:cTn id="13" dur="500"/>
                                        <p:tgtEl>
                                          <p:spTgt spid="4">
                                            <p:graphicEl>
                                              <a:dgm id="{5CB45297-1C2C-4A9C-AB80-52CEF5C0F3A9}"/>
                                            </p:graphicEl>
                                          </p:spTgt>
                                        </p:tgtEl>
                                      </p:cBhvr>
                                    </p:animEffect>
                                  </p:childTnLst>
                                </p:cTn>
                              </p:par>
                              <p:par>
                                <p:cTn id="14" presetID="10" presetClass="entr" presetSubtype="0" fill="hold" grpId="0" nodeType="withEffect">
                                  <p:stCondLst>
                                    <p:cond delay="1000"/>
                                  </p:stCondLst>
                                  <p:childTnLst>
                                    <p:set>
                                      <p:cBhvr>
                                        <p:cTn id="15" dur="1" fill="hold">
                                          <p:stCondLst>
                                            <p:cond delay="0"/>
                                          </p:stCondLst>
                                        </p:cTn>
                                        <p:tgtEl>
                                          <p:spTgt spid="4">
                                            <p:graphicEl>
                                              <a:dgm id="{33546AD5-F1FD-431D-A28E-0DA540003289}"/>
                                            </p:graphicEl>
                                          </p:spTgt>
                                        </p:tgtEl>
                                        <p:attrNameLst>
                                          <p:attrName>style.visibility</p:attrName>
                                        </p:attrNameLst>
                                      </p:cBhvr>
                                      <p:to>
                                        <p:strVal val="visible"/>
                                      </p:to>
                                    </p:set>
                                    <p:animEffect transition="in" filter="fade">
                                      <p:cBhvr>
                                        <p:cTn id="16" dur="500"/>
                                        <p:tgtEl>
                                          <p:spTgt spid="4">
                                            <p:graphicEl>
                                              <a:dgm id="{33546AD5-F1FD-431D-A28E-0DA540003289}"/>
                                            </p:graphicEl>
                                          </p:spTgt>
                                        </p:tgtEl>
                                      </p:cBhvr>
                                    </p:animEffect>
                                  </p:childTnLst>
                                </p:cTn>
                              </p:par>
                              <p:par>
                                <p:cTn id="17" presetID="10" presetClass="entr" presetSubtype="0" fill="hold" grpId="0" nodeType="withEffect">
                                  <p:stCondLst>
                                    <p:cond delay="1000"/>
                                  </p:stCondLst>
                                  <p:childTnLst>
                                    <p:set>
                                      <p:cBhvr>
                                        <p:cTn id="18" dur="1" fill="hold">
                                          <p:stCondLst>
                                            <p:cond delay="0"/>
                                          </p:stCondLst>
                                        </p:cTn>
                                        <p:tgtEl>
                                          <p:spTgt spid="4">
                                            <p:graphicEl>
                                              <a:dgm id="{480F0E2C-184E-43F0-944A-9DEC1A49A8DC}"/>
                                            </p:graphicEl>
                                          </p:spTgt>
                                        </p:tgtEl>
                                        <p:attrNameLst>
                                          <p:attrName>style.visibility</p:attrName>
                                        </p:attrNameLst>
                                      </p:cBhvr>
                                      <p:to>
                                        <p:strVal val="visible"/>
                                      </p:to>
                                    </p:set>
                                    <p:animEffect transition="in" filter="fade">
                                      <p:cBhvr>
                                        <p:cTn id="19" dur="500"/>
                                        <p:tgtEl>
                                          <p:spTgt spid="4">
                                            <p:graphicEl>
                                              <a:dgm id="{480F0E2C-184E-43F0-944A-9DEC1A49A8DC}"/>
                                            </p:graphicEl>
                                          </p:spTgt>
                                        </p:tgtEl>
                                      </p:cBhvr>
                                    </p:animEffect>
                                  </p:childTnLst>
                                </p:cTn>
                              </p:par>
                              <p:par>
                                <p:cTn id="20" presetID="10" presetClass="entr" presetSubtype="0" fill="hold" grpId="0" nodeType="withEffect">
                                  <p:stCondLst>
                                    <p:cond delay="1000"/>
                                  </p:stCondLst>
                                  <p:childTnLst>
                                    <p:set>
                                      <p:cBhvr>
                                        <p:cTn id="21" dur="1" fill="hold">
                                          <p:stCondLst>
                                            <p:cond delay="0"/>
                                          </p:stCondLst>
                                        </p:cTn>
                                        <p:tgtEl>
                                          <p:spTgt spid="4">
                                            <p:graphicEl>
                                              <a:dgm id="{B667B78B-AFE7-4B4C-8CBD-DC8D5BE87D8E}"/>
                                            </p:graphicEl>
                                          </p:spTgt>
                                        </p:tgtEl>
                                        <p:attrNameLst>
                                          <p:attrName>style.visibility</p:attrName>
                                        </p:attrNameLst>
                                      </p:cBhvr>
                                      <p:to>
                                        <p:strVal val="visible"/>
                                      </p:to>
                                    </p:set>
                                    <p:animEffect transition="in" filter="fade">
                                      <p:cBhvr>
                                        <p:cTn id="22" dur="500"/>
                                        <p:tgtEl>
                                          <p:spTgt spid="4">
                                            <p:graphicEl>
                                              <a:dgm id="{B667B78B-AFE7-4B4C-8CBD-DC8D5BE87D8E}"/>
                                            </p:graphicEl>
                                          </p:spTgt>
                                        </p:tgtEl>
                                      </p:cBhvr>
                                    </p:animEffect>
                                  </p:childTnLst>
                                </p:cTn>
                              </p:par>
                              <p:par>
                                <p:cTn id="23" presetID="10" presetClass="entr" presetSubtype="0" fill="hold" grpId="0" nodeType="withEffect">
                                  <p:stCondLst>
                                    <p:cond delay="1000"/>
                                  </p:stCondLst>
                                  <p:childTnLst>
                                    <p:set>
                                      <p:cBhvr>
                                        <p:cTn id="24" dur="1" fill="hold">
                                          <p:stCondLst>
                                            <p:cond delay="0"/>
                                          </p:stCondLst>
                                        </p:cTn>
                                        <p:tgtEl>
                                          <p:spTgt spid="4">
                                            <p:graphicEl>
                                              <a:dgm id="{97861B1A-B2F9-4D46-9B61-40915E57A367}"/>
                                            </p:graphicEl>
                                          </p:spTgt>
                                        </p:tgtEl>
                                        <p:attrNameLst>
                                          <p:attrName>style.visibility</p:attrName>
                                        </p:attrNameLst>
                                      </p:cBhvr>
                                      <p:to>
                                        <p:strVal val="visible"/>
                                      </p:to>
                                    </p:set>
                                    <p:animEffect transition="in" filter="fade">
                                      <p:cBhvr>
                                        <p:cTn id="25" dur="500"/>
                                        <p:tgtEl>
                                          <p:spTgt spid="4">
                                            <p:graphicEl>
                                              <a:dgm id="{97861B1A-B2F9-4D46-9B61-40915E57A367}"/>
                                            </p:graphicEl>
                                          </p:spTgt>
                                        </p:tgtEl>
                                      </p:cBhvr>
                                    </p:animEffect>
                                  </p:childTnLst>
                                </p:cTn>
                              </p:par>
                              <p:par>
                                <p:cTn id="26" presetID="10" presetClass="entr" presetSubtype="0" fill="hold" grpId="0" nodeType="withEffect">
                                  <p:stCondLst>
                                    <p:cond delay="1000"/>
                                  </p:stCondLst>
                                  <p:childTnLst>
                                    <p:set>
                                      <p:cBhvr>
                                        <p:cTn id="27" dur="1" fill="hold">
                                          <p:stCondLst>
                                            <p:cond delay="0"/>
                                          </p:stCondLst>
                                        </p:cTn>
                                        <p:tgtEl>
                                          <p:spTgt spid="4">
                                            <p:graphicEl>
                                              <a:dgm id="{CFB899DA-8DA2-4653-9508-FDCA688B92F9}"/>
                                            </p:graphicEl>
                                          </p:spTgt>
                                        </p:tgtEl>
                                        <p:attrNameLst>
                                          <p:attrName>style.visibility</p:attrName>
                                        </p:attrNameLst>
                                      </p:cBhvr>
                                      <p:to>
                                        <p:strVal val="visible"/>
                                      </p:to>
                                    </p:set>
                                    <p:animEffect transition="in" filter="fade">
                                      <p:cBhvr>
                                        <p:cTn id="28" dur="500"/>
                                        <p:tgtEl>
                                          <p:spTgt spid="4">
                                            <p:graphicEl>
                                              <a:dgm id="{CFB899DA-8DA2-4653-9508-FDCA688B92F9}"/>
                                            </p:graphicEl>
                                          </p:spTgt>
                                        </p:tgtEl>
                                      </p:cBhvr>
                                    </p:animEffect>
                                  </p:childTnLst>
                                </p:cTn>
                              </p:par>
                              <p:par>
                                <p:cTn id="29" presetID="10" presetClass="entr" presetSubtype="0" fill="hold" grpId="0" nodeType="withEffect">
                                  <p:stCondLst>
                                    <p:cond delay="2000"/>
                                  </p:stCondLst>
                                  <p:childTnLst>
                                    <p:set>
                                      <p:cBhvr>
                                        <p:cTn id="30" dur="1" fill="hold">
                                          <p:stCondLst>
                                            <p:cond delay="0"/>
                                          </p:stCondLst>
                                        </p:cTn>
                                        <p:tgtEl>
                                          <p:spTgt spid="4">
                                            <p:graphicEl>
                                              <a:dgm id="{7C1567F0-D696-4052-89D3-AEF26A6A78CE}"/>
                                            </p:graphicEl>
                                          </p:spTgt>
                                        </p:tgtEl>
                                        <p:attrNameLst>
                                          <p:attrName>style.visibility</p:attrName>
                                        </p:attrNameLst>
                                      </p:cBhvr>
                                      <p:to>
                                        <p:strVal val="visible"/>
                                      </p:to>
                                    </p:set>
                                    <p:animEffect transition="in" filter="fade">
                                      <p:cBhvr>
                                        <p:cTn id="31" dur="500"/>
                                        <p:tgtEl>
                                          <p:spTgt spid="4">
                                            <p:graphicEl>
                                              <a:dgm id="{7C1567F0-D696-4052-89D3-AEF26A6A78CE}"/>
                                            </p:graphicEl>
                                          </p:spTgt>
                                        </p:tgtEl>
                                      </p:cBhvr>
                                    </p:animEffect>
                                  </p:childTnLst>
                                </p:cTn>
                              </p:par>
                              <p:par>
                                <p:cTn id="32" presetID="10" presetClass="entr" presetSubtype="0" fill="hold" grpId="0" nodeType="withEffect">
                                  <p:stCondLst>
                                    <p:cond delay="2000"/>
                                  </p:stCondLst>
                                  <p:childTnLst>
                                    <p:set>
                                      <p:cBhvr>
                                        <p:cTn id="33" dur="1" fill="hold">
                                          <p:stCondLst>
                                            <p:cond delay="0"/>
                                          </p:stCondLst>
                                        </p:cTn>
                                        <p:tgtEl>
                                          <p:spTgt spid="4">
                                            <p:graphicEl>
                                              <a:dgm id="{DD4F46FA-3588-4DD9-9B52-8920F28EC952}"/>
                                            </p:graphicEl>
                                          </p:spTgt>
                                        </p:tgtEl>
                                        <p:attrNameLst>
                                          <p:attrName>style.visibility</p:attrName>
                                        </p:attrNameLst>
                                      </p:cBhvr>
                                      <p:to>
                                        <p:strVal val="visible"/>
                                      </p:to>
                                    </p:set>
                                    <p:animEffect transition="in" filter="fade">
                                      <p:cBhvr>
                                        <p:cTn id="34" dur="500"/>
                                        <p:tgtEl>
                                          <p:spTgt spid="4">
                                            <p:graphicEl>
                                              <a:dgm id="{DD4F46FA-3588-4DD9-9B52-8920F28EC952}"/>
                                            </p:graphicEl>
                                          </p:spTgt>
                                        </p:tgtEl>
                                      </p:cBhvr>
                                    </p:animEffect>
                                  </p:childTnLst>
                                </p:cTn>
                              </p:par>
                              <p:par>
                                <p:cTn id="35" presetID="10" presetClass="entr" presetSubtype="0" fill="hold" grpId="0" nodeType="withEffect">
                                  <p:stCondLst>
                                    <p:cond delay="2000"/>
                                  </p:stCondLst>
                                  <p:childTnLst>
                                    <p:set>
                                      <p:cBhvr>
                                        <p:cTn id="36" dur="1" fill="hold">
                                          <p:stCondLst>
                                            <p:cond delay="0"/>
                                          </p:stCondLst>
                                        </p:cTn>
                                        <p:tgtEl>
                                          <p:spTgt spid="4">
                                            <p:graphicEl>
                                              <a:dgm id="{616E4AA1-72CA-4DD5-A9B4-F41CEB2506A7}"/>
                                            </p:graphicEl>
                                          </p:spTgt>
                                        </p:tgtEl>
                                        <p:attrNameLst>
                                          <p:attrName>style.visibility</p:attrName>
                                        </p:attrNameLst>
                                      </p:cBhvr>
                                      <p:to>
                                        <p:strVal val="visible"/>
                                      </p:to>
                                    </p:set>
                                    <p:animEffect transition="in" filter="fade">
                                      <p:cBhvr>
                                        <p:cTn id="37" dur="500"/>
                                        <p:tgtEl>
                                          <p:spTgt spid="4">
                                            <p:graphicEl>
                                              <a:dgm id="{616E4AA1-72CA-4DD5-A9B4-F41CEB2506A7}"/>
                                            </p:graphicEl>
                                          </p:spTgt>
                                        </p:tgtEl>
                                      </p:cBhvr>
                                    </p:animEffect>
                                  </p:childTnLst>
                                </p:cTn>
                              </p:par>
                              <p:par>
                                <p:cTn id="38" presetID="10" presetClass="entr" presetSubtype="0" fill="hold" grpId="0" nodeType="withEffect">
                                  <p:stCondLst>
                                    <p:cond delay="3500"/>
                                  </p:stCondLst>
                                  <p:childTnLst>
                                    <p:set>
                                      <p:cBhvr>
                                        <p:cTn id="39" dur="1" fill="hold">
                                          <p:stCondLst>
                                            <p:cond delay="0"/>
                                          </p:stCondLst>
                                        </p:cTn>
                                        <p:tgtEl>
                                          <p:spTgt spid="4">
                                            <p:graphicEl>
                                              <a:dgm id="{A1C9BFF0-7993-4E10-A042-6D1A05BE5502}"/>
                                            </p:graphicEl>
                                          </p:spTgt>
                                        </p:tgtEl>
                                        <p:attrNameLst>
                                          <p:attrName>style.visibility</p:attrName>
                                        </p:attrNameLst>
                                      </p:cBhvr>
                                      <p:to>
                                        <p:strVal val="visible"/>
                                      </p:to>
                                    </p:set>
                                    <p:animEffect transition="in" filter="fade">
                                      <p:cBhvr>
                                        <p:cTn id="40" dur="500"/>
                                        <p:tgtEl>
                                          <p:spTgt spid="4">
                                            <p:graphicEl>
                                              <a:dgm id="{A1C9BFF0-7993-4E10-A042-6D1A05BE5502}"/>
                                            </p:graphicEl>
                                          </p:spTgt>
                                        </p:tgtEl>
                                      </p:cBhvr>
                                    </p:animEffect>
                                  </p:childTnLst>
                                </p:cTn>
                              </p:par>
                              <p:par>
                                <p:cTn id="41" presetID="10" presetClass="entr" presetSubtype="0" fill="hold" grpId="0" nodeType="withEffect">
                                  <p:stCondLst>
                                    <p:cond delay="3500"/>
                                  </p:stCondLst>
                                  <p:childTnLst>
                                    <p:set>
                                      <p:cBhvr>
                                        <p:cTn id="42" dur="1" fill="hold">
                                          <p:stCondLst>
                                            <p:cond delay="0"/>
                                          </p:stCondLst>
                                        </p:cTn>
                                        <p:tgtEl>
                                          <p:spTgt spid="4">
                                            <p:graphicEl>
                                              <a:dgm id="{699D57FA-D586-425F-AF77-900362F177AB}"/>
                                            </p:graphicEl>
                                          </p:spTgt>
                                        </p:tgtEl>
                                        <p:attrNameLst>
                                          <p:attrName>style.visibility</p:attrName>
                                        </p:attrNameLst>
                                      </p:cBhvr>
                                      <p:to>
                                        <p:strVal val="visible"/>
                                      </p:to>
                                    </p:set>
                                    <p:animEffect transition="in" filter="fade">
                                      <p:cBhvr>
                                        <p:cTn id="43" dur="500"/>
                                        <p:tgtEl>
                                          <p:spTgt spid="4">
                                            <p:graphicEl>
                                              <a:dgm id="{699D57FA-D586-425F-AF77-900362F177AB}"/>
                                            </p:graphicEl>
                                          </p:spTgt>
                                        </p:tgtEl>
                                      </p:cBhvr>
                                    </p:animEffect>
                                  </p:childTnLst>
                                </p:cTn>
                              </p:par>
                              <p:par>
                                <p:cTn id="44" presetID="10" presetClass="entr" presetSubtype="0" fill="hold" grpId="0" nodeType="withEffect">
                                  <p:stCondLst>
                                    <p:cond delay="3500"/>
                                  </p:stCondLst>
                                  <p:childTnLst>
                                    <p:set>
                                      <p:cBhvr>
                                        <p:cTn id="45" dur="1" fill="hold">
                                          <p:stCondLst>
                                            <p:cond delay="0"/>
                                          </p:stCondLst>
                                        </p:cTn>
                                        <p:tgtEl>
                                          <p:spTgt spid="4">
                                            <p:graphicEl>
                                              <a:dgm id="{E664A55B-D84B-442E-B29D-87B51524401B}"/>
                                            </p:graphicEl>
                                          </p:spTgt>
                                        </p:tgtEl>
                                        <p:attrNameLst>
                                          <p:attrName>style.visibility</p:attrName>
                                        </p:attrNameLst>
                                      </p:cBhvr>
                                      <p:to>
                                        <p:strVal val="visible"/>
                                      </p:to>
                                    </p:set>
                                    <p:animEffect transition="in" filter="fade">
                                      <p:cBhvr>
                                        <p:cTn id="46" dur="500"/>
                                        <p:tgtEl>
                                          <p:spTgt spid="4">
                                            <p:graphicEl>
                                              <a:dgm id="{E664A55B-D84B-442E-B29D-87B51524401B}"/>
                                            </p:graphicEl>
                                          </p:spTgt>
                                        </p:tgtEl>
                                      </p:cBhvr>
                                    </p:animEffect>
                                  </p:childTnLst>
                                </p:cTn>
                              </p:par>
                              <p:par>
                                <p:cTn id="47" presetID="10" presetClass="entr" presetSubtype="0" fill="hold" grpId="0" nodeType="withEffect">
                                  <p:stCondLst>
                                    <p:cond delay="3500"/>
                                  </p:stCondLst>
                                  <p:childTnLst>
                                    <p:set>
                                      <p:cBhvr>
                                        <p:cTn id="48" dur="1" fill="hold">
                                          <p:stCondLst>
                                            <p:cond delay="0"/>
                                          </p:stCondLst>
                                        </p:cTn>
                                        <p:tgtEl>
                                          <p:spTgt spid="4">
                                            <p:graphicEl>
                                              <a:dgm id="{ED68B8FD-4E28-4A5C-9975-487D6FAE8D06}"/>
                                            </p:graphicEl>
                                          </p:spTgt>
                                        </p:tgtEl>
                                        <p:attrNameLst>
                                          <p:attrName>style.visibility</p:attrName>
                                        </p:attrNameLst>
                                      </p:cBhvr>
                                      <p:to>
                                        <p:strVal val="visible"/>
                                      </p:to>
                                    </p:set>
                                    <p:animEffect transition="in" filter="fade">
                                      <p:cBhvr>
                                        <p:cTn id="49" dur="500"/>
                                        <p:tgtEl>
                                          <p:spTgt spid="4">
                                            <p:graphicEl>
                                              <a:dgm id="{ED68B8FD-4E28-4A5C-9975-487D6FAE8D06}"/>
                                            </p:graphicEl>
                                          </p:spTgt>
                                        </p:tgtEl>
                                      </p:cBhvr>
                                    </p:animEffect>
                                  </p:childTnLst>
                                </p:cTn>
                              </p:par>
                              <p:par>
                                <p:cTn id="50" presetID="10" presetClass="entr" presetSubtype="0" fill="hold" grpId="0" nodeType="withEffect">
                                  <p:stCondLst>
                                    <p:cond delay="4750"/>
                                  </p:stCondLst>
                                  <p:childTnLst>
                                    <p:set>
                                      <p:cBhvr>
                                        <p:cTn id="51" dur="1" fill="hold">
                                          <p:stCondLst>
                                            <p:cond delay="0"/>
                                          </p:stCondLst>
                                        </p:cTn>
                                        <p:tgtEl>
                                          <p:spTgt spid="4">
                                            <p:graphicEl>
                                              <a:dgm id="{DCE70E50-4C6D-447A-B11A-0770269B21C7}"/>
                                            </p:graphicEl>
                                          </p:spTgt>
                                        </p:tgtEl>
                                        <p:attrNameLst>
                                          <p:attrName>style.visibility</p:attrName>
                                        </p:attrNameLst>
                                      </p:cBhvr>
                                      <p:to>
                                        <p:strVal val="visible"/>
                                      </p:to>
                                    </p:set>
                                    <p:animEffect transition="in" filter="fade">
                                      <p:cBhvr>
                                        <p:cTn id="52" dur="500"/>
                                        <p:tgtEl>
                                          <p:spTgt spid="4">
                                            <p:graphicEl>
                                              <a:dgm id="{DCE70E50-4C6D-447A-B11A-0770269B21C7}"/>
                                            </p:graphicEl>
                                          </p:spTgt>
                                        </p:tgtEl>
                                      </p:cBhvr>
                                    </p:animEffect>
                                  </p:childTnLst>
                                </p:cTn>
                              </p:par>
                              <p:par>
                                <p:cTn id="53" presetID="10" presetClass="entr" presetSubtype="0" fill="hold" grpId="0" nodeType="withEffect">
                                  <p:stCondLst>
                                    <p:cond delay="4750"/>
                                  </p:stCondLst>
                                  <p:childTnLst>
                                    <p:set>
                                      <p:cBhvr>
                                        <p:cTn id="54" dur="1" fill="hold">
                                          <p:stCondLst>
                                            <p:cond delay="0"/>
                                          </p:stCondLst>
                                        </p:cTn>
                                        <p:tgtEl>
                                          <p:spTgt spid="4">
                                            <p:graphicEl>
                                              <a:dgm id="{366841FB-2652-42F1-984E-12C63507D358}"/>
                                            </p:graphicEl>
                                          </p:spTgt>
                                        </p:tgtEl>
                                        <p:attrNameLst>
                                          <p:attrName>style.visibility</p:attrName>
                                        </p:attrNameLst>
                                      </p:cBhvr>
                                      <p:to>
                                        <p:strVal val="visible"/>
                                      </p:to>
                                    </p:set>
                                    <p:animEffect transition="in" filter="fade">
                                      <p:cBhvr>
                                        <p:cTn id="55" dur="500"/>
                                        <p:tgtEl>
                                          <p:spTgt spid="4">
                                            <p:graphicEl>
                                              <a:dgm id="{366841FB-2652-42F1-984E-12C63507D35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uiExpand="1">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39759"/>
            <a:ext cx="7652273" cy="1524000"/>
          </a:xfrm>
        </p:spPr>
        <p:txBody>
          <a:bodyPr/>
          <a:lstStyle/>
          <a:p>
            <a:r>
              <a:rPr lang="en-US" b="1" dirty="0" smtClean="0">
                <a:latin typeface="Calibri" panose="020F0502020204030204" pitchFamily="34" charset="0"/>
                <a:cs typeface="Calibri" panose="020F0502020204030204" pitchFamily="34" charset="0"/>
              </a:rPr>
              <a:t>Grant application with EDI “incorporated and embedded in the team’s activities”</a:t>
            </a:r>
            <a:endParaRPr lang="en-US" b="1" dirty="0">
              <a:latin typeface="Calibri" panose="020F0502020204030204" pitchFamily="34" charset="0"/>
              <a:cs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6533699"/>
              </p:ext>
            </p:extLst>
          </p:nvPr>
        </p:nvGraphicFramePr>
        <p:xfrm>
          <a:off x="683568" y="1752600"/>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23853784"/>
      </p:ext>
    </p:extLst>
  </p:cSld>
  <p:clrMapOvr>
    <a:masterClrMapping/>
  </p:clrMapOvr>
  <mc:AlternateContent xmlns:mc="http://schemas.openxmlformats.org/markup-compatibility/2006" xmlns:p14="http://schemas.microsoft.com/office/powerpoint/2010/main">
    <mc:Choice Requires="p14">
      <p:transition spd="slow" p14:dur="1300" advTm="65000">
        <p14:pan dir="u"/>
      </p:transition>
    </mc:Choice>
    <mc:Fallback xmlns="">
      <p:transition spd="slow" advTm="6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4">
                                            <p:graphicEl>
                                              <a:dgm id="{9B732C8D-959B-4ACD-A5F5-53D797076980}"/>
                                            </p:graphicEl>
                                          </p:spTgt>
                                        </p:tgtEl>
                                        <p:attrNameLst>
                                          <p:attrName>style.visibility</p:attrName>
                                        </p:attrNameLst>
                                      </p:cBhvr>
                                      <p:to>
                                        <p:strVal val="visible"/>
                                      </p:to>
                                    </p:set>
                                    <p:animEffect transition="in" filter="fade">
                                      <p:cBhvr>
                                        <p:cTn id="10" dur="500"/>
                                        <p:tgtEl>
                                          <p:spTgt spid="4">
                                            <p:graphicEl>
                                              <a:dgm id="{9B732C8D-959B-4ACD-A5F5-53D797076980}"/>
                                            </p:graphicEl>
                                          </p:spTgt>
                                        </p:tgtEl>
                                      </p:cBhvr>
                                    </p:animEffect>
                                  </p:childTnLst>
                                </p:cTn>
                              </p:par>
                              <p:par>
                                <p:cTn id="11" presetID="10" presetClass="entr" presetSubtype="0" fill="hold" grpId="0" nodeType="withEffect">
                                  <p:stCondLst>
                                    <p:cond delay="1000"/>
                                  </p:stCondLst>
                                  <p:childTnLst>
                                    <p:set>
                                      <p:cBhvr>
                                        <p:cTn id="12" dur="1" fill="hold">
                                          <p:stCondLst>
                                            <p:cond delay="0"/>
                                          </p:stCondLst>
                                        </p:cTn>
                                        <p:tgtEl>
                                          <p:spTgt spid="4">
                                            <p:graphicEl>
                                              <a:dgm id="{5CB45297-1C2C-4A9C-AB80-52CEF5C0F3A9}"/>
                                            </p:graphicEl>
                                          </p:spTgt>
                                        </p:tgtEl>
                                        <p:attrNameLst>
                                          <p:attrName>style.visibility</p:attrName>
                                        </p:attrNameLst>
                                      </p:cBhvr>
                                      <p:to>
                                        <p:strVal val="visible"/>
                                      </p:to>
                                    </p:set>
                                    <p:animEffect transition="in" filter="fade">
                                      <p:cBhvr>
                                        <p:cTn id="13" dur="500"/>
                                        <p:tgtEl>
                                          <p:spTgt spid="4">
                                            <p:graphicEl>
                                              <a:dgm id="{5CB45297-1C2C-4A9C-AB80-52CEF5C0F3A9}"/>
                                            </p:graphicEl>
                                          </p:spTgt>
                                        </p:tgtEl>
                                      </p:cBhvr>
                                    </p:animEffect>
                                  </p:childTnLst>
                                </p:cTn>
                              </p:par>
                              <p:par>
                                <p:cTn id="14" presetID="10" presetClass="entr" presetSubtype="0" fill="hold" grpId="0" nodeType="withEffect">
                                  <p:stCondLst>
                                    <p:cond delay="1000"/>
                                  </p:stCondLst>
                                  <p:childTnLst>
                                    <p:set>
                                      <p:cBhvr>
                                        <p:cTn id="15" dur="1" fill="hold">
                                          <p:stCondLst>
                                            <p:cond delay="0"/>
                                          </p:stCondLst>
                                        </p:cTn>
                                        <p:tgtEl>
                                          <p:spTgt spid="4">
                                            <p:graphicEl>
                                              <a:dgm id="{33546AD5-F1FD-431D-A28E-0DA540003289}"/>
                                            </p:graphicEl>
                                          </p:spTgt>
                                        </p:tgtEl>
                                        <p:attrNameLst>
                                          <p:attrName>style.visibility</p:attrName>
                                        </p:attrNameLst>
                                      </p:cBhvr>
                                      <p:to>
                                        <p:strVal val="visible"/>
                                      </p:to>
                                    </p:set>
                                    <p:animEffect transition="in" filter="fade">
                                      <p:cBhvr>
                                        <p:cTn id="16" dur="500"/>
                                        <p:tgtEl>
                                          <p:spTgt spid="4">
                                            <p:graphicEl>
                                              <a:dgm id="{33546AD5-F1FD-431D-A28E-0DA540003289}"/>
                                            </p:graphicEl>
                                          </p:spTgt>
                                        </p:tgtEl>
                                      </p:cBhvr>
                                    </p:animEffect>
                                  </p:childTnLst>
                                </p:cTn>
                              </p:par>
                              <p:par>
                                <p:cTn id="17" presetID="10" presetClass="entr" presetSubtype="0" fill="hold" grpId="0" nodeType="withEffect">
                                  <p:stCondLst>
                                    <p:cond delay="1000"/>
                                  </p:stCondLst>
                                  <p:childTnLst>
                                    <p:set>
                                      <p:cBhvr>
                                        <p:cTn id="18" dur="1" fill="hold">
                                          <p:stCondLst>
                                            <p:cond delay="0"/>
                                          </p:stCondLst>
                                        </p:cTn>
                                        <p:tgtEl>
                                          <p:spTgt spid="4">
                                            <p:graphicEl>
                                              <a:dgm id="{480F0E2C-184E-43F0-944A-9DEC1A49A8DC}"/>
                                            </p:graphicEl>
                                          </p:spTgt>
                                        </p:tgtEl>
                                        <p:attrNameLst>
                                          <p:attrName>style.visibility</p:attrName>
                                        </p:attrNameLst>
                                      </p:cBhvr>
                                      <p:to>
                                        <p:strVal val="visible"/>
                                      </p:to>
                                    </p:set>
                                    <p:animEffect transition="in" filter="fade">
                                      <p:cBhvr>
                                        <p:cTn id="19" dur="500"/>
                                        <p:tgtEl>
                                          <p:spTgt spid="4">
                                            <p:graphicEl>
                                              <a:dgm id="{480F0E2C-184E-43F0-944A-9DEC1A49A8DC}"/>
                                            </p:graphicEl>
                                          </p:spTgt>
                                        </p:tgtEl>
                                      </p:cBhvr>
                                    </p:animEffect>
                                  </p:childTnLst>
                                </p:cTn>
                              </p:par>
                              <p:par>
                                <p:cTn id="20" presetID="10" presetClass="entr" presetSubtype="0" fill="hold" grpId="0" nodeType="withEffect">
                                  <p:stCondLst>
                                    <p:cond delay="1000"/>
                                  </p:stCondLst>
                                  <p:childTnLst>
                                    <p:set>
                                      <p:cBhvr>
                                        <p:cTn id="21" dur="1" fill="hold">
                                          <p:stCondLst>
                                            <p:cond delay="0"/>
                                          </p:stCondLst>
                                        </p:cTn>
                                        <p:tgtEl>
                                          <p:spTgt spid="4">
                                            <p:graphicEl>
                                              <a:dgm id="{B667B78B-AFE7-4B4C-8CBD-DC8D5BE87D8E}"/>
                                            </p:graphicEl>
                                          </p:spTgt>
                                        </p:tgtEl>
                                        <p:attrNameLst>
                                          <p:attrName>style.visibility</p:attrName>
                                        </p:attrNameLst>
                                      </p:cBhvr>
                                      <p:to>
                                        <p:strVal val="visible"/>
                                      </p:to>
                                    </p:set>
                                    <p:animEffect transition="in" filter="fade">
                                      <p:cBhvr>
                                        <p:cTn id="22" dur="500"/>
                                        <p:tgtEl>
                                          <p:spTgt spid="4">
                                            <p:graphicEl>
                                              <a:dgm id="{B667B78B-AFE7-4B4C-8CBD-DC8D5BE87D8E}"/>
                                            </p:graphicEl>
                                          </p:spTgt>
                                        </p:tgtEl>
                                      </p:cBhvr>
                                    </p:animEffect>
                                  </p:childTnLst>
                                </p:cTn>
                              </p:par>
                              <p:par>
                                <p:cTn id="23" presetID="10" presetClass="entr" presetSubtype="0" fill="hold" grpId="0" nodeType="withEffect">
                                  <p:stCondLst>
                                    <p:cond delay="1000"/>
                                  </p:stCondLst>
                                  <p:childTnLst>
                                    <p:set>
                                      <p:cBhvr>
                                        <p:cTn id="24" dur="1" fill="hold">
                                          <p:stCondLst>
                                            <p:cond delay="0"/>
                                          </p:stCondLst>
                                        </p:cTn>
                                        <p:tgtEl>
                                          <p:spTgt spid="4">
                                            <p:graphicEl>
                                              <a:dgm id="{97861B1A-B2F9-4D46-9B61-40915E57A367}"/>
                                            </p:graphicEl>
                                          </p:spTgt>
                                        </p:tgtEl>
                                        <p:attrNameLst>
                                          <p:attrName>style.visibility</p:attrName>
                                        </p:attrNameLst>
                                      </p:cBhvr>
                                      <p:to>
                                        <p:strVal val="visible"/>
                                      </p:to>
                                    </p:set>
                                    <p:animEffect transition="in" filter="fade">
                                      <p:cBhvr>
                                        <p:cTn id="25" dur="500"/>
                                        <p:tgtEl>
                                          <p:spTgt spid="4">
                                            <p:graphicEl>
                                              <a:dgm id="{97861B1A-B2F9-4D46-9B61-40915E57A367}"/>
                                            </p:graphicEl>
                                          </p:spTgt>
                                        </p:tgtEl>
                                      </p:cBhvr>
                                    </p:animEffect>
                                  </p:childTnLst>
                                </p:cTn>
                              </p:par>
                              <p:par>
                                <p:cTn id="26" presetID="10" presetClass="entr" presetSubtype="0" fill="hold" grpId="0" nodeType="withEffect">
                                  <p:stCondLst>
                                    <p:cond delay="1000"/>
                                  </p:stCondLst>
                                  <p:childTnLst>
                                    <p:set>
                                      <p:cBhvr>
                                        <p:cTn id="27" dur="1" fill="hold">
                                          <p:stCondLst>
                                            <p:cond delay="0"/>
                                          </p:stCondLst>
                                        </p:cTn>
                                        <p:tgtEl>
                                          <p:spTgt spid="4">
                                            <p:graphicEl>
                                              <a:dgm id="{CFB899DA-8DA2-4653-9508-FDCA688B92F9}"/>
                                            </p:graphicEl>
                                          </p:spTgt>
                                        </p:tgtEl>
                                        <p:attrNameLst>
                                          <p:attrName>style.visibility</p:attrName>
                                        </p:attrNameLst>
                                      </p:cBhvr>
                                      <p:to>
                                        <p:strVal val="visible"/>
                                      </p:to>
                                    </p:set>
                                    <p:animEffect transition="in" filter="fade">
                                      <p:cBhvr>
                                        <p:cTn id="28" dur="500"/>
                                        <p:tgtEl>
                                          <p:spTgt spid="4">
                                            <p:graphicEl>
                                              <a:dgm id="{CFB899DA-8DA2-4653-9508-FDCA688B92F9}"/>
                                            </p:graphicEl>
                                          </p:spTgt>
                                        </p:tgtEl>
                                      </p:cBhvr>
                                    </p:animEffect>
                                  </p:childTnLst>
                                </p:cTn>
                              </p:par>
                              <p:par>
                                <p:cTn id="29" presetID="10" presetClass="entr" presetSubtype="0" fill="hold" grpId="0" nodeType="withEffect">
                                  <p:stCondLst>
                                    <p:cond delay="2000"/>
                                  </p:stCondLst>
                                  <p:childTnLst>
                                    <p:set>
                                      <p:cBhvr>
                                        <p:cTn id="30" dur="1" fill="hold">
                                          <p:stCondLst>
                                            <p:cond delay="0"/>
                                          </p:stCondLst>
                                        </p:cTn>
                                        <p:tgtEl>
                                          <p:spTgt spid="4">
                                            <p:graphicEl>
                                              <a:dgm id="{7C1567F0-D696-4052-89D3-AEF26A6A78CE}"/>
                                            </p:graphicEl>
                                          </p:spTgt>
                                        </p:tgtEl>
                                        <p:attrNameLst>
                                          <p:attrName>style.visibility</p:attrName>
                                        </p:attrNameLst>
                                      </p:cBhvr>
                                      <p:to>
                                        <p:strVal val="visible"/>
                                      </p:to>
                                    </p:set>
                                    <p:animEffect transition="in" filter="fade">
                                      <p:cBhvr>
                                        <p:cTn id="31" dur="500"/>
                                        <p:tgtEl>
                                          <p:spTgt spid="4">
                                            <p:graphicEl>
                                              <a:dgm id="{7C1567F0-D696-4052-89D3-AEF26A6A78CE}"/>
                                            </p:graphicEl>
                                          </p:spTgt>
                                        </p:tgtEl>
                                      </p:cBhvr>
                                    </p:animEffect>
                                  </p:childTnLst>
                                </p:cTn>
                              </p:par>
                              <p:par>
                                <p:cTn id="32" presetID="10" presetClass="entr" presetSubtype="0" fill="hold" grpId="0" nodeType="withEffect">
                                  <p:stCondLst>
                                    <p:cond delay="2000"/>
                                  </p:stCondLst>
                                  <p:childTnLst>
                                    <p:set>
                                      <p:cBhvr>
                                        <p:cTn id="33" dur="1" fill="hold">
                                          <p:stCondLst>
                                            <p:cond delay="0"/>
                                          </p:stCondLst>
                                        </p:cTn>
                                        <p:tgtEl>
                                          <p:spTgt spid="4">
                                            <p:graphicEl>
                                              <a:dgm id="{DD4F46FA-3588-4DD9-9B52-8920F28EC952}"/>
                                            </p:graphicEl>
                                          </p:spTgt>
                                        </p:tgtEl>
                                        <p:attrNameLst>
                                          <p:attrName>style.visibility</p:attrName>
                                        </p:attrNameLst>
                                      </p:cBhvr>
                                      <p:to>
                                        <p:strVal val="visible"/>
                                      </p:to>
                                    </p:set>
                                    <p:animEffect transition="in" filter="fade">
                                      <p:cBhvr>
                                        <p:cTn id="34" dur="500"/>
                                        <p:tgtEl>
                                          <p:spTgt spid="4">
                                            <p:graphicEl>
                                              <a:dgm id="{DD4F46FA-3588-4DD9-9B52-8920F28EC952}"/>
                                            </p:graphicEl>
                                          </p:spTgt>
                                        </p:tgtEl>
                                      </p:cBhvr>
                                    </p:animEffect>
                                  </p:childTnLst>
                                </p:cTn>
                              </p:par>
                              <p:par>
                                <p:cTn id="35" presetID="10" presetClass="entr" presetSubtype="0" fill="hold" grpId="0" nodeType="withEffect">
                                  <p:stCondLst>
                                    <p:cond delay="2000"/>
                                  </p:stCondLst>
                                  <p:childTnLst>
                                    <p:set>
                                      <p:cBhvr>
                                        <p:cTn id="36" dur="1" fill="hold">
                                          <p:stCondLst>
                                            <p:cond delay="0"/>
                                          </p:stCondLst>
                                        </p:cTn>
                                        <p:tgtEl>
                                          <p:spTgt spid="4">
                                            <p:graphicEl>
                                              <a:dgm id="{616E4AA1-72CA-4DD5-A9B4-F41CEB2506A7}"/>
                                            </p:graphicEl>
                                          </p:spTgt>
                                        </p:tgtEl>
                                        <p:attrNameLst>
                                          <p:attrName>style.visibility</p:attrName>
                                        </p:attrNameLst>
                                      </p:cBhvr>
                                      <p:to>
                                        <p:strVal val="visible"/>
                                      </p:to>
                                    </p:set>
                                    <p:animEffect transition="in" filter="fade">
                                      <p:cBhvr>
                                        <p:cTn id="37" dur="500"/>
                                        <p:tgtEl>
                                          <p:spTgt spid="4">
                                            <p:graphicEl>
                                              <a:dgm id="{616E4AA1-72CA-4DD5-A9B4-F41CEB2506A7}"/>
                                            </p:graphicEl>
                                          </p:spTgt>
                                        </p:tgtEl>
                                      </p:cBhvr>
                                    </p:animEffect>
                                  </p:childTnLst>
                                </p:cTn>
                              </p:par>
                              <p:par>
                                <p:cTn id="38" presetID="10" presetClass="entr" presetSubtype="0" fill="hold" grpId="0" nodeType="withEffect">
                                  <p:stCondLst>
                                    <p:cond delay="3500"/>
                                  </p:stCondLst>
                                  <p:childTnLst>
                                    <p:set>
                                      <p:cBhvr>
                                        <p:cTn id="39" dur="1" fill="hold">
                                          <p:stCondLst>
                                            <p:cond delay="0"/>
                                          </p:stCondLst>
                                        </p:cTn>
                                        <p:tgtEl>
                                          <p:spTgt spid="4">
                                            <p:graphicEl>
                                              <a:dgm id="{A1C9BFF0-7993-4E10-A042-6D1A05BE5502}"/>
                                            </p:graphicEl>
                                          </p:spTgt>
                                        </p:tgtEl>
                                        <p:attrNameLst>
                                          <p:attrName>style.visibility</p:attrName>
                                        </p:attrNameLst>
                                      </p:cBhvr>
                                      <p:to>
                                        <p:strVal val="visible"/>
                                      </p:to>
                                    </p:set>
                                    <p:animEffect transition="in" filter="fade">
                                      <p:cBhvr>
                                        <p:cTn id="40" dur="500"/>
                                        <p:tgtEl>
                                          <p:spTgt spid="4">
                                            <p:graphicEl>
                                              <a:dgm id="{A1C9BFF0-7993-4E10-A042-6D1A05BE5502}"/>
                                            </p:graphicEl>
                                          </p:spTgt>
                                        </p:tgtEl>
                                      </p:cBhvr>
                                    </p:animEffect>
                                  </p:childTnLst>
                                </p:cTn>
                              </p:par>
                              <p:par>
                                <p:cTn id="41" presetID="10" presetClass="entr" presetSubtype="0" fill="hold" grpId="0" nodeType="withEffect">
                                  <p:stCondLst>
                                    <p:cond delay="3500"/>
                                  </p:stCondLst>
                                  <p:childTnLst>
                                    <p:set>
                                      <p:cBhvr>
                                        <p:cTn id="42" dur="1" fill="hold">
                                          <p:stCondLst>
                                            <p:cond delay="0"/>
                                          </p:stCondLst>
                                        </p:cTn>
                                        <p:tgtEl>
                                          <p:spTgt spid="4">
                                            <p:graphicEl>
                                              <a:dgm id="{699D57FA-D586-425F-AF77-900362F177AB}"/>
                                            </p:graphicEl>
                                          </p:spTgt>
                                        </p:tgtEl>
                                        <p:attrNameLst>
                                          <p:attrName>style.visibility</p:attrName>
                                        </p:attrNameLst>
                                      </p:cBhvr>
                                      <p:to>
                                        <p:strVal val="visible"/>
                                      </p:to>
                                    </p:set>
                                    <p:animEffect transition="in" filter="fade">
                                      <p:cBhvr>
                                        <p:cTn id="43" dur="500"/>
                                        <p:tgtEl>
                                          <p:spTgt spid="4">
                                            <p:graphicEl>
                                              <a:dgm id="{699D57FA-D586-425F-AF77-900362F177AB}"/>
                                            </p:graphicEl>
                                          </p:spTgt>
                                        </p:tgtEl>
                                      </p:cBhvr>
                                    </p:animEffect>
                                  </p:childTnLst>
                                </p:cTn>
                              </p:par>
                              <p:par>
                                <p:cTn id="44" presetID="10" presetClass="entr" presetSubtype="0" fill="hold" grpId="0" nodeType="withEffect">
                                  <p:stCondLst>
                                    <p:cond delay="3500"/>
                                  </p:stCondLst>
                                  <p:childTnLst>
                                    <p:set>
                                      <p:cBhvr>
                                        <p:cTn id="45" dur="1" fill="hold">
                                          <p:stCondLst>
                                            <p:cond delay="0"/>
                                          </p:stCondLst>
                                        </p:cTn>
                                        <p:tgtEl>
                                          <p:spTgt spid="4">
                                            <p:graphicEl>
                                              <a:dgm id="{E664A55B-D84B-442E-B29D-87B51524401B}"/>
                                            </p:graphicEl>
                                          </p:spTgt>
                                        </p:tgtEl>
                                        <p:attrNameLst>
                                          <p:attrName>style.visibility</p:attrName>
                                        </p:attrNameLst>
                                      </p:cBhvr>
                                      <p:to>
                                        <p:strVal val="visible"/>
                                      </p:to>
                                    </p:set>
                                    <p:animEffect transition="in" filter="fade">
                                      <p:cBhvr>
                                        <p:cTn id="46" dur="500"/>
                                        <p:tgtEl>
                                          <p:spTgt spid="4">
                                            <p:graphicEl>
                                              <a:dgm id="{E664A55B-D84B-442E-B29D-87B51524401B}"/>
                                            </p:graphicEl>
                                          </p:spTgt>
                                        </p:tgtEl>
                                      </p:cBhvr>
                                    </p:animEffect>
                                  </p:childTnLst>
                                </p:cTn>
                              </p:par>
                              <p:par>
                                <p:cTn id="47" presetID="10" presetClass="entr" presetSubtype="0" fill="hold" grpId="0" nodeType="withEffect">
                                  <p:stCondLst>
                                    <p:cond delay="3500"/>
                                  </p:stCondLst>
                                  <p:childTnLst>
                                    <p:set>
                                      <p:cBhvr>
                                        <p:cTn id="48" dur="1" fill="hold">
                                          <p:stCondLst>
                                            <p:cond delay="0"/>
                                          </p:stCondLst>
                                        </p:cTn>
                                        <p:tgtEl>
                                          <p:spTgt spid="4">
                                            <p:graphicEl>
                                              <a:dgm id="{ED68B8FD-4E28-4A5C-9975-487D6FAE8D06}"/>
                                            </p:graphicEl>
                                          </p:spTgt>
                                        </p:tgtEl>
                                        <p:attrNameLst>
                                          <p:attrName>style.visibility</p:attrName>
                                        </p:attrNameLst>
                                      </p:cBhvr>
                                      <p:to>
                                        <p:strVal val="visible"/>
                                      </p:to>
                                    </p:set>
                                    <p:animEffect transition="in" filter="fade">
                                      <p:cBhvr>
                                        <p:cTn id="49" dur="500"/>
                                        <p:tgtEl>
                                          <p:spTgt spid="4">
                                            <p:graphicEl>
                                              <a:dgm id="{ED68B8FD-4E28-4A5C-9975-487D6FAE8D06}"/>
                                            </p:graphicEl>
                                          </p:spTgt>
                                        </p:tgtEl>
                                      </p:cBhvr>
                                    </p:animEffect>
                                  </p:childTnLst>
                                </p:cTn>
                              </p:par>
                              <p:par>
                                <p:cTn id="50" presetID="10" presetClass="entr" presetSubtype="0" fill="hold" grpId="0" nodeType="withEffect">
                                  <p:stCondLst>
                                    <p:cond delay="4750"/>
                                  </p:stCondLst>
                                  <p:childTnLst>
                                    <p:set>
                                      <p:cBhvr>
                                        <p:cTn id="51" dur="1" fill="hold">
                                          <p:stCondLst>
                                            <p:cond delay="0"/>
                                          </p:stCondLst>
                                        </p:cTn>
                                        <p:tgtEl>
                                          <p:spTgt spid="4">
                                            <p:graphicEl>
                                              <a:dgm id="{DCE70E50-4C6D-447A-B11A-0770269B21C7}"/>
                                            </p:graphicEl>
                                          </p:spTgt>
                                        </p:tgtEl>
                                        <p:attrNameLst>
                                          <p:attrName>style.visibility</p:attrName>
                                        </p:attrNameLst>
                                      </p:cBhvr>
                                      <p:to>
                                        <p:strVal val="visible"/>
                                      </p:to>
                                    </p:set>
                                    <p:animEffect transition="in" filter="fade">
                                      <p:cBhvr>
                                        <p:cTn id="52" dur="500"/>
                                        <p:tgtEl>
                                          <p:spTgt spid="4">
                                            <p:graphicEl>
                                              <a:dgm id="{DCE70E50-4C6D-447A-B11A-0770269B21C7}"/>
                                            </p:graphicEl>
                                          </p:spTgt>
                                        </p:tgtEl>
                                      </p:cBhvr>
                                    </p:animEffect>
                                  </p:childTnLst>
                                </p:cTn>
                              </p:par>
                              <p:par>
                                <p:cTn id="53" presetID="10" presetClass="entr" presetSubtype="0" fill="hold" grpId="0" nodeType="withEffect">
                                  <p:stCondLst>
                                    <p:cond delay="4750"/>
                                  </p:stCondLst>
                                  <p:childTnLst>
                                    <p:set>
                                      <p:cBhvr>
                                        <p:cTn id="54" dur="1" fill="hold">
                                          <p:stCondLst>
                                            <p:cond delay="0"/>
                                          </p:stCondLst>
                                        </p:cTn>
                                        <p:tgtEl>
                                          <p:spTgt spid="4">
                                            <p:graphicEl>
                                              <a:dgm id="{366841FB-2652-42F1-984E-12C63507D358}"/>
                                            </p:graphicEl>
                                          </p:spTgt>
                                        </p:tgtEl>
                                        <p:attrNameLst>
                                          <p:attrName>style.visibility</p:attrName>
                                        </p:attrNameLst>
                                      </p:cBhvr>
                                      <p:to>
                                        <p:strVal val="visible"/>
                                      </p:to>
                                    </p:set>
                                    <p:animEffect transition="in" filter="fade">
                                      <p:cBhvr>
                                        <p:cTn id="55" dur="500"/>
                                        <p:tgtEl>
                                          <p:spTgt spid="4">
                                            <p:graphicEl>
                                              <a:dgm id="{366841FB-2652-42F1-984E-12C63507D35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uiExpand="1">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anose="020F0502020204030204" pitchFamily="34" charset="0"/>
                <a:cs typeface="Calibri" panose="020F0502020204030204" pitchFamily="34" charset="0"/>
              </a:rPr>
              <a:t>Equity</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772816"/>
            <a:ext cx="7620000" cy="4495800"/>
          </a:xfrm>
        </p:spPr>
        <p:txBody>
          <a:bodyPr>
            <a:normAutofit/>
          </a:bodyPr>
          <a:lstStyle/>
          <a:p>
            <a:pPr marL="344488" indent="-342900">
              <a:buFont typeface="Arial" panose="020B0604020202020204" pitchFamily="34" charset="0"/>
              <a:buChar char="•"/>
            </a:pPr>
            <a:r>
              <a:rPr lang="en-US" sz="2200" dirty="0" smtClean="0">
                <a:latin typeface="Calibri" panose="020F0502020204030204" pitchFamily="34" charset="0"/>
                <a:cs typeface="Calibri" panose="020F0502020204030204" pitchFamily="34" charset="0"/>
              </a:rPr>
              <a:t>How can opportunities offered by your research program be made equally available to all participants?</a:t>
            </a:r>
          </a:p>
          <a:p>
            <a:pPr marL="344488" indent="-342900">
              <a:buFont typeface="Arial" panose="020B0604020202020204" pitchFamily="34" charset="0"/>
              <a:buChar char="•"/>
            </a:pPr>
            <a:r>
              <a:rPr lang="en-US" sz="2200" dirty="0" smtClean="0">
                <a:latin typeface="Calibri" panose="020F0502020204030204" pitchFamily="34" charset="0"/>
                <a:cs typeface="Calibri" panose="020F0502020204030204" pitchFamily="34" charset="0"/>
              </a:rPr>
              <a:t>What </a:t>
            </a:r>
            <a:r>
              <a:rPr lang="en-US" sz="2200" b="1" dirty="0" smtClean="0">
                <a:latin typeface="Calibri" panose="020F0502020204030204" pitchFamily="34" charset="0"/>
                <a:cs typeface="Calibri" panose="020F0502020204030204" pitchFamily="34" charset="0"/>
              </a:rPr>
              <a:t>systemic</a:t>
            </a:r>
            <a:r>
              <a:rPr lang="en-US" sz="2200" dirty="0" smtClean="0">
                <a:latin typeface="Calibri" panose="020F0502020204030204" pitchFamily="34" charset="0"/>
                <a:cs typeface="Calibri" panose="020F0502020204030204" pitchFamily="34" charset="0"/>
              </a:rPr>
              <a:t> barriers and biases exist that impede this?</a:t>
            </a:r>
          </a:p>
          <a:p>
            <a:pPr marL="344488" indent="-342900">
              <a:buFont typeface="Arial" panose="020B0604020202020204" pitchFamily="34" charset="0"/>
              <a:buChar char="•"/>
            </a:pPr>
            <a:r>
              <a:rPr lang="en-US" sz="2200" dirty="0" smtClean="0">
                <a:latin typeface="Calibri" panose="020F0502020204030204" pitchFamily="34" charset="0"/>
                <a:cs typeface="Calibri" panose="020F0502020204030204" pitchFamily="34" charset="0"/>
              </a:rPr>
              <a:t>Do members of designated groups – and think </a:t>
            </a:r>
            <a:r>
              <a:rPr lang="en-US" sz="2200" dirty="0" err="1" smtClean="0">
                <a:latin typeface="Calibri" panose="020F0502020204030204" pitchFamily="34" charset="0"/>
                <a:cs typeface="Calibri" panose="020F0502020204030204" pitchFamily="34" charset="0"/>
              </a:rPr>
              <a:t>intersectionally</a:t>
            </a:r>
            <a:r>
              <a:rPr lang="en-US" sz="2200" dirty="0" smtClean="0">
                <a:latin typeface="Calibri" panose="020F0502020204030204" pitchFamily="34" charset="0"/>
                <a:cs typeface="Calibri" panose="020F0502020204030204" pitchFamily="34" charset="0"/>
              </a:rPr>
              <a:t> too – have more, </a:t>
            </a:r>
            <a:r>
              <a:rPr lang="en-US" sz="2200" b="1" dirty="0" smtClean="0">
                <a:latin typeface="Calibri" panose="020F0502020204030204" pitchFamily="34" charset="0"/>
                <a:cs typeface="Calibri" panose="020F0502020204030204" pitchFamily="34" charset="0"/>
              </a:rPr>
              <a:t>or different</a:t>
            </a:r>
            <a:r>
              <a:rPr lang="en-US" sz="2200" dirty="0" smtClean="0">
                <a:latin typeface="Calibri" panose="020F0502020204030204" pitchFamily="34" charset="0"/>
                <a:cs typeface="Calibri" panose="020F0502020204030204" pitchFamily="34" charset="0"/>
              </a:rPr>
              <a:t>, needs in order to access opportunities?</a:t>
            </a:r>
          </a:p>
          <a:p>
            <a:pPr marL="344488" indent="-342900">
              <a:buFont typeface="Arial" panose="020B0604020202020204" pitchFamily="34" charset="0"/>
              <a:buChar char="•"/>
            </a:pPr>
            <a:r>
              <a:rPr lang="en-US" sz="2200" i="1" dirty="0" smtClean="0">
                <a:latin typeface="Calibri" panose="020F0502020204030204" pitchFamily="34" charset="0"/>
                <a:cs typeface="Calibri" panose="020F0502020204030204" pitchFamily="34" charset="0"/>
              </a:rPr>
              <a:t>Recruiting</a:t>
            </a:r>
            <a:r>
              <a:rPr lang="en-US" sz="2200" dirty="0" smtClean="0">
                <a:latin typeface="Calibri" panose="020F0502020204030204" pitchFamily="34" charset="0"/>
                <a:cs typeface="Calibri" panose="020F0502020204030204" pitchFamily="34" charset="0"/>
              </a:rPr>
              <a:t>: candidates may have taken leaves, and/or have diverse and equally valuable research histories (e.g. non-peer-reviewed articles on important Indigenous issues), etc.  </a:t>
            </a:r>
          </a:p>
          <a:p>
            <a:pPr marL="344488" indent="-342900">
              <a:buFont typeface="Arial" panose="020B0604020202020204" pitchFamily="34" charset="0"/>
              <a:buChar char="•"/>
            </a:pPr>
            <a:r>
              <a:rPr lang="en-US" sz="2200" i="1" dirty="0" smtClean="0">
                <a:latin typeface="Calibri" panose="020F0502020204030204" pitchFamily="34" charset="0"/>
                <a:cs typeface="Calibri" panose="020F0502020204030204" pitchFamily="34" charset="0"/>
              </a:rPr>
              <a:t>Having been recruited</a:t>
            </a:r>
            <a:r>
              <a:rPr lang="en-US" sz="2200" dirty="0" smtClean="0">
                <a:latin typeface="Calibri" panose="020F0502020204030204" pitchFamily="34" charset="0"/>
                <a:cs typeface="Calibri" panose="020F0502020204030204" pitchFamily="34" charset="0"/>
              </a:rPr>
              <a:t>: funding, publishing, conference participation, recognition (within and outside of the university), industry connections, etc.</a:t>
            </a:r>
          </a:p>
          <a:p>
            <a:pPr marL="344488" indent="-342900">
              <a:buFont typeface="Arial" panose="020B0604020202020204" pitchFamily="34" charset="0"/>
              <a:buChar char="•"/>
            </a:pPr>
            <a:endParaRPr lang="en-US" dirty="0" smtClean="0"/>
          </a:p>
          <a:p>
            <a:endParaRPr lang="en-US" dirty="0"/>
          </a:p>
        </p:txBody>
      </p:sp>
      <p:sp>
        <p:nvSpPr>
          <p:cNvPr id="4" name="Text Placeholder 3"/>
          <p:cNvSpPr>
            <a:spLocks noGrp="1"/>
          </p:cNvSpPr>
          <p:nvPr>
            <p:ph type="body" sz="quarter" idx="13"/>
          </p:nvPr>
        </p:nvSpPr>
        <p:spPr/>
        <p:txBody>
          <a:bodyPr/>
          <a:lstStyle/>
          <a:p>
            <a:pPr marL="0"/>
            <a:r>
              <a:rPr lang="en-US" sz="2800" dirty="0" smtClean="0">
                <a:latin typeface="Calibri" panose="020F0502020204030204" pitchFamily="34" charset="0"/>
                <a:cs typeface="Calibri" panose="020F0502020204030204" pitchFamily="34" charset="0"/>
              </a:rPr>
              <a:t>The Practical Points</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63051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anose="020F0502020204030204" pitchFamily="34" charset="0"/>
                <a:cs typeface="Calibri" panose="020F0502020204030204" pitchFamily="34" charset="0"/>
              </a:rPr>
              <a:t>Diversity</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8269" y="1700808"/>
            <a:ext cx="7620000" cy="4495800"/>
          </a:xfrm>
        </p:spPr>
        <p:txBody>
          <a:bodyPr/>
          <a:lstStyle/>
          <a:p>
            <a:pPr marL="344488" indent="-342900">
              <a:buFont typeface="Arial" panose="020B0604020202020204" pitchFamily="34" charset="0"/>
              <a:buChar char="•"/>
            </a:pPr>
            <a:r>
              <a:rPr lang="en-US" sz="2200" dirty="0" smtClean="0">
                <a:latin typeface="Calibri" panose="020F0502020204030204" pitchFamily="34" charset="0"/>
                <a:cs typeface="Calibri" panose="020F0502020204030204" pitchFamily="34" charset="0"/>
              </a:rPr>
              <a:t>Which designated groups – and consider intersectionality – are underrepresented in your </a:t>
            </a:r>
            <a:r>
              <a:rPr lang="en-US" sz="2200" b="1" dirty="0" smtClean="0">
                <a:latin typeface="Calibri" panose="020F0502020204030204" pitchFamily="34" charset="0"/>
                <a:cs typeface="Calibri" panose="020F0502020204030204" pitchFamily="34" charset="0"/>
              </a:rPr>
              <a:t>specific</a:t>
            </a:r>
            <a:r>
              <a:rPr lang="en-US" sz="2200" dirty="0" smtClean="0">
                <a:latin typeface="Calibri" panose="020F0502020204030204" pitchFamily="34" charset="0"/>
                <a:cs typeface="Calibri" panose="020F0502020204030204" pitchFamily="34" charset="0"/>
              </a:rPr>
              <a:t> field/department/program?</a:t>
            </a:r>
          </a:p>
          <a:p>
            <a:pPr marL="344488" indent="-342900">
              <a:buFont typeface="Arial" panose="020B0604020202020204" pitchFamily="34" charset="0"/>
              <a:buChar char="•"/>
            </a:pPr>
            <a:r>
              <a:rPr lang="en-US" sz="2200" dirty="0" smtClean="0">
                <a:latin typeface="Calibri" panose="020F0502020204030204" pitchFamily="34" charset="0"/>
                <a:cs typeface="Calibri" panose="020F0502020204030204" pitchFamily="34" charset="0"/>
              </a:rPr>
              <a:t>Tri-council focuses on members of 4 designated groups – women, </a:t>
            </a:r>
            <a:r>
              <a:rPr lang="en-US" sz="2200" dirty="0">
                <a:latin typeface="Calibri" panose="020F0502020204030204" pitchFamily="34" charset="0"/>
                <a:cs typeface="Calibri" panose="020F0502020204030204" pitchFamily="34" charset="0"/>
              </a:rPr>
              <a:t>Indigenous </a:t>
            </a:r>
            <a:r>
              <a:rPr lang="en-US" sz="2200" dirty="0" smtClean="0">
                <a:latin typeface="Calibri" panose="020F0502020204030204" pitchFamily="34" charset="0"/>
                <a:cs typeface="Calibri" panose="020F0502020204030204" pitchFamily="34" charset="0"/>
              </a:rPr>
              <a:t>peoples, members of visible minorities, persons with disabilities. You can go beyond this (e.g. LGBTQ2+)</a:t>
            </a:r>
          </a:p>
          <a:p>
            <a:pPr marL="344488" indent="-342900">
              <a:buFont typeface="Arial" panose="020B0604020202020204" pitchFamily="34" charset="0"/>
              <a:buChar char="•"/>
            </a:pPr>
            <a:r>
              <a:rPr lang="en-US" sz="2200" dirty="0" smtClean="0">
                <a:latin typeface="Calibri" panose="020F0502020204030204" pitchFamily="34" charset="0"/>
                <a:cs typeface="Calibri" panose="020F0502020204030204" pitchFamily="34" charset="0"/>
              </a:rPr>
              <a:t>Diversity of trainees</a:t>
            </a:r>
          </a:p>
          <a:p>
            <a:pPr marL="344488" indent="-342900">
              <a:buFont typeface="Arial" panose="020B0604020202020204" pitchFamily="34" charset="0"/>
              <a:buChar char="•"/>
            </a:pPr>
            <a:r>
              <a:rPr lang="en-US" sz="2200" b="1" dirty="0">
                <a:latin typeface="Calibri" panose="020F0502020204030204" pitchFamily="34" charset="0"/>
                <a:cs typeface="Calibri" panose="020F0502020204030204" pitchFamily="34" charset="0"/>
              </a:rPr>
              <a:t>Proactive</a:t>
            </a:r>
            <a:r>
              <a:rPr lang="en-US" sz="2200" dirty="0">
                <a:latin typeface="Calibri" panose="020F0502020204030204" pitchFamily="34" charset="0"/>
                <a:cs typeface="Calibri" panose="020F0502020204030204" pitchFamily="34" charset="0"/>
              </a:rPr>
              <a:t> search for </a:t>
            </a:r>
            <a:r>
              <a:rPr lang="en-US" sz="2200" dirty="0" smtClean="0">
                <a:latin typeface="Calibri" panose="020F0502020204030204" pitchFamily="34" charset="0"/>
                <a:cs typeface="Calibri" panose="020F0502020204030204" pitchFamily="34" charset="0"/>
              </a:rPr>
              <a:t>trainees – members of underrepresented groups may be more reticent to put themselves forward for a position, even when they feel wholly qualified</a:t>
            </a:r>
          </a:p>
          <a:p>
            <a:pPr marL="344488" indent="-342900">
              <a:buFont typeface="Arial" panose="020B0604020202020204" pitchFamily="34" charset="0"/>
              <a:buChar char="•"/>
            </a:pPr>
            <a:r>
              <a:rPr lang="en-US" sz="2200" dirty="0" smtClean="0">
                <a:latin typeface="Calibri" panose="020F0502020204030204" pitchFamily="34" charset="0"/>
                <a:cs typeface="Calibri" panose="020F0502020204030204" pitchFamily="34" charset="0"/>
              </a:rPr>
              <a:t>Diversity of role models – research team and beyond</a:t>
            </a:r>
          </a:p>
          <a:p>
            <a:pPr marL="344488" indent="-342900">
              <a:buFont typeface="Arial" panose="020B0604020202020204" pitchFamily="34" charset="0"/>
              <a:buChar char="•"/>
            </a:pPr>
            <a:endParaRPr lang="en-US" dirty="0" smtClean="0"/>
          </a:p>
          <a:p>
            <a:pPr marL="344488" indent="-342900">
              <a:buFont typeface="Arial" panose="020B0604020202020204" pitchFamily="34" charset="0"/>
              <a:buChar char="•"/>
            </a:pPr>
            <a:endParaRPr lang="en-US" dirty="0" smtClean="0"/>
          </a:p>
        </p:txBody>
      </p:sp>
      <p:sp>
        <p:nvSpPr>
          <p:cNvPr id="4" name="Text Placeholder 3"/>
          <p:cNvSpPr>
            <a:spLocks noGrp="1"/>
          </p:cNvSpPr>
          <p:nvPr>
            <p:ph type="body" sz="quarter" idx="13"/>
          </p:nvPr>
        </p:nvSpPr>
        <p:spPr>
          <a:xfrm>
            <a:off x="457200" y="1028859"/>
            <a:ext cx="7620000" cy="381000"/>
          </a:xfrm>
        </p:spPr>
        <p:txBody>
          <a:bodyPr/>
          <a:lstStyle/>
          <a:p>
            <a:pPr marL="0"/>
            <a:r>
              <a:rPr lang="en-US" sz="2400" dirty="0" smtClean="0"/>
              <a:t>The Practical Points</a:t>
            </a:r>
            <a:endParaRPr lang="en-US" sz="2400" dirty="0"/>
          </a:p>
        </p:txBody>
      </p:sp>
    </p:spTree>
    <p:extLst>
      <p:ext uri="{BB962C8B-B14F-4D97-AF65-F5344CB8AC3E}">
        <p14:creationId xmlns:p14="http://schemas.microsoft.com/office/powerpoint/2010/main" val="135196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anose="020F0502020204030204" pitchFamily="34" charset="0"/>
                <a:cs typeface="Calibri" panose="020F0502020204030204" pitchFamily="34" charset="0"/>
              </a:rPr>
              <a:t>Inclusion</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6619" y="1772816"/>
            <a:ext cx="7620000" cy="4495800"/>
          </a:xfrm>
        </p:spPr>
        <p:txBody>
          <a:bodyPr>
            <a:normAutofit lnSpcReduction="10000"/>
          </a:bodyPr>
          <a:lstStyle/>
          <a:p>
            <a:pPr marL="344488" indent="-342900">
              <a:buFont typeface="Arial" panose="020B0604020202020204" pitchFamily="34" charset="0"/>
              <a:buChar char="•"/>
            </a:pPr>
            <a:r>
              <a:rPr lang="en-US" sz="2200" dirty="0" smtClean="0">
                <a:latin typeface="Calibri" panose="020F0502020204030204" pitchFamily="34" charset="0"/>
                <a:cs typeface="Calibri" panose="020F0502020204030204" pitchFamily="34" charset="0"/>
              </a:rPr>
              <a:t>A lot of reflection and work has to go into this aspect</a:t>
            </a:r>
          </a:p>
          <a:p>
            <a:pPr marL="344488" indent="-342900">
              <a:buFont typeface="Arial" panose="020B0604020202020204" pitchFamily="34" charset="0"/>
              <a:buChar char="•"/>
            </a:pPr>
            <a:r>
              <a:rPr lang="en-US" sz="2200" dirty="0" smtClean="0">
                <a:latin typeface="Calibri" panose="020F0502020204030204" pitchFamily="34" charset="0"/>
                <a:cs typeface="Calibri" panose="020F0502020204030204" pitchFamily="34" charset="0"/>
              </a:rPr>
              <a:t>What resources are already available at Concordia (e.g. Women in Engineering Concordia, Indigenous Student Recruitment Office)? Can you establish links between your proposed research program and these resources?</a:t>
            </a:r>
          </a:p>
          <a:p>
            <a:pPr marL="344488" indent="-342900">
              <a:buFont typeface="Arial" panose="020B0604020202020204" pitchFamily="34" charset="0"/>
              <a:buChar char="•"/>
            </a:pPr>
            <a:r>
              <a:rPr lang="en-US" sz="2200" dirty="0" smtClean="0">
                <a:latin typeface="Calibri" panose="020F0502020204030204" pitchFamily="34" charset="0"/>
                <a:cs typeface="Calibri" panose="020F0502020204030204" pitchFamily="34" charset="0"/>
              </a:rPr>
              <a:t>Mentorship is crucial</a:t>
            </a:r>
          </a:p>
          <a:p>
            <a:pPr marL="344488" indent="-342900">
              <a:buFont typeface="Arial" panose="020B0604020202020204" pitchFamily="34" charset="0"/>
              <a:buChar char="•"/>
            </a:pPr>
            <a:r>
              <a:rPr lang="en-US" sz="2200" dirty="0" smtClean="0">
                <a:latin typeface="Calibri" panose="020F0502020204030204" pitchFamily="34" charset="0"/>
                <a:cs typeface="Calibri" panose="020F0502020204030204" pitchFamily="34" charset="0"/>
              </a:rPr>
              <a:t>Consider rates of attrition in </a:t>
            </a:r>
            <a:r>
              <a:rPr lang="en-US" sz="2200" i="1" dirty="0" smtClean="0">
                <a:latin typeface="Calibri" panose="020F0502020204030204" pitchFamily="34" charset="0"/>
                <a:cs typeface="Calibri" panose="020F0502020204030204" pitchFamily="34" charset="0"/>
              </a:rPr>
              <a:t>your</a:t>
            </a:r>
            <a:r>
              <a:rPr lang="en-US" sz="2200" dirty="0" smtClean="0">
                <a:latin typeface="Calibri" panose="020F0502020204030204" pitchFamily="34" charset="0"/>
                <a:cs typeface="Calibri" panose="020F0502020204030204" pitchFamily="34" charset="0"/>
              </a:rPr>
              <a:t> field for members of designated groups (e.g. natural sciences and engineering – 37% women at bachelor level -&gt; 12.5% women at full professor level)</a:t>
            </a:r>
          </a:p>
          <a:p>
            <a:pPr marL="344488" indent="-342900">
              <a:buFont typeface="Arial" panose="020B0604020202020204" pitchFamily="34" charset="0"/>
              <a:buChar char="•"/>
            </a:pPr>
            <a:r>
              <a:rPr lang="en-US" sz="2200" dirty="0" smtClean="0">
                <a:latin typeface="Calibri" panose="020F0502020204030204" pitchFamily="34" charset="0"/>
                <a:cs typeface="Calibri" panose="020F0502020204030204" pitchFamily="34" charset="0"/>
              </a:rPr>
              <a:t>Concrete responses to </a:t>
            </a:r>
            <a:r>
              <a:rPr lang="en-US" sz="2200" b="1" dirty="0" smtClean="0">
                <a:latin typeface="Calibri" panose="020F0502020204030204" pitchFamily="34" charset="0"/>
                <a:cs typeface="Calibri" panose="020F0502020204030204" pitchFamily="34" charset="0"/>
              </a:rPr>
              <a:t>ensure</a:t>
            </a:r>
            <a:r>
              <a:rPr lang="en-US" sz="2200" dirty="0" smtClean="0">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a</a:t>
            </a:r>
            <a:r>
              <a:rPr lang="en-US" sz="2200" dirty="0" smtClean="0">
                <a:latin typeface="Calibri" panose="020F0502020204030204" pitchFamily="34" charset="0"/>
                <a:cs typeface="Calibri" panose="020F0502020204030204" pitchFamily="34" charset="0"/>
              </a:rPr>
              <a:t>ll researchers feel they belong – individuals valued, contributions respected, equitable support</a:t>
            </a:r>
          </a:p>
          <a:p>
            <a:pPr marL="344488" indent="-342900">
              <a:buFont typeface="Arial" panose="020B0604020202020204" pitchFamily="34" charset="0"/>
              <a:buChar char="•"/>
            </a:pPr>
            <a:endParaRPr lang="en-US" dirty="0"/>
          </a:p>
        </p:txBody>
      </p:sp>
      <p:sp>
        <p:nvSpPr>
          <p:cNvPr id="4" name="Text Placeholder 3"/>
          <p:cNvSpPr>
            <a:spLocks noGrp="1"/>
          </p:cNvSpPr>
          <p:nvPr>
            <p:ph type="body" sz="quarter" idx="13"/>
          </p:nvPr>
        </p:nvSpPr>
        <p:spPr/>
        <p:txBody>
          <a:bodyPr/>
          <a:lstStyle/>
          <a:p>
            <a:pPr marL="7938" indent="-7938"/>
            <a:r>
              <a:rPr lang="en-US" sz="2400" dirty="0" smtClean="0">
                <a:latin typeface="Calibri" panose="020F0502020204030204" pitchFamily="34" charset="0"/>
                <a:cs typeface="Calibri" panose="020F0502020204030204" pitchFamily="34" charset="0"/>
              </a:rPr>
              <a:t>The Practical Points</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40153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anose="020F0502020204030204" pitchFamily="34" charset="0"/>
                <a:cs typeface="Calibri" panose="020F0502020204030204" pitchFamily="34" charset="0"/>
              </a:rPr>
              <a:t>Overall Practical Points about EDI</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sz="half" idx="1"/>
          </p:nvPr>
        </p:nvSpPr>
        <p:spPr>
          <a:xfrm>
            <a:off x="457200" y="1536192"/>
            <a:ext cx="3826768" cy="4590288"/>
          </a:xfrm>
        </p:spPr>
        <p:txBody>
          <a:bodyPr>
            <a:noAutofit/>
          </a:bodyPr>
          <a:lstStyle/>
          <a:p>
            <a:pPr marL="458788" indent="-457200">
              <a:buFont typeface="Arial" panose="020B0604020202020204" pitchFamily="34" charset="0"/>
              <a:buChar char="•"/>
            </a:pPr>
            <a:r>
              <a:rPr lang="en-US" sz="2100" dirty="0" smtClean="0">
                <a:latin typeface="Calibri" panose="020F0502020204030204" pitchFamily="34" charset="0"/>
                <a:cs typeface="Calibri" panose="020F0502020204030204" pitchFamily="34" charset="0"/>
              </a:rPr>
              <a:t>Strong leadership commitment to EDI</a:t>
            </a:r>
          </a:p>
          <a:p>
            <a:pPr marL="458788" indent="-457200">
              <a:buFont typeface="Arial" panose="020B0604020202020204" pitchFamily="34" charset="0"/>
              <a:buChar char="•"/>
            </a:pPr>
            <a:r>
              <a:rPr lang="en-US" sz="2100" dirty="0" smtClean="0">
                <a:latin typeface="Calibri" panose="020F0502020204030204" pitchFamily="34" charset="0"/>
                <a:cs typeface="Calibri" panose="020F0502020204030204" pitchFamily="34" charset="0"/>
              </a:rPr>
              <a:t>Unconscious bias and EDI training for team members *</a:t>
            </a:r>
          </a:p>
          <a:p>
            <a:pPr marL="1588" indent="0">
              <a:buNone/>
            </a:pPr>
            <a:endParaRPr lang="en-US" sz="800" i="1" dirty="0" smtClean="0">
              <a:latin typeface="Calibri" panose="020F0502020204030204" pitchFamily="34" charset="0"/>
              <a:cs typeface="Calibri" panose="020F0502020204030204" pitchFamily="34" charset="0"/>
            </a:endParaRPr>
          </a:p>
          <a:p>
            <a:pPr marL="1588" indent="0">
              <a:buNone/>
            </a:pPr>
            <a:r>
              <a:rPr lang="en-US" sz="2000" i="1" dirty="0" smtClean="0">
                <a:latin typeface="Calibri" panose="020F0502020204030204" pitchFamily="34" charset="0"/>
                <a:cs typeface="Calibri" panose="020F0502020204030204" pitchFamily="34" charset="0"/>
              </a:rPr>
              <a:t>*</a:t>
            </a:r>
            <a:r>
              <a:rPr lang="en-US" sz="2000" i="1" dirty="0">
                <a:latin typeface="Calibri" panose="020F0502020204030204" pitchFamily="34" charset="0"/>
                <a:cs typeface="Calibri" panose="020F0502020204030204" pitchFamily="34" charset="0"/>
              </a:rPr>
              <a:t>Mark </a:t>
            </a:r>
            <a:r>
              <a:rPr lang="en-US" sz="2000" i="1" dirty="0" err="1">
                <a:latin typeface="Calibri" panose="020F0502020204030204" pitchFamily="34" charset="0"/>
                <a:cs typeface="Calibri" panose="020F0502020204030204" pitchFamily="34" charset="0"/>
              </a:rPr>
              <a:t>Villacorta</a:t>
            </a:r>
            <a:r>
              <a:rPr lang="en-US" sz="2000" i="1" dirty="0">
                <a:latin typeface="Calibri" panose="020F0502020204030204" pitchFamily="34" charset="0"/>
                <a:cs typeface="Calibri" panose="020F0502020204030204" pitchFamily="34" charset="0"/>
              </a:rPr>
              <a:t> </a:t>
            </a:r>
            <a:r>
              <a:rPr lang="en-US" sz="2000" i="1" dirty="0" smtClean="0">
                <a:latin typeface="Calibri" panose="020F0502020204030204" pitchFamily="34" charset="0"/>
                <a:cs typeface="Calibri" panose="020F0502020204030204" pitchFamily="34" charset="0"/>
              </a:rPr>
              <a:t>(</a:t>
            </a:r>
            <a:r>
              <a:rPr lang="en-US" sz="2000" i="1" dirty="0">
                <a:latin typeface="Calibri" panose="020F0502020204030204" pitchFamily="34" charset="0"/>
                <a:cs typeface="Calibri" panose="020F0502020204030204" pitchFamily="34" charset="0"/>
              </a:rPr>
              <a:t>Senior Lead, Equity and Inclusion) can tailor unconscious bias training for </a:t>
            </a:r>
            <a:r>
              <a:rPr lang="en-US" sz="2000" i="1" dirty="0" smtClean="0">
                <a:latin typeface="Calibri" panose="020F0502020204030204" pitchFamily="34" charset="0"/>
                <a:cs typeface="Calibri" panose="020F0502020204030204" pitchFamily="34" charset="0"/>
              </a:rPr>
              <a:t>you and-or your team </a:t>
            </a:r>
            <a:r>
              <a:rPr lang="en-US" sz="2000" i="1" dirty="0">
                <a:latin typeface="Calibri" panose="020F0502020204030204" pitchFamily="34" charset="0"/>
                <a:cs typeface="Calibri" panose="020F0502020204030204" pitchFamily="34" charset="0"/>
              </a:rPr>
              <a:t>– see last slide for contact </a:t>
            </a:r>
            <a:r>
              <a:rPr lang="en-US" sz="2000" i="1" dirty="0" smtClean="0">
                <a:latin typeface="Calibri" panose="020F0502020204030204" pitchFamily="34" charset="0"/>
                <a:cs typeface="Calibri" panose="020F0502020204030204" pitchFamily="34" charset="0"/>
              </a:rPr>
              <a:t>information</a:t>
            </a:r>
            <a:endParaRPr lang="en-US" sz="2000" i="1" dirty="0">
              <a:latin typeface="Calibri" panose="020F0502020204030204" pitchFamily="34" charset="0"/>
              <a:cs typeface="Calibri" panose="020F0502020204030204" pitchFamily="34" charset="0"/>
            </a:endParaRPr>
          </a:p>
        </p:txBody>
      </p:sp>
      <p:sp>
        <p:nvSpPr>
          <p:cNvPr id="4" name="Content Placeholder 3"/>
          <p:cNvSpPr>
            <a:spLocks noGrp="1"/>
          </p:cNvSpPr>
          <p:nvPr>
            <p:ph sz="half" idx="2"/>
          </p:nvPr>
        </p:nvSpPr>
        <p:spPr>
          <a:xfrm>
            <a:off x="4805465" y="1536192"/>
            <a:ext cx="3657600" cy="4590288"/>
          </a:xfrm>
        </p:spPr>
        <p:txBody>
          <a:bodyPr>
            <a:normAutofit lnSpcReduction="10000"/>
          </a:bodyPr>
          <a:lstStyle/>
          <a:p>
            <a:pPr marL="458788" indent="-457200">
              <a:buFont typeface="Arial" panose="020B0604020202020204" pitchFamily="34" charset="0"/>
              <a:buChar char="•"/>
            </a:pPr>
            <a:r>
              <a:rPr lang="en-US" sz="2200" dirty="0">
                <a:latin typeface="Calibri" panose="020F0502020204030204" pitchFamily="34" charset="0"/>
                <a:cs typeface="Calibri" panose="020F0502020204030204" pitchFamily="34" charset="0"/>
              </a:rPr>
              <a:t>Open and transparent recruitment</a:t>
            </a:r>
          </a:p>
          <a:p>
            <a:pPr marL="458788" indent="-457200">
              <a:buFont typeface="Arial" panose="020B0604020202020204" pitchFamily="34" charset="0"/>
              <a:buChar char="•"/>
            </a:pPr>
            <a:r>
              <a:rPr lang="en-US" sz="2200" dirty="0">
                <a:latin typeface="Calibri" panose="020F0502020204030204" pitchFamily="34" charset="0"/>
                <a:cs typeface="Calibri" panose="020F0502020204030204" pitchFamily="34" charset="0"/>
              </a:rPr>
              <a:t>Equitable distribution of opportunities</a:t>
            </a:r>
          </a:p>
          <a:p>
            <a:pPr marL="458788" indent="-457200">
              <a:buFont typeface="Arial" panose="020B0604020202020204" pitchFamily="34" charset="0"/>
              <a:buChar char="•"/>
            </a:pPr>
            <a:r>
              <a:rPr lang="en-US" sz="2200" dirty="0" smtClean="0">
                <a:latin typeface="Calibri" panose="020F0502020204030204" pitchFamily="34" charset="0"/>
                <a:cs typeface="Calibri" panose="020F0502020204030204" pitchFamily="34" charset="0"/>
              </a:rPr>
              <a:t>Mentorship</a:t>
            </a:r>
          </a:p>
          <a:p>
            <a:pPr marL="458788" indent="-457200">
              <a:buFont typeface="Arial" panose="020B0604020202020204" pitchFamily="34" charset="0"/>
              <a:buChar char="•"/>
            </a:pPr>
            <a:r>
              <a:rPr lang="en-US" sz="2200" dirty="0" smtClean="0">
                <a:latin typeface="Calibri" panose="020F0502020204030204" pitchFamily="34" charset="0"/>
                <a:cs typeface="Calibri" panose="020F0502020204030204" pitchFamily="34" charset="0"/>
              </a:rPr>
              <a:t>Procedures for ensuring concerns can be comfortably raised – and adequately addressed</a:t>
            </a:r>
          </a:p>
          <a:p>
            <a:pPr marL="458788" indent="-457200">
              <a:buFont typeface="Arial" panose="020B0604020202020204" pitchFamily="34" charset="0"/>
              <a:buChar char="•"/>
            </a:pPr>
            <a:r>
              <a:rPr lang="en-US" sz="2200" dirty="0" smtClean="0">
                <a:latin typeface="Calibri" panose="020F0502020204030204" pitchFamily="34" charset="0"/>
                <a:cs typeface="Calibri" panose="020F0502020204030204" pitchFamily="34" charset="0"/>
              </a:rPr>
              <a:t>Connection to resources at university and in community</a:t>
            </a:r>
          </a:p>
          <a:p>
            <a:pPr marL="458788" indent="-457200">
              <a:buFont typeface="Arial" panose="020B0604020202020204" pitchFamily="34" charset="0"/>
              <a:buChar char="•"/>
            </a:pPr>
            <a:r>
              <a:rPr lang="en-US" sz="2200" dirty="0" smtClean="0">
                <a:latin typeface="Calibri" panose="020F0502020204030204" pitchFamily="34" charset="0"/>
                <a:cs typeface="Calibri" panose="020F0502020204030204" pitchFamily="34" charset="0"/>
              </a:rPr>
              <a:t>Concrete measures</a:t>
            </a:r>
          </a:p>
          <a:p>
            <a:endParaRPr lang="en-US" dirty="0"/>
          </a:p>
        </p:txBody>
      </p:sp>
    </p:spTree>
    <p:extLst>
      <p:ext uri="{BB962C8B-B14F-4D97-AF65-F5344CB8AC3E}">
        <p14:creationId xmlns:p14="http://schemas.microsoft.com/office/powerpoint/2010/main" val="10179735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anose="020F0502020204030204" pitchFamily="34" charset="0"/>
                <a:cs typeface="Calibri" panose="020F0502020204030204" pitchFamily="34" charset="0"/>
              </a:rPr>
              <a:t>What’s wrong with this statement?</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755576" y="1268760"/>
            <a:ext cx="7056784" cy="3168352"/>
          </a:xfrm>
        </p:spPr>
        <p:txBody>
          <a:bodyPr>
            <a:normAutofit fontScale="77500" lnSpcReduction="20000"/>
          </a:bodyPr>
          <a:lstStyle/>
          <a:p>
            <a:pPr marL="0" indent="0">
              <a:buNone/>
            </a:pPr>
            <a:r>
              <a:rPr lang="en-US" sz="2200" dirty="0" smtClean="0">
                <a:latin typeface="Calibri" panose="020F0502020204030204" pitchFamily="34" charset="0"/>
                <a:cs typeface="Calibri" panose="020F0502020204030204" pitchFamily="34" charset="0"/>
              </a:rPr>
              <a:t>“</a:t>
            </a:r>
            <a:r>
              <a:rPr lang="en-CA" sz="2200" dirty="0" smtClean="0">
                <a:latin typeface="Calibri" panose="020F0502020204030204" pitchFamily="34" charset="0"/>
                <a:cs typeface="Calibri" panose="020F0502020204030204" pitchFamily="34" charset="0"/>
              </a:rPr>
              <a:t>Our </a:t>
            </a:r>
            <a:r>
              <a:rPr lang="en-CA" sz="2200" dirty="0">
                <a:latin typeface="Calibri" panose="020F0502020204030204" pitchFamily="34" charset="0"/>
                <a:cs typeface="Calibri" panose="020F0502020204030204" pitchFamily="34" charset="0"/>
              </a:rPr>
              <a:t>equitable and transparent research and work environment </a:t>
            </a:r>
            <a:r>
              <a:rPr lang="en-CA" sz="2200" dirty="0" smtClean="0">
                <a:latin typeface="Calibri" panose="020F0502020204030204" pitchFamily="34" charset="0"/>
                <a:cs typeface="Calibri" panose="020F0502020204030204" pitchFamily="34" charset="0"/>
              </a:rPr>
              <a:t>will ensure </a:t>
            </a:r>
            <a:r>
              <a:rPr lang="en-CA" sz="2200" dirty="0">
                <a:latin typeface="Calibri" panose="020F0502020204030204" pitchFamily="34" charset="0"/>
                <a:cs typeface="Calibri" panose="020F0502020204030204" pitchFamily="34" charset="0"/>
              </a:rPr>
              <a:t>underrepresented scientists have confidence that they will be assessed and welcomed based on their merit and excellence and not through a filter of active or unconscious bias. An outcome of this </a:t>
            </a:r>
            <a:r>
              <a:rPr lang="en-CA" sz="2200" dirty="0" smtClean="0">
                <a:latin typeface="Calibri" panose="020F0502020204030204" pitchFamily="34" charset="0"/>
                <a:cs typeface="Calibri" panose="020F0502020204030204" pitchFamily="34" charset="0"/>
              </a:rPr>
              <a:t>will be </a:t>
            </a:r>
            <a:r>
              <a:rPr lang="en-CA" sz="2200" dirty="0">
                <a:latin typeface="Calibri" panose="020F0502020204030204" pitchFamily="34" charset="0"/>
                <a:cs typeface="Calibri" panose="020F0502020204030204" pitchFamily="34" charset="0"/>
              </a:rPr>
              <a:t>to encourage more </a:t>
            </a:r>
            <a:r>
              <a:rPr lang="en-CA" sz="2200" dirty="0" smtClean="0">
                <a:latin typeface="Calibri" panose="020F0502020204030204" pitchFamily="34" charset="0"/>
                <a:cs typeface="Calibri" panose="020F0502020204030204" pitchFamily="34" charset="0"/>
              </a:rPr>
              <a:t>talented members of underrepresented groups </a:t>
            </a:r>
            <a:r>
              <a:rPr lang="en-CA" sz="2200" dirty="0">
                <a:latin typeface="Calibri" panose="020F0502020204030204" pitchFamily="34" charset="0"/>
                <a:cs typeface="Calibri" panose="020F0502020204030204" pitchFamily="34" charset="0"/>
              </a:rPr>
              <a:t>to stay in natural sciences and engineering (NSE) fields</a:t>
            </a:r>
            <a:r>
              <a:rPr lang="en-CA" sz="2200" dirty="0" smtClean="0">
                <a:latin typeface="Calibri" panose="020F0502020204030204" pitchFamily="34" charset="0"/>
                <a:cs typeface="Calibri" panose="020F0502020204030204" pitchFamily="34" charset="0"/>
              </a:rPr>
              <a:t>. We provide an </a:t>
            </a:r>
            <a:r>
              <a:rPr lang="en-CA" sz="2200" dirty="0">
                <a:latin typeface="Calibri" panose="020F0502020204030204" pitchFamily="34" charset="0"/>
                <a:cs typeface="Calibri" panose="020F0502020204030204" pitchFamily="34" charset="0"/>
              </a:rPr>
              <a:t>inclusive environment where there is flexibility and all researchers feel they belong. </a:t>
            </a:r>
            <a:r>
              <a:rPr lang="en-CA" sz="2200" dirty="0" smtClean="0">
                <a:latin typeface="Calibri" panose="020F0502020204030204" pitchFamily="34" charset="0"/>
                <a:cs typeface="Calibri" panose="020F0502020204030204" pitchFamily="34" charset="0"/>
              </a:rPr>
              <a:t>As a first step, we will be vigilantly aware </a:t>
            </a:r>
            <a:r>
              <a:rPr lang="en-CA" sz="2200" dirty="0">
                <a:latin typeface="Calibri" panose="020F0502020204030204" pitchFamily="34" charset="0"/>
                <a:cs typeface="Calibri" panose="020F0502020204030204" pitchFamily="34" charset="0"/>
              </a:rPr>
              <a:t>of unconscious biases and institutional practices that diminish underrepresented applicants’ confidence in their chances of success (as distinct from their confidence in their own </a:t>
            </a:r>
            <a:r>
              <a:rPr lang="en-CA" sz="2200" dirty="0" smtClean="0">
                <a:latin typeface="Calibri" panose="020F0502020204030204" pitchFamily="34" charset="0"/>
                <a:cs typeface="Calibri" panose="020F0502020204030204" pitchFamily="34" charset="0"/>
              </a:rPr>
              <a:t>qualifications).’</a:t>
            </a:r>
          </a:p>
          <a:p>
            <a:pPr algn="l">
              <a:spcBef>
                <a:spcPts val="1200"/>
              </a:spcBef>
            </a:pPr>
            <a:r>
              <a:rPr lang="en-CA" sz="1900" i="1" dirty="0" smtClean="0">
                <a:solidFill>
                  <a:srgbClr val="0070C0"/>
                </a:solidFill>
                <a:latin typeface="Calibri" panose="020F0502020204030204" pitchFamily="34" charset="0"/>
                <a:cs typeface="Calibri" panose="020F0502020204030204" pitchFamily="34" charset="0"/>
              </a:rPr>
              <a:t>Adapted from NSERC Guide for Applicants: Considering equity, diversity and inclusion in your application, p. 4</a:t>
            </a:r>
            <a:endParaRPr lang="en-US" sz="1900" i="1" dirty="0">
              <a:solidFill>
                <a:srgbClr val="0070C0"/>
              </a:solidFill>
              <a:latin typeface="Calibri" panose="020F0502020204030204" pitchFamily="34" charset="0"/>
              <a:cs typeface="Calibri" panose="020F0502020204030204" pitchFamily="34" charset="0"/>
            </a:endParaRPr>
          </a:p>
        </p:txBody>
      </p:sp>
      <p:sp>
        <p:nvSpPr>
          <p:cNvPr id="4" name="Content Placeholder 2"/>
          <p:cNvSpPr txBox="1">
            <a:spLocks/>
          </p:cNvSpPr>
          <p:nvPr/>
        </p:nvSpPr>
        <p:spPr bwMode="auto">
          <a:xfrm>
            <a:off x="5111552" y="4131754"/>
            <a:ext cx="4032448" cy="23862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fontScale="92500" lnSpcReduction="10000"/>
          </a:bodyPr>
          <a:lstStyle>
            <a:lvl1pPr marL="342900" indent="-342900" algn="l" rtl="0" eaLnBrk="1" fontAlgn="base" hangingPunct="1">
              <a:spcBef>
                <a:spcPct val="20000"/>
              </a:spcBef>
              <a:spcAft>
                <a:spcPct val="0"/>
              </a:spcAft>
              <a:buFont typeface="Wingdings" charset="0"/>
              <a:buChar char="§"/>
              <a:defRPr sz="2400">
                <a:solidFill>
                  <a:schemeClr val="tx1"/>
                </a:solidFill>
                <a:latin typeface="Arial"/>
                <a:ea typeface="ＭＳ Ｐゴシック" charset="0"/>
                <a:cs typeface="ＭＳ Ｐゴシック" charset="0"/>
              </a:defRPr>
            </a:lvl1pPr>
            <a:lvl2pPr marL="742950" indent="-285750" algn="l" rtl="0" eaLnBrk="1" fontAlgn="base" hangingPunct="1">
              <a:spcBef>
                <a:spcPct val="20000"/>
              </a:spcBef>
              <a:spcAft>
                <a:spcPct val="0"/>
              </a:spcAft>
              <a:buFont typeface="Wingdings" charset="0"/>
              <a:buChar char="§"/>
              <a:defRPr sz="2200">
                <a:solidFill>
                  <a:schemeClr val="tx1"/>
                </a:solidFill>
                <a:latin typeface="Arial"/>
                <a:ea typeface="ＭＳ Ｐゴシック" pitchFamily="-32" charset="-128"/>
              </a:defRPr>
            </a:lvl2pPr>
            <a:lvl3pPr marL="1143000" indent="-228600" algn="l" rtl="0" eaLnBrk="1" fontAlgn="base" hangingPunct="1">
              <a:spcBef>
                <a:spcPct val="20000"/>
              </a:spcBef>
              <a:spcAft>
                <a:spcPct val="0"/>
              </a:spcAft>
              <a:buFont typeface="Wingdings" charset="0"/>
              <a:buChar char="§"/>
              <a:defRPr sz="2000">
                <a:solidFill>
                  <a:schemeClr val="tx1"/>
                </a:solidFill>
                <a:latin typeface="Arial"/>
                <a:ea typeface="ＭＳ Ｐゴシック" pitchFamily="-32" charset="-128"/>
              </a:defRPr>
            </a:lvl3pPr>
            <a:lvl4pPr marL="1600200" indent="-228600" algn="l" rtl="0" eaLnBrk="1" fontAlgn="base" hangingPunct="1">
              <a:spcBef>
                <a:spcPct val="20000"/>
              </a:spcBef>
              <a:spcAft>
                <a:spcPct val="0"/>
              </a:spcAft>
              <a:buFont typeface="Wingdings" charset="0"/>
              <a:buChar char="§"/>
              <a:defRPr sz="2000">
                <a:solidFill>
                  <a:schemeClr val="tx1"/>
                </a:solidFill>
                <a:latin typeface="Arial"/>
                <a:ea typeface="ＭＳ Ｐゴシック" pitchFamily="-32" charset="-128"/>
              </a:defRPr>
            </a:lvl4pPr>
            <a:lvl5pPr marL="2057400" indent="-228600" algn="l" rtl="0" eaLnBrk="1" fontAlgn="base" hangingPunct="1">
              <a:spcBef>
                <a:spcPct val="20000"/>
              </a:spcBef>
              <a:spcAft>
                <a:spcPct val="0"/>
              </a:spcAft>
              <a:buFont typeface="Wingdings" charset="0"/>
              <a:buChar char="§"/>
              <a:defRPr sz="2000">
                <a:solidFill>
                  <a:schemeClr val="tx1"/>
                </a:solidFill>
                <a:latin typeface="Arial"/>
                <a:ea typeface="ＭＳ Ｐゴシック" pitchFamily="-32"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9pPr>
          </a:lstStyle>
          <a:p>
            <a:pPr marL="0" indent="0">
              <a:buNone/>
            </a:pPr>
            <a:r>
              <a:rPr lang="en-US" b="1" kern="0" dirty="0">
                <a:solidFill>
                  <a:srgbClr val="782336"/>
                </a:solidFill>
                <a:latin typeface="Calibri" panose="020F0502020204030204" pitchFamily="34" charset="0"/>
                <a:cs typeface="Calibri" panose="020F0502020204030204" pitchFamily="34" charset="0"/>
              </a:rPr>
              <a:t>It’s not </a:t>
            </a:r>
            <a:r>
              <a:rPr lang="en-US" b="1" kern="0" dirty="0">
                <a:solidFill>
                  <a:srgbClr val="7030A0"/>
                </a:solidFill>
                <a:latin typeface="Calibri" panose="020F0502020204030204" pitchFamily="34" charset="0"/>
                <a:cs typeface="Calibri" panose="020F0502020204030204" pitchFamily="34" charset="0"/>
              </a:rPr>
              <a:t>SPECIFIC</a:t>
            </a:r>
            <a:r>
              <a:rPr lang="en-US" b="1" kern="0" dirty="0">
                <a:solidFill>
                  <a:srgbClr val="782336"/>
                </a:solidFill>
                <a:latin typeface="Calibri" panose="020F0502020204030204" pitchFamily="34" charset="0"/>
                <a:cs typeface="Calibri" panose="020F0502020204030204" pitchFamily="34" charset="0"/>
              </a:rPr>
              <a:t> to your environment.</a:t>
            </a:r>
            <a:br>
              <a:rPr lang="en-US" b="1" kern="0" dirty="0">
                <a:solidFill>
                  <a:srgbClr val="782336"/>
                </a:solidFill>
                <a:latin typeface="Calibri" panose="020F0502020204030204" pitchFamily="34" charset="0"/>
                <a:cs typeface="Calibri" panose="020F0502020204030204" pitchFamily="34" charset="0"/>
              </a:rPr>
            </a:br>
            <a:r>
              <a:rPr lang="en-US" b="1" kern="0" dirty="0">
                <a:solidFill>
                  <a:srgbClr val="782336"/>
                </a:solidFill>
                <a:latin typeface="Calibri" panose="020F0502020204030204" pitchFamily="34" charset="0"/>
                <a:cs typeface="Calibri" panose="020F0502020204030204" pitchFamily="34" charset="0"/>
              </a:rPr>
              <a:t/>
            </a:r>
            <a:br>
              <a:rPr lang="en-US" b="1" kern="0" dirty="0">
                <a:solidFill>
                  <a:srgbClr val="782336"/>
                </a:solidFill>
                <a:latin typeface="Calibri" panose="020F0502020204030204" pitchFamily="34" charset="0"/>
                <a:cs typeface="Calibri" panose="020F0502020204030204" pitchFamily="34" charset="0"/>
              </a:rPr>
            </a:br>
            <a:r>
              <a:rPr lang="en-US" b="1" kern="0" dirty="0">
                <a:solidFill>
                  <a:srgbClr val="782336"/>
                </a:solidFill>
                <a:latin typeface="Calibri" panose="020F0502020204030204" pitchFamily="34" charset="0"/>
                <a:cs typeface="Calibri" panose="020F0502020204030204" pitchFamily="34" charset="0"/>
              </a:rPr>
              <a:t>There are no </a:t>
            </a:r>
            <a:r>
              <a:rPr lang="en-US" b="1" kern="0" dirty="0">
                <a:solidFill>
                  <a:srgbClr val="7030A0"/>
                </a:solidFill>
                <a:latin typeface="Calibri" panose="020F0502020204030204" pitchFamily="34" charset="0"/>
                <a:cs typeface="Calibri" panose="020F0502020204030204" pitchFamily="34" charset="0"/>
              </a:rPr>
              <a:t>CONCRETE</a:t>
            </a:r>
            <a:r>
              <a:rPr lang="en-US" b="1" kern="0" dirty="0">
                <a:solidFill>
                  <a:srgbClr val="782336"/>
                </a:solidFill>
                <a:latin typeface="Calibri" panose="020F0502020204030204" pitchFamily="34" charset="0"/>
                <a:cs typeface="Calibri" panose="020F0502020204030204" pitchFamily="34" charset="0"/>
              </a:rPr>
              <a:t> measures to </a:t>
            </a:r>
            <a:r>
              <a:rPr lang="en-US" b="1" kern="0" dirty="0">
                <a:solidFill>
                  <a:srgbClr val="7030A0"/>
                </a:solidFill>
                <a:latin typeface="Calibri" panose="020F0502020204030204" pitchFamily="34" charset="0"/>
                <a:cs typeface="Calibri" panose="020F0502020204030204" pitchFamily="34" charset="0"/>
              </a:rPr>
              <a:t>ENSURE</a:t>
            </a:r>
            <a:r>
              <a:rPr lang="en-US" b="1" kern="0" dirty="0">
                <a:solidFill>
                  <a:srgbClr val="782336"/>
                </a:solidFill>
                <a:latin typeface="Calibri" panose="020F0502020204030204" pitchFamily="34" charset="0"/>
                <a:cs typeface="Calibri" panose="020F0502020204030204" pitchFamily="34" charset="0"/>
              </a:rPr>
              <a:t> the objectives are attained and maintained.</a:t>
            </a:r>
            <a:endParaRPr lang="en-US" i="1" kern="0" dirty="0">
              <a:solidFill>
                <a:srgbClr val="0070C0"/>
              </a:solidFill>
              <a:latin typeface="Calibri" panose="020F0502020204030204" pitchFamily="34" charset="0"/>
              <a:cs typeface="Calibri" panose="020F0502020204030204" pitchFamily="34" charset="0"/>
            </a:endParaRPr>
          </a:p>
        </p:txBody>
      </p:sp>
      <p:sp>
        <p:nvSpPr>
          <p:cNvPr id="5" name="Right Arrow 4"/>
          <p:cNvSpPr/>
          <p:nvPr/>
        </p:nvSpPr>
        <p:spPr bwMode="auto">
          <a:xfrm>
            <a:off x="3385277" y="4194796"/>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tx1"/>
              </a:solidFill>
              <a:effectLst/>
              <a:latin typeface="Times" pitchFamily="-32" charset="0"/>
            </a:endParaRPr>
          </a:p>
        </p:txBody>
      </p:sp>
      <p:sp>
        <p:nvSpPr>
          <p:cNvPr id="6" name="Right Arrow 5"/>
          <p:cNvSpPr/>
          <p:nvPr/>
        </p:nvSpPr>
        <p:spPr bwMode="auto">
          <a:xfrm>
            <a:off x="3385277" y="5324872"/>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tx1"/>
              </a:solidFill>
              <a:effectLst/>
              <a:latin typeface="Times" pitchFamily="-32" charset="0"/>
            </a:endParaRPr>
          </a:p>
        </p:txBody>
      </p:sp>
    </p:spTree>
    <p:extLst>
      <p:ext uri="{BB962C8B-B14F-4D97-AF65-F5344CB8AC3E}">
        <p14:creationId xmlns:p14="http://schemas.microsoft.com/office/powerpoint/2010/main" val="191864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92696"/>
            <a:ext cx="4104456" cy="646331"/>
          </a:xfrm>
          <a:prstGeom prst="rect">
            <a:avLst/>
          </a:prstGeom>
          <a:noFill/>
        </p:spPr>
        <p:txBody>
          <a:bodyPr wrap="square" rtlCol="0">
            <a:spAutoFit/>
          </a:bodyPr>
          <a:lstStyle/>
          <a:p>
            <a:r>
              <a:rPr lang="en-US" sz="3600" dirty="0" smtClean="0">
                <a:solidFill>
                  <a:schemeClr val="accent1"/>
                </a:solidFill>
                <a:latin typeface="Calibri" panose="020F0502020204030204" pitchFamily="34" charset="0"/>
                <a:cs typeface="Calibri" panose="020F0502020204030204" pitchFamily="34" charset="0"/>
              </a:rPr>
              <a:t>What is EDI?</a:t>
            </a:r>
            <a:endParaRPr lang="en-US" sz="3600" dirty="0">
              <a:solidFill>
                <a:schemeClr val="accent1"/>
              </a:solidFill>
              <a:latin typeface="Calibri" panose="020F0502020204030204" pitchFamily="34" charset="0"/>
              <a:cs typeface="Calibri" panose="020F0502020204030204" pitchFamily="34" charset="0"/>
            </a:endParaRPr>
          </a:p>
        </p:txBody>
      </p:sp>
      <p:sp>
        <p:nvSpPr>
          <p:cNvPr id="4" name="TextBox 3"/>
          <p:cNvSpPr txBox="1"/>
          <p:nvPr/>
        </p:nvSpPr>
        <p:spPr>
          <a:xfrm>
            <a:off x="551674" y="1614408"/>
            <a:ext cx="7630380" cy="1762021"/>
          </a:xfrm>
          <a:prstGeom prst="rect">
            <a:avLst/>
          </a:prstGeom>
          <a:noFill/>
        </p:spPr>
        <p:txBody>
          <a:bodyPr wrap="square" rtlCol="0">
            <a:spAutoFit/>
          </a:bodyPr>
          <a:lstStyle/>
          <a:p>
            <a:r>
              <a:rPr lang="en-US" dirty="0" smtClean="0">
                <a:latin typeface="Calibri" panose="020F0502020204030204" pitchFamily="34" charset="0"/>
                <a:cs typeface="Calibri" panose="020F0502020204030204" pitchFamily="34" charset="0"/>
              </a:rPr>
              <a:t>Three foundational concepts:</a:t>
            </a:r>
          </a:p>
          <a:p>
            <a:pPr marL="806450" indent="-342900">
              <a:spcBef>
                <a:spcPts val="300"/>
              </a:spcBef>
              <a:spcAft>
                <a:spcPts val="300"/>
              </a:spcAft>
              <a:buFont typeface="Arial" panose="020B0604020202020204" pitchFamily="34" charset="0"/>
              <a:buChar char="•"/>
            </a:pPr>
            <a:r>
              <a:rPr lang="en-US" dirty="0" smtClean="0">
                <a:latin typeface="Calibri" panose="020F0502020204030204" pitchFamily="34" charset="0"/>
                <a:cs typeface="Calibri" panose="020F0502020204030204" pitchFamily="34" charset="0"/>
              </a:rPr>
              <a:t>Equity</a:t>
            </a:r>
          </a:p>
          <a:p>
            <a:pPr marL="806450" indent="-342900">
              <a:spcBef>
                <a:spcPts val="300"/>
              </a:spcBef>
              <a:spcAft>
                <a:spcPts val="300"/>
              </a:spcAft>
              <a:buFont typeface="Arial" panose="020B0604020202020204" pitchFamily="34" charset="0"/>
              <a:buChar char="•"/>
            </a:pPr>
            <a:r>
              <a:rPr lang="en-US" dirty="0" smtClean="0">
                <a:latin typeface="Calibri" panose="020F0502020204030204" pitchFamily="34" charset="0"/>
                <a:cs typeface="Calibri" panose="020F0502020204030204" pitchFamily="34" charset="0"/>
              </a:rPr>
              <a:t>Diversity</a:t>
            </a:r>
          </a:p>
          <a:p>
            <a:pPr marL="806450" indent="-342900">
              <a:spcBef>
                <a:spcPts val="300"/>
              </a:spcBef>
              <a:spcAft>
                <a:spcPts val="300"/>
              </a:spcAft>
              <a:buFont typeface="Arial" panose="020B0604020202020204" pitchFamily="34" charset="0"/>
              <a:buChar char="•"/>
            </a:pPr>
            <a:r>
              <a:rPr lang="en-US" dirty="0" smtClean="0">
                <a:latin typeface="Calibri" panose="020F0502020204030204" pitchFamily="34" charset="0"/>
                <a:cs typeface="Calibri" panose="020F0502020204030204" pitchFamily="34" charset="0"/>
              </a:rPr>
              <a:t>Inclusion</a:t>
            </a:r>
            <a:endParaRPr lang="en-CA" dirty="0">
              <a:latin typeface="Calibri" panose="020F0502020204030204" pitchFamily="34" charset="0"/>
              <a:cs typeface="Calibri" panose="020F0502020204030204" pitchFamily="34" charset="0"/>
            </a:endParaRPr>
          </a:p>
        </p:txBody>
      </p:sp>
      <p:sp>
        <p:nvSpPr>
          <p:cNvPr id="5" name="TextBox 4"/>
          <p:cNvSpPr txBox="1"/>
          <p:nvPr/>
        </p:nvSpPr>
        <p:spPr>
          <a:xfrm>
            <a:off x="563506" y="3651810"/>
            <a:ext cx="7630380" cy="2208297"/>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Four groups </a:t>
            </a:r>
            <a:r>
              <a:rPr lang="en-US" dirty="0" smtClean="0">
                <a:latin typeface="Calibri" panose="020F0502020204030204" pitchFamily="34" charset="0"/>
                <a:cs typeface="Calibri" panose="020F0502020204030204" pitchFamily="34" charset="0"/>
              </a:rPr>
              <a:t>designated for </a:t>
            </a:r>
            <a:r>
              <a:rPr lang="en-US" dirty="0">
                <a:latin typeface="Calibri" panose="020F0502020204030204" pitchFamily="34" charset="0"/>
                <a:cs typeface="Calibri" panose="020F0502020204030204" pitchFamily="34" charset="0"/>
              </a:rPr>
              <a:t>specific </a:t>
            </a:r>
            <a:r>
              <a:rPr lang="en-US" dirty="0" smtClean="0">
                <a:latin typeface="Calibri" panose="020F0502020204030204" pitchFamily="34" charset="0"/>
                <a:cs typeface="Calibri" panose="020F0502020204030204" pitchFamily="34" charset="0"/>
              </a:rPr>
              <a:t>focus:</a:t>
            </a:r>
          </a:p>
          <a:p>
            <a:pPr marL="735013" indent="-342900">
              <a:spcBef>
                <a:spcPts val="300"/>
              </a:spcBef>
              <a:spcAft>
                <a:spcPts val="300"/>
              </a:spcAft>
              <a:buFont typeface="Arial" panose="020B0604020202020204" pitchFamily="34" charset="0"/>
              <a:buChar char="•"/>
            </a:pPr>
            <a:r>
              <a:rPr lang="en-US" dirty="0" smtClean="0">
                <a:latin typeface="Calibri" panose="020F0502020204030204" pitchFamily="34" charset="0"/>
                <a:cs typeface="Calibri" panose="020F0502020204030204" pitchFamily="34" charset="0"/>
              </a:rPr>
              <a:t>Women</a:t>
            </a:r>
          </a:p>
          <a:p>
            <a:pPr marL="735013" indent="-342900">
              <a:spcBef>
                <a:spcPts val="300"/>
              </a:spcBef>
              <a:spcAft>
                <a:spcPts val="300"/>
              </a:spcAft>
              <a:buFont typeface="Arial" panose="020B0604020202020204" pitchFamily="34" charset="0"/>
              <a:buChar char="•"/>
            </a:pPr>
            <a:r>
              <a:rPr lang="en-US" dirty="0" smtClean="0">
                <a:latin typeface="Calibri" panose="020F0502020204030204" pitchFamily="34" charset="0"/>
                <a:cs typeface="Calibri" panose="020F0502020204030204" pitchFamily="34" charset="0"/>
              </a:rPr>
              <a:t>Indigenous peoples</a:t>
            </a:r>
          </a:p>
          <a:p>
            <a:pPr marL="735013" indent="-342900">
              <a:spcBef>
                <a:spcPts val="300"/>
              </a:spcBef>
              <a:spcAft>
                <a:spcPts val="300"/>
              </a:spcAft>
              <a:buFont typeface="Arial" panose="020B0604020202020204" pitchFamily="34" charset="0"/>
              <a:buChar char="•"/>
            </a:pPr>
            <a:r>
              <a:rPr lang="en-US" dirty="0" smtClean="0">
                <a:latin typeface="Calibri" panose="020F0502020204030204" pitchFamily="34" charset="0"/>
                <a:cs typeface="Calibri" panose="020F0502020204030204" pitchFamily="34" charset="0"/>
              </a:rPr>
              <a:t>Persons </a:t>
            </a:r>
            <a:r>
              <a:rPr lang="en-US" dirty="0">
                <a:latin typeface="Calibri" panose="020F0502020204030204" pitchFamily="34" charset="0"/>
                <a:cs typeface="Calibri" panose="020F0502020204030204" pitchFamily="34" charset="0"/>
              </a:rPr>
              <a:t>with </a:t>
            </a:r>
            <a:r>
              <a:rPr lang="en-US" dirty="0" smtClean="0">
                <a:latin typeface="Calibri" panose="020F0502020204030204" pitchFamily="34" charset="0"/>
                <a:cs typeface="Calibri" panose="020F0502020204030204" pitchFamily="34" charset="0"/>
              </a:rPr>
              <a:t>disabilities</a:t>
            </a:r>
          </a:p>
          <a:p>
            <a:pPr marL="735013" indent="-342900">
              <a:spcBef>
                <a:spcPts val="300"/>
              </a:spcBef>
              <a:spcAft>
                <a:spcPts val="300"/>
              </a:spcAft>
              <a:buFont typeface="Arial" panose="020B0604020202020204" pitchFamily="34" charset="0"/>
              <a:buChar char="•"/>
            </a:pPr>
            <a:r>
              <a:rPr lang="en-US" dirty="0" smtClean="0">
                <a:latin typeface="Calibri" panose="020F0502020204030204" pitchFamily="34" charset="0"/>
                <a:cs typeface="Calibri" panose="020F0502020204030204" pitchFamily="34" charset="0"/>
              </a:rPr>
              <a:t>Members </a:t>
            </a:r>
            <a:r>
              <a:rPr lang="en-US" dirty="0">
                <a:latin typeface="Calibri" panose="020F0502020204030204" pitchFamily="34" charset="0"/>
                <a:cs typeface="Calibri" panose="020F0502020204030204" pitchFamily="34" charset="0"/>
              </a:rPr>
              <a:t>of visible minorities</a:t>
            </a:r>
            <a:endParaRPr lang="en-CA"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4595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81000"/>
            <a:ext cx="7918648" cy="1143000"/>
          </a:xfrm>
        </p:spPr>
        <p:txBody>
          <a:bodyPr/>
          <a:lstStyle/>
          <a:p>
            <a:r>
              <a:rPr lang="en-US" b="1" dirty="0" smtClean="0">
                <a:latin typeface="Calibri" panose="020F0502020204030204" pitchFamily="34" charset="0"/>
                <a:cs typeface="Calibri" panose="020F0502020204030204" pitchFamily="34" charset="0"/>
              </a:rPr>
              <a:t>An example phrase:</a:t>
            </a:r>
            <a:endParaRPr lang="en-US" b="1" dirty="0">
              <a:latin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539552" y="1524000"/>
            <a:ext cx="3657600" cy="639762"/>
          </a:xfrm>
        </p:spPr>
        <p:txBody>
          <a:bodyPr/>
          <a:lstStyle/>
          <a:p>
            <a:pPr algn="l"/>
            <a:r>
              <a:rPr lang="en-US" sz="2800" dirty="0" smtClean="0">
                <a:solidFill>
                  <a:srgbClr val="FF0000"/>
                </a:solidFill>
                <a:latin typeface="Calibri" panose="020F0502020204030204" pitchFamily="34" charset="0"/>
                <a:cs typeface="Calibri" panose="020F0502020204030204" pitchFamily="34" charset="0"/>
              </a:rPr>
              <a:t>Instead of general:</a:t>
            </a:r>
            <a:endParaRPr lang="en-US" sz="2800" dirty="0">
              <a:solidFill>
                <a:srgbClr val="FF0000"/>
              </a:solidFill>
              <a:latin typeface="Calibri" panose="020F0502020204030204" pitchFamily="34" charset="0"/>
              <a:cs typeface="Calibri" panose="020F0502020204030204" pitchFamily="34" charset="0"/>
            </a:endParaRPr>
          </a:p>
        </p:txBody>
      </p:sp>
      <p:sp>
        <p:nvSpPr>
          <p:cNvPr id="4" name="Content Placeholder 3"/>
          <p:cNvSpPr>
            <a:spLocks noGrp="1"/>
          </p:cNvSpPr>
          <p:nvPr>
            <p:ph sz="half" idx="2"/>
          </p:nvPr>
        </p:nvSpPr>
        <p:spPr>
          <a:xfrm>
            <a:off x="457200" y="2348879"/>
            <a:ext cx="3657600" cy="3777283"/>
          </a:xfrm>
        </p:spPr>
        <p:txBody>
          <a:bodyPr/>
          <a:lstStyle/>
          <a:p>
            <a:pPr marL="0" indent="0">
              <a:buNone/>
            </a:pPr>
            <a:r>
              <a:rPr lang="en-US" dirty="0" smtClean="0">
                <a:latin typeface="Calibri" panose="020F0502020204030204" pitchFamily="34" charset="0"/>
                <a:cs typeface="Calibri" panose="020F0502020204030204" pitchFamily="34" charset="0"/>
              </a:rPr>
              <a:t>“</a:t>
            </a:r>
            <a:r>
              <a:rPr lang="en-CA" dirty="0">
                <a:latin typeface="Calibri" panose="020F0502020204030204" pitchFamily="34" charset="0"/>
                <a:cs typeface="Calibri" panose="020F0502020204030204" pitchFamily="34" charset="0"/>
              </a:rPr>
              <a:t>We provide an inclusive environment where there is </a:t>
            </a:r>
            <a:r>
              <a:rPr lang="en-CA" dirty="0" smtClean="0">
                <a:latin typeface="Calibri" panose="020F0502020204030204" pitchFamily="34" charset="0"/>
                <a:cs typeface="Calibri" panose="020F0502020204030204" pitchFamily="34" charset="0"/>
              </a:rPr>
              <a:t>flexibility….” </a:t>
            </a:r>
            <a:endParaRPr lang="en-US" dirty="0">
              <a:latin typeface="Calibri" panose="020F0502020204030204" pitchFamily="34" charset="0"/>
              <a:cs typeface="Calibri" panose="020F0502020204030204" pitchFamily="34" charset="0"/>
            </a:endParaRPr>
          </a:p>
        </p:txBody>
      </p:sp>
      <p:sp>
        <p:nvSpPr>
          <p:cNvPr id="5" name="Text Placeholder 4"/>
          <p:cNvSpPr>
            <a:spLocks noGrp="1"/>
          </p:cNvSpPr>
          <p:nvPr>
            <p:ph type="body" sz="quarter" idx="3"/>
          </p:nvPr>
        </p:nvSpPr>
        <p:spPr>
          <a:xfrm>
            <a:off x="4391855" y="1524000"/>
            <a:ext cx="4038600" cy="639762"/>
          </a:xfrm>
        </p:spPr>
        <p:txBody>
          <a:bodyPr/>
          <a:lstStyle/>
          <a:p>
            <a:pPr algn="l"/>
            <a:r>
              <a:rPr lang="en-US" sz="2800" dirty="0" smtClean="0">
                <a:solidFill>
                  <a:srgbClr val="92D050"/>
                </a:solidFill>
                <a:latin typeface="Calibri" panose="020F0502020204030204" pitchFamily="34" charset="0"/>
                <a:cs typeface="Calibri" panose="020F0502020204030204" pitchFamily="34" charset="0"/>
              </a:rPr>
              <a:t>Be specific and concrete:</a:t>
            </a:r>
            <a:endParaRPr lang="en-US" sz="2800" dirty="0">
              <a:solidFill>
                <a:srgbClr val="92D050"/>
              </a:solidFill>
              <a:latin typeface="Calibri" panose="020F0502020204030204" pitchFamily="34" charset="0"/>
              <a:cs typeface="Calibri" panose="020F0502020204030204" pitchFamily="34" charset="0"/>
            </a:endParaRPr>
          </a:p>
        </p:txBody>
      </p:sp>
      <p:sp>
        <p:nvSpPr>
          <p:cNvPr id="6" name="Content Placeholder 5"/>
          <p:cNvSpPr>
            <a:spLocks noGrp="1"/>
          </p:cNvSpPr>
          <p:nvPr>
            <p:ph sz="quarter" idx="4"/>
          </p:nvPr>
        </p:nvSpPr>
        <p:spPr>
          <a:xfrm>
            <a:off x="4419600" y="2492896"/>
            <a:ext cx="3968824" cy="3633266"/>
          </a:xfrm>
        </p:spPr>
        <p:txBody>
          <a:bodyPr>
            <a:normAutofit/>
          </a:bodyPr>
          <a:lstStyle/>
          <a:p>
            <a:pPr marL="0" indent="0">
              <a:buNone/>
            </a:pPr>
            <a:r>
              <a:rPr lang="en-CA" dirty="0" smtClean="0">
                <a:latin typeface="Calibri" panose="020F0502020204030204" pitchFamily="34" charset="0"/>
                <a:cs typeface="Calibri" panose="020F0502020204030204" pitchFamily="34" charset="0"/>
              </a:rPr>
              <a:t>“Our research program will provide an environment that is particularly tailored to the flexibility that community-based Indigenous researchers often need, with adaptable scheduling and the possibility of working off-site when necessary.”  </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921197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latin typeface="Calibri" panose="020F0502020204030204" pitchFamily="34" charset="0"/>
                <a:cs typeface="Calibri" panose="020F0502020204030204" pitchFamily="34" charset="0"/>
              </a:rPr>
              <a:t>EDI Planning in 4 Steps – The Basics</a:t>
            </a:r>
            <a:endParaRPr lang="en-US" b="1" dirty="0">
              <a:latin typeface="Calibri" panose="020F0502020204030204" pitchFamily="34" charset="0"/>
              <a:cs typeface="Calibri" panose="020F050202020403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41285810"/>
              </p:ext>
            </p:extLst>
          </p:nvPr>
        </p:nvGraphicFramePr>
        <p:xfrm>
          <a:off x="485586" y="1484784"/>
          <a:ext cx="76200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19991237"/>
      </p:ext>
    </p:extLst>
  </p:cSld>
  <p:clrMapOvr>
    <a:masterClrMapping/>
  </p:clrMapOvr>
  <mc:AlternateContent xmlns:mc="http://schemas.openxmlformats.org/markup-compatibility/2006" xmlns:p14="http://schemas.microsoft.com/office/powerpoint/2010/main">
    <mc:Choice Requires="p14">
      <p:transition spd="med" p14:dur="700" advTm="55000">
        <p:fade/>
      </p:transition>
    </mc:Choice>
    <mc:Fallback xmlns="">
      <p:transition spd="med" advTm="5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42" presetClass="entr" presetSubtype="0" fill="hold" grpId="0" nodeType="withEffect">
                                  <p:stCondLst>
                                    <p:cond delay="2500"/>
                                  </p:stCondLst>
                                  <p:childTnLst>
                                    <p:set>
                                      <p:cBhvr>
                                        <p:cTn id="9" dur="1" fill="hold">
                                          <p:stCondLst>
                                            <p:cond delay="0"/>
                                          </p:stCondLst>
                                        </p:cTn>
                                        <p:tgtEl>
                                          <p:spTgt spid="7">
                                            <p:graphicEl>
                                              <a:dgm id="{9DAB9BB8-72A0-4C2D-AEDF-91F6B8F796FB}"/>
                                            </p:graphicEl>
                                          </p:spTgt>
                                        </p:tgtEl>
                                        <p:attrNameLst>
                                          <p:attrName>style.visibility</p:attrName>
                                        </p:attrNameLst>
                                      </p:cBhvr>
                                      <p:to>
                                        <p:strVal val="visible"/>
                                      </p:to>
                                    </p:set>
                                    <p:animEffect transition="in" filter="fade">
                                      <p:cBhvr>
                                        <p:cTn id="10" dur="1000"/>
                                        <p:tgtEl>
                                          <p:spTgt spid="7">
                                            <p:graphicEl>
                                              <a:dgm id="{9DAB9BB8-72A0-4C2D-AEDF-91F6B8F796FB}"/>
                                            </p:graphicEl>
                                          </p:spTgt>
                                        </p:tgtEl>
                                      </p:cBhvr>
                                    </p:animEffect>
                                    <p:anim calcmode="lin" valueType="num">
                                      <p:cBhvr>
                                        <p:cTn id="11" dur="1000" fill="hold"/>
                                        <p:tgtEl>
                                          <p:spTgt spid="7">
                                            <p:graphicEl>
                                              <a:dgm id="{9DAB9BB8-72A0-4C2D-AEDF-91F6B8F796FB}"/>
                                            </p:graphicEl>
                                          </p:spTgt>
                                        </p:tgtEl>
                                        <p:attrNameLst>
                                          <p:attrName>ppt_x</p:attrName>
                                        </p:attrNameLst>
                                      </p:cBhvr>
                                      <p:tavLst>
                                        <p:tav tm="0">
                                          <p:val>
                                            <p:strVal val="#ppt_x"/>
                                          </p:val>
                                        </p:tav>
                                        <p:tav tm="100000">
                                          <p:val>
                                            <p:strVal val="#ppt_x"/>
                                          </p:val>
                                        </p:tav>
                                      </p:tavLst>
                                    </p:anim>
                                    <p:anim calcmode="lin" valueType="num">
                                      <p:cBhvr>
                                        <p:cTn id="12" dur="1000" fill="hold"/>
                                        <p:tgtEl>
                                          <p:spTgt spid="7">
                                            <p:graphicEl>
                                              <a:dgm id="{9DAB9BB8-72A0-4C2D-AEDF-91F6B8F796FB}"/>
                                            </p:graphic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500"/>
                                  </p:stCondLst>
                                  <p:childTnLst>
                                    <p:set>
                                      <p:cBhvr>
                                        <p:cTn id="14" dur="1" fill="hold">
                                          <p:stCondLst>
                                            <p:cond delay="0"/>
                                          </p:stCondLst>
                                        </p:cTn>
                                        <p:tgtEl>
                                          <p:spTgt spid="7">
                                            <p:graphicEl>
                                              <a:dgm id="{99A408F2-068C-4816-B56E-CCF1BFDEB720}"/>
                                            </p:graphicEl>
                                          </p:spTgt>
                                        </p:tgtEl>
                                        <p:attrNameLst>
                                          <p:attrName>style.visibility</p:attrName>
                                        </p:attrNameLst>
                                      </p:cBhvr>
                                      <p:to>
                                        <p:strVal val="visible"/>
                                      </p:to>
                                    </p:set>
                                    <p:animEffect transition="in" filter="fade">
                                      <p:cBhvr>
                                        <p:cTn id="15" dur="1000"/>
                                        <p:tgtEl>
                                          <p:spTgt spid="7">
                                            <p:graphicEl>
                                              <a:dgm id="{99A408F2-068C-4816-B56E-CCF1BFDEB720}"/>
                                            </p:graphicEl>
                                          </p:spTgt>
                                        </p:tgtEl>
                                      </p:cBhvr>
                                    </p:animEffect>
                                    <p:anim calcmode="lin" valueType="num">
                                      <p:cBhvr>
                                        <p:cTn id="16" dur="1000" fill="hold"/>
                                        <p:tgtEl>
                                          <p:spTgt spid="7">
                                            <p:graphicEl>
                                              <a:dgm id="{99A408F2-068C-4816-B56E-CCF1BFDEB720}"/>
                                            </p:graphicEl>
                                          </p:spTgt>
                                        </p:tgtEl>
                                        <p:attrNameLst>
                                          <p:attrName>ppt_x</p:attrName>
                                        </p:attrNameLst>
                                      </p:cBhvr>
                                      <p:tavLst>
                                        <p:tav tm="0">
                                          <p:val>
                                            <p:strVal val="#ppt_x"/>
                                          </p:val>
                                        </p:tav>
                                        <p:tav tm="100000">
                                          <p:val>
                                            <p:strVal val="#ppt_x"/>
                                          </p:val>
                                        </p:tav>
                                      </p:tavLst>
                                    </p:anim>
                                    <p:anim calcmode="lin" valueType="num">
                                      <p:cBhvr>
                                        <p:cTn id="17" dur="1000" fill="hold"/>
                                        <p:tgtEl>
                                          <p:spTgt spid="7">
                                            <p:graphicEl>
                                              <a:dgm id="{99A408F2-068C-4816-B56E-CCF1BFDEB720}"/>
                                            </p:graphicEl>
                                          </p:spTgt>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3750"/>
                                  </p:stCondLst>
                                  <p:childTnLst>
                                    <p:set>
                                      <p:cBhvr>
                                        <p:cTn id="19" dur="1" fill="hold">
                                          <p:stCondLst>
                                            <p:cond delay="0"/>
                                          </p:stCondLst>
                                        </p:cTn>
                                        <p:tgtEl>
                                          <p:spTgt spid="7">
                                            <p:graphicEl>
                                              <a:dgm id="{7CF34DEB-A073-4F83-94ED-936336F4E014}"/>
                                            </p:graphicEl>
                                          </p:spTgt>
                                        </p:tgtEl>
                                        <p:attrNameLst>
                                          <p:attrName>style.visibility</p:attrName>
                                        </p:attrNameLst>
                                      </p:cBhvr>
                                      <p:to>
                                        <p:strVal val="visible"/>
                                      </p:to>
                                    </p:set>
                                    <p:animEffect transition="in" filter="fade">
                                      <p:cBhvr>
                                        <p:cTn id="20" dur="1000"/>
                                        <p:tgtEl>
                                          <p:spTgt spid="7">
                                            <p:graphicEl>
                                              <a:dgm id="{7CF34DEB-A073-4F83-94ED-936336F4E014}"/>
                                            </p:graphicEl>
                                          </p:spTgt>
                                        </p:tgtEl>
                                      </p:cBhvr>
                                    </p:animEffect>
                                    <p:anim calcmode="lin" valueType="num">
                                      <p:cBhvr>
                                        <p:cTn id="21" dur="1000" fill="hold"/>
                                        <p:tgtEl>
                                          <p:spTgt spid="7">
                                            <p:graphicEl>
                                              <a:dgm id="{7CF34DEB-A073-4F83-94ED-936336F4E014}"/>
                                            </p:graphicEl>
                                          </p:spTgt>
                                        </p:tgtEl>
                                        <p:attrNameLst>
                                          <p:attrName>ppt_x</p:attrName>
                                        </p:attrNameLst>
                                      </p:cBhvr>
                                      <p:tavLst>
                                        <p:tav tm="0">
                                          <p:val>
                                            <p:strVal val="#ppt_x"/>
                                          </p:val>
                                        </p:tav>
                                        <p:tav tm="100000">
                                          <p:val>
                                            <p:strVal val="#ppt_x"/>
                                          </p:val>
                                        </p:tav>
                                      </p:tavLst>
                                    </p:anim>
                                    <p:anim calcmode="lin" valueType="num">
                                      <p:cBhvr>
                                        <p:cTn id="22" dur="1000" fill="hold"/>
                                        <p:tgtEl>
                                          <p:spTgt spid="7">
                                            <p:graphicEl>
                                              <a:dgm id="{7CF34DEB-A073-4F83-94ED-936336F4E014}"/>
                                            </p:graphic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3750"/>
                                  </p:stCondLst>
                                  <p:childTnLst>
                                    <p:set>
                                      <p:cBhvr>
                                        <p:cTn id="24" dur="1" fill="hold">
                                          <p:stCondLst>
                                            <p:cond delay="0"/>
                                          </p:stCondLst>
                                        </p:cTn>
                                        <p:tgtEl>
                                          <p:spTgt spid="7">
                                            <p:graphicEl>
                                              <a:dgm id="{1F4343FF-FEFE-43CF-8050-F4163038684C}"/>
                                            </p:graphicEl>
                                          </p:spTgt>
                                        </p:tgtEl>
                                        <p:attrNameLst>
                                          <p:attrName>style.visibility</p:attrName>
                                        </p:attrNameLst>
                                      </p:cBhvr>
                                      <p:to>
                                        <p:strVal val="visible"/>
                                      </p:to>
                                    </p:set>
                                    <p:animEffect transition="in" filter="fade">
                                      <p:cBhvr>
                                        <p:cTn id="25" dur="1000"/>
                                        <p:tgtEl>
                                          <p:spTgt spid="7">
                                            <p:graphicEl>
                                              <a:dgm id="{1F4343FF-FEFE-43CF-8050-F4163038684C}"/>
                                            </p:graphicEl>
                                          </p:spTgt>
                                        </p:tgtEl>
                                      </p:cBhvr>
                                    </p:animEffect>
                                    <p:anim calcmode="lin" valueType="num">
                                      <p:cBhvr>
                                        <p:cTn id="26" dur="1000" fill="hold"/>
                                        <p:tgtEl>
                                          <p:spTgt spid="7">
                                            <p:graphicEl>
                                              <a:dgm id="{1F4343FF-FEFE-43CF-8050-F4163038684C}"/>
                                            </p:graphicEl>
                                          </p:spTgt>
                                        </p:tgtEl>
                                        <p:attrNameLst>
                                          <p:attrName>ppt_x</p:attrName>
                                        </p:attrNameLst>
                                      </p:cBhvr>
                                      <p:tavLst>
                                        <p:tav tm="0">
                                          <p:val>
                                            <p:strVal val="#ppt_x"/>
                                          </p:val>
                                        </p:tav>
                                        <p:tav tm="100000">
                                          <p:val>
                                            <p:strVal val="#ppt_x"/>
                                          </p:val>
                                        </p:tav>
                                      </p:tavLst>
                                    </p:anim>
                                    <p:anim calcmode="lin" valueType="num">
                                      <p:cBhvr>
                                        <p:cTn id="27" dur="1000" fill="hold"/>
                                        <p:tgtEl>
                                          <p:spTgt spid="7">
                                            <p:graphicEl>
                                              <a:dgm id="{1F4343FF-FEFE-43CF-8050-F4163038684C}"/>
                                            </p:graphicEl>
                                          </p:spTgt>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5000"/>
                                  </p:stCondLst>
                                  <p:childTnLst>
                                    <p:set>
                                      <p:cBhvr>
                                        <p:cTn id="29" dur="1" fill="hold">
                                          <p:stCondLst>
                                            <p:cond delay="0"/>
                                          </p:stCondLst>
                                        </p:cTn>
                                        <p:tgtEl>
                                          <p:spTgt spid="7">
                                            <p:graphicEl>
                                              <a:dgm id="{41BE56F9-C05C-4158-810E-167445B06D83}"/>
                                            </p:graphicEl>
                                          </p:spTgt>
                                        </p:tgtEl>
                                        <p:attrNameLst>
                                          <p:attrName>style.visibility</p:attrName>
                                        </p:attrNameLst>
                                      </p:cBhvr>
                                      <p:to>
                                        <p:strVal val="visible"/>
                                      </p:to>
                                    </p:set>
                                    <p:animEffect transition="in" filter="fade">
                                      <p:cBhvr>
                                        <p:cTn id="30" dur="1000"/>
                                        <p:tgtEl>
                                          <p:spTgt spid="7">
                                            <p:graphicEl>
                                              <a:dgm id="{41BE56F9-C05C-4158-810E-167445B06D83}"/>
                                            </p:graphicEl>
                                          </p:spTgt>
                                        </p:tgtEl>
                                      </p:cBhvr>
                                    </p:animEffect>
                                    <p:anim calcmode="lin" valueType="num">
                                      <p:cBhvr>
                                        <p:cTn id="31" dur="1000" fill="hold"/>
                                        <p:tgtEl>
                                          <p:spTgt spid="7">
                                            <p:graphicEl>
                                              <a:dgm id="{41BE56F9-C05C-4158-810E-167445B06D83}"/>
                                            </p:graphicEl>
                                          </p:spTgt>
                                        </p:tgtEl>
                                        <p:attrNameLst>
                                          <p:attrName>ppt_x</p:attrName>
                                        </p:attrNameLst>
                                      </p:cBhvr>
                                      <p:tavLst>
                                        <p:tav tm="0">
                                          <p:val>
                                            <p:strVal val="#ppt_x"/>
                                          </p:val>
                                        </p:tav>
                                        <p:tav tm="100000">
                                          <p:val>
                                            <p:strVal val="#ppt_x"/>
                                          </p:val>
                                        </p:tav>
                                      </p:tavLst>
                                    </p:anim>
                                    <p:anim calcmode="lin" valueType="num">
                                      <p:cBhvr>
                                        <p:cTn id="32" dur="1000" fill="hold"/>
                                        <p:tgtEl>
                                          <p:spTgt spid="7">
                                            <p:graphicEl>
                                              <a:dgm id="{41BE56F9-C05C-4158-810E-167445B06D83}"/>
                                            </p:graphicEl>
                                          </p:spTgt>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5000"/>
                                  </p:stCondLst>
                                  <p:childTnLst>
                                    <p:set>
                                      <p:cBhvr>
                                        <p:cTn id="34" dur="1" fill="hold">
                                          <p:stCondLst>
                                            <p:cond delay="0"/>
                                          </p:stCondLst>
                                        </p:cTn>
                                        <p:tgtEl>
                                          <p:spTgt spid="7">
                                            <p:graphicEl>
                                              <a:dgm id="{A072136F-533C-4900-8C58-8E3C87749615}"/>
                                            </p:graphicEl>
                                          </p:spTgt>
                                        </p:tgtEl>
                                        <p:attrNameLst>
                                          <p:attrName>style.visibility</p:attrName>
                                        </p:attrNameLst>
                                      </p:cBhvr>
                                      <p:to>
                                        <p:strVal val="visible"/>
                                      </p:to>
                                    </p:set>
                                    <p:animEffect transition="in" filter="fade">
                                      <p:cBhvr>
                                        <p:cTn id="35" dur="1000"/>
                                        <p:tgtEl>
                                          <p:spTgt spid="7">
                                            <p:graphicEl>
                                              <a:dgm id="{A072136F-533C-4900-8C58-8E3C87749615}"/>
                                            </p:graphicEl>
                                          </p:spTgt>
                                        </p:tgtEl>
                                      </p:cBhvr>
                                    </p:animEffect>
                                    <p:anim calcmode="lin" valueType="num">
                                      <p:cBhvr>
                                        <p:cTn id="36" dur="1000" fill="hold"/>
                                        <p:tgtEl>
                                          <p:spTgt spid="7">
                                            <p:graphicEl>
                                              <a:dgm id="{A072136F-533C-4900-8C58-8E3C87749615}"/>
                                            </p:graphicEl>
                                          </p:spTgt>
                                        </p:tgtEl>
                                        <p:attrNameLst>
                                          <p:attrName>ppt_x</p:attrName>
                                        </p:attrNameLst>
                                      </p:cBhvr>
                                      <p:tavLst>
                                        <p:tav tm="0">
                                          <p:val>
                                            <p:strVal val="#ppt_x"/>
                                          </p:val>
                                        </p:tav>
                                        <p:tav tm="100000">
                                          <p:val>
                                            <p:strVal val="#ppt_x"/>
                                          </p:val>
                                        </p:tav>
                                      </p:tavLst>
                                    </p:anim>
                                    <p:anim calcmode="lin" valueType="num">
                                      <p:cBhvr>
                                        <p:cTn id="37" dur="1000" fill="hold"/>
                                        <p:tgtEl>
                                          <p:spTgt spid="7">
                                            <p:graphicEl>
                                              <a:dgm id="{A072136F-533C-4900-8C58-8E3C87749615}"/>
                                            </p:graphic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6250"/>
                                  </p:stCondLst>
                                  <p:childTnLst>
                                    <p:set>
                                      <p:cBhvr>
                                        <p:cTn id="39" dur="1" fill="hold">
                                          <p:stCondLst>
                                            <p:cond delay="0"/>
                                          </p:stCondLst>
                                        </p:cTn>
                                        <p:tgtEl>
                                          <p:spTgt spid="7">
                                            <p:graphicEl>
                                              <a:dgm id="{F1980AB0-F480-45E3-A4B4-72B338BC1B3F}"/>
                                            </p:graphicEl>
                                          </p:spTgt>
                                        </p:tgtEl>
                                        <p:attrNameLst>
                                          <p:attrName>style.visibility</p:attrName>
                                        </p:attrNameLst>
                                      </p:cBhvr>
                                      <p:to>
                                        <p:strVal val="visible"/>
                                      </p:to>
                                    </p:set>
                                    <p:animEffect transition="in" filter="fade">
                                      <p:cBhvr>
                                        <p:cTn id="40" dur="1000"/>
                                        <p:tgtEl>
                                          <p:spTgt spid="7">
                                            <p:graphicEl>
                                              <a:dgm id="{F1980AB0-F480-45E3-A4B4-72B338BC1B3F}"/>
                                            </p:graphicEl>
                                          </p:spTgt>
                                        </p:tgtEl>
                                      </p:cBhvr>
                                    </p:animEffect>
                                    <p:anim calcmode="lin" valueType="num">
                                      <p:cBhvr>
                                        <p:cTn id="41" dur="1000" fill="hold"/>
                                        <p:tgtEl>
                                          <p:spTgt spid="7">
                                            <p:graphicEl>
                                              <a:dgm id="{F1980AB0-F480-45E3-A4B4-72B338BC1B3F}"/>
                                            </p:graphicEl>
                                          </p:spTgt>
                                        </p:tgtEl>
                                        <p:attrNameLst>
                                          <p:attrName>ppt_x</p:attrName>
                                        </p:attrNameLst>
                                      </p:cBhvr>
                                      <p:tavLst>
                                        <p:tav tm="0">
                                          <p:val>
                                            <p:strVal val="#ppt_x"/>
                                          </p:val>
                                        </p:tav>
                                        <p:tav tm="100000">
                                          <p:val>
                                            <p:strVal val="#ppt_x"/>
                                          </p:val>
                                        </p:tav>
                                      </p:tavLst>
                                    </p:anim>
                                    <p:anim calcmode="lin" valueType="num">
                                      <p:cBhvr>
                                        <p:cTn id="42" dur="1000" fill="hold"/>
                                        <p:tgtEl>
                                          <p:spTgt spid="7">
                                            <p:graphicEl>
                                              <a:dgm id="{F1980AB0-F480-45E3-A4B4-72B338BC1B3F}"/>
                                            </p:graphic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6250"/>
                                  </p:stCondLst>
                                  <p:childTnLst>
                                    <p:set>
                                      <p:cBhvr>
                                        <p:cTn id="44" dur="1" fill="hold">
                                          <p:stCondLst>
                                            <p:cond delay="0"/>
                                          </p:stCondLst>
                                        </p:cTn>
                                        <p:tgtEl>
                                          <p:spTgt spid="7">
                                            <p:graphicEl>
                                              <a:dgm id="{8F71C0A2-590F-4CA7-82F6-A91D7C014BAC}"/>
                                            </p:graphicEl>
                                          </p:spTgt>
                                        </p:tgtEl>
                                        <p:attrNameLst>
                                          <p:attrName>style.visibility</p:attrName>
                                        </p:attrNameLst>
                                      </p:cBhvr>
                                      <p:to>
                                        <p:strVal val="visible"/>
                                      </p:to>
                                    </p:set>
                                    <p:animEffect transition="in" filter="fade">
                                      <p:cBhvr>
                                        <p:cTn id="45" dur="1000"/>
                                        <p:tgtEl>
                                          <p:spTgt spid="7">
                                            <p:graphicEl>
                                              <a:dgm id="{8F71C0A2-590F-4CA7-82F6-A91D7C014BAC}"/>
                                            </p:graphicEl>
                                          </p:spTgt>
                                        </p:tgtEl>
                                      </p:cBhvr>
                                    </p:animEffect>
                                    <p:anim calcmode="lin" valueType="num">
                                      <p:cBhvr>
                                        <p:cTn id="46" dur="1000" fill="hold"/>
                                        <p:tgtEl>
                                          <p:spTgt spid="7">
                                            <p:graphicEl>
                                              <a:dgm id="{8F71C0A2-590F-4CA7-82F6-A91D7C014BAC}"/>
                                            </p:graphicEl>
                                          </p:spTgt>
                                        </p:tgtEl>
                                        <p:attrNameLst>
                                          <p:attrName>ppt_x</p:attrName>
                                        </p:attrNameLst>
                                      </p:cBhvr>
                                      <p:tavLst>
                                        <p:tav tm="0">
                                          <p:val>
                                            <p:strVal val="#ppt_x"/>
                                          </p:val>
                                        </p:tav>
                                        <p:tav tm="100000">
                                          <p:val>
                                            <p:strVal val="#ppt_x"/>
                                          </p:val>
                                        </p:tav>
                                      </p:tavLst>
                                    </p:anim>
                                    <p:anim calcmode="lin" valueType="num">
                                      <p:cBhvr>
                                        <p:cTn id="47" dur="1000" fill="hold"/>
                                        <p:tgtEl>
                                          <p:spTgt spid="7">
                                            <p:graphicEl>
                                              <a:dgm id="{8F71C0A2-590F-4CA7-82F6-A91D7C014BAC}"/>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7" grpId="0" uiExpand="1">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latin typeface="Calibri" panose="020F0502020204030204" pitchFamily="34" charset="0"/>
                <a:cs typeface="Calibri" panose="020F0502020204030204" pitchFamily="34" charset="0"/>
              </a:rPr>
              <a:t>In between Step 1 and Step 2</a:t>
            </a:r>
            <a:endParaRPr lang="en-US" b="1" dirty="0">
              <a:latin typeface="Calibri" panose="020F0502020204030204" pitchFamily="34" charset="0"/>
              <a:cs typeface="Calibri" panose="020F050202020403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48137359"/>
              </p:ext>
            </p:extLst>
          </p:nvPr>
        </p:nvGraphicFramePr>
        <p:xfrm>
          <a:off x="457200" y="1905000"/>
          <a:ext cx="76200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 Placeholder 5"/>
          <p:cNvSpPr>
            <a:spLocks noGrp="1"/>
          </p:cNvSpPr>
          <p:nvPr>
            <p:ph type="body" sz="quarter" idx="13"/>
          </p:nvPr>
        </p:nvSpPr>
        <p:spPr>
          <a:xfrm>
            <a:off x="457200" y="1143158"/>
            <a:ext cx="7787208" cy="989697"/>
          </a:xfrm>
        </p:spPr>
        <p:txBody>
          <a:bodyPr/>
          <a:lstStyle/>
          <a:p>
            <a:pPr marL="61913"/>
            <a:r>
              <a:rPr lang="en-US" sz="2800" dirty="0" smtClean="0">
                <a:latin typeface="Calibri" panose="020F0502020204030204" pitchFamily="34" charset="0"/>
                <a:cs typeface="Calibri" panose="020F0502020204030204" pitchFamily="34" charset="0"/>
              </a:rPr>
              <a:t>Realistic EDI plans take time and care – and team preparation</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38217678"/>
      </p:ext>
    </p:extLst>
  </p:cSld>
  <p:clrMapOvr>
    <a:masterClrMapping/>
  </p:clrMapOvr>
  <mc:AlternateContent xmlns:mc="http://schemas.openxmlformats.org/markup-compatibility/2006" xmlns:p14="http://schemas.microsoft.com/office/powerpoint/2010/main">
    <mc:Choice Requires="p14">
      <p:transition spd="med" p14:dur="700" advTm="16000">
        <p:fade/>
      </p:transition>
    </mc:Choice>
    <mc:Fallback xmlns="">
      <p:transition spd="med" advTm="16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500"/>
                                        <p:tgtEl>
                                          <p:spTgt spid="6">
                                            <p:txEl>
                                              <p:pRg st="0" end="0"/>
                                            </p:txEl>
                                          </p:spTgt>
                                        </p:tgtEl>
                                      </p:cBhvr>
                                    </p:animEffect>
                                  </p:childTnLst>
                                </p:cTn>
                              </p:par>
                              <p:par>
                                <p:cTn id="12" presetID="42" presetClass="entr" presetSubtype="0" fill="hold" grpId="0" nodeType="withEffect">
                                  <p:stCondLst>
                                    <p:cond delay="750"/>
                                  </p:stCondLst>
                                  <p:childTnLst>
                                    <p:set>
                                      <p:cBhvr>
                                        <p:cTn id="13" dur="1" fill="hold">
                                          <p:stCondLst>
                                            <p:cond delay="0"/>
                                          </p:stCondLst>
                                        </p:cTn>
                                        <p:tgtEl>
                                          <p:spTgt spid="7">
                                            <p:graphicEl>
                                              <a:dgm id="{A661B61F-F9A4-4016-BC6A-C269ACC4AB11}"/>
                                            </p:graphicEl>
                                          </p:spTgt>
                                        </p:tgtEl>
                                        <p:attrNameLst>
                                          <p:attrName>style.visibility</p:attrName>
                                        </p:attrNameLst>
                                      </p:cBhvr>
                                      <p:to>
                                        <p:strVal val="visible"/>
                                      </p:to>
                                    </p:set>
                                    <p:animEffect transition="in" filter="fade">
                                      <p:cBhvr>
                                        <p:cTn id="14" dur="1000"/>
                                        <p:tgtEl>
                                          <p:spTgt spid="7">
                                            <p:graphicEl>
                                              <a:dgm id="{A661B61F-F9A4-4016-BC6A-C269ACC4AB11}"/>
                                            </p:graphicEl>
                                          </p:spTgt>
                                        </p:tgtEl>
                                      </p:cBhvr>
                                    </p:animEffect>
                                    <p:anim calcmode="lin" valueType="num">
                                      <p:cBhvr>
                                        <p:cTn id="15" dur="1000" fill="hold"/>
                                        <p:tgtEl>
                                          <p:spTgt spid="7">
                                            <p:graphicEl>
                                              <a:dgm id="{A661B61F-F9A4-4016-BC6A-C269ACC4AB11}"/>
                                            </p:graphicEl>
                                          </p:spTgt>
                                        </p:tgtEl>
                                        <p:attrNameLst>
                                          <p:attrName>ppt_x</p:attrName>
                                        </p:attrNameLst>
                                      </p:cBhvr>
                                      <p:tavLst>
                                        <p:tav tm="0">
                                          <p:val>
                                            <p:strVal val="#ppt_x"/>
                                          </p:val>
                                        </p:tav>
                                        <p:tav tm="100000">
                                          <p:val>
                                            <p:strVal val="#ppt_x"/>
                                          </p:val>
                                        </p:tav>
                                      </p:tavLst>
                                    </p:anim>
                                    <p:anim calcmode="lin" valueType="num">
                                      <p:cBhvr>
                                        <p:cTn id="16" dur="1000" fill="hold"/>
                                        <p:tgtEl>
                                          <p:spTgt spid="7">
                                            <p:graphicEl>
                                              <a:dgm id="{A661B61F-F9A4-4016-BC6A-C269ACC4AB11}"/>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750"/>
                                  </p:stCondLst>
                                  <p:childTnLst>
                                    <p:set>
                                      <p:cBhvr>
                                        <p:cTn id="18" dur="1" fill="hold">
                                          <p:stCondLst>
                                            <p:cond delay="0"/>
                                          </p:stCondLst>
                                        </p:cTn>
                                        <p:tgtEl>
                                          <p:spTgt spid="7">
                                            <p:graphicEl>
                                              <a:dgm id="{B07CC60A-4BC7-43DC-88C9-3E287B1EE487}"/>
                                            </p:graphicEl>
                                          </p:spTgt>
                                        </p:tgtEl>
                                        <p:attrNameLst>
                                          <p:attrName>style.visibility</p:attrName>
                                        </p:attrNameLst>
                                      </p:cBhvr>
                                      <p:to>
                                        <p:strVal val="visible"/>
                                      </p:to>
                                    </p:set>
                                    <p:animEffect transition="in" filter="fade">
                                      <p:cBhvr>
                                        <p:cTn id="19" dur="1000"/>
                                        <p:tgtEl>
                                          <p:spTgt spid="7">
                                            <p:graphicEl>
                                              <a:dgm id="{B07CC60A-4BC7-43DC-88C9-3E287B1EE487}"/>
                                            </p:graphicEl>
                                          </p:spTgt>
                                        </p:tgtEl>
                                      </p:cBhvr>
                                    </p:animEffect>
                                    <p:anim calcmode="lin" valueType="num">
                                      <p:cBhvr>
                                        <p:cTn id="20" dur="1000" fill="hold"/>
                                        <p:tgtEl>
                                          <p:spTgt spid="7">
                                            <p:graphicEl>
                                              <a:dgm id="{B07CC60A-4BC7-43DC-88C9-3E287B1EE487}"/>
                                            </p:graphicEl>
                                          </p:spTgt>
                                        </p:tgtEl>
                                        <p:attrNameLst>
                                          <p:attrName>ppt_x</p:attrName>
                                        </p:attrNameLst>
                                      </p:cBhvr>
                                      <p:tavLst>
                                        <p:tav tm="0">
                                          <p:val>
                                            <p:strVal val="#ppt_x"/>
                                          </p:val>
                                        </p:tav>
                                        <p:tav tm="100000">
                                          <p:val>
                                            <p:strVal val="#ppt_x"/>
                                          </p:val>
                                        </p:tav>
                                      </p:tavLst>
                                    </p:anim>
                                    <p:anim calcmode="lin" valueType="num">
                                      <p:cBhvr>
                                        <p:cTn id="21" dur="1000" fill="hold"/>
                                        <p:tgtEl>
                                          <p:spTgt spid="7">
                                            <p:graphicEl>
                                              <a:dgm id="{B07CC60A-4BC7-43DC-88C9-3E287B1EE487}"/>
                                            </p:graphic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750"/>
                                  </p:stCondLst>
                                  <p:childTnLst>
                                    <p:set>
                                      <p:cBhvr>
                                        <p:cTn id="23" dur="1" fill="hold">
                                          <p:stCondLst>
                                            <p:cond delay="0"/>
                                          </p:stCondLst>
                                        </p:cTn>
                                        <p:tgtEl>
                                          <p:spTgt spid="7">
                                            <p:graphicEl>
                                              <a:dgm id="{25FFD674-1A31-4028-8AA1-D411CD7E3F75}"/>
                                            </p:graphicEl>
                                          </p:spTgt>
                                        </p:tgtEl>
                                        <p:attrNameLst>
                                          <p:attrName>style.visibility</p:attrName>
                                        </p:attrNameLst>
                                      </p:cBhvr>
                                      <p:to>
                                        <p:strVal val="visible"/>
                                      </p:to>
                                    </p:set>
                                    <p:animEffect transition="in" filter="fade">
                                      <p:cBhvr>
                                        <p:cTn id="24" dur="1000"/>
                                        <p:tgtEl>
                                          <p:spTgt spid="7">
                                            <p:graphicEl>
                                              <a:dgm id="{25FFD674-1A31-4028-8AA1-D411CD7E3F75}"/>
                                            </p:graphicEl>
                                          </p:spTgt>
                                        </p:tgtEl>
                                      </p:cBhvr>
                                    </p:animEffect>
                                    <p:anim calcmode="lin" valueType="num">
                                      <p:cBhvr>
                                        <p:cTn id="25" dur="1000" fill="hold"/>
                                        <p:tgtEl>
                                          <p:spTgt spid="7">
                                            <p:graphicEl>
                                              <a:dgm id="{25FFD674-1A31-4028-8AA1-D411CD7E3F75}"/>
                                            </p:graphicEl>
                                          </p:spTgt>
                                        </p:tgtEl>
                                        <p:attrNameLst>
                                          <p:attrName>ppt_x</p:attrName>
                                        </p:attrNameLst>
                                      </p:cBhvr>
                                      <p:tavLst>
                                        <p:tav tm="0">
                                          <p:val>
                                            <p:strVal val="#ppt_x"/>
                                          </p:val>
                                        </p:tav>
                                        <p:tav tm="100000">
                                          <p:val>
                                            <p:strVal val="#ppt_x"/>
                                          </p:val>
                                        </p:tav>
                                      </p:tavLst>
                                    </p:anim>
                                    <p:anim calcmode="lin" valueType="num">
                                      <p:cBhvr>
                                        <p:cTn id="26" dur="1000" fill="hold"/>
                                        <p:tgtEl>
                                          <p:spTgt spid="7">
                                            <p:graphicEl>
                                              <a:dgm id="{25FFD674-1A31-4028-8AA1-D411CD7E3F75}"/>
                                            </p:graphic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2000"/>
                                  </p:stCondLst>
                                  <p:childTnLst>
                                    <p:set>
                                      <p:cBhvr>
                                        <p:cTn id="28" dur="1" fill="hold">
                                          <p:stCondLst>
                                            <p:cond delay="0"/>
                                          </p:stCondLst>
                                        </p:cTn>
                                        <p:tgtEl>
                                          <p:spTgt spid="7">
                                            <p:graphicEl>
                                              <a:dgm id="{49430E96-A880-4AF1-8199-0039DB0A40BF}"/>
                                            </p:graphicEl>
                                          </p:spTgt>
                                        </p:tgtEl>
                                        <p:attrNameLst>
                                          <p:attrName>style.visibility</p:attrName>
                                        </p:attrNameLst>
                                      </p:cBhvr>
                                      <p:to>
                                        <p:strVal val="visible"/>
                                      </p:to>
                                    </p:set>
                                    <p:animEffect transition="in" filter="fade">
                                      <p:cBhvr>
                                        <p:cTn id="29" dur="1000"/>
                                        <p:tgtEl>
                                          <p:spTgt spid="7">
                                            <p:graphicEl>
                                              <a:dgm id="{49430E96-A880-4AF1-8199-0039DB0A40BF}"/>
                                            </p:graphicEl>
                                          </p:spTgt>
                                        </p:tgtEl>
                                      </p:cBhvr>
                                    </p:animEffect>
                                    <p:anim calcmode="lin" valueType="num">
                                      <p:cBhvr>
                                        <p:cTn id="30" dur="1000" fill="hold"/>
                                        <p:tgtEl>
                                          <p:spTgt spid="7">
                                            <p:graphicEl>
                                              <a:dgm id="{49430E96-A880-4AF1-8199-0039DB0A40BF}"/>
                                            </p:graphicEl>
                                          </p:spTgt>
                                        </p:tgtEl>
                                        <p:attrNameLst>
                                          <p:attrName>ppt_x</p:attrName>
                                        </p:attrNameLst>
                                      </p:cBhvr>
                                      <p:tavLst>
                                        <p:tav tm="0">
                                          <p:val>
                                            <p:strVal val="#ppt_x"/>
                                          </p:val>
                                        </p:tav>
                                        <p:tav tm="100000">
                                          <p:val>
                                            <p:strVal val="#ppt_x"/>
                                          </p:val>
                                        </p:tav>
                                      </p:tavLst>
                                    </p:anim>
                                    <p:anim calcmode="lin" valueType="num">
                                      <p:cBhvr>
                                        <p:cTn id="31" dur="1000" fill="hold"/>
                                        <p:tgtEl>
                                          <p:spTgt spid="7">
                                            <p:graphicEl>
                                              <a:dgm id="{49430E96-A880-4AF1-8199-0039DB0A40BF}"/>
                                            </p:graphic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2000"/>
                                  </p:stCondLst>
                                  <p:childTnLst>
                                    <p:set>
                                      <p:cBhvr>
                                        <p:cTn id="33" dur="1" fill="hold">
                                          <p:stCondLst>
                                            <p:cond delay="0"/>
                                          </p:stCondLst>
                                        </p:cTn>
                                        <p:tgtEl>
                                          <p:spTgt spid="7">
                                            <p:graphicEl>
                                              <a:dgm id="{19AEECCB-7485-44E7-BE2D-71C16C77358A}"/>
                                            </p:graphicEl>
                                          </p:spTgt>
                                        </p:tgtEl>
                                        <p:attrNameLst>
                                          <p:attrName>style.visibility</p:attrName>
                                        </p:attrNameLst>
                                      </p:cBhvr>
                                      <p:to>
                                        <p:strVal val="visible"/>
                                      </p:to>
                                    </p:set>
                                    <p:animEffect transition="in" filter="fade">
                                      <p:cBhvr>
                                        <p:cTn id="34" dur="1000"/>
                                        <p:tgtEl>
                                          <p:spTgt spid="7">
                                            <p:graphicEl>
                                              <a:dgm id="{19AEECCB-7485-44E7-BE2D-71C16C77358A}"/>
                                            </p:graphicEl>
                                          </p:spTgt>
                                        </p:tgtEl>
                                      </p:cBhvr>
                                    </p:animEffect>
                                    <p:anim calcmode="lin" valueType="num">
                                      <p:cBhvr>
                                        <p:cTn id="35" dur="1000" fill="hold"/>
                                        <p:tgtEl>
                                          <p:spTgt spid="7">
                                            <p:graphicEl>
                                              <a:dgm id="{19AEECCB-7485-44E7-BE2D-71C16C77358A}"/>
                                            </p:graphicEl>
                                          </p:spTgt>
                                        </p:tgtEl>
                                        <p:attrNameLst>
                                          <p:attrName>ppt_x</p:attrName>
                                        </p:attrNameLst>
                                      </p:cBhvr>
                                      <p:tavLst>
                                        <p:tav tm="0">
                                          <p:val>
                                            <p:strVal val="#ppt_x"/>
                                          </p:val>
                                        </p:tav>
                                        <p:tav tm="100000">
                                          <p:val>
                                            <p:strVal val="#ppt_x"/>
                                          </p:val>
                                        </p:tav>
                                      </p:tavLst>
                                    </p:anim>
                                    <p:anim calcmode="lin" valueType="num">
                                      <p:cBhvr>
                                        <p:cTn id="36" dur="1000" fill="hold"/>
                                        <p:tgtEl>
                                          <p:spTgt spid="7">
                                            <p:graphicEl>
                                              <a:dgm id="{19AEECCB-7485-44E7-BE2D-71C16C77358A}"/>
                                            </p:graphic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2000"/>
                                  </p:stCondLst>
                                  <p:childTnLst>
                                    <p:set>
                                      <p:cBhvr>
                                        <p:cTn id="38" dur="1" fill="hold">
                                          <p:stCondLst>
                                            <p:cond delay="0"/>
                                          </p:stCondLst>
                                        </p:cTn>
                                        <p:tgtEl>
                                          <p:spTgt spid="7">
                                            <p:graphicEl>
                                              <a:dgm id="{BD900B4F-046F-474C-94ED-6CDAA6354009}"/>
                                            </p:graphicEl>
                                          </p:spTgt>
                                        </p:tgtEl>
                                        <p:attrNameLst>
                                          <p:attrName>style.visibility</p:attrName>
                                        </p:attrNameLst>
                                      </p:cBhvr>
                                      <p:to>
                                        <p:strVal val="visible"/>
                                      </p:to>
                                    </p:set>
                                    <p:animEffect transition="in" filter="fade">
                                      <p:cBhvr>
                                        <p:cTn id="39" dur="1000"/>
                                        <p:tgtEl>
                                          <p:spTgt spid="7">
                                            <p:graphicEl>
                                              <a:dgm id="{BD900B4F-046F-474C-94ED-6CDAA6354009}"/>
                                            </p:graphicEl>
                                          </p:spTgt>
                                        </p:tgtEl>
                                      </p:cBhvr>
                                    </p:animEffect>
                                    <p:anim calcmode="lin" valueType="num">
                                      <p:cBhvr>
                                        <p:cTn id="40" dur="1000" fill="hold"/>
                                        <p:tgtEl>
                                          <p:spTgt spid="7">
                                            <p:graphicEl>
                                              <a:dgm id="{BD900B4F-046F-474C-94ED-6CDAA6354009}"/>
                                            </p:graphicEl>
                                          </p:spTgt>
                                        </p:tgtEl>
                                        <p:attrNameLst>
                                          <p:attrName>ppt_x</p:attrName>
                                        </p:attrNameLst>
                                      </p:cBhvr>
                                      <p:tavLst>
                                        <p:tav tm="0">
                                          <p:val>
                                            <p:strVal val="#ppt_x"/>
                                          </p:val>
                                        </p:tav>
                                        <p:tav tm="100000">
                                          <p:val>
                                            <p:strVal val="#ppt_x"/>
                                          </p:val>
                                        </p:tav>
                                      </p:tavLst>
                                    </p:anim>
                                    <p:anim calcmode="lin" valueType="num">
                                      <p:cBhvr>
                                        <p:cTn id="41" dur="1000" fill="hold"/>
                                        <p:tgtEl>
                                          <p:spTgt spid="7">
                                            <p:graphicEl>
                                              <a:dgm id="{BD900B4F-046F-474C-94ED-6CDAA6354009}"/>
                                            </p:graphic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3250"/>
                                  </p:stCondLst>
                                  <p:childTnLst>
                                    <p:set>
                                      <p:cBhvr>
                                        <p:cTn id="43" dur="1" fill="hold">
                                          <p:stCondLst>
                                            <p:cond delay="0"/>
                                          </p:stCondLst>
                                        </p:cTn>
                                        <p:tgtEl>
                                          <p:spTgt spid="7">
                                            <p:graphicEl>
                                              <a:dgm id="{38E7FA18-967A-4323-8C8A-C76A8B22A814}"/>
                                            </p:graphicEl>
                                          </p:spTgt>
                                        </p:tgtEl>
                                        <p:attrNameLst>
                                          <p:attrName>style.visibility</p:attrName>
                                        </p:attrNameLst>
                                      </p:cBhvr>
                                      <p:to>
                                        <p:strVal val="visible"/>
                                      </p:to>
                                    </p:set>
                                    <p:animEffect transition="in" filter="fade">
                                      <p:cBhvr>
                                        <p:cTn id="44" dur="1000"/>
                                        <p:tgtEl>
                                          <p:spTgt spid="7">
                                            <p:graphicEl>
                                              <a:dgm id="{38E7FA18-967A-4323-8C8A-C76A8B22A814}"/>
                                            </p:graphicEl>
                                          </p:spTgt>
                                        </p:tgtEl>
                                      </p:cBhvr>
                                    </p:animEffect>
                                    <p:anim calcmode="lin" valueType="num">
                                      <p:cBhvr>
                                        <p:cTn id="45" dur="1000" fill="hold"/>
                                        <p:tgtEl>
                                          <p:spTgt spid="7">
                                            <p:graphicEl>
                                              <a:dgm id="{38E7FA18-967A-4323-8C8A-C76A8B22A814}"/>
                                            </p:graphicEl>
                                          </p:spTgt>
                                        </p:tgtEl>
                                        <p:attrNameLst>
                                          <p:attrName>ppt_x</p:attrName>
                                        </p:attrNameLst>
                                      </p:cBhvr>
                                      <p:tavLst>
                                        <p:tav tm="0">
                                          <p:val>
                                            <p:strVal val="#ppt_x"/>
                                          </p:val>
                                        </p:tav>
                                        <p:tav tm="100000">
                                          <p:val>
                                            <p:strVal val="#ppt_x"/>
                                          </p:val>
                                        </p:tav>
                                      </p:tavLst>
                                    </p:anim>
                                    <p:anim calcmode="lin" valueType="num">
                                      <p:cBhvr>
                                        <p:cTn id="46" dur="1000" fill="hold"/>
                                        <p:tgtEl>
                                          <p:spTgt spid="7">
                                            <p:graphicEl>
                                              <a:dgm id="{38E7FA18-967A-4323-8C8A-C76A8B22A814}"/>
                                            </p:graphic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3250"/>
                                  </p:stCondLst>
                                  <p:childTnLst>
                                    <p:set>
                                      <p:cBhvr>
                                        <p:cTn id="48" dur="1" fill="hold">
                                          <p:stCondLst>
                                            <p:cond delay="0"/>
                                          </p:stCondLst>
                                        </p:cTn>
                                        <p:tgtEl>
                                          <p:spTgt spid="7">
                                            <p:graphicEl>
                                              <a:dgm id="{BD0A4A39-A66A-4555-87D5-C68B4811A311}"/>
                                            </p:graphicEl>
                                          </p:spTgt>
                                        </p:tgtEl>
                                        <p:attrNameLst>
                                          <p:attrName>style.visibility</p:attrName>
                                        </p:attrNameLst>
                                      </p:cBhvr>
                                      <p:to>
                                        <p:strVal val="visible"/>
                                      </p:to>
                                    </p:set>
                                    <p:animEffect transition="in" filter="fade">
                                      <p:cBhvr>
                                        <p:cTn id="49" dur="1000"/>
                                        <p:tgtEl>
                                          <p:spTgt spid="7">
                                            <p:graphicEl>
                                              <a:dgm id="{BD0A4A39-A66A-4555-87D5-C68B4811A311}"/>
                                            </p:graphicEl>
                                          </p:spTgt>
                                        </p:tgtEl>
                                      </p:cBhvr>
                                    </p:animEffect>
                                    <p:anim calcmode="lin" valueType="num">
                                      <p:cBhvr>
                                        <p:cTn id="50" dur="1000" fill="hold"/>
                                        <p:tgtEl>
                                          <p:spTgt spid="7">
                                            <p:graphicEl>
                                              <a:dgm id="{BD0A4A39-A66A-4555-87D5-C68B4811A311}"/>
                                            </p:graphicEl>
                                          </p:spTgt>
                                        </p:tgtEl>
                                        <p:attrNameLst>
                                          <p:attrName>ppt_x</p:attrName>
                                        </p:attrNameLst>
                                      </p:cBhvr>
                                      <p:tavLst>
                                        <p:tav tm="0">
                                          <p:val>
                                            <p:strVal val="#ppt_x"/>
                                          </p:val>
                                        </p:tav>
                                        <p:tav tm="100000">
                                          <p:val>
                                            <p:strVal val="#ppt_x"/>
                                          </p:val>
                                        </p:tav>
                                      </p:tavLst>
                                    </p:anim>
                                    <p:anim calcmode="lin" valueType="num">
                                      <p:cBhvr>
                                        <p:cTn id="51" dur="1000" fill="hold"/>
                                        <p:tgtEl>
                                          <p:spTgt spid="7">
                                            <p:graphicEl>
                                              <a:dgm id="{BD0A4A39-A66A-4555-87D5-C68B4811A311}"/>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7" grpId="0">
        <p:bldSub>
          <a:bldDgm bld="one"/>
        </p:bldSub>
      </p:bldGraphic>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EDI in your research </a:t>
            </a:r>
            <a:r>
              <a:rPr lang="en-US" b="1" dirty="0" smtClean="0">
                <a:latin typeface="Calibri" panose="020F0502020204030204" pitchFamily="34" charset="0"/>
                <a:cs typeface="Calibri" panose="020F0502020204030204" pitchFamily="34" charset="0"/>
              </a:rPr>
              <a:t>design – GBA+</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75108" y="1772816"/>
            <a:ext cx="7620000" cy="3888432"/>
          </a:xfrm>
        </p:spPr>
        <p:txBody>
          <a:bodyPr/>
          <a:lstStyle/>
          <a:p>
            <a:pPr marL="344488" indent="-342900">
              <a:buFont typeface="Arial" panose="020B0604020202020204" pitchFamily="34" charset="0"/>
              <a:buChar char="•"/>
            </a:pPr>
            <a:r>
              <a:rPr lang="en-US" sz="2200" dirty="0" smtClean="0">
                <a:latin typeface="Calibri" panose="020F0502020204030204" pitchFamily="34" charset="0"/>
                <a:cs typeface="Calibri" panose="020F0502020204030204" pitchFamily="34" charset="0"/>
              </a:rPr>
              <a:t>Your research itself may have potential diversity dimensions</a:t>
            </a:r>
          </a:p>
          <a:p>
            <a:pPr marL="344488" indent="-342900">
              <a:buFont typeface="Arial" panose="020B0604020202020204" pitchFamily="34" charset="0"/>
              <a:buChar char="•"/>
            </a:pPr>
            <a:r>
              <a:rPr lang="en-US" sz="2200" dirty="0" smtClean="0">
                <a:latin typeface="Calibri" panose="020F0502020204030204" pitchFamily="34" charset="0"/>
                <a:cs typeface="Calibri" panose="020F0502020204030204" pitchFamily="34" charset="0"/>
              </a:rPr>
              <a:t>CIHR already requires sex and gender to be considered as factors with impact on health research</a:t>
            </a:r>
          </a:p>
          <a:p>
            <a:pPr marL="344488" indent="-342900">
              <a:buFont typeface="Arial" panose="020B0604020202020204" pitchFamily="34" charset="0"/>
              <a:buChar char="•"/>
            </a:pPr>
            <a:r>
              <a:rPr lang="en-US" sz="2200" dirty="0" smtClean="0">
                <a:latin typeface="Calibri" panose="020F0502020204030204" pitchFamily="34" charset="0"/>
                <a:cs typeface="Calibri" panose="020F0502020204030204" pitchFamily="34" charset="0"/>
              </a:rPr>
              <a:t>Not all research does have such dimensions, but they are more prevalent than you might initially think</a:t>
            </a:r>
          </a:p>
          <a:p>
            <a:pPr marL="344488" indent="-342900">
              <a:buFont typeface="Arial" panose="020B0604020202020204" pitchFamily="34" charset="0"/>
              <a:buChar char="•"/>
            </a:pPr>
            <a:r>
              <a:rPr lang="en-US" sz="2200" dirty="0" smtClean="0">
                <a:latin typeface="Calibri" panose="020F0502020204030204" pitchFamily="34" charset="0"/>
                <a:cs typeface="Calibri" panose="020F0502020204030204" pitchFamily="34" charset="0"/>
              </a:rPr>
              <a:t>Show that you have considered the possibility of diversity dimensions – even if they do not impact </a:t>
            </a:r>
            <a:r>
              <a:rPr lang="en-US" sz="2200" i="1" dirty="0" smtClean="0">
                <a:latin typeface="Calibri" panose="020F0502020204030204" pitchFamily="34" charset="0"/>
                <a:cs typeface="Calibri" panose="020F0502020204030204" pitchFamily="34" charset="0"/>
              </a:rPr>
              <a:t>your</a:t>
            </a:r>
            <a:r>
              <a:rPr lang="en-US" sz="2200" dirty="0" smtClean="0">
                <a:latin typeface="Calibri" panose="020F0502020204030204" pitchFamily="34" charset="0"/>
                <a:cs typeface="Calibri" panose="020F0502020204030204" pitchFamily="34" charset="0"/>
              </a:rPr>
              <a:t> research</a:t>
            </a:r>
          </a:p>
          <a:p>
            <a:pPr marL="344488" indent="-342900">
              <a:buFont typeface="Arial" panose="020B0604020202020204" pitchFamily="34" charset="0"/>
              <a:buChar char="•"/>
            </a:pPr>
            <a:r>
              <a:rPr lang="en-US" sz="2200" dirty="0" smtClean="0">
                <a:latin typeface="Calibri" panose="020F0502020204030204" pitchFamily="34" charset="0"/>
                <a:cs typeface="Calibri" panose="020F0502020204030204" pitchFamily="34" charset="0"/>
              </a:rPr>
              <a:t>Gendered Innovations case studies: </a:t>
            </a:r>
            <a:r>
              <a:rPr lang="en-US" sz="2200" dirty="0">
                <a:latin typeface="Calibri" panose="020F0502020204030204" pitchFamily="34" charset="0"/>
                <a:cs typeface="Calibri" panose="020F0502020204030204" pitchFamily="34" charset="0"/>
                <a:hlinkClick r:id="rId3"/>
              </a:rPr>
              <a:t>http://</a:t>
            </a:r>
            <a:r>
              <a:rPr lang="en-US" sz="2200" dirty="0" smtClean="0">
                <a:latin typeface="Calibri" panose="020F0502020204030204" pitchFamily="34" charset="0"/>
                <a:cs typeface="Calibri" panose="020F0502020204030204" pitchFamily="34" charset="0"/>
                <a:hlinkClick r:id="rId3"/>
              </a:rPr>
              <a:t>genderedinnovations.stanford.edu/methods-sex-and-gender-analysis.html</a:t>
            </a:r>
            <a:endParaRPr lang="en-US" sz="2200" dirty="0" smtClean="0">
              <a:latin typeface="Calibri" panose="020F0502020204030204" pitchFamily="34" charset="0"/>
              <a:cs typeface="Calibri" panose="020F0502020204030204" pitchFamily="34" charset="0"/>
            </a:endParaRPr>
          </a:p>
          <a:p>
            <a:pPr marL="1588" indent="0">
              <a:buNone/>
            </a:pPr>
            <a:endParaRPr lang="en-US" dirty="0" smtClean="0"/>
          </a:p>
          <a:p>
            <a:endParaRPr lang="en-US" dirty="0"/>
          </a:p>
        </p:txBody>
      </p:sp>
      <p:sp>
        <p:nvSpPr>
          <p:cNvPr id="4" name="Text Placeholder 3"/>
          <p:cNvSpPr>
            <a:spLocks noGrp="1"/>
          </p:cNvSpPr>
          <p:nvPr>
            <p:ph type="body" sz="quarter" idx="13"/>
          </p:nvPr>
        </p:nvSpPr>
        <p:spPr>
          <a:xfrm>
            <a:off x="457200" y="1077067"/>
            <a:ext cx="7620000" cy="381000"/>
          </a:xfrm>
        </p:spPr>
        <p:txBody>
          <a:bodyPr/>
          <a:lstStyle/>
          <a:p>
            <a:pPr marL="0"/>
            <a:r>
              <a:rPr lang="en-US" sz="2800" dirty="0" smtClean="0">
                <a:latin typeface="Calibri" panose="020F0502020204030204" pitchFamily="34" charset="0"/>
                <a:cs typeface="Calibri" panose="020F0502020204030204" pitchFamily="34" charset="0"/>
              </a:rPr>
              <a:t>Considering beyond the researchers</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654092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anose="020F0502020204030204" pitchFamily="34" charset="0"/>
                <a:cs typeface="Calibri" panose="020F0502020204030204" pitchFamily="34" charset="0"/>
              </a:rPr>
              <a:t>Miscellany</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85800" y="1196752"/>
            <a:ext cx="7772400" cy="5112568"/>
          </a:xfrm>
        </p:spPr>
        <p:txBody>
          <a:bodyPr/>
          <a:lstStyle/>
          <a:p>
            <a:pPr marL="344488" indent="-342900">
              <a:buFont typeface="Arial" panose="020B0604020202020204" pitchFamily="34" charset="0"/>
              <a:buChar char="•"/>
            </a:pPr>
            <a:r>
              <a:rPr lang="en-US" dirty="0" smtClean="0">
                <a:latin typeface="Calibri" panose="020F0502020204030204" pitchFamily="34" charset="0"/>
                <a:cs typeface="Calibri" panose="020F0502020204030204" pitchFamily="34" charset="0"/>
              </a:rPr>
              <a:t>There are 4 designated groups </a:t>
            </a:r>
            <a:r>
              <a:rPr lang="mr-IN" dirty="0" smtClean="0">
                <a:latin typeface="Calibri" panose="020F0502020204030204" pitchFamily="34" charset="0"/>
              </a:rPr>
              <a:t>–</a:t>
            </a:r>
            <a:r>
              <a:rPr lang="en-US" dirty="0" smtClean="0">
                <a:latin typeface="Calibri" panose="020F0502020204030204" pitchFamily="34" charset="0"/>
                <a:cs typeface="Calibri" panose="020F0502020204030204" pitchFamily="34" charset="0"/>
              </a:rPr>
              <a:t> consider all of them (and more, including LGBTQ2+). </a:t>
            </a:r>
          </a:p>
          <a:p>
            <a:pPr marL="344488" indent="-342900">
              <a:buFont typeface="Arial" panose="020B0604020202020204" pitchFamily="34" charset="0"/>
              <a:buChar char="•"/>
            </a:pPr>
            <a:r>
              <a:rPr lang="en-US" dirty="0" smtClean="0">
                <a:latin typeface="Calibri" panose="020F0502020204030204" pitchFamily="34" charset="0"/>
                <a:cs typeface="Calibri" panose="020F0502020204030204" pitchFamily="34" charset="0"/>
              </a:rPr>
              <a:t>For NFRF, be sure to check the right boxes – e.g. panel Chairs have noted that several applications involving Indigenous research were not identified as such in the past</a:t>
            </a:r>
          </a:p>
          <a:p>
            <a:pPr marL="344488" indent="-342900">
              <a:buFont typeface="Arial" panose="020B0604020202020204" pitchFamily="34" charset="0"/>
              <a:buChar char="•"/>
            </a:pPr>
            <a:r>
              <a:rPr lang="en-US" dirty="0" smtClean="0">
                <a:latin typeface="Calibri" panose="020F0502020204030204" pitchFamily="34" charset="0"/>
                <a:cs typeface="Calibri" panose="020F0502020204030204" pitchFamily="34" charset="0"/>
              </a:rPr>
              <a:t>The OOR has a successful NFRF Exploration application for applicants to review – email </a:t>
            </a:r>
            <a:r>
              <a:rPr lang="en-US" dirty="0" smtClean="0">
                <a:latin typeface="Calibri" panose="020F0502020204030204" pitchFamily="34" charset="0"/>
                <a:cs typeface="Calibri" panose="020F0502020204030204" pitchFamily="34" charset="0"/>
                <a:hlinkClick r:id="rId3"/>
              </a:rPr>
              <a:t>Eli Friedland</a:t>
            </a:r>
            <a:r>
              <a:rPr lang="en-US" dirty="0" smtClean="0">
                <a:latin typeface="Calibri" panose="020F0502020204030204" pitchFamily="34" charset="0"/>
                <a:cs typeface="Calibri" panose="020F0502020204030204" pitchFamily="34" charset="0"/>
              </a:rPr>
              <a:t> for a copy</a:t>
            </a:r>
          </a:p>
          <a:p>
            <a:pPr marL="344488">
              <a:buFont typeface="Arial" panose="020B0604020202020204" pitchFamily="34" charset="0"/>
              <a:buChar char="•"/>
            </a:pPr>
            <a:r>
              <a:rPr lang="en-US" dirty="0" smtClean="0">
                <a:latin typeface="Calibri" panose="020F0502020204030204" pitchFamily="34" charset="0"/>
                <a:cs typeface="Calibri" panose="020F0502020204030204" pitchFamily="34" charset="0"/>
              </a:rPr>
              <a:t>CRC has released new Best Practices guide for designing an EDI action plan – email </a:t>
            </a:r>
            <a:r>
              <a:rPr lang="en-US" dirty="0">
                <a:latin typeface="Calibri" panose="020F0502020204030204" pitchFamily="34" charset="0"/>
                <a:cs typeface="Calibri" panose="020F0502020204030204" pitchFamily="34" charset="0"/>
                <a:hlinkClick r:id="rId3"/>
              </a:rPr>
              <a:t>Eli Friedland</a:t>
            </a:r>
            <a:r>
              <a:rPr lang="en-US" dirty="0" smtClean="0">
                <a:latin typeface="Calibri" panose="020F0502020204030204" pitchFamily="34" charset="0"/>
                <a:cs typeface="Calibri" panose="020F0502020204030204" pitchFamily="34" charset="0"/>
              </a:rPr>
              <a:t> for a copy</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094208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anose="020F0502020204030204" pitchFamily="34" charset="0"/>
                <a:cs typeface="Calibri" panose="020F0502020204030204" pitchFamily="34" charset="0"/>
              </a:rPr>
              <a:t>Information resources</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4293" y="1196752"/>
            <a:ext cx="7772400" cy="5184576"/>
          </a:xfrm>
        </p:spPr>
        <p:txBody>
          <a:bodyPr/>
          <a:lstStyle/>
          <a:p>
            <a:pPr lvl="0"/>
            <a:r>
              <a:rPr lang="en-US" sz="2200" dirty="0" smtClean="0">
                <a:solidFill>
                  <a:srgbClr val="000000"/>
                </a:solidFill>
                <a:latin typeface="Calibri" panose="020F0502020204030204" pitchFamily="34" charset="0"/>
                <a:cs typeface="Calibri" panose="020F0502020204030204" pitchFamily="34" charset="0"/>
              </a:rPr>
              <a:t>NFRF Best Practices in EDI:</a:t>
            </a:r>
            <a:endParaRPr lang="en-US" sz="2200" dirty="0">
              <a:solidFill>
                <a:srgbClr val="000000"/>
              </a:solidFill>
              <a:latin typeface="Calibri" panose="020F0502020204030204" pitchFamily="34" charset="0"/>
              <a:cs typeface="Calibri" panose="020F0502020204030204" pitchFamily="34" charset="0"/>
            </a:endParaRPr>
          </a:p>
          <a:p>
            <a:pPr marL="341313" lvl="0" indent="0">
              <a:buNone/>
            </a:pPr>
            <a:r>
              <a:rPr lang="en-US" sz="1800" dirty="0" smtClean="0">
                <a:solidFill>
                  <a:srgbClr val="000000"/>
                </a:solidFill>
                <a:latin typeface="Calibri" panose="020F0502020204030204" pitchFamily="34" charset="0"/>
                <a:cs typeface="Calibri" panose="020F0502020204030204" pitchFamily="34" charset="0"/>
                <a:hlinkClick r:id="rId3"/>
              </a:rPr>
              <a:t>https</a:t>
            </a:r>
            <a:r>
              <a:rPr lang="en-US" sz="1800" dirty="0">
                <a:solidFill>
                  <a:srgbClr val="000000"/>
                </a:solidFill>
                <a:latin typeface="Calibri" panose="020F0502020204030204" pitchFamily="34" charset="0"/>
                <a:cs typeface="Calibri" panose="020F0502020204030204" pitchFamily="34" charset="0"/>
                <a:hlinkClick r:id="rId3"/>
              </a:rPr>
              <a:t>://www.sshrc-crsh.gc.ca/funding-financement/nfrf-fnfr/edi-eng.aspx</a:t>
            </a:r>
            <a:endParaRPr lang="en-US" sz="1800" dirty="0">
              <a:solidFill>
                <a:srgbClr val="000000"/>
              </a:solidFill>
              <a:latin typeface="Calibri" panose="020F0502020204030204" pitchFamily="34" charset="0"/>
              <a:cs typeface="Calibri" panose="020F0502020204030204" pitchFamily="34" charset="0"/>
            </a:endParaRPr>
          </a:p>
          <a:p>
            <a:endParaRPr lang="en-US" sz="800" dirty="0">
              <a:latin typeface="Calibri" panose="020F0502020204030204" pitchFamily="34" charset="0"/>
              <a:cs typeface="Calibri" panose="020F0502020204030204" pitchFamily="34" charset="0"/>
            </a:endParaRPr>
          </a:p>
          <a:p>
            <a:r>
              <a:rPr lang="en-US" sz="2200" dirty="0" smtClean="0">
                <a:latin typeface="Calibri" panose="020F0502020204030204" pitchFamily="34" charset="0"/>
                <a:cs typeface="Calibri" panose="020F0502020204030204" pitchFamily="34" charset="0"/>
              </a:rPr>
              <a:t>NSERC Guide for considering EDI in your application (</a:t>
            </a:r>
            <a:r>
              <a:rPr lang="en-US" sz="2200" b="1" dirty="0" smtClean="0">
                <a:latin typeface="Calibri" panose="020F0502020204030204" pitchFamily="34" charset="0"/>
                <a:cs typeface="Calibri" panose="020F0502020204030204" pitchFamily="34" charset="0"/>
              </a:rPr>
              <a:t>this has many useful links to additional resources</a:t>
            </a:r>
            <a:r>
              <a:rPr lang="en-US" sz="2200" dirty="0" smtClean="0">
                <a:latin typeface="Calibri" panose="020F0502020204030204" pitchFamily="34" charset="0"/>
                <a:cs typeface="Calibri" panose="020F0502020204030204" pitchFamily="34" charset="0"/>
              </a:rPr>
              <a:t>):</a:t>
            </a:r>
          </a:p>
          <a:p>
            <a:pPr marL="349250" indent="0">
              <a:buNone/>
            </a:pPr>
            <a:r>
              <a:rPr lang="en-US" sz="1800" dirty="0" smtClean="0">
                <a:latin typeface="Calibri" panose="020F0502020204030204" pitchFamily="34" charset="0"/>
                <a:cs typeface="Calibri" panose="020F0502020204030204" pitchFamily="34" charset="0"/>
                <a:hlinkClick r:id="rId4"/>
              </a:rPr>
              <a:t>http</a:t>
            </a:r>
            <a:r>
              <a:rPr lang="en-US" sz="1800" dirty="0">
                <a:latin typeface="Calibri" panose="020F0502020204030204" pitchFamily="34" charset="0"/>
                <a:cs typeface="Calibri" panose="020F0502020204030204" pitchFamily="34" charset="0"/>
                <a:hlinkClick r:id="rId4"/>
              </a:rPr>
              <a:t>://www.nserc-crsng.gc.ca/_</a:t>
            </a:r>
            <a:r>
              <a:rPr lang="en-US" sz="1800" dirty="0" smtClean="0">
                <a:latin typeface="Calibri" panose="020F0502020204030204" pitchFamily="34" charset="0"/>
                <a:cs typeface="Calibri" panose="020F0502020204030204" pitchFamily="34" charset="0"/>
                <a:hlinkClick r:id="rId4"/>
              </a:rPr>
              <a:t>doc/EDI/Guide_for_Applicants_EN.pdf</a:t>
            </a:r>
            <a:endParaRPr lang="en-US" sz="1800" dirty="0" smtClean="0">
              <a:latin typeface="Calibri" panose="020F0502020204030204" pitchFamily="34" charset="0"/>
              <a:cs typeface="Calibri" panose="020F0502020204030204" pitchFamily="34" charset="0"/>
            </a:endParaRPr>
          </a:p>
          <a:p>
            <a:endParaRPr lang="en-US" sz="800" dirty="0">
              <a:latin typeface="Calibri" panose="020F0502020204030204" pitchFamily="34" charset="0"/>
              <a:cs typeface="Calibri" panose="020F0502020204030204" pitchFamily="34" charset="0"/>
            </a:endParaRPr>
          </a:p>
          <a:p>
            <a:r>
              <a:rPr lang="en-US" sz="2200" dirty="0" smtClean="0">
                <a:latin typeface="Calibri" panose="020F0502020204030204" pitchFamily="34" charset="0"/>
                <a:cs typeface="Calibri" panose="020F0502020204030204" pitchFamily="34" charset="0"/>
              </a:rPr>
              <a:t>CRC Best Practices for recruitment, hiring, and retention: </a:t>
            </a:r>
            <a:r>
              <a:rPr lang="en-US" sz="1800" dirty="0">
                <a:latin typeface="Calibri" panose="020F0502020204030204" pitchFamily="34" charset="0"/>
                <a:cs typeface="Calibri" panose="020F0502020204030204" pitchFamily="34" charset="0"/>
                <a:hlinkClick r:id="rId5"/>
              </a:rPr>
              <a:t>http://</a:t>
            </a:r>
            <a:r>
              <a:rPr lang="en-US" sz="1800" dirty="0" smtClean="0">
                <a:latin typeface="Calibri" panose="020F0502020204030204" pitchFamily="34" charset="0"/>
                <a:cs typeface="Calibri" panose="020F0502020204030204" pitchFamily="34" charset="0"/>
                <a:hlinkClick r:id="rId5"/>
              </a:rPr>
              <a:t>www.chairs-chaires.gc.ca/program-programme/equity-equite/best_practices-pratiques_examplaires-eng.aspx</a:t>
            </a:r>
            <a:endParaRPr lang="en-US" sz="1800" dirty="0" smtClean="0">
              <a:latin typeface="Calibri" panose="020F0502020204030204" pitchFamily="34" charset="0"/>
              <a:cs typeface="Calibri" panose="020F0502020204030204" pitchFamily="34" charset="0"/>
            </a:endParaRPr>
          </a:p>
          <a:p>
            <a:endParaRPr lang="en-US" sz="800" dirty="0">
              <a:latin typeface="Calibri" panose="020F0502020204030204" pitchFamily="34" charset="0"/>
              <a:cs typeface="Calibri" panose="020F0502020204030204" pitchFamily="34" charset="0"/>
            </a:endParaRPr>
          </a:p>
          <a:p>
            <a:r>
              <a:rPr lang="en-CA" sz="2200" dirty="0" smtClean="0">
                <a:latin typeface="Calibri" panose="020F0502020204030204" pitchFamily="34" charset="0"/>
                <a:cs typeface="Calibri" panose="020F0502020204030204" pitchFamily="34" charset="0"/>
              </a:rPr>
              <a:t>NFRF Manual </a:t>
            </a:r>
            <a:r>
              <a:rPr lang="en-CA" sz="2200" dirty="0">
                <a:latin typeface="Calibri" panose="020F0502020204030204" pitchFamily="34" charset="0"/>
                <a:cs typeface="Calibri" panose="020F0502020204030204" pitchFamily="34" charset="0"/>
              </a:rPr>
              <a:t>for Multidisciplinary Review Panel: Exploration </a:t>
            </a:r>
            <a:r>
              <a:rPr lang="en-CA" sz="2200" dirty="0" smtClean="0">
                <a:latin typeface="Calibri" panose="020F0502020204030204" pitchFamily="34" charset="0"/>
                <a:cs typeface="Calibri" panose="020F0502020204030204" pitchFamily="34" charset="0"/>
              </a:rPr>
              <a:t>2018 – </a:t>
            </a:r>
            <a:r>
              <a:rPr lang="en-US" sz="2200" dirty="0" smtClean="0">
                <a:latin typeface="Calibri" panose="020F0502020204030204" pitchFamily="34" charset="0"/>
                <a:cs typeface="Calibri" panose="020F0502020204030204" pitchFamily="34" charset="0"/>
              </a:rPr>
              <a:t>Merit Indicators </a:t>
            </a:r>
            <a:r>
              <a:rPr lang="en-CA" sz="2200" dirty="0" smtClean="0">
                <a:latin typeface="Calibri" panose="020F0502020204030204" pitchFamily="34" charset="0"/>
                <a:cs typeface="Calibri" panose="020F0502020204030204" pitchFamily="34" charset="0"/>
              </a:rPr>
              <a:t>for Equity, Diversity and Inclusion:</a:t>
            </a:r>
            <a:r>
              <a:rPr lang="en-US" sz="2200" dirty="0" smtClean="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hlinkClick r:id="rId6"/>
              </a:rPr>
              <a:t>http://www.sshrc-crsh.gc.ca/funding-financement/nfrf-fnfr/exploration/2018/reviewers_manual-guide_de_l_evaluateur-eng.aspx#7d</a:t>
            </a:r>
            <a:endParaRPr lang="en-US" sz="18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038424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143000"/>
          </a:xfrm>
        </p:spPr>
        <p:txBody>
          <a:bodyPr/>
          <a:lstStyle/>
          <a:p>
            <a:r>
              <a:rPr lang="en-US" b="1" dirty="0">
                <a:latin typeface="Calibri" panose="020F0502020204030204" pitchFamily="34" charset="0"/>
                <a:cs typeface="Calibri" panose="020F0502020204030204" pitchFamily="34" charset="0"/>
              </a:rPr>
              <a:t>R</a:t>
            </a:r>
            <a:r>
              <a:rPr lang="en-US" b="1" dirty="0" smtClean="0">
                <a:latin typeface="Calibri" panose="020F0502020204030204" pitchFamily="34" charset="0"/>
                <a:cs typeface="Calibri" panose="020F0502020204030204" pitchFamily="34" charset="0"/>
              </a:rPr>
              <a:t>emember – </a:t>
            </a:r>
            <a:br>
              <a:rPr lang="en-US" b="1" dirty="0" smtClean="0">
                <a:latin typeface="Calibri" panose="020F0502020204030204" pitchFamily="34" charset="0"/>
                <a:cs typeface="Calibri" panose="020F0502020204030204" pitchFamily="34" charset="0"/>
              </a:rPr>
            </a:br>
            <a:r>
              <a:rPr lang="en-US" b="1" dirty="0" smtClean="0">
                <a:latin typeface="Calibri" panose="020F0502020204030204" pitchFamily="34" charset="0"/>
                <a:cs typeface="Calibri" panose="020F0502020204030204" pitchFamily="34" charset="0"/>
              </a:rPr>
              <a:t>“Pass” looks like this:</a:t>
            </a:r>
            <a:endParaRPr lang="en-US" b="1" dirty="0">
              <a:latin typeface="Calibri" panose="020F0502020204030204" pitchFamily="34" charset="0"/>
              <a:cs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93705640"/>
              </p:ext>
            </p:extLst>
          </p:nvPr>
        </p:nvGraphicFramePr>
        <p:xfrm>
          <a:off x="441325" y="1462087"/>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750624"/>
      </p:ext>
    </p:extLst>
  </p:cSld>
  <p:clrMapOvr>
    <a:masterClrMapping/>
  </p:clrMapOvr>
  <mc:AlternateContent xmlns:mc="http://schemas.openxmlformats.org/markup-compatibility/2006" xmlns:p14="http://schemas.microsoft.com/office/powerpoint/2010/main">
    <mc:Choice Requires="p14">
      <p:transition spd="slow" p14:dur="1300" advTm="65000">
        <p14:pan dir="u"/>
      </p:transition>
    </mc:Choice>
    <mc:Fallback xmlns="">
      <p:transition spd="slow" advTm="6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4">
                                            <p:graphicEl>
                                              <a:dgm id="{9B732C8D-959B-4ACD-A5F5-53D797076980}"/>
                                            </p:graphicEl>
                                          </p:spTgt>
                                        </p:tgtEl>
                                        <p:attrNameLst>
                                          <p:attrName>style.visibility</p:attrName>
                                        </p:attrNameLst>
                                      </p:cBhvr>
                                      <p:to>
                                        <p:strVal val="visible"/>
                                      </p:to>
                                    </p:set>
                                    <p:animEffect transition="in" filter="fade">
                                      <p:cBhvr>
                                        <p:cTn id="10" dur="500"/>
                                        <p:tgtEl>
                                          <p:spTgt spid="4">
                                            <p:graphicEl>
                                              <a:dgm id="{9B732C8D-959B-4ACD-A5F5-53D797076980}"/>
                                            </p:graphicEl>
                                          </p:spTgt>
                                        </p:tgtEl>
                                      </p:cBhvr>
                                    </p:animEffect>
                                  </p:childTnLst>
                                </p:cTn>
                              </p:par>
                              <p:par>
                                <p:cTn id="11" presetID="10" presetClass="entr" presetSubtype="0" fill="hold" grpId="0" nodeType="withEffect">
                                  <p:stCondLst>
                                    <p:cond delay="1000"/>
                                  </p:stCondLst>
                                  <p:childTnLst>
                                    <p:set>
                                      <p:cBhvr>
                                        <p:cTn id="12" dur="1" fill="hold">
                                          <p:stCondLst>
                                            <p:cond delay="0"/>
                                          </p:stCondLst>
                                        </p:cTn>
                                        <p:tgtEl>
                                          <p:spTgt spid="4">
                                            <p:graphicEl>
                                              <a:dgm id="{5CB45297-1C2C-4A9C-AB80-52CEF5C0F3A9}"/>
                                            </p:graphicEl>
                                          </p:spTgt>
                                        </p:tgtEl>
                                        <p:attrNameLst>
                                          <p:attrName>style.visibility</p:attrName>
                                        </p:attrNameLst>
                                      </p:cBhvr>
                                      <p:to>
                                        <p:strVal val="visible"/>
                                      </p:to>
                                    </p:set>
                                    <p:animEffect transition="in" filter="fade">
                                      <p:cBhvr>
                                        <p:cTn id="13" dur="500"/>
                                        <p:tgtEl>
                                          <p:spTgt spid="4">
                                            <p:graphicEl>
                                              <a:dgm id="{5CB45297-1C2C-4A9C-AB80-52CEF5C0F3A9}"/>
                                            </p:graphicEl>
                                          </p:spTgt>
                                        </p:tgtEl>
                                      </p:cBhvr>
                                    </p:animEffect>
                                  </p:childTnLst>
                                </p:cTn>
                              </p:par>
                              <p:par>
                                <p:cTn id="14" presetID="10" presetClass="entr" presetSubtype="0" fill="hold" grpId="0" nodeType="withEffect">
                                  <p:stCondLst>
                                    <p:cond delay="1000"/>
                                  </p:stCondLst>
                                  <p:childTnLst>
                                    <p:set>
                                      <p:cBhvr>
                                        <p:cTn id="15" dur="1" fill="hold">
                                          <p:stCondLst>
                                            <p:cond delay="0"/>
                                          </p:stCondLst>
                                        </p:cTn>
                                        <p:tgtEl>
                                          <p:spTgt spid="4">
                                            <p:graphicEl>
                                              <a:dgm id="{33546AD5-F1FD-431D-A28E-0DA540003289}"/>
                                            </p:graphicEl>
                                          </p:spTgt>
                                        </p:tgtEl>
                                        <p:attrNameLst>
                                          <p:attrName>style.visibility</p:attrName>
                                        </p:attrNameLst>
                                      </p:cBhvr>
                                      <p:to>
                                        <p:strVal val="visible"/>
                                      </p:to>
                                    </p:set>
                                    <p:animEffect transition="in" filter="fade">
                                      <p:cBhvr>
                                        <p:cTn id="16" dur="500"/>
                                        <p:tgtEl>
                                          <p:spTgt spid="4">
                                            <p:graphicEl>
                                              <a:dgm id="{33546AD5-F1FD-431D-A28E-0DA540003289}"/>
                                            </p:graphicEl>
                                          </p:spTgt>
                                        </p:tgtEl>
                                      </p:cBhvr>
                                    </p:animEffect>
                                  </p:childTnLst>
                                </p:cTn>
                              </p:par>
                              <p:par>
                                <p:cTn id="17" presetID="10" presetClass="entr" presetSubtype="0" fill="hold" grpId="0" nodeType="withEffect">
                                  <p:stCondLst>
                                    <p:cond delay="1000"/>
                                  </p:stCondLst>
                                  <p:childTnLst>
                                    <p:set>
                                      <p:cBhvr>
                                        <p:cTn id="18" dur="1" fill="hold">
                                          <p:stCondLst>
                                            <p:cond delay="0"/>
                                          </p:stCondLst>
                                        </p:cTn>
                                        <p:tgtEl>
                                          <p:spTgt spid="4">
                                            <p:graphicEl>
                                              <a:dgm id="{480F0E2C-184E-43F0-944A-9DEC1A49A8DC}"/>
                                            </p:graphicEl>
                                          </p:spTgt>
                                        </p:tgtEl>
                                        <p:attrNameLst>
                                          <p:attrName>style.visibility</p:attrName>
                                        </p:attrNameLst>
                                      </p:cBhvr>
                                      <p:to>
                                        <p:strVal val="visible"/>
                                      </p:to>
                                    </p:set>
                                    <p:animEffect transition="in" filter="fade">
                                      <p:cBhvr>
                                        <p:cTn id="19" dur="500"/>
                                        <p:tgtEl>
                                          <p:spTgt spid="4">
                                            <p:graphicEl>
                                              <a:dgm id="{480F0E2C-184E-43F0-944A-9DEC1A49A8DC}"/>
                                            </p:graphicEl>
                                          </p:spTgt>
                                        </p:tgtEl>
                                      </p:cBhvr>
                                    </p:animEffect>
                                  </p:childTnLst>
                                </p:cTn>
                              </p:par>
                              <p:par>
                                <p:cTn id="20" presetID="10" presetClass="entr" presetSubtype="0" fill="hold" grpId="0" nodeType="withEffect">
                                  <p:stCondLst>
                                    <p:cond delay="1000"/>
                                  </p:stCondLst>
                                  <p:childTnLst>
                                    <p:set>
                                      <p:cBhvr>
                                        <p:cTn id="21" dur="1" fill="hold">
                                          <p:stCondLst>
                                            <p:cond delay="0"/>
                                          </p:stCondLst>
                                        </p:cTn>
                                        <p:tgtEl>
                                          <p:spTgt spid="4">
                                            <p:graphicEl>
                                              <a:dgm id="{B667B78B-AFE7-4B4C-8CBD-DC8D5BE87D8E}"/>
                                            </p:graphicEl>
                                          </p:spTgt>
                                        </p:tgtEl>
                                        <p:attrNameLst>
                                          <p:attrName>style.visibility</p:attrName>
                                        </p:attrNameLst>
                                      </p:cBhvr>
                                      <p:to>
                                        <p:strVal val="visible"/>
                                      </p:to>
                                    </p:set>
                                    <p:animEffect transition="in" filter="fade">
                                      <p:cBhvr>
                                        <p:cTn id="22" dur="500"/>
                                        <p:tgtEl>
                                          <p:spTgt spid="4">
                                            <p:graphicEl>
                                              <a:dgm id="{B667B78B-AFE7-4B4C-8CBD-DC8D5BE87D8E}"/>
                                            </p:graphicEl>
                                          </p:spTgt>
                                        </p:tgtEl>
                                      </p:cBhvr>
                                    </p:animEffect>
                                  </p:childTnLst>
                                </p:cTn>
                              </p:par>
                              <p:par>
                                <p:cTn id="23" presetID="10" presetClass="entr" presetSubtype="0" fill="hold" grpId="0" nodeType="withEffect">
                                  <p:stCondLst>
                                    <p:cond delay="1000"/>
                                  </p:stCondLst>
                                  <p:childTnLst>
                                    <p:set>
                                      <p:cBhvr>
                                        <p:cTn id="24" dur="1" fill="hold">
                                          <p:stCondLst>
                                            <p:cond delay="0"/>
                                          </p:stCondLst>
                                        </p:cTn>
                                        <p:tgtEl>
                                          <p:spTgt spid="4">
                                            <p:graphicEl>
                                              <a:dgm id="{97861B1A-B2F9-4D46-9B61-40915E57A367}"/>
                                            </p:graphicEl>
                                          </p:spTgt>
                                        </p:tgtEl>
                                        <p:attrNameLst>
                                          <p:attrName>style.visibility</p:attrName>
                                        </p:attrNameLst>
                                      </p:cBhvr>
                                      <p:to>
                                        <p:strVal val="visible"/>
                                      </p:to>
                                    </p:set>
                                    <p:animEffect transition="in" filter="fade">
                                      <p:cBhvr>
                                        <p:cTn id="25" dur="500"/>
                                        <p:tgtEl>
                                          <p:spTgt spid="4">
                                            <p:graphicEl>
                                              <a:dgm id="{97861B1A-B2F9-4D46-9B61-40915E57A367}"/>
                                            </p:graphicEl>
                                          </p:spTgt>
                                        </p:tgtEl>
                                      </p:cBhvr>
                                    </p:animEffect>
                                  </p:childTnLst>
                                </p:cTn>
                              </p:par>
                              <p:par>
                                <p:cTn id="26" presetID="10" presetClass="entr" presetSubtype="0" fill="hold" grpId="0" nodeType="withEffect">
                                  <p:stCondLst>
                                    <p:cond delay="1000"/>
                                  </p:stCondLst>
                                  <p:childTnLst>
                                    <p:set>
                                      <p:cBhvr>
                                        <p:cTn id="27" dur="1" fill="hold">
                                          <p:stCondLst>
                                            <p:cond delay="0"/>
                                          </p:stCondLst>
                                        </p:cTn>
                                        <p:tgtEl>
                                          <p:spTgt spid="4">
                                            <p:graphicEl>
                                              <a:dgm id="{CFB899DA-8DA2-4653-9508-FDCA688B92F9}"/>
                                            </p:graphicEl>
                                          </p:spTgt>
                                        </p:tgtEl>
                                        <p:attrNameLst>
                                          <p:attrName>style.visibility</p:attrName>
                                        </p:attrNameLst>
                                      </p:cBhvr>
                                      <p:to>
                                        <p:strVal val="visible"/>
                                      </p:to>
                                    </p:set>
                                    <p:animEffect transition="in" filter="fade">
                                      <p:cBhvr>
                                        <p:cTn id="28" dur="500"/>
                                        <p:tgtEl>
                                          <p:spTgt spid="4">
                                            <p:graphicEl>
                                              <a:dgm id="{CFB899DA-8DA2-4653-9508-FDCA688B92F9}"/>
                                            </p:graphicEl>
                                          </p:spTgt>
                                        </p:tgtEl>
                                      </p:cBhvr>
                                    </p:animEffect>
                                  </p:childTnLst>
                                </p:cTn>
                              </p:par>
                              <p:par>
                                <p:cTn id="29" presetID="10" presetClass="entr" presetSubtype="0" fill="hold" grpId="0" nodeType="withEffect">
                                  <p:stCondLst>
                                    <p:cond delay="2000"/>
                                  </p:stCondLst>
                                  <p:childTnLst>
                                    <p:set>
                                      <p:cBhvr>
                                        <p:cTn id="30" dur="1" fill="hold">
                                          <p:stCondLst>
                                            <p:cond delay="0"/>
                                          </p:stCondLst>
                                        </p:cTn>
                                        <p:tgtEl>
                                          <p:spTgt spid="4">
                                            <p:graphicEl>
                                              <a:dgm id="{7C1567F0-D696-4052-89D3-AEF26A6A78CE}"/>
                                            </p:graphicEl>
                                          </p:spTgt>
                                        </p:tgtEl>
                                        <p:attrNameLst>
                                          <p:attrName>style.visibility</p:attrName>
                                        </p:attrNameLst>
                                      </p:cBhvr>
                                      <p:to>
                                        <p:strVal val="visible"/>
                                      </p:to>
                                    </p:set>
                                    <p:animEffect transition="in" filter="fade">
                                      <p:cBhvr>
                                        <p:cTn id="31" dur="500"/>
                                        <p:tgtEl>
                                          <p:spTgt spid="4">
                                            <p:graphicEl>
                                              <a:dgm id="{7C1567F0-D696-4052-89D3-AEF26A6A78CE}"/>
                                            </p:graphicEl>
                                          </p:spTgt>
                                        </p:tgtEl>
                                      </p:cBhvr>
                                    </p:animEffect>
                                  </p:childTnLst>
                                </p:cTn>
                              </p:par>
                              <p:par>
                                <p:cTn id="32" presetID="10" presetClass="entr" presetSubtype="0" fill="hold" grpId="0" nodeType="withEffect">
                                  <p:stCondLst>
                                    <p:cond delay="2000"/>
                                  </p:stCondLst>
                                  <p:childTnLst>
                                    <p:set>
                                      <p:cBhvr>
                                        <p:cTn id="33" dur="1" fill="hold">
                                          <p:stCondLst>
                                            <p:cond delay="0"/>
                                          </p:stCondLst>
                                        </p:cTn>
                                        <p:tgtEl>
                                          <p:spTgt spid="4">
                                            <p:graphicEl>
                                              <a:dgm id="{DD4F46FA-3588-4DD9-9B52-8920F28EC952}"/>
                                            </p:graphicEl>
                                          </p:spTgt>
                                        </p:tgtEl>
                                        <p:attrNameLst>
                                          <p:attrName>style.visibility</p:attrName>
                                        </p:attrNameLst>
                                      </p:cBhvr>
                                      <p:to>
                                        <p:strVal val="visible"/>
                                      </p:to>
                                    </p:set>
                                    <p:animEffect transition="in" filter="fade">
                                      <p:cBhvr>
                                        <p:cTn id="34" dur="500"/>
                                        <p:tgtEl>
                                          <p:spTgt spid="4">
                                            <p:graphicEl>
                                              <a:dgm id="{DD4F46FA-3588-4DD9-9B52-8920F28EC952}"/>
                                            </p:graphicEl>
                                          </p:spTgt>
                                        </p:tgtEl>
                                      </p:cBhvr>
                                    </p:animEffect>
                                  </p:childTnLst>
                                </p:cTn>
                              </p:par>
                              <p:par>
                                <p:cTn id="35" presetID="10" presetClass="entr" presetSubtype="0" fill="hold" grpId="0" nodeType="withEffect">
                                  <p:stCondLst>
                                    <p:cond delay="2000"/>
                                  </p:stCondLst>
                                  <p:childTnLst>
                                    <p:set>
                                      <p:cBhvr>
                                        <p:cTn id="36" dur="1" fill="hold">
                                          <p:stCondLst>
                                            <p:cond delay="0"/>
                                          </p:stCondLst>
                                        </p:cTn>
                                        <p:tgtEl>
                                          <p:spTgt spid="4">
                                            <p:graphicEl>
                                              <a:dgm id="{616E4AA1-72CA-4DD5-A9B4-F41CEB2506A7}"/>
                                            </p:graphicEl>
                                          </p:spTgt>
                                        </p:tgtEl>
                                        <p:attrNameLst>
                                          <p:attrName>style.visibility</p:attrName>
                                        </p:attrNameLst>
                                      </p:cBhvr>
                                      <p:to>
                                        <p:strVal val="visible"/>
                                      </p:to>
                                    </p:set>
                                    <p:animEffect transition="in" filter="fade">
                                      <p:cBhvr>
                                        <p:cTn id="37" dur="500"/>
                                        <p:tgtEl>
                                          <p:spTgt spid="4">
                                            <p:graphicEl>
                                              <a:dgm id="{616E4AA1-72CA-4DD5-A9B4-F41CEB2506A7}"/>
                                            </p:graphicEl>
                                          </p:spTgt>
                                        </p:tgtEl>
                                      </p:cBhvr>
                                    </p:animEffect>
                                  </p:childTnLst>
                                </p:cTn>
                              </p:par>
                              <p:par>
                                <p:cTn id="38" presetID="10" presetClass="entr" presetSubtype="0" fill="hold" grpId="0" nodeType="withEffect">
                                  <p:stCondLst>
                                    <p:cond delay="3500"/>
                                  </p:stCondLst>
                                  <p:childTnLst>
                                    <p:set>
                                      <p:cBhvr>
                                        <p:cTn id="39" dur="1" fill="hold">
                                          <p:stCondLst>
                                            <p:cond delay="0"/>
                                          </p:stCondLst>
                                        </p:cTn>
                                        <p:tgtEl>
                                          <p:spTgt spid="4">
                                            <p:graphicEl>
                                              <a:dgm id="{A1C9BFF0-7993-4E10-A042-6D1A05BE5502}"/>
                                            </p:graphicEl>
                                          </p:spTgt>
                                        </p:tgtEl>
                                        <p:attrNameLst>
                                          <p:attrName>style.visibility</p:attrName>
                                        </p:attrNameLst>
                                      </p:cBhvr>
                                      <p:to>
                                        <p:strVal val="visible"/>
                                      </p:to>
                                    </p:set>
                                    <p:animEffect transition="in" filter="fade">
                                      <p:cBhvr>
                                        <p:cTn id="40" dur="500"/>
                                        <p:tgtEl>
                                          <p:spTgt spid="4">
                                            <p:graphicEl>
                                              <a:dgm id="{A1C9BFF0-7993-4E10-A042-6D1A05BE5502}"/>
                                            </p:graphicEl>
                                          </p:spTgt>
                                        </p:tgtEl>
                                      </p:cBhvr>
                                    </p:animEffect>
                                  </p:childTnLst>
                                </p:cTn>
                              </p:par>
                              <p:par>
                                <p:cTn id="41" presetID="10" presetClass="entr" presetSubtype="0" fill="hold" grpId="0" nodeType="withEffect">
                                  <p:stCondLst>
                                    <p:cond delay="3500"/>
                                  </p:stCondLst>
                                  <p:childTnLst>
                                    <p:set>
                                      <p:cBhvr>
                                        <p:cTn id="42" dur="1" fill="hold">
                                          <p:stCondLst>
                                            <p:cond delay="0"/>
                                          </p:stCondLst>
                                        </p:cTn>
                                        <p:tgtEl>
                                          <p:spTgt spid="4">
                                            <p:graphicEl>
                                              <a:dgm id="{699D57FA-D586-425F-AF77-900362F177AB}"/>
                                            </p:graphicEl>
                                          </p:spTgt>
                                        </p:tgtEl>
                                        <p:attrNameLst>
                                          <p:attrName>style.visibility</p:attrName>
                                        </p:attrNameLst>
                                      </p:cBhvr>
                                      <p:to>
                                        <p:strVal val="visible"/>
                                      </p:to>
                                    </p:set>
                                    <p:animEffect transition="in" filter="fade">
                                      <p:cBhvr>
                                        <p:cTn id="43" dur="500"/>
                                        <p:tgtEl>
                                          <p:spTgt spid="4">
                                            <p:graphicEl>
                                              <a:dgm id="{699D57FA-D586-425F-AF77-900362F177AB}"/>
                                            </p:graphicEl>
                                          </p:spTgt>
                                        </p:tgtEl>
                                      </p:cBhvr>
                                    </p:animEffect>
                                  </p:childTnLst>
                                </p:cTn>
                              </p:par>
                              <p:par>
                                <p:cTn id="44" presetID="10" presetClass="entr" presetSubtype="0" fill="hold" grpId="0" nodeType="withEffect">
                                  <p:stCondLst>
                                    <p:cond delay="3500"/>
                                  </p:stCondLst>
                                  <p:childTnLst>
                                    <p:set>
                                      <p:cBhvr>
                                        <p:cTn id="45" dur="1" fill="hold">
                                          <p:stCondLst>
                                            <p:cond delay="0"/>
                                          </p:stCondLst>
                                        </p:cTn>
                                        <p:tgtEl>
                                          <p:spTgt spid="4">
                                            <p:graphicEl>
                                              <a:dgm id="{E664A55B-D84B-442E-B29D-87B51524401B}"/>
                                            </p:graphicEl>
                                          </p:spTgt>
                                        </p:tgtEl>
                                        <p:attrNameLst>
                                          <p:attrName>style.visibility</p:attrName>
                                        </p:attrNameLst>
                                      </p:cBhvr>
                                      <p:to>
                                        <p:strVal val="visible"/>
                                      </p:to>
                                    </p:set>
                                    <p:animEffect transition="in" filter="fade">
                                      <p:cBhvr>
                                        <p:cTn id="46" dur="500"/>
                                        <p:tgtEl>
                                          <p:spTgt spid="4">
                                            <p:graphicEl>
                                              <a:dgm id="{E664A55B-D84B-442E-B29D-87B51524401B}"/>
                                            </p:graphicEl>
                                          </p:spTgt>
                                        </p:tgtEl>
                                      </p:cBhvr>
                                    </p:animEffect>
                                  </p:childTnLst>
                                </p:cTn>
                              </p:par>
                              <p:par>
                                <p:cTn id="47" presetID="10" presetClass="entr" presetSubtype="0" fill="hold" grpId="0" nodeType="withEffect">
                                  <p:stCondLst>
                                    <p:cond delay="3500"/>
                                  </p:stCondLst>
                                  <p:childTnLst>
                                    <p:set>
                                      <p:cBhvr>
                                        <p:cTn id="48" dur="1" fill="hold">
                                          <p:stCondLst>
                                            <p:cond delay="0"/>
                                          </p:stCondLst>
                                        </p:cTn>
                                        <p:tgtEl>
                                          <p:spTgt spid="4">
                                            <p:graphicEl>
                                              <a:dgm id="{ED68B8FD-4E28-4A5C-9975-487D6FAE8D06}"/>
                                            </p:graphicEl>
                                          </p:spTgt>
                                        </p:tgtEl>
                                        <p:attrNameLst>
                                          <p:attrName>style.visibility</p:attrName>
                                        </p:attrNameLst>
                                      </p:cBhvr>
                                      <p:to>
                                        <p:strVal val="visible"/>
                                      </p:to>
                                    </p:set>
                                    <p:animEffect transition="in" filter="fade">
                                      <p:cBhvr>
                                        <p:cTn id="49" dur="500"/>
                                        <p:tgtEl>
                                          <p:spTgt spid="4">
                                            <p:graphicEl>
                                              <a:dgm id="{ED68B8FD-4E28-4A5C-9975-487D6FAE8D06}"/>
                                            </p:graphicEl>
                                          </p:spTgt>
                                        </p:tgtEl>
                                      </p:cBhvr>
                                    </p:animEffect>
                                  </p:childTnLst>
                                </p:cTn>
                              </p:par>
                              <p:par>
                                <p:cTn id="50" presetID="10" presetClass="entr" presetSubtype="0" fill="hold" grpId="0" nodeType="withEffect">
                                  <p:stCondLst>
                                    <p:cond delay="4750"/>
                                  </p:stCondLst>
                                  <p:childTnLst>
                                    <p:set>
                                      <p:cBhvr>
                                        <p:cTn id="51" dur="1" fill="hold">
                                          <p:stCondLst>
                                            <p:cond delay="0"/>
                                          </p:stCondLst>
                                        </p:cTn>
                                        <p:tgtEl>
                                          <p:spTgt spid="4">
                                            <p:graphicEl>
                                              <a:dgm id="{DCE70E50-4C6D-447A-B11A-0770269B21C7}"/>
                                            </p:graphicEl>
                                          </p:spTgt>
                                        </p:tgtEl>
                                        <p:attrNameLst>
                                          <p:attrName>style.visibility</p:attrName>
                                        </p:attrNameLst>
                                      </p:cBhvr>
                                      <p:to>
                                        <p:strVal val="visible"/>
                                      </p:to>
                                    </p:set>
                                    <p:animEffect transition="in" filter="fade">
                                      <p:cBhvr>
                                        <p:cTn id="52" dur="500"/>
                                        <p:tgtEl>
                                          <p:spTgt spid="4">
                                            <p:graphicEl>
                                              <a:dgm id="{DCE70E50-4C6D-447A-B11A-0770269B21C7}"/>
                                            </p:graphicEl>
                                          </p:spTgt>
                                        </p:tgtEl>
                                      </p:cBhvr>
                                    </p:animEffect>
                                  </p:childTnLst>
                                </p:cTn>
                              </p:par>
                              <p:par>
                                <p:cTn id="53" presetID="10" presetClass="entr" presetSubtype="0" fill="hold" grpId="0" nodeType="withEffect">
                                  <p:stCondLst>
                                    <p:cond delay="4750"/>
                                  </p:stCondLst>
                                  <p:childTnLst>
                                    <p:set>
                                      <p:cBhvr>
                                        <p:cTn id="54" dur="1" fill="hold">
                                          <p:stCondLst>
                                            <p:cond delay="0"/>
                                          </p:stCondLst>
                                        </p:cTn>
                                        <p:tgtEl>
                                          <p:spTgt spid="4">
                                            <p:graphicEl>
                                              <a:dgm id="{366841FB-2652-42F1-984E-12C63507D358}"/>
                                            </p:graphicEl>
                                          </p:spTgt>
                                        </p:tgtEl>
                                        <p:attrNameLst>
                                          <p:attrName>style.visibility</p:attrName>
                                        </p:attrNameLst>
                                      </p:cBhvr>
                                      <p:to>
                                        <p:strVal val="visible"/>
                                      </p:to>
                                    </p:set>
                                    <p:animEffect transition="in" filter="fade">
                                      <p:cBhvr>
                                        <p:cTn id="55" dur="500"/>
                                        <p:tgtEl>
                                          <p:spTgt spid="4">
                                            <p:graphicEl>
                                              <a:dgm id="{366841FB-2652-42F1-984E-12C63507D35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uiExpand="1">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anose="020F0502020204030204" pitchFamily="34" charset="0"/>
                <a:cs typeface="Calibri" panose="020F0502020204030204" pitchFamily="34" charset="0"/>
              </a:rPr>
              <a:t>For More Information</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91239" y="1484784"/>
            <a:ext cx="7772400" cy="4114800"/>
          </a:xfrm>
        </p:spPr>
        <p:txBody>
          <a:bodyPr>
            <a:normAutofit/>
          </a:bodyPr>
          <a:lstStyle/>
          <a:p>
            <a:pPr marL="0" indent="0">
              <a:buNone/>
            </a:pPr>
            <a:r>
              <a:rPr lang="en-US" b="1" dirty="0" smtClean="0"/>
              <a:t>Eli Friedland</a:t>
            </a:r>
          </a:p>
          <a:p>
            <a:pPr marL="0" indent="0">
              <a:buNone/>
            </a:pPr>
            <a:r>
              <a:rPr lang="en-US" i="1" dirty="0" smtClean="0"/>
              <a:t>Associate Advisor, Institutional Research Initiatives, OOR</a:t>
            </a:r>
          </a:p>
          <a:p>
            <a:pPr marL="227013"/>
            <a:r>
              <a:rPr lang="en-US" dirty="0" smtClean="0">
                <a:hlinkClick r:id="rId3"/>
              </a:rPr>
              <a:t>eli.friedland@concordia.ca</a:t>
            </a:r>
            <a:endParaRPr lang="en-US" dirty="0" smtClean="0"/>
          </a:p>
          <a:p>
            <a:pPr marL="0" indent="0">
              <a:buNone/>
            </a:pPr>
            <a:endParaRPr lang="en-US" b="1" dirty="0" smtClean="0"/>
          </a:p>
          <a:p>
            <a:pPr marL="0" indent="0">
              <a:buNone/>
            </a:pPr>
            <a:r>
              <a:rPr lang="en-US" b="1" dirty="0" smtClean="0"/>
              <a:t>Mark </a:t>
            </a:r>
            <a:r>
              <a:rPr lang="en-US" b="1" dirty="0" err="1" smtClean="0"/>
              <a:t>Villacorta</a:t>
            </a:r>
            <a:endParaRPr lang="en-US" b="1" dirty="0"/>
          </a:p>
          <a:p>
            <a:pPr marL="0" indent="0">
              <a:buNone/>
            </a:pPr>
            <a:r>
              <a:rPr lang="en-CA" i="1" dirty="0" smtClean="0"/>
              <a:t>Senior </a:t>
            </a:r>
            <a:r>
              <a:rPr lang="en-CA" i="1" dirty="0"/>
              <a:t>Lead Equity and </a:t>
            </a:r>
            <a:r>
              <a:rPr lang="en-CA" i="1" dirty="0" smtClean="0"/>
              <a:t>Diversity, OPVPA</a:t>
            </a:r>
            <a:endParaRPr lang="en-CA" i="1" dirty="0"/>
          </a:p>
          <a:p>
            <a:pPr marL="227013"/>
            <a:r>
              <a:rPr lang="en-US" dirty="0" smtClean="0">
                <a:hlinkClick r:id="rId4"/>
              </a:rPr>
              <a:t>equity.vpfdi@concordia.ca</a:t>
            </a:r>
            <a:endParaRPr lang="en-US" dirty="0" smtClean="0"/>
          </a:p>
        </p:txBody>
      </p:sp>
    </p:spTree>
    <p:extLst>
      <p:ext uri="{BB962C8B-B14F-4D97-AF65-F5344CB8AC3E}">
        <p14:creationId xmlns:p14="http://schemas.microsoft.com/office/powerpoint/2010/main" val="1749350687"/>
      </p:ext>
    </p:extLst>
  </p:cSld>
  <p:clrMapOvr>
    <a:masterClrMapping/>
  </p:clrMapOvr>
  <mc:AlternateContent xmlns:mc="http://schemas.openxmlformats.org/markup-compatibility/2006" xmlns:p14="http://schemas.microsoft.com/office/powerpoint/2010/main">
    <mc:Choice Requires="p14">
      <p:transition spd="slow" p14:dur="1500" advTm="52000">
        <p:split orient="vert"/>
      </p:transition>
    </mc:Choice>
    <mc:Fallback xmlns="">
      <p:transition spd="slow" advTm="52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200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20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grpId="0" nodeType="withEffect">
                                  <p:stCondLst>
                                    <p:cond delay="200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200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200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20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23728" y="2564904"/>
            <a:ext cx="4896544" cy="923330"/>
          </a:xfrm>
          <a:prstGeom prst="rect">
            <a:avLst/>
          </a:prstGeom>
          <a:noFill/>
        </p:spPr>
        <p:txBody>
          <a:bodyPr wrap="square" rtlCol="0">
            <a:spAutoFit/>
          </a:bodyPr>
          <a:lstStyle/>
          <a:p>
            <a:pPr algn="ctr"/>
            <a:r>
              <a:rPr lang="fr-CA" sz="5400" dirty="0" smtClean="0">
                <a:latin typeface="Calibri" panose="020F0502020204030204" pitchFamily="34" charset="0"/>
                <a:cs typeface="Calibri" panose="020F0502020204030204" pitchFamily="34" charset="0"/>
              </a:rPr>
              <a:t>Q &amp; A</a:t>
            </a:r>
            <a:endParaRPr lang="en-US" sz="5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972379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890" y="580894"/>
            <a:ext cx="7772400" cy="1143000"/>
          </a:xfrm>
        </p:spPr>
        <p:txBody>
          <a:bodyPr/>
          <a:lstStyle/>
          <a:p>
            <a:r>
              <a:rPr lang="en-CA" sz="2000" dirty="0"/>
              <a:t>1) How do we properly carry out </a:t>
            </a:r>
            <a:r>
              <a:rPr lang="en-CA" sz="2000" dirty="0" smtClean="0"/>
              <a:t>a survey </a:t>
            </a:r>
            <a:r>
              <a:rPr lang="en-CA" sz="2000" dirty="0"/>
              <a:t>of self-identification for our groups? Is there a standard survey or form the OOR can provide that we can ask our groups to fill out?</a:t>
            </a:r>
            <a:endParaRPr lang="en-US" sz="2000" dirty="0"/>
          </a:p>
        </p:txBody>
      </p:sp>
      <p:sp>
        <p:nvSpPr>
          <p:cNvPr id="3" name="Content Placeholder 2"/>
          <p:cNvSpPr>
            <a:spLocks noGrp="1"/>
          </p:cNvSpPr>
          <p:nvPr>
            <p:ph idx="1"/>
          </p:nvPr>
        </p:nvSpPr>
        <p:spPr/>
        <p:txBody>
          <a:bodyPr/>
          <a:lstStyle/>
          <a:p>
            <a:pPr marL="360045" marR="0">
              <a:spcBef>
                <a:spcPts val="0"/>
              </a:spcBef>
              <a:spcAft>
                <a:spcPts val="0"/>
              </a:spcAft>
            </a:pPr>
            <a:r>
              <a:rPr lang="en-US" sz="2300" dirty="0">
                <a:latin typeface="Calibri" panose="020F0502020204030204" pitchFamily="34" charset="0"/>
                <a:ea typeface="MS Mincho"/>
                <a:cs typeface="Arial" panose="020B0604020202020204" pitchFamily="34" charset="0"/>
              </a:rPr>
              <a:t>Using a form similar to the Canada Research Chairs Program’s </a:t>
            </a:r>
            <a:r>
              <a:rPr lang="en-US" sz="2300" u="sng" dirty="0">
                <a:solidFill>
                  <a:srgbClr val="0000FF"/>
                </a:solidFill>
                <a:latin typeface="Calibri" panose="020F0502020204030204" pitchFamily="34" charset="0"/>
                <a:ea typeface="MS Mincho"/>
                <a:cs typeface="Arial" panose="020B0604020202020204" pitchFamily="34" charset="0"/>
                <a:hlinkClick r:id="rId2"/>
              </a:rPr>
              <a:t>Self-Identification Form</a:t>
            </a:r>
            <a:r>
              <a:rPr lang="en-US" sz="2300" dirty="0">
                <a:latin typeface="Calibri" panose="020F0502020204030204" pitchFamily="34" charset="0"/>
                <a:ea typeface="MS Mincho"/>
                <a:cs typeface="Arial" panose="020B0604020202020204" pitchFamily="34" charset="0"/>
                <a:hlinkClick r:id="rId2"/>
              </a:rPr>
              <a:t> </a:t>
            </a:r>
            <a:r>
              <a:rPr lang="en-US" sz="2300" dirty="0">
                <a:latin typeface="Calibri" panose="020F0502020204030204" pitchFamily="34" charset="0"/>
                <a:ea typeface="MS Mincho"/>
                <a:cs typeface="Arial" panose="020B0604020202020204" pitchFamily="34" charset="0"/>
              </a:rPr>
              <a:t>is likely the best. Two things are important to keep in mind: a) all team members must understand that filling in the form is </a:t>
            </a:r>
            <a:r>
              <a:rPr lang="en-US" sz="2300" i="1" dirty="0">
                <a:latin typeface="Calibri" panose="020F0502020204030204" pitchFamily="34" charset="0"/>
                <a:ea typeface="MS Mincho"/>
                <a:cs typeface="Arial" panose="020B0604020202020204" pitchFamily="34" charset="0"/>
              </a:rPr>
              <a:t>voluntary</a:t>
            </a:r>
            <a:r>
              <a:rPr lang="en-US" sz="2300" dirty="0">
                <a:latin typeface="Calibri" panose="020F0502020204030204" pitchFamily="34" charset="0"/>
                <a:ea typeface="MS Mincho"/>
                <a:cs typeface="Arial" panose="020B0604020202020204" pitchFamily="34" charset="0"/>
              </a:rPr>
              <a:t>; and b) as PI, you must keep the information given to you absolutely </a:t>
            </a:r>
            <a:r>
              <a:rPr lang="en-US" sz="2300" i="1" dirty="0">
                <a:latin typeface="Calibri" panose="020F0502020204030204" pitchFamily="34" charset="0"/>
                <a:ea typeface="MS Mincho"/>
                <a:cs typeface="Arial" panose="020B0604020202020204" pitchFamily="34" charset="0"/>
              </a:rPr>
              <a:t>confidential</a:t>
            </a:r>
            <a:r>
              <a:rPr lang="en-US" sz="2300" dirty="0">
                <a:latin typeface="Calibri" panose="020F0502020204030204" pitchFamily="34" charset="0"/>
                <a:ea typeface="MS Mincho"/>
                <a:cs typeface="Arial" panose="020B0604020202020204" pitchFamily="34" charset="0"/>
              </a:rPr>
              <a:t> unless you have the consent of the team member to disclose it (and then only if it is directly relevant to your research to do so). It’s best to discuss self-identification with your team during an early, EDI-focused meeting, explaining how the information will be used, and how you will guarantee its confidentiality. </a:t>
            </a:r>
            <a:endParaRPr lang="en-US" sz="2300" dirty="0">
              <a:latin typeface="Cambria" panose="02040503050406030204" pitchFamily="18" charset="0"/>
              <a:ea typeface="MS Mincho"/>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963478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b="1" dirty="0" smtClean="0">
                <a:latin typeface="Calibri" panose="020F0502020204030204" pitchFamily="34" charset="0"/>
                <a:cs typeface="Calibri" panose="020F0502020204030204" pitchFamily="34" charset="0"/>
              </a:rPr>
              <a:t>EDI, the basics:</a:t>
            </a:r>
            <a:endParaRPr lang="en-US" b="1" dirty="0">
              <a:latin typeface="Calibri" panose="020F0502020204030204" pitchFamily="34" charset="0"/>
              <a:cs typeface="Calibri" panose="020F0502020204030204" pitchFamily="34" charset="0"/>
            </a:endParaRPr>
          </a:p>
        </p:txBody>
      </p:sp>
      <p:sp>
        <p:nvSpPr>
          <p:cNvPr id="25602" name="Content Placeholder 2"/>
          <p:cNvSpPr>
            <a:spLocks noGrp="1"/>
          </p:cNvSpPr>
          <p:nvPr>
            <p:ph idx="1"/>
          </p:nvPr>
        </p:nvSpPr>
        <p:spPr>
          <a:xfrm>
            <a:off x="723900" y="2246531"/>
            <a:ext cx="7696200" cy="3941233"/>
          </a:xfrm>
        </p:spPr>
        <p:txBody>
          <a:bodyPr/>
          <a:lstStyle/>
          <a:p>
            <a:pPr eaLnBrk="1" hangingPunct="1"/>
            <a:endParaRPr lang="en-US" altLang="ja-JP" b="1" dirty="0" smtClean="0">
              <a:latin typeface="Trebuchet MS" charset="0"/>
            </a:endParaRPr>
          </a:p>
          <a:p>
            <a:pPr eaLnBrk="1" hangingPunct="1"/>
            <a:r>
              <a:rPr lang="ja-JP" altLang="en-US" b="1" dirty="0" smtClean="0">
                <a:latin typeface="Calibri" panose="020F0502020204030204" pitchFamily="34" charset="0"/>
                <a:cs typeface="Calibri" panose="020F0502020204030204" pitchFamily="34" charset="0"/>
              </a:rPr>
              <a:t>“</a:t>
            </a:r>
            <a:r>
              <a:rPr lang="fr-CA" altLang="ja-JP" b="1" dirty="0" err="1" smtClean="0">
                <a:latin typeface="Calibri" panose="020F0502020204030204" pitchFamily="34" charset="0"/>
                <a:cs typeface="Calibri" panose="020F0502020204030204" pitchFamily="34" charset="0"/>
              </a:rPr>
              <a:t>Equity</a:t>
            </a:r>
            <a:r>
              <a:rPr lang="fr-CA" altLang="ja-JP" b="1" dirty="0" smtClean="0">
                <a:latin typeface="Calibri" panose="020F0502020204030204" pitchFamily="34" charset="0"/>
                <a:cs typeface="Calibri" panose="020F0502020204030204" pitchFamily="34" charset="0"/>
              </a:rPr>
              <a:t> </a:t>
            </a:r>
            <a:r>
              <a:rPr lang="en-US" altLang="ja-JP" dirty="0" smtClean="0">
                <a:latin typeface="Calibri" panose="020F0502020204030204" pitchFamily="34" charset="0"/>
                <a:cs typeface="Calibri" panose="020F0502020204030204" pitchFamily="34" charset="0"/>
              </a:rPr>
              <a:t>is </a:t>
            </a:r>
            <a:r>
              <a:rPr lang="en-US" altLang="ja-JP" dirty="0">
                <a:latin typeface="Calibri" panose="020F0502020204030204" pitchFamily="34" charset="0"/>
                <a:cs typeface="Calibri" panose="020F0502020204030204" pitchFamily="34" charset="0"/>
              </a:rPr>
              <a:t>the fair and </a:t>
            </a:r>
            <a:r>
              <a:rPr lang="en-US" altLang="ja-JP" dirty="0" smtClean="0">
                <a:latin typeface="Calibri" panose="020F0502020204030204" pitchFamily="34" charset="0"/>
                <a:cs typeface="Calibri" panose="020F0502020204030204" pitchFamily="34" charset="0"/>
              </a:rPr>
              <a:t>respectful treatment of </a:t>
            </a:r>
            <a:r>
              <a:rPr lang="en-US" altLang="ja-JP" dirty="0">
                <a:latin typeface="Calibri" panose="020F0502020204030204" pitchFamily="34" charset="0"/>
                <a:cs typeface="Calibri" panose="020F0502020204030204" pitchFamily="34" charset="0"/>
              </a:rPr>
              <a:t>all people and involves the </a:t>
            </a:r>
            <a:r>
              <a:rPr lang="en-US" altLang="ja-JP" b="1" dirty="0">
                <a:latin typeface="Calibri" panose="020F0502020204030204" pitchFamily="34" charset="0"/>
                <a:cs typeface="Calibri" panose="020F0502020204030204" pitchFamily="34" charset="0"/>
              </a:rPr>
              <a:t>creation of opportunities and reduction of disparities in </a:t>
            </a:r>
            <a:r>
              <a:rPr lang="en-US" altLang="ja-JP" b="1" dirty="0" smtClean="0">
                <a:latin typeface="Calibri" panose="020F0502020204030204" pitchFamily="34" charset="0"/>
                <a:cs typeface="Calibri" panose="020F0502020204030204" pitchFamily="34" charset="0"/>
              </a:rPr>
              <a:t>opportunities</a:t>
            </a:r>
            <a:r>
              <a:rPr lang="en-US" altLang="ja-JP" dirty="0" smtClean="0">
                <a:latin typeface="Calibri" panose="020F0502020204030204" pitchFamily="34" charset="0"/>
                <a:cs typeface="Calibri" panose="020F0502020204030204" pitchFamily="34" charset="0"/>
              </a:rPr>
              <a:t> for </a:t>
            </a:r>
            <a:r>
              <a:rPr lang="en-US" altLang="ja-JP" dirty="0">
                <a:latin typeface="Calibri" panose="020F0502020204030204" pitchFamily="34" charset="0"/>
                <a:cs typeface="Calibri" panose="020F0502020204030204" pitchFamily="34" charset="0"/>
              </a:rPr>
              <a:t>diverse communities. It </a:t>
            </a:r>
            <a:r>
              <a:rPr lang="en-US" altLang="ja-JP" dirty="0" smtClean="0">
                <a:latin typeface="Calibri" panose="020F0502020204030204" pitchFamily="34" charset="0"/>
                <a:cs typeface="Calibri" panose="020F0502020204030204" pitchFamily="34" charset="0"/>
              </a:rPr>
              <a:t>also acknowledges that </a:t>
            </a:r>
            <a:r>
              <a:rPr lang="en-US" altLang="ja-JP" dirty="0">
                <a:latin typeface="Calibri" panose="020F0502020204030204" pitchFamily="34" charset="0"/>
                <a:cs typeface="Calibri" panose="020F0502020204030204" pitchFamily="34" charset="0"/>
              </a:rPr>
              <a:t>these disparities are rooted </a:t>
            </a:r>
            <a:r>
              <a:rPr lang="en-US" altLang="ja-JP" dirty="0" smtClean="0">
                <a:latin typeface="Calibri" panose="020F0502020204030204" pitchFamily="34" charset="0"/>
                <a:cs typeface="Calibri" panose="020F0502020204030204" pitchFamily="34" charset="0"/>
              </a:rPr>
              <a:t>in historical and contemporary injustices and </a:t>
            </a:r>
            <a:r>
              <a:rPr lang="en-US" altLang="ja-JP" dirty="0">
                <a:latin typeface="Calibri" panose="020F0502020204030204" pitchFamily="34" charset="0"/>
                <a:cs typeface="Calibri" panose="020F0502020204030204" pitchFamily="34" charset="0"/>
              </a:rPr>
              <a:t>disadvantages.</a:t>
            </a:r>
            <a:r>
              <a:rPr lang="ja-JP" altLang="en-US"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p:txBody>
      </p:sp>
      <p:sp>
        <p:nvSpPr>
          <p:cNvPr id="2" name="TextBox 1"/>
          <p:cNvSpPr txBox="1"/>
          <p:nvPr/>
        </p:nvSpPr>
        <p:spPr>
          <a:xfrm>
            <a:off x="723900" y="1524000"/>
            <a:ext cx="4343400" cy="646331"/>
          </a:xfrm>
          <a:prstGeom prst="rect">
            <a:avLst/>
          </a:prstGeom>
          <a:noFill/>
        </p:spPr>
        <p:txBody>
          <a:bodyPr wrap="square" rtlCol="0">
            <a:spAutoFit/>
          </a:bodyPr>
          <a:lstStyle/>
          <a:p>
            <a:r>
              <a:rPr lang="en-US" sz="3600" dirty="0">
                <a:latin typeface="Calibri" panose="020F0502020204030204" pitchFamily="34" charset="0"/>
                <a:cs typeface="Calibri" panose="020F0502020204030204" pitchFamily="34" charset="0"/>
              </a:rPr>
              <a:t>1. </a:t>
            </a:r>
            <a:r>
              <a:rPr lang="en-US" sz="3600" i="1" dirty="0">
                <a:latin typeface="Calibri" panose="020F0502020204030204" pitchFamily="34" charset="0"/>
                <a:cs typeface="Calibri" panose="020F0502020204030204" pitchFamily="34" charset="0"/>
              </a:rPr>
              <a:t>Equity</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56666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1800" dirty="0"/>
              <a:t>2) If on a team grant with two investigators, one is a woman and one is a man, can the team use the pronouns “she” and “he” to refer to themselves in the grant application (outside of the biographical information section), if those are the preferred pronouns of each one? </a:t>
            </a:r>
            <a:endParaRPr lang="en-US" sz="1800" dirty="0"/>
          </a:p>
        </p:txBody>
      </p:sp>
      <p:sp>
        <p:nvSpPr>
          <p:cNvPr id="3" name="Content Placeholder 2"/>
          <p:cNvSpPr>
            <a:spLocks noGrp="1"/>
          </p:cNvSpPr>
          <p:nvPr>
            <p:ph idx="1"/>
          </p:nvPr>
        </p:nvSpPr>
        <p:spPr>
          <a:xfrm>
            <a:off x="685800" y="1988840"/>
            <a:ext cx="7772400" cy="4114800"/>
          </a:xfrm>
        </p:spPr>
        <p:txBody>
          <a:bodyPr/>
          <a:lstStyle/>
          <a:p>
            <a:pPr marL="360045" marR="0">
              <a:spcBef>
                <a:spcPts val="0"/>
              </a:spcBef>
              <a:spcAft>
                <a:spcPts val="0"/>
              </a:spcAft>
            </a:pPr>
            <a:r>
              <a:rPr lang="en-CA" sz="2300" dirty="0">
                <a:solidFill>
                  <a:srgbClr val="000000"/>
                </a:solidFill>
                <a:latin typeface="Calibri" panose="020F0502020204030204" pitchFamily="34" charset="0"/>
                <a:ea typeface="Times New Roman" panose="02020603050405020304" pitchFamily="18" charset="0"/>
                <a:cs typeface="Arial" panose="020B0604020202020204" pitchFamily="34" charset="0"/>
              </a:rPr>
              <a:t>In such circumstances it is acceptable to use “she” and “he”, even though they would identify who exactly is being spoken of in the context of a two-person team. The agencies do not require pushing this requirement to the point of not using gendered pronouns at all, but please be judicious in availing yourselves of this kind of exception. The point is that you need to make a serious </a:t>
            </a:r>
            <a:r>
              <a:rPr lang="en-CA" sz="2300" i="1" dirty="0">
                <a:solidFill>
                  <a:srgbClr val="000000"/>
                </a:solidFill>
                <a:latin typeface="Calibri" panose="020F0502020204030204" pitchFamily="34" charset="0"/>
                <a:ea typeface="Times New Roman" panose="02020603050405020304" pitchFamily="18" charset="0"/>
                <a:cs typeface="Arial" panose="020B0604020202020204" pitchFamily="34" charset="0"/>
              </a:rPr>
              <a:t>effort</a:t>
            </a:r>
            <a:r>
              <a:rPr lang="en-CA" sz="2300" dirty="0">
                <a:solidFill>
                  <a:srgbClr val="000000"/>
                </a:solidFill>
                <a:latin typeface="Calibri" panose="020F0502020204030204" pitchFamily="34" charset="0"/>
                <a:ea typeface="Times New Roman" panose="02020603050405020304" pitchFamily="18" charset="0"/>
                <a:cs typeface="Arial" panose="020B0604020202020204" pitchFamily="34" charset="0"/>
              </a:rPr>
              <a:t> to not identify anyone in particular with their demographic information. But there are situations in which the context of a very small team makes that impossible, and that effort does not need to be pushed to the point of absurdity in such situations.</a:t>
            </a:r>
            <a:endParaRPr lang="en-US" sz="2300" dirty="0">
              <a:latin typeface="Cambria" panose="02040503050406030204" pitchFamily="18" charset="0"/>
              <a:ea typeface="MS Mincho"/>
              <a:cs typeface="Times New Roman" panose="02020603050405020304" pitchFamily="18" charset="0"/>
            </a:endParaRPr>
          </a:p>
          <a:p>
            <a:endParaRPr lang="en-US" sz="2000" dirty="0"/>
          </a:p>
        </p:txBody>
      </p:sp>
    </p:spTree>
    <p:extLst>
      <p:ext uri="{BB962C8B-B14F-4D97-AF65-F5344CB8AC3E}">
        <p14:creationId xmlns:p14="http://schemas.microsoft.com/office/powerpoint/2010/main" val="30286709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000" dirty="0"/>
              <a:t>3) From the Inclusion practical points slide, there was an emphasis on describing general trends in a field. This is not always easily available data. Will Concordia be providing resources for us to be able to obtain such information?</a:t>
            </a:r>
            <a:endParaRPr lang="en-US" sz="2000" dirty="0"/>
          </a:p>
        </p:txBody>
      </p:sp>
      <p:sp>
        <p:nvSpPr>
          <p:cNvPr id="3" name="Content Placeholder 2"/>
          <p:cNvSpPr>
            <a:spLocks noGrp="1"/>
          </p:cNvSpPr>
          <p:nvPr>
            <p:ph idx="1"/>
          </p:nvPr>
        </p:nvSpPr>
        <p:spPr>
          <a:xfrm>
            <a:off x="685800" y="2204864"/>
            <a:ext cx="7772400" cy="3662536"/>
          </a:xfrm>
        </p:spPr>
        <p:txBody>
          <a:bodyPr/>
          <a:lstStyle/>
          <a:p>
            <a:pPr marL="360045" marR="0">
              <a:spcBef>
                <a:spcPts val="0"/>
              </a:spcBef>
              <a:spcAft>
                <a:spcPts val="0"/>
              </a:spcAft>
            </a:pPr>
            <a:r>
              <a:rPr lang="en-US" dirty="0">
                <a:latin typeface="Calibri" panose="020F0502020204030204" pitchFamily="34" charset="0"/>
                <a:ea typeface="MS Mincho"/>
                <a:cs typeface="Arial" panose="020B0604020202020204" pitchFamily="34" charset="0"/>
              </a:rPr>
              <a:t>Field-specific information varies greatly, so it’s necessary to look into your own. Subject-specific librarians at the Concordia Library may be able to direct you to good, up-to-date resources: </a:t>
            </a:r>
            <a:r>
              <a:rPr lang="en-US" u="sng" dirty="0">
                <a:solidFill>
                  <a:srgbClr val="0000FF"/>
                </a:solidFill>
                <a:latin typeface="Calibri" panose="020F0502020204030204" pitchFamily="34" charset="0"/>
                <a:ea typeface="MS Mincho"/>
                <a:cs typeface="Arial" panose="020B0604020202020204" pitchFamily="34" charset="0"/>
                <a:hlinkClick r:id="rId2"/>
              </a:rPr>
              <a:t>https://library.concordia.ca/about/staff/</a:t>
            </a:r>
            <a:endParaRPr lang="en-US" dirty="0">
              <a:latin typeface="Cambria" panose="02040503050406030204" pitchFamily="18" charset="0"/>
              <a:ea typeface="MS Mincho"/>
              <a:cs typeface="Times New Roman" panose="02020603050405020304" pitchFamily="18" charset="0"/>
            </a:endParaRPr>
          </a:p>
          <a:p>
            <a:endParaRPr lang="en-US" dirty="0"/>
          </a:p>
        </p:txBody>
      </p:sp>
    </p:spTree>
    <p:extLst>
      <p:ext uri="{BB962C8B-B14F-4D97-AF65-F5344CB8AC3E}">
        <p14:creationId xmlns:p14="http://schemas.microsoft.com/office/powerpoint/2010/main" val="15732481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400" dirty="0"/>
              <a:t>4) Does the FRQNT Teams application have a specific EDI section?</a:t>
            </a:r>
            <a:endParaRPr lang="en-US" sz="2400" dirty="0"/>
          </a:p>
        </p:txBody>
      </p:sp>
      <p:sp>
        <p:nvSpPr>
          <p:cNvPr id="3" name="Content Placeholder 2"/>
          <p:cNvSpPr>
            <a:spLocks noGrp="1"/>
          </p:cNvSpPr>
          <p:nvPr>
            <p:ph idx="1"/>
          </p:nvPr>
        </p:nvSpPr>
        <p:spPr/>
        <p:txBody>
          <a:bodyPr/>
          <a:lstStyle/>
          <a:p>
            <a:r>
              <a:rPr lang="en-US" dirty="0">
                <a:latin typeface="Calibri" panose="020F0502020204030204" pitchFamily="34" charset="0"/>
                <a:cs typeface="Calibri" panose="020F0502020204030204" pitchFamily="34" charset="0"/>
              </a:rPr>
              <a:t>No, but it is given a 5-point weight during the evaluation process. The two most prominent places to highlight the integration of your EDI principles in the Teams application are in Training Environment and Complementarity of Team Members. </a:t>
            </a:r>
            <a:r>
              <a:rPr lang="en-CA" dirty="0">
                <a:latin typeface="Calibri" panose="020F0502020204030204" pitchFamily="34" charset="0"/>
                <a:cs typeface="Calibri" panose="020F0502020204030204" pitchFamily="34" charset="0"/>
              </a:rPr>
              <a:t>FRQNT also has a brief </a:t>
            </a:r>
            <a:r>
              <a:rPr lang="en-CA" u="sng" dirty="0">
                <a:latin typeface="Calibri" panose="020F0502020204030204" pitchFamily="34" charset="0"/>
                <a:cs typeface="Calibri" panose="020F0502020204030204" pitchFamily="34" charset="0"/>
                <a:hlinkClick r:id="rId2"/>
              </a:rPr>
              <a:t>EDI Guideline</a:t>
            </a:r>
            <a:r>
              <a:rPr lang="en-CA" dirty="0">
                <a:latin typeface="Calibri" panose="020F0502020204030204" pitchFamily="34" charset="0"/>
                <a:cs typeface="Calibri" panose="020F0502020204030204" pitchFamily="34" charset="0"/>
              </a:rPr>
              <a:t> available.</a:t>
            </a:r>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9029597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200" dirty="0"/>
              <a:t>5) For FRQNT Research Support for New Academics, they have added a section on best practices for EDI in project management. Is this not "graded" per se, though?</a:t>
            </a:r>
            <a:endParaRPr lang="en-US" sz="2200" dirty="0"/>
          </a:p>
        </p:txBody>
      </p:sp>
      <p:sp>
        <p:nvSpPr>
          <p:cNvPr id="3" name="Content Placeholder 2"/>
          <p:cNvSpPr>
            <a:spLocks noGrp="1"/>
          </p:cNvSpPr>
          <p:nvPr>
            <p:ph idx="1"/>
          </p:nvPr>
        </p:nvSpPr>
        <p:spPr>
          <a:xfrm>
            <a:off x="685800" y="1916832"/>
            <a:ext cx="7772400" cy="3950568"/>
          </a:xfrm>
        </p:spPr>
        <p:txBody>
          <a:bodyPr/>
          <a:lstStyle/>
          <a:p>
            <a:pPr marL="360045" marR="0">
              <a:spcBef>
                <a:spcPts val="0"/>
              </a:spcBef>
              <a:spcAft>
                <a:spcPts val="0"/>
              </a:spcAft>
            </a:pPr>
            <a:r>
              <a:rPr lang="en-US" sz="2000" dirty="0">
                <a:latin typeface="Calibri" panose="020F0502020204030204" pitchFamily="34" charset="0"/>
                <a:ea typeface="MS Mincho"/>
                <a:cs typeface="Arial" panose="020B0604020202020204" pitchFamily="34" charset="0"/>
              </a:rPr>
              <a:t>Yes, it is graded, with a 5-point weight. The instructions are fairly vague, though</a:t>
            </a:r>
            <a:r>
              <a:rPr lang="en-US" sz="2000" dirty="0" smtClean="0">
                <a:latin typeface="Calibri" panose="020F0502020204030204" pitchFamily="34" charset="0"/>
                <a:ea typeface="MS Mincho"/>
                <a:cs typeface="Arial" panose="020B0604020202020204" pitchFamily="34" charset="0"/>
              </a:rPr>
              <a:t>:</a:t>
            </a:r>
            <a:endParaRPr lang="en-US" sz="2000" dirty="0">
              <a:latin typeface="Cambria" panose="02040503050406030204" pitchFamily="18" charset="0"/>
              <a:ea typeface="MS Mincho"/>
              <a:cs typeface="Times New Roman" panose="02020603050405020304" pitchFamily="18" charset="0"/>
            </a:endParaRPr>
          </a:p>
          <a:p>
            <a:pPr marL="17145" marR="0" indent="0">
              <a:spcBef>
                <a:spcPts val="0"/>
              </a:spcBef>
              <a:spcAft>
                <a:spcPts val="0"/>
              </a:spcAft>
              <a:buNone/>
            </a:pPr>
            <a:r>
              <a:rPr lang="en-US" sz="2000" dirty="0">
                <a:latin typeface="Calibri" panose="020F0502020204030204" pitchFamily="34" charset="0"/>
                <a:ea typeface="MS Mincho"/>
                <a:cs typeface="Arial" panose="020B0604020202020204" pitchFamily="34" charset="0"/>
              </a:rPr>
              <a:t> </a:t>
            </a:r>
            <a:endParaRPr lang="en-US" sz="2000" dirty="0">
              <a:latin typeface="Cambria" panose="02040503050406030204" pitchFamily="18" charset="0"/>
              <a:ea typeface="MS Mincho"/>
              <a:cs typeface="Times New Roman" panose="02020603050405020304" pitchFamily="18" charset="0"/>
            </a:endParaRPr>
          </a:p>
          <a:p>
            <a:pPr marL="287020" marR="536575" indent="0" algn="just">
              <a:spcBef>
                <a:spcPts val="0"/>
              </a:spcBef>
              <a:spcAft>
                <a:spcPts val="300"/>
              </a:spcAft>
              <a:buNone/>
            </a:pPr>
            <a:r>
              <a:rPr lang="en-CA" sz="1800" u="sng" dirty="0">
                <a:solidFill>
                  <a:srgbClr val="0000FF"/>
                </a:solidFill>
                <a:latin typeface="Helvetica" panose="020B0604020202020204" pitchFamily="34" charset="0"/>
                <a:ea typeface="Times New Roman" panose="02020603050405020304" pitchFamily="18" charset="0"/>
                <a:cs typeface="Arial" panose="020B0604020202020204" pitchFamily="34" charset="0"/>
                <a:hlinkClick r:id="rId2"/>
              </a:rPr>
              <a:t>Criterion 3: Integration of the principles of equity, diversity and inclusion in research (5 pts)</a:t>
            </a:r>
            <a:endParaRPr lang="en-US" sz="1800" dirty="0">
              <a:latin typeface="Cambria" panose="02040503050406030204" pitchFamily="18" charset="0"/>
              <a:ea typeface="MS Mincho"/>
              <a:cs typeface="Times New Roman" panose="02020603050405020304" pitchFamily="18" charset="0"/>
            </a:endParaRPr>
          </a:p>
          <a:p>
            <a:pPr marL="287655" marR="535305" indent="0" algn="just">
              <a:spcBef>
                <a:spcPts val="0"/>
              </a:spcBef>
              <a:spcAft>
                <a:spcPts val="0"/>
              </a:spcAft>
              <a:buNone/>
            </a:pPr>
            <a:r>
              <a:rPr lang="en-CA" sz="1800" dirty="0">
                <a:latin typeface="Helvetica" panose="020B0604020202020204" pitchFamily="34" charset="0"/>
                <a:ea typeface="MS Mincho"/>
                <a:cs typeface="Times New Roman" panose="02020603050405020304" pitchFamily="18" charset="0"/>
              </a:rPr>
              <a:t>Efforts put in place to promote equity, diversity and inclusion. It is up to each applicant to choose how to address this criterion through concrete actions, taking into account his or her unique situation. Efforts may involve composition, organization and management, knowledge sharing and dissemination to user communities, etc.</a:t>
            </a:r>
            <a:endParaRPr lang="en-US" sz="1800" dirty="0">
              <a:latin typeface="Cambria" panose="02040503050406030204" pitchFamily="18" charset="0"/>
              <a:ea typeface="MS Mincho"/>
              <a:cs typeface="Times New Roman" panose="02020603050405020304" pitchFamily="18" charset="0"/>
            </a:endParaRPr>
          </a:p>
          <a:p>
            <a:pPr marL="0" marR="0" indent="0">
              <a:spcBef>
                <a:spcPts val="0"/>
              </a:spcBef>
              <a:spcAft>
                <a:spcPts val="0"/>
              </a:spcAft>
              <a:buNone/>
            </a:pPr>
            <a:r>
              <a:rPr lang="en-CA" sz="2000" dirty="0">
                <a:latin typeface="Seravek Light"/>
                <a:ea typeface="MS Mincho"/>
                <a:cs typeface="Times New Roman" panose="02020603050405020304" pitchFamily="18" charset="0"/>
              </a:rPr>
              <a:t> </a:t>
            </a:r>
            <a:endParaRPr lang="en-US" sz="2000" dirty="0">
              <a:latin typeface="Cambria" panose="02040503050406030204" pitchFamily="18" charset="0"/>
              <a:ea typeface="MS Mincho"/>
              <a:cs typeface="Times New Roman" panose="02020603050405020304" pitchFamily="18" charset="0"/>
            </a:endParaRPr>
          </a:p>
          <a:p>
            <a:pPr marL="17145" marR="0" indent="0">
              <a:lnSpc>
                <a:spcPts val="1560"/>
              </a:lnSpc>
              <a:spcBef>
                <a:spcPts val="0"/>
              </a:spcBef>
              <a:spcAft>
                <a:spcPts val="750"/>
              </a:spcAft>
              <a:buNone/>
            </a:pPr>
            <a:r>
              <a:rPr lang="en-CA" sz="2000" dirty="0">
                <a:latin typeface="Calibri" panose="020F0502020204030204" pitchFamily="34" charset="0"/>
                <a:ea typeface="MS Mincho"/>
                <a:cs typeface="Times New Roman" panose="02020603050405020304" pitchFamily="18" charset="0"/>
              </a:rPr>
              <a:t>FRQNT also has a brief </a:t>
            </a:r>
            <a:r>
              <a:rPr lang="en-CA" sz="2000" u="sng" dirty="0">
                <a:solidFill>
                  <a:srgbClr val="0000FF"/>
                </a:solidFill>
                <a:latin typeface="Calibri" panose="020F0502020204030204" pitchFamily="34" charset="0"/>
                <a:ea typeface="MS Mincho"/>
                <a:cs typeface="Times New Roman" panose="02020603050405020304" pitchFamily="18" charset="0"/>
                <a:hlinkClick r:id="rId3"/>
              </a:rPr>
              <a:t>EDI Guideline</a:t>
            </a:r>
            <a:r>
              <a:rPr lang="en-CA" sz="2000" dirty="0">
                <a:latin typeface="Calibri" panose="020F0502020204030204" pitchFamily="34" charset="0"/>
                <a:ea typeface="MS Mincho"/>
                <a:cs typeface="Times New Roman" panose="02020603050405020304" pitchFamily="18" charset="0"/>
              </a:rPr>
              <a:t> available.</a:t>
            </a:r>
            <a:endParaRPr lang="en-US" sz="2000" dirty="0">
              <a:latin typeface="Cambria" panose="02040503050406030204" pitchFamily="18" charset="0"/>
              <a:ea typeface="MS Mincho"/>
              <a:cs typeface="Times New Roman" panose="02020603050405020304" pitchFamily="18" charset="0"/>
            </a:endParaRPr>
          </a:p>
          <a:p>
            <a:endParaRPr lang="en-US" dirty="0"/>
          </a:p>
        </p:txBody>
      </p:sp>
    </p:spTree>
    <p:extLst>
      <p:ext uri="{BB962C8B-B14F-4D97-AF65-F5344CB8AC3E}">
        <p14:creationId xmlns:p14="http://schemas.microsoft.com/office/powerpoint/2010/main" val="40170546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000" dirty="0"/>
              <a:t>6) (a) What university resources are there for outreach to under-represented groups (e.g. that group leaders can access for recruitment)? (b) How can researchers find out about what resources are available to support students from under-represented groups?</a:t>
            </a:r>
            <a:endParaRPr lang="en-US" sz="2000" dirty="0"/>
          </a:p>
        </p:txBody>
      </p:sp>
      <p:sp>
        <p:nvSpPr>
          <p:cNvPr id="3" name="Content Placeholder 2"/>
          <p:cNvSpPr>
            <a:spLocks noGrp="1"/>
          </p:cNvSpPr>
          <p:nvPr>
            <p:ph idx="1"/>
          </p:nvPr>
        </p:nvSpPr>
        <p:spPr>
          <a:xfrm>
            <a:off x="662851" y="1988840"/>
            <a:ext cx="7795349" cy="4176464"/>
          </a:xfrm>
        </p:spPr>
        <p:txBody>
          <a:bodyPr/>
          <a:lstStyle/>
          <a:p>
            <a:pPr marL="360045" marR="0">
              <a:spcBef>
                <a:spcPts val="0"/>
              </a:spcBef>
              <a:spcAft>
                <a:spcPts val="0"/>
              </a:spcAft>
            </a:pPr>
            <a:r>
              <a:rPr lang="en-CA" sz="2000" dirty="0">
                <a:latin typeface="Calibri" panose="020F0502020204030204" pitchFamily="34" charset="0"/>
                <a:ea typeface="MS Mincho"/>
                <a:cs typeface="Arial" panose="020B0604020202020204" pitchFamily="34" charset="0"/>
              </a:rPr>
              <a:t>(A) There are a lot of student groups at Concordia that support under-represented groups. Here is the database (</a:t>
            </a:r>
            <a:r>
              <a:rPr lang="en-CA" sz="2000" dirty="0" err="1">
                <a:latin typeface="Calibri" panose="020F0502020204030204" pitchFamily="34" charset="0"/>
                <a:ea typeface="MS Mincho"/>
                <a:cs typeface="Arial" panose="020B0604020202020204" pitchFamily="34" charset="0"/>
              </a:rPr>
              <a:t>n.b.</a:t>
            </a:r>
            <a:r>
              <a:rPr lang="en-CA" sz="2000" dirty="0">
                <a:latin typeface="Calibri" panose="020F0502020204030204" pitchFamily="34" charset="0"/>
                <a:ea typeface="MS Mincho"/>
                <a:cs typeface="Arial" panose="020B0604020202020204" pitchFamily="34" charset="0"/>
              </a:rPr>
              <a:t> it is being redesigned and many student groups register in late-August/early-September): </a:t>
            </a:r>
            <a:r>
              <a:rPr lang="en-CA" sz="2000" u="sng" dirty="0">
                <a:solidFill>
                  <a:srgbClr val="0000FF"/>
                </a:solidFill>
                <a:latin typeface="Calibri" panose="020F0502020204030204" pitchFamily="34" charset="0"/>
                <a:ea typeface="MS Mincho"/>
                <a:cs typeface="Arial" panose="020B0604020202020204" pitchFamily="34" charset="0"/>
                <a:hlinkClick r:id="rId3"/>
              </a:rPr>
              <a:t>http://www.concordia.ca/offices/dean-students/studentgroups.html</a:t>
            </a:r>
            <a:r>
              <a:rPr lang="en-US" sz="2000" dirty="0">
                <a:latin typeface="Calibri" panose="020F0502020204030204" pitchFamily="34" charset="0"/>
                <a:ea typeface="MS Mincho"/>
                <a:cs typeface="Arial" panose="020B0604020202020204" pitchFamily="34" charset="0"/>
              </a:rPr>
              <a:t>.</a:t>
            </a:r>
            <a:r>
              <a:rPr lang="en-CA" sz="2000" dirty="0">
                <a:latin typeface="Calibri" panose="020F0502020204030204" pitchFamily="34" charset="0"/>
                <a:ea typeface="MS Mincho"/>
                <a:cs typeface="Arial" panose="020B0604020202020204" pitchFamily="34" charset="0"/>
              </a:rPr>
              <a:t> Recruiters use this database when attracting students to the university.</a:t>
            </a:r>
            <a:endParaRPr lang="en-US" sz="2000" dirty="0">
              <a:latin typeface="Cambria" panose="02040503050406030204" pitchFamily="18" charset="0"/>
              <a:ea typeface="MS Mincho"/>
              <a:cs typeface="Times New Roman" panose="02020603050405020304" pitchFamily="18" charset="0"/>
            </a:endParaRPr>
          </a:p>
          <a:p>
            <a:pPr marL="0" marR="0" indent="0">
              <a:spcBef>
                <a:spcPts val="0"/>
              </a:spcBef>
              <a:spcAft>
                <a:spcPts val="0"/>
              </a:spcAft>
              <a:buNone/>
            </a:pPr>
            <a:r>
              <a:rPr lang="en-CA" sz="2000" dirty="0">
                <a:latin typeface="Calibri" panose="020F0502020204030204" pitchFamily="34" charset="0"/>
                <a:ea typeface="MS Mincho"/>
                <a:cs typeface="Arial" panose="020B0604020202020204" pitchFamily="34" charset="0"/>
              </a:rPr>
              <a:t> </a:t>
            </a:r>
            <a:endParaRPr lang="en-US" sz="2000" dirty="0">
              <a:latin typeface="Cambria" panose="02040503050406030204" pitchFamily="18" charset="0"/>
              <a:ea typeface="MS Mincho"/>
              <a:cs typeface="Times New Roman" panose="02020603050405020304" pitchFamily="18" charset="0"/>
            </a:endParaRPr>
          </a:p>
          <a:p>
            <a:pPr marL="360045" marR="0">
              <a:spcBef>
                <a:spcPts val="0"/>
              </a:spcBef>
              <a:spcAft>
                <a:spcPts val="0"/>
              </a:spcAft>
            </a:pPr>
            <a:r>
              <a:rPr lang="en-CA" sz="2000" dirty="0">
                <a:latin typeface="Calibri" panose="020F0502020204030204" pitchFamily="34" charset="0"/>
                <a:ea typeface="MS Mincho"/>
                <a:cs typeface="Arial" panose="020B0604020202020204" pitchFamily="34" charset="0"/>
              </a:rPr>
              <a:t>(B) Some university-run resources include the </a:t>
            </a:r>
            <a:r>
              <a:rPr lang="en-CA" sz="2000" u="sng" dirty="0">
                <a:solidFill>
                  <a:srgbClr val="0000FF"/>
                </a:solidFill>
                <a:latin typeface="Calibri" panose="020F0502020204030204" pitchFamily="34" charset="0"/>
                <a:ea typeface="MS Mincho"/>
                <a:cs typeface="Arial" panose="020B0604020202020204" pitchFamily="34" charset="0"/>
                <a:hlinkClick r:id="rId4"/>
              </a:rPr>
              <a:t>Aboriginal Student Resource Centre</a:t>
            </a:r>
            <a:r>
              <a:rPr lang="en-CA" sz="2000" dirty="0">
                <a:latin typeface="Calibri" panose="020F0502020204030204" pitchFamily="34" charset="0"/>
                <a:ea typeface="MS Mincho"/>
                <a:cs typeface="Arial" panose="020B0604020202020204" pitchFamily="34" charset="0"/>
              </a:rPr>
              <a:t>, the </a:t>
            </a:r>
            <a:r>
              <a:rPr lang="en-CA" sz="2000" u="sng" dirty="0">
                <a:solidFill>
                  <a:srgbClr val="0000FF"/>
                </a:solidFill>
                <a:latin typeface="Calibri" panose="020F0502020204030204" pitchFamily="34" charset="0"/>
                <a:ea typeface="MS Mincho"/>
                <a:cs typeface="Arial" panose="020B0604020202020204" pitchFamily="34" charset="0"/>
                <a:hlinkClick r:id="rId5"/>
              </a:rPr>
              <a:t>Access Centre for Students with Disabilities</a:t>
            </a:r>
            <a:r>
              <a:rPr lang="en-CA" sz="2000" dirty="0">
                <a:latin typeface="Calibri" panose="020F0502020204030204" pitchFamily="34" charset="0"/>
                <a:ea typeface="MS Mincho"/>
                <a:cs typeface="Arial" panose="020B0604020202020204" pitchFamily="34" charset="0"/>
              </a:rPr>
              <a:t>, and the </a:t>
            </a:r>
            <a:r>
              <a:rPr lang="en-CA" sz="2000" u="sng" dirty="0">
                <a:solidFill>
                  <a:srgbClr val="0000FF"/>
                </a:solidFill>
                <a:latin typeface="Calibri" panose="020F0502020204030204" pitchFamily="34" charset="0"/>
                <a:ea typeface="MS Mincho"/>
                <a:cs typeface="Arial" panose="020B0604020202020204" pitchFamily="34" charset="0"/>
                <a:hlinkClick r:id="rId6"/>
              </a:rPr>
              <a:t>Concordia University Student Parent Centre</a:t>
            </a:r>
            <a:r>
              <a:rPr lang="en-CA" sz="2000" dirty="0">
                <a:latin typeface="Calibri" panose="020F0502020204030204" pitchFamily="34" charset="0"/>
                <a:ea typeface="MS Mincho"/>
                <a:cs typeface="Arial" panose="020B0604020202020204" pitchFamily="34" charset="0"/>
              </a:rPr>
              <a:t>. </a:t>
            </a:r>
            <a:endParaRPr lang="en-US" sz="2000" dirty="0">
              <a:latin typeface="Cambria" panose="02040503050406030204" pitchFamily="18" charset="0"/>
              <a:ea typeface="MS Mincho"/>
              <a:cs typeface="Times New Roman" panose="02020603050405020304" pitchFamily="18" charset="0"/>
            </a:endParaRPr>
          </a:p>
          <a:p>
            <a:pPr marL="360045" marR="0">
              <a:spcBef>
                <a:spcPts val="0"/>
              </a:spcBef>
              <a:spcAft>
                <a:spcPts val="0"/>
              </a:spcAft>
            </a:pPr>
            <a:endParaRPr lang="en-US" sz="2000" dirty="0">
              <a:latin typeface="Cambria" panose="02040503050406030204" pitchFamily="18" charset="0"/>
              <a:ea typeface="MS Mincho"/>
              <a:cs typeface="Times New Roman" panose="02020603050405020304" pitchFamily="18" charset="0"/>
            </a:endParaRPr>
          </a:p>
          <a:p>
            <a:pPr marL="360045" marR="0">
              <a:spcBef>
                <a:spcPts val="0"/>
              </a:spcBef>
              <a:spcAft>
                <a:spcPts val="0"/>
              </a:spcAft>
            </a:pPr>
            <a:r>
              <a:rPr lang="en-CA" sz="2000" i="1" dirty="0">
                <a:latin typeface="Calibri" panose="020F0502020204030204" pitchFamily="34" charset="0"/>
                <a:ea typeface="MS Mincho"/>
                <a:cs typeface="Arial" panose="020B0604020202020204" pitchFamily="34" charset="0"/>
              </a:rPr>
              <a:t>* The OOR has a meeting pending with the Dean of Student’s office. We will have an update on resources available to support students from under-represented groups soon.</a:t>
            </a:r>
            <a:endParaRPr lang="en-US" sz="2000" dirty="0">
              <a:latin typeface="Cambria" panose="02040503050406030204" pitchFamily="18" charset="0"/>
              <a:ea typeface="MS Mincho"/>
              <a:cs typeface="Times New Roman" panose="02020603050405020304" pitchFamily="18" charset="0"/>
            </a:endParaRPr>
          </a:p>
          <a:p>
            <a:endParaRPr lang="en-US" dirty="0"/>
          </a:p>
        </p:txBody>
      </p:sp>
    </p:spTree>
    <p:extLst>
      <p:ext uri="{BB962C8B-B14F-4D97-AF65-F5344CB8AC3E}">
        <p14:creationId xmlns:p14="http://schemas.microsoft.com/office/powerpoint/2010/main" val="25789183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400" dirty="0"/>
              <a:t>7) In NSE fields, research outputs will be mainly publications and presentations. What would be good examples of those categories for equity?</a:t>
            </a:r>
            <a:endParaRPr lang="en-US" sz="2400" dirty="0"/>
          </a:p>
        </p:txBody>
      </p:sp>
      <p:sp>
        <p:nvSpPr>
          <p:cNvPr id="3" name="Content Placeholder 2"/>
          <p:cNvSpPr>
            <a:spLocks noGrp="1"/>
          </p:cNvSpPr>
          <p:nvPr>
            <p:ph idx="1"/>
          </p:nvPr>
        </p:nvSpPr>
        <p:spPr/>
        <p:txBody>
          <a:bodyPr/>
          <a:lstStyle/>
          <a:p>
            <a:pPr marL="360045" marR="0">
              <a:spcBef>
                <a:spcPts val="0"/>
              </a:spcBef>
              <a:spcAft>
                <a:spcPts val="0"/>
              </a:spcAft>
            </a:pPr>
            <a:r>
              <a:rPr lang="en-US" sz="2000" dirty="0">
                <a:latin typeface="Calibri" panose="020F0502020204030204" pitchFamily="34" charset="0"/>
                <a:ea typeface="MS Mincho"/>
                <a:cs typeface="Arial" panose="020B0604020202020204" pitchFamily="34" charset="0"/>
              </a:rPr>
              <a:t>One example of equitably evaluating these outputs is to take leaves (parental, disability, etc.) into account during the evaluation process, rather than looking only at an equal stretch of time for all applicants. You might also advertise, on the job posting, that applicants are encouraged to mention (in their cover letter) if, for example, they have experienced slower “production” periods due to disability, parenting, etc., even if these have not been periods of formal leave (see also next question). </a:t>
            </a:r>
            <a:r>
              <a:rPr lang="en-US" sz="2000" b="1" dirty="0">
                <a:latin typeface="Calibri" panose="020F0502020204030204" pitchFamily="34" charset="0"/>
                <a:ea typeface="MS Mincho"/>
                <a:cs typeface="Arial" panose="020B0604020202020204" pitchFamily="34" charset="0"/>
              </a:rPr>
              <a:t>Please remember though</a:t>
            </a:r>
            <a:r>
              <a:rPr lang="en-US" sz="2000" dirty="0">
                <a:latin typeface="Calibri" panose="020F0502020204030204" pitchFamily="34" charset="0"/>
                <a:ea typeface="MS Mincho"/>
                <a:cs typeface="Arial" panose="020B0604020202020204" pitchFamily="34" charset="0"/>
              </a:rPr>
              <a:t>: In general, in the context of recruitment at Concordia, only the following exception permits </a:t>
            </a:r>
            <a:r>
              <a:rPr lang="en-US" sz="2000" i="1" dirty="0">
                <a:latin typeface="Calibri" panose="020F0502020204030204" pitchFamily="34" charset="0"/>
                <a:ea typeface="MS Mincho"/>
                <a:cs typeface="Arial" panose="020B0604020202020204" pitchFamily="34" charset="0"/>
              </a:rPr>
              <a:t>any</a:t>
            </a:r>
            <a:r>
              <a:rPr lang="en-US" sz="2000" dirty="0">
                <a:latin typeface="Calibri" panose="020F0502020204030204" pitchFamily="34" charset="0"/>
                <a:ea typeface="MS Mincho"/>
                <a:cs typeface="Arial" panose="020B0604020202020204" pitchFamily="34" charset="0"/>
              </a:rPr>
              <a:t> questions during a recruitment process that might require an applicant to disclose or discuss their parental or marital status, under Québec human rights legislation:</a:t>
            </a:r>
            <a:endParaRPr lang="en-US" sz="2000" dirty="0">
              <a:latin typeface="Cambria" panose="02040503050406030204" pitchFamily="18" charset="0"/>
              <a:ea typeface="MS Mincho"/>
              <a:cs typeface="Times New Roman" panose="02020603050405020304" pitchFamily="18" charset="0"/>
            </a:endParaRPr>
          </a:p>
          <a:p>
            <a:pPr marL="0" indent="0" algn="r">
              <a:buNone/>
            </a:pPr>
            <a:r>
              <a:rPr lang="en-US" sz="2000" dirty="0" smtClean="0"/>
              <a:t>Continued next slide </a:t>
            </a:r>
            <a:endParaRPr lang="en-US" sz="2000" dirty="0"/>
          </a:p>
        </p:txBody>
      </p:sp>
    </p:spTree>
    <p:extLst>
      <p:ext uri="{BB962C8B-B14F-4D97-AF65-F5344CB8AC3E}">
        <p14:creationId xmlns:p14="http://schemas.microsoft.com/office/powerpoint/2010/main" val="31168046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504056"/>
          </a:xfrm>
        </p:spPr>
        <p:txBody>
          <a:bodyPr/>
          <a:lstStyle/>
          <a:p>
            <a:r>
              <a:rPr lang="en-US" sz="2400" dirty="0" smtClean="0"/>
              <a:t>7) Continued</a:t>
            </a:r>
            <a:endParaRPr lang="en-US" sz="2400" dirty="0"/>
          </a:p>
        </p:txBody>
      </p:sp>
      <p:sp>
        <p:nvSpPr>
          <p:cNvPr id="3" name="Content Placeholder 2"/>
          <p:cNvSpPr>
            <a:spLocks noGrp="1"/>
          </p:cNvSpPr>
          <p:nvPr>
            <p:ph idx="1"/>
          </p:nvPr>
        </p:nvSpPr>
        <p:spPr>
          <a:xfrm>
            <a:off x="685800" y="931564"/>
            <a:ext cx="7772400" cy="5161732"/>
          </a:xfrm>
        </p:spPr>
        <p:txBody>
          <a:bodyPr/>
          <a:lstStyle/>
          <a:p>
            <a:pPr marL="287020" marR="0" indent="0">
              <a:spcBef>
                <a:spcPts val="0"/>
              </a:spcBef>
              <a:spcAft>
                <a:spcPts val="300"/>
              </a:spcAft>
              <a:buNone/>
            </a:pPr>
            <a:r>
              <a:rPr lang="en-CA" sz="2000" b="1" dirty="0">
                <a:latin typeface="Helvetica" panose="020B0604020202020204" pitchFamily="34" charset="0"/>
                <a:ea typeface="MS Mincho"/>
                <a:cs typeface="Arial" panose="020B0604020202020204" pitchFamily="34" charset="0"/>
              </a:rPr>
              <a:t>That the selection criterion used allows for an individualized assessment of the applicants. </a:t>
            </a:r>
            <a:endParaRPr lang="en-US" sz="2000" dirty="0">
              <a:latin typeface="Cambria" panose="02040503050406030204" pitchFamily="18" charset="0"/>
              <a:ea typeface="MS Mincho"/>
              <a:cs typeface="Times New Roman" panose="02020603050405020304" pitchFamily="18" charset="0"/>
            </a:endParaRPr>
          </a:p>
          <a:p>
            <a:pPr marL="287655" marR="0" indent="0">
              <a:spcBef>
                <a:spcPts val="0"/>
              </a:spcBef>
              <a:spcAft>
                <a:spcPts val="0"/>
              </a:spcAft>
              <a:buNone/>
            </a:pPr>
            <a:r>
              <a:rPr lang="en-CA" sz="2000" dirty="0">
                <a:latin typeface="Helvetica" panose="020B0604020202020204" pitchFamily="34" charset="0"/>
                <a:ea typeface="MS Mincho"/>
                <a:cs typeface="Arial" panose="020B0604020202020204" pitchFamily="34" charset="0"/>
              </a:rPr>
              <a:t>The hiring standard used by the employer must be inclusive and incorporate accommodation measures (a flexible standard reflecting the differences between each applicant should be favoured over a rigid standard completed by quick-fix accommodation measures). </a:t>
            </a:r>
            <a:endParaRPr lang="en-US" sz="2000" dirty="0">
              <a:latin typeface="Cambria" panose="02040503050406030204" pitchFamily="18" charset="0"/>
              <a:ea typeface="MS Mincho"/>
              <a:cs typeface="Times New Roman" panose="02020603050405020304" pitchFamily="18" charset="0"/>
            </a:endParaRPr>
          </a:p>
          <a:p>
            <a:pPr marL="287655" marR="0" indent="0">
              <a:spcBef>
                <a:spcPts val="0"/>
              </a:spcBef>
              <a:spcAft>
                <a:spcPts val="0"/>
              </a:spcAft>
              <a:buNone/>
            </a:pPr>
            <a:r>
              <a:rPr lang="en-CA" sz="2000" dirty="0">
                <a:latin typeface="Helvetica" panose="020B0604020202020204" pitchFamily="34" charset="0"/>
                <a:ea typeface="MS Mincho"/>
                <a:cs typeface="Arial" panose="020B0604020202020204" pitchFamily="34" charset="0"/>
              </a:rPr>
              <a:t>(</a:t>
            </a:r>
            <a:r>
              <a:rPr lang="en-US" sz="2000" u="sng" dirty="0">
                <a:solidFill>
                  <a:srgbClr val="0000FF"/>
                </a:solidFill>
                <a:latin typeface="Helvetica" panose="020B0604020202020204" pitchFamily="34" charset="0"/>
                <a:ea typeface="MS Mincho"/>
                <a:cs typeface="Arial" panose="020B0604020202020204" pitchFamily="34" charset="0"/>
                <a:hlinkClick r:id="rId2"/>
              </a:rPr>
              <a:t>Application and Interpretation of Section 18.1 of the Charter of Human Rights and Freedoms</a:t>
            </a:r>
            <a:r>
              <a:rPr lang="en-US" sz="2000" dirty="0">
                <a:latin typeface="Helvetica" panose="020B0604020202020204" pitchFamily="34" charset="0"/>
                <a:ea typeface="MS Mincho"/>
                <a:cs typeface="Arial" panose="020B0604020202020204" pitchFamily="34" charset="0"/>
              </a:rPr>
              <a:t>)</a:t>
            </a:r>
            <a:endParaRPr lang="en-US" sz="2000" dirty="0">
              <a:latin typeface="Cambria" panose="02040503050406030204" pitchFamily="18" charset="0"/>
              <a:ea typeface="MS Mincho"/>
              <a:cs typeface="Times New Roman" panose="02020603050405020304" pitchFamily="18" charset="0"/>
            </a:endParaRPr>
          </a:p>
          <a:p>
            <a:pPr marL="287655" marR="0" indent="0">
              <a:spcBef>
                <a:spcPts val="0"/>
              </a:spcBef>
              <a:spcAft>
                <a:spcPts val="0"/>
              </a:spcAft>
              <a:buNone/>
            </a:pPr>
            <a:r>
              <a:rPr lang="en-CA" sz="2000" dirty="0">
                <a:latin typeface="Helvetica" panose="020B0604020202020204" pitchFamily="34" charset="0"/>
                <a:ea typeface="MS Mincho"/>
                <a:cs typeface="Arial" panose="020B0604020202020204" pitchFamily="34" charset="0"/>
              </a:rPr>
              <a:t> </a:t>
            </a:r>
            <a:endParaRPr lang="en-US" sz="2000" dirty="0">
              <a:latin typeface="Cambria" panose="02040503050406030204" pitchFamily="18" charset="0"/>
              <a:ea typeface="MS Mincho"/>
              <a:cs typeface="Times New Roman" panose="02020603050405020304" pitchFamily="18" charset="0"/>
            </a:endParaRPr>
          </a:p>
          <a:p>
            <a:pPr marL="17145" marR="0" indent="0">
              <a:spcBef>
                <a:spcPts val="0"/>
              </a:spcBef>
              <a:spcAft>
                <a:spcPts val="0"/>
              </a:spcAft>
              <a:buNone/>
            </a:pPr>
            <a:r>
              <a:rPr lang="en-US" sz="2000" dirty="0">
                <a:latin typeface="Calibri" panose="020F0502020204030204" pitchFamily="34" charset="0"/>
                <a:ea typeface="MS Mincho"/>
                <a:cs typeface="Arial" panose="020B0604020202020204" pitchFamily="34" charset="0"/>
              </a:rPr>
              <a:t>There are two other, extremely limited circumstances in which an exception might apply (please see the link above, Section 2.1), but their application would generally be highly dubious in a university context. </a:t>
            </a:r>
            <a:r>
              <a:rPr lang="en-US" sz="2000" b="1" dirty="0">
                <a:latin typeface="Calibri" panose="020F0502020204030204" pitchFamily="34" charset="0"/>
                <a:ea typeface="MS Mincho"/>
                <a:cs typeface="Arial" panose="020B0604020202020204" pitchFamily="34" charset="0"/>
              </a:rPr>
              <a:t>In no other circumstance </a:t>
            </a:r>
            <a:r>
              <a:rPr lang="en-US" sz="2000" dirty="0">
                <a:latin typeface="Calibri" panose="020F0502020204030204" pitchFamily="34" charset="0"/>
                <a:ea typeface="MS Mincho"/>
                <a:cs typeface="Arial" panose="020B0604020202020204" pitchFamily="34" charset="0"/>
              </a:rPr>
              <a:t>can you ask questions of this nature during the recruitment process. In the absence of the exceptions mentioned above, such questions are </a:t>
            </a:r>
            <a:r>
              <a:rPr lang="en-US" sz="2000" b="1" dirty="0">
                <a:latin typeface="Calibri" panose="020F0502020204030204" pitchFamily="34" charset="0"/>
                <a:ea typeface="MS Mincho"/>
                <a:cs typeface="Arial" panose="020B0604020202020204" pitchFamily="34" charset="0"/>
              </a:rPr>
              <a:t>strictly prohibited</a:t>
            </a:r>
            <a:r>
              <a:rPr lang="en-US" sz="2000" dirty="0">
                <a:latin typeface="Calibri" panose="020F0502020204030204" pitchFamily="34" charset="0"/>
                <a:ea typeface="MS Mincho"/>
                <a:cs typeface="Arial" panose="020B0604020202020204" pitchFamily="34" charset="0"/>
              </a:rPr>
              <a:t> by Québec human rights legislation</a:t>
            </a:r>
            <a:r>
              <a:rPr lang="en-US" sz="2000" dirty="0" smtClean="0">
                <a:latin typeface="Calibri" panose="020F0502020204030204" pitchFamily="34" charset="0"/>
                <a:ea typeface="MS Mincho"/>
                <a:cs typeface="Arial" panose="020B0604020202020204" pitchFamily="34" charset="0"/>
              </a:rPr>
              <a:t>.                                                      	           </a:t>
            </a:r>
            <a:r>
              <a:rPr lang="en-US" sz="2000" dirty="0" smtClean="0">
                <a:latin typeface="Arial" panose="020B0604020202020204" pitchFamily="34" charset="0"/>
                <a:ea typeface="MS Mincho"/>
                <a:cs typeface="Arial" panose="020B0604020202020204" pitchFamily="34" charset="0"/>
              </a:rPr>
              <a:t>Continued next slide</a:t>
            </a:r>
            <a:endParaRPr lang="en-US" sz="2000" dirty="0">
              <a:latin typeface="Cambria" panose="02040503050406030204" pitchFamily="18" charset="0"/>
              <a:ea typeface="MS Mincho"/>
              <a:cs typeface="Times New Roman" panose="02020603050405020304" pitchFamily="18" charset="0"/>
            </a:endParaRPr>
          </a:p>
          <a:p>
            <a:endParaRPr lang="en-US" sz="2000" dirty="0"/>
          </a:p>
        </p:txBody>
      </p:sp>
    </p:spTree>
    <p:extLst>
      <p:ext uri="{BB962C8B-B14F-4D97-AF65-F5344CB8AC3E}">
        <p14:creationId xmlns:p14="http://schemas.microsoft.com/office/powerpoint/2010/main" val="6887708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822" y="476672"/>
            <a:ext cx="7772400" cy="504056"/>
          </a:xfrm>
        </p:spPr>
        <p:txBody>
          <a:bodyPr/>
          <a:lstStyle/>
          <a:p>
            <a:r>
              <a:rPr lang="en-US" sz="2400" dirty="0" smtClean="0"/>
              <a:t>7) Continued</a:t>
            </a:r>
            <a:endParaRPr lang="en-US" sz="2400" dirty="0"/>
          </a:p>
        </p:txBody>
      </p:sp>
      <p:sp>
        <p:nvSpPr>
          <p:cNvPr id="3" name="Content Placeholder 2"/>
          <p:cNvSpPr>
            <a:spLocks noGrp="1"/>
          </p:cNvSpPr>
          <p:nvPr>
            <p:ph idx="1"/>
          </p:nvPr>
        </p:nvSpPr>
        <p:spPr>
          <a:xfrm>
            <a:off x="685800" y="1268760"/>
            <a:ext cx="7772400" cy="4598640"/>
          </a:xfrm>
        </p:spPr>
        <p:txBody>
          <a:bodyPr/>
          <a:lstStyle/>
          <a:p>
            <a:r>
              <a:rPr lang="en-US" dirty="0"/>
              <a:t>Publications and presentations may also have taken place in lesser-known journals and venues, that are nevertheless important for certain fields – you could encourage applicants to highlight these, and accord them an equitable weighting in your evaluation (rather than, for example, putting a premium only on applicants’ Tier-1 journal publications, H-indices, etc.). </a:t>
            </a:r>
          </a:p>
          <a:p>
            <a:endParaRPr lang="en-US" dirty="0"/>
          </a:p>
        </p:txBody>
      </p:sp>
    </p:spTree>
    <p:extLst>
      <p:ext uri="{BB962C8B-B14F-4D97-AF65-F5344CB8AC3E}">
        <p14:creationId xmlns:p14="http://schemas.microsoft.com/office/powerpoint/2010/main" val="32976549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887760"/>
          </a:xfrm>
        </p:spPr>
        <p:txBody>
          <a:bodyPr/>
          <a:lstStyle/>
          <a:p>
            <a:r>
              <a:rPr lang="en-CA" sz="2400" dirty="0"/>
              <a:t>8) If a student does not take a formal leave, how can you treat delays in research? </a:t>
            </a:r>
            <a:endParaRPr lang="en-US" sz="2400" dirty="0"/>
          </a:p>
        </p:txBody>
      </p:sp>
      <p:sp>
        <p:nvSpPr>
          <p:cNvPr id="3" name="Content Placeholder 2"/>
          <p:cNvSpPr>
            <a:spLocks noGrp="1"/>
          </p:cNvSpPr>
          <p:nvPr>
            <p:ph idx="1"/>
          </p:nvPr>
        </p:nvSpPr>
        <p:spPr>
          <a:xfrm>
            <a:off x="685800" y="1556792"/>
            <a:ext cx="7772400" cy="4310608"/>
          </a:xfrm>
        </p:spPr>
        <p:txBody>
          <a:bodyPr/>
          <a:lstStyle/>
          <a:p>
            <a:pPr marL="360045" marR="0">
              <a:spcBef>
                <a:spcPts val="0"/>
              </a:spcBef>
              <a:spcAft>
                <a:spcPts val="0"/>
              </a:spcAft>
            </a:pPr>
            <a:r>
              <a:rPr lang="en-US" dirty="0">
                <a:latin typeface="Calibri" panose="020F0502020204030204" pitchFamily="34" charset="0"/>
                <a:ea typeface="MS Mincho"/>
                <a:cs typeface="Arial" panose="020B0604020202020204" pitchFamily="34" charset="0"/>
              </a:rPr>
              <a:t>Invite applicants to explain any delays they may have experienced in their research, and make it clear both in the job-posting and during interviews that you will take into consideration both slow-downs and informal leaves related to care-giving, maternity/paternity, parental responsibilities, disabilities, medical-related situations, etc. </a:t>
            </a:r>
            <a:endParaRPr lang="en-US" dirty="0">
              <a:latin typeface="Cambria" panose="02040503050406030204" pitchFamily="18" charset="0"/>
              <a:ea typeface="MS Mincho"/>
              <a:cs typeface="Times New Roman" panose="02020603050405020304" pitchFamily="18" charset="0"/>
            </a:endParaRPr>
          </a:p>
          <a:p>
            <a:endParaRPr lang="en-US" dirty="0"/>
          </a:p>
        </p:txBody>
      </p:sp>
    </p:spTree>
    <p:extLst>
      <p:ext uri="{BB962C8B-B14F-4D97-AF65-F5344CB8AC3E}">
        <p14:creationId xmlns:p14="http://schemas.microsoft.com/office/powerpoint/2010/main" val="19646842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000" dirty="0"/>
              <a:t>9) How can one prevent EDI strategies in grant proposals from becoming all very similar through time (e.g., trying to hit all the “good points”) to the point that render them less important? EDI will evolve but perhaps not fast enough to the same pace in which researchers start using rubber stamp strategies.</a:t>
            </a:r>
            <a:endParaRPr lang="en-US" sz="2000" dirty="0"/>
          </a:p>
        </p:txBody>
      </p:sp>
      <p:sp>
        <p:nvSpPr>
          <p:cNvPr id="3" name="Content Placeholder 2"/>
          <p:cNvSpPr>
            <a:spLocks noGrp="1"/>
          </p:cNvSpPr>
          <p:nvPr>
            <p:ph idx="1"/>
          </p:nvPr>
        </p:nvSpPr>
        <p:spPr>
          <a:xfrm>
            <a:off x="665341" y="1988840"/>
            <a:ext cx="7772400" cy="4104456"/>
          </a:xfrm>
        </p:spPr>
        <p:txBody>
          <a:bodyPr/>
          <a:lstStyle/>
          <a:p>
            <a:pPr marL="360045" marR="0">
              <a:spcBef>
                <a:spcPts val="0"/>
              </a:spcBef>
              <a:spcAft>
                <a:spcPts val="0"/>
              </a:spcAft>
            </a:pPr>
            <a:r>
              <a:rPr lang="en-US" sz="2300" dirty="0">
                <a:latin typeface="Calibri" panose="020F0502020204030204" pitchFamily="34" charset="0"/>
                <a:ea typeface="MS Mincho"/>
                <a:cs typeface="Arial" panose="020B0604020202020204" pitchFamily="34" charset="0"/>
              </a:rPr>
              <a:t>One cannot necessarily prevent this from happening, and many strategies are broadly applicable. For now, what reviewers want to see is your awareness of the systemic barriers that are most significant to the context of your research program, strategies to counter them that are feasible, and a commitment to ensuring that your program implements those strategies. It may well be that eventually EDI plans will become more and more similar – perhaps even to the point where the agencies simply mandate EDI plans that have been laid out in advance for research programs. For now, though, it’s important to your grant application to tailor your EDI plan to your specific program.  </a:t>
            </a:r>
            <a:endParaRPr lang="en-US" sz="2300" dirty="0">
              <a:latin typeface="Cambria" panose="02040503050406030204" pitchFamily="18" charset="0"/>
              <a:ea typeface="MS Mincho"/>
              <a:cs typeface="Times New Roman" panose="02020603050405020304" pitchFamily="18" charset="0"/>
            </a:endParaRPr>
          </a:p>
          <a:p>
            <a:endParaRPr lang="en-US" dirty="0"/>
          </a:p>
        </p:txBody>
      </p:sp>
    </p:spTree>
    <p:extLst>
      <p:ext uri="{BB962C8B-B14F-4D97-AF65-F5344CB8AC3E}">
        <p14:creationId xmlns:p14="http://schemas.microsoft.com/office/powerpoint/2010/main" val="1001168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EDI, the basics:</a:t>
            </a:r>
          </a:p>
        </p:txBody>
      </p:sp>
      <p:sp>
        <p:nvSpPr>
          <p:cNvPr id="25602" name="Content Placeholder 2"/>
          <p:cNvSpPr>
            <a:spLocks noGrp="1"/>
          </p:cNvSpPr>
          <p:nvPr>
            <p:ph idx="1"/>
          </p:nvPr>
        </p:nvSpPr>
        <p:spPr>
          <a:xfrm>
            <a:off x="685800" y="2228469"/>
            <a:ext cx="7696200" cy="3941233"/>
          </a:xfrm>
        </p:spPr>
        <p:txBody>
          <a:bodyPr/>
          <a:lstStyle/>
          <a:p>
            <a:pPr eaLnBrk="1" hangingPunct="1"/>
            <a:endParaRPr lang="en-US" altLang="ja-JP" b="1" dirty="0" smtClean="0">
              <a:latin typeface="Trebuchet MS" charset="0"/>
            </a:endParaRPr>
          </a:p>
          <a:p>
            <a:r>
              <a:rPr lang="ja-JP" altLang="en-US" b="1" dirty="0">
                <a:latin typeface="Calibri" panose="020F0502020204030204" pitchFamily="34" charset="0"/>
                <a:cs typeface="Calibri" panose="020F0502020204030204" pitchFamily="34" charset="0"/>
              </a:rPr>
              <a:t>“</a:t>
            </a:r>
            <a:r>
              <a:rPr lang="en-US" altLang="ja-JP" b="1" dirty="0">
                <a:latin typeface="Calibri" panose="020F0502020204030204" pitchFamily="34" charset="0"/>
                <a:cs typeface="Calibri" panose="020F0502020204030204" pitchFamily="34" charset="0"/>
              </a:rPr>
              <a:t>Diversity</a:t>
            </a:r>
            <a:r>
              <a:rPr lang="en-US" altLang="ja-JP" dirty="0">
                <a:latin typeface="Calibri" panose="020F0502020204030204" pitchFamily="34" charset="0"/>
                <a:cs typeface="Calibri" panose="020F0502020204030204" pitchFamily="34" charset="0"/>
              </a:rPr>
              <a:t> is the </a:t>
            </a:r>
            <a:r>
              <a:rPr lang="en-US" altLang="ja-JP" b="1" dirty="0">
                <a:latin typeface="Calibri" panose="020F0502020204030204" pitchFamily="34" charset="0"/>
                <a:cs typeface="Calibri" panose="020F0502020204030204" pitchFamily="34" charset="0"/>
              </a:rPr>
              <a:t>demographic mix </a:t>
            </a:r>
            <a:r>
              <a:rPr lang="en-US" altLang="ja-JP" dirty="0">
                <a:latin typeface="Calibri" panose="020F0502020204030204" pitchFamily="34" charset="0"/>
                <a:cs typeface="Calibri" panose="020F0502020204030204" pitchFamily="34" charset="0"/>
              </a:rPr>
              <a:t>of the university community and involves recognizing and respecting everyone</a:t>
            </a:r>
            <a:r>
              <a:rPr lang="fr-CA" altLang="ja-JP" dirty="0">
                <a:latin typeface="Calibri" panose="020F0502020204030204" pitchFamily="34" charset="0"/>
                <a:cs typeface="Calibri" panose="020F0502020204030204" pitchFamily="34" charset="0"/>
              </a:rPr>
              <a:t>’</a:t>
            </a:r>
            <a:r>
              <a:rPr lang="en-US" altLang="ja-JP" dirty="0">
                <a:latin typeface="Calibri" panose="020F0502020204030204" pitchFamily="34" charset="0"/>
                <a:cs typeface="Calibri" panose="020F0502020204030204" pitchFamily="34" charset="0"/>
              </a:rPr>
              <a:t>s unique qualities and attributes, but </a:t>
            </a:r>
            <a:r>
              <a:rPr lang="en-US" altLang="ja-JP" b="1" dirty="0">
                <a:latin typeface="Calibri" panose="020F0502020204030204" pitchFamily="34" charset="0"/>
                <a:cs typeface="Calibri" panose="020F0502020204030204" pitchFamily="34" charset="0"/>
              </a:rPr>
              <a:t>focuses particularly on groups that remain underrepresented</a:t>
            </a:r>
            <a:r>
              <a:rPr lang="en-US" altLang="ja-JP" dirty="0">
                <a:latin typeface="Calibri" panose="020F0502020204030204" pitchFamily="34" charset="0"/>
                <a:cs typeface="Calibri" panose="020F0502020204030204" pitchFamily="34" charset="0"/>
              </a:rPr>
              <a:t> at Concordia.</a:t>
            </a:r>
            <a:r>
              <a:rPr lang="ja-JP" altLang="en-US" dirty="0">
                <a:latin typeface="Calibri" panose="020F0502020204030204" pitchFamily="34" charset="0"/>
                <a:cs typeface="Calibri" panose="020F0502020204030204" pitchFamily="34" charset="0"/>
              </a:rPr>
              <a:t>”</a:t>
            </a:r>
            <a:endParaRPr lang="en-US" altLang="ja-JP" dirty="0">
              <a:latin typeface="Calibri" panose="020F0502020204030204" pitchFamily="34" charset="0"/>
              <a:cs typeface="Calibri" panose="020F0502020204030204" pitchFamily="34" charset="0"/>
            </a:endParaRPr>
          </a:p>
        </p:txBody>
      </p:sp>
      <p:sp>
        <p:nvSpPr>
          <p:cNvPr id="2" name="TextBox 1"/>
          <p:cNvSpPr txBox="1"/>
          <p:nvPr/>
        </p:nvSpPr>
        <p:spPr>
          <a:xfrm>
            <a:off x="685800" y="1516329"/>
            <a:ext cx="4343400" cy="646331"/>
          </a:xfrm>
          <a:prstGeom prst="rect">
            <a:avLst/>
          </a:prstGeom>
          <a:noFill/>
        </p:spPr>
        <p:txBody>
          <a:bodyPr wrap="square" rtlCol="0">
            <a:spAutoFit/>
          </a:bodyPr>
          <a:lstStyle/>
          <a:p>
            <a:r>
              <a:rPr lang="en-US" sz="3600" i="1" dirty="0">
                <a:latin typeface="Calibri" panose="020F0502020204030204" pitchFamily="34" charset="0"/>
                <a:cs typeface="Calibri" panose="020F0502020204030204" pitchFamily="34" charset="0"/>
              </a:rPr>
              <a:t>2. Diversity</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94748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1800" dirty="0"/>
              <a:t>10) For a new researcher submitting to the NSERC Discovery program, the EDI incorporation would focus primarily on future student recruitment, correct? If not, how would we be able to speak to the inclusion strategies of the project with a specific context when you don't know the team composition?</a:t>
            </a:r>
            <a:endParaRPr lang="en-US" sz="1800" dirty="0"/>
          </a:p>
        </p:txBody>
      </p:sp>
      <p:sp>
        <p:nvSpPr>
          <p:cNvPr id="3" name="Content Placeholder 2"/>
          <p:cNvSpPr>
            <a:spLocks noGrp="1"/>
          </p:cNvSpPr>
          <p:nvPr>
            <p:ph idx="1"/>
          </p:nvPr>
        </p:nvSpPr>
        <p:spPr>
          <a:xfrm>
            <a:off x="685800" y="1916832"/>
            <a:ext cx="7772400" cy="4320480"/>
          </a:xfrm>
        </p:spPr>
        <p:txBody>
          <a:bodyPr/>
          <a:lstStyle/>
          <a:p>
            <a:pPr marL="360045" marR="0">
              <a:spcBef>
                <a:spcPts val="0"/>
              </a:spcBef>
              <a:spcAft>
                <a:spcPts val="0"/>
              </a:spcAft>
            </a:pPr>
            <a:r>
              <a:rPr lang="en-US" dirty="0">
                <a:latin typeface="Calibri" panose="020F0502020204030204" pitchFamily="34" charset="0"/>
                <a:ea typeface="MS Mincho"/>
                <a:cs typeface="Arial" panose="020B0604020202020204" pitchFamily="34" charset="0"/>
              </a:rPr>
              <a:t>New researchers do not need to describe past training of HQP. Your EDI strategies in this case should focus on future recruitment, but also on inclusion strategies for the diverse student team that will result from that recruitment. It is true that you cannot know the specifics of that team composition now, but you need to map out inclusive practices that anticipate the diversity of needs to match the diversity of the team you will attempt to attract to your program. </a:t>
            </a:r>
            <a:endParaRPr lang="en-US" dirty="0">
              <a:latin typeface="Cambria" panose="02040503050406030204" pitchFamily="18" charset="0"/>
              <a:ea typeface="MS Mincho"/>
              <a:cs typeface="Times New Roman" panose="02020603050405020304" pitchFamily="18" charset="0"/>
            </a:endParaRPr>
          </a:p>
          <a:p>
            <a:endParaRPr lang="en-US" dirty="0"/>
          </a:p>
        </p:txBody>
      </p:sp>
    </p:spTree>
    <p:extLst>
      <p:ext uri="{BB962C8B-B14F-4D97-AF65-F5344CB8AC3E}">
        <p14:creationId xmlns:p14="http://schemas.microsoft.com/office/powerpoint/2010/main" val="7171360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400" dirty="0"/>
              <a:t>11) Do we need a chart with the number of HQP in each designation? Is it appropriate to establish equity target numbers and gaps? Or should we focus only on recruiting procedures?</a:t>
            </a:r>
            <a:endParaRPr lang="en-US" sz="2400" dirty="0"/>
          </a:p>
        </p:txBody>
      </p:sp>
      <p:sp>
        <p:nvSpPr>
          <p:cNvPr id="3" name="Content Placeholder 2"/>
          <p:cNvSpPr>
            <a:spLocks noGrp="1"/>
          </p:cNvSpPr>
          <p:nvPr>
            <p:ph idx="1"/>
          </p:nvPr>
        </p:nvSpPr>
        <p:spPr>
          <a:xfrm>
            <a:off x="685800" y="2348880"/>
            <a:ext cx="7772400" cy="3518520"/>
          </a:xfrm>
        </p:spPr>
        <p:txBody>
          <a:bodyPr/>
          <a:lstStyle/>
          <a:p>
            <a:pPr marL="360045" marR="0">
              <a:spcBef>
                <a:spcPts val="0"/>
              </a:spcBef>
              <a:spcAft>
                <a:spcPts val="0"/>
              </a:spcAft>
            </a:pPr>
            <a:r>
              <a:rPr lang="en-US" dirty="0">
                <a:latin typeface="Calibri" panose="020F0502020204030204" pitchFamily="34" charset="0"/>
                <a:ea typeface="MS Mincho"/>
                <a:cs typeface="Arial" panose="020B0604020202020204" pitchFamily="34" charset="0"/>
              </a:rPr>
              <a:t>No, you do not need such a chart. The focus of your EDI plan should be on recruitment </a:t>
            </a:r>
            <a:r>
              <a:rPr lang="en-US" i="1" dirty="0">
                <a:latin typeface="Calibri" panose="020F0502020204030204" pitchFamily="34" charset="0"/>
                <a:ea typeface="MS Mincho"/>
                <a:cs typeface="Arial" panose="020B0604020202020204" pitchFamily="34" charset="0"/>
              </a:rPr>
              <a:t>and</a:t>
            </a:r>
            <a:r>
              <a:rPr lang="en-US" dirty="0">
                <a:latin typeface="Calibri" panose="020F0502020204030204" pitchFamily="34" charset="0"/>
                <a:ea typeface="MS Mincho"/>
                <a:cs typeface="Arial" panose="020B0604020202020204" pitchFamily="34" charset="0"/>
              </a:rPr>
              <a:t> inclusion strategies; i.e. ensuring not only a diversity of applicants and team members, but also an environment in which members of all groups can fully participate and thrive.  </a:t>
            </a:r>
            <a:endParaRPr lang="en-US" dirty="0">
              <a:latin typeface="Cambria" panose="02040503050406030204" pitchFamily="18" charset="0"/>
              <a:ea typeface="MS Mincho"/>
              <a:cs typeface="Times New Roman" panose="02020603050405020304" pitchFamily="18" charset="0"/>
            </a:endParaRPr>
          </a:p>
          <a:p>
            <a:endParaRPr lang="en-US" dirty="0"/>
          </a:p>
        </p:txBody>
      </p:sp>
    </p:spTree>
    <p:extLst>
      <p:ext uri="{BB962C8B-B14F-4D97-AF65-F5344CB8AC3E}">
        <p14:creationId xmlns:p14="http://schemas.microsoft.com/office/powerpoint/2010/main" val="41792002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000" dirty="0"/>
              <a:t>12) Student recruitment is the area where professors have the most control. When we search the database of applicants to look for candidates, gender is not one of the columns or search criteria. It is up to us to recognize names. It would be great if we could build on the recruitment efforts of Concordia toward the 4 designated groups.</a:t>
            </a:r>
            <a:endParaRPr lang="en-US" sz="2000" dirty="0"/>
          </a:p>
        </p:txBody>
      </p:sp>
      <p:sp>
        <p:nvSpPr>
          <p:cNvPr id="3" name="Content Placeholder 2"/>
          <p:cNvSpPr>
            <a:spLocks noGrp="1"/>
          </p:cNvSpPr>
          <p:nvPr>
            <p:ph idx="1"/>
          </p:nvPr>
        </p:nvSpPr>
        <p:spPr>
          <a:xfrm>
            <a:off x="685800" y="2492896"/>
            <a:ext cx="7772400" cy="3888432"/>
          </a:xfrm>
        </p:spPr>
        <p:txBody>
          <a:bodyPr/>
          <a:lstStyle/>
          <a:p>
            <a:pPr marL="360045" marR="0">
              <a:spcBef>
                <a:spcPts val="0"/>
              </a:spcBef>
              <a:spcAft>
                <a:spcPts val="0"/>
              </a:spcAft>
            </a:pPr>
            <a:r>
              <a:rPr lang="en-US" dirty="0">
                <a:latin typeface="Calibri" panose="020F0502020204030204" pitchFamily="34" charset="0"/>
                <a:ea typeface="MS Mincho"/>
                <a:cs typeface="Arial" panose="020B0604020202020204" pitchFamily="34" charset="0"/>
              </a:rPr>
              <a:t>Agreed, but recruitment efforts need to be geared toward ensuring that the broadest possible diversity of applicants feel that the opportunities you are offering are fully available to them. Students’ demographic data is fully confidential, and the University’s recruitment team also has no access to it, other than in anonymized aggregate form. </a:t>
            </a:r>
            <a:endParaRPr lang="en-US" dirty="0">
              <a:latin typeface="Cambria" panose="02040503050406030204" pitchFamily="18" charset="0"/>
              <a:ea typeface="MS Mincho"/>
              <a:cs typeface="Times New Roman" panose="02020603050405020304" pitchFamily="18" charset="0"/>
            </a:endParaRPr>
          </a:p>
          <a:p>
            <a:endParaRPr lang="en-US" dirty="0"/>
          </a:p>
        </p:txBody>
      </p:sp>
    </p:spTree>
    <p:extLst>
      <p:ext uri="{BB962C8B-B14F-4D97-AF65-F5344CB8AC3E}">
        <p14:creationId xmlns:p14="http://schemas.microsoft.com/office/powerpoint/2010/main" val="8344401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400" dirty="0"/>
              <a:t>13) What are the expected measures to be taken by the granting agencies to check that what was mentioned in an application is indeed taken as an action / actions?</a:t>
            </a:r>
            <a:endParaRPr lang="en-US" sz="2400" dirty="0"/>
          </a:p>
        </p:txBody>
      </p:sp>
      <p:sp>
        <p:nvSpPr>
          <p:cNvPr id="3" name="Content Placeholder 2"/>
          <p:cNvSpPr>
            <a:spLocks noGrp="1"/>
          </p:cNvSpPr>
          <p:nvPr>
            <p:ph idx="1"/>
          </p:nvPr>
        </p:nvSpPr>
        <p:spPr>
          <a:xfrm>
            <a:off x="685800" y="2132856"/>
            <a:ext cx="7772400" cy="3734544"/>
          </a:xfrm>
        </p:spPr>
        <p:txBody>
          <a:bodyPr/>
          <a:lstStyle/>
          <a:p>
            <a:pPr marL="360045" marR="0">
              <a:spcBef>
                <a:spcPts val="0"/>
              </a:spcBef>
              <a:spcAft>
                <a:spcPts val="0"/>
              </a:spcAft>
            </a:pPr>
            <a:r>
              <a:rPr lang="en-US" dirty="0">
                <a:latin typeface="Calibri" panose="020F0502020204030204" pitchFamily="34" charset="0"/>
                <a:ea typeface="MS Mincho"/>
                <a:cs typeface="Arial" panose="020B0604020202020204" pitchFamily="34" charset="0"/>
              </a:rPr>
              <a:t>Some larger grants have mid-term reporting, and all grants have final reports that researchers must complete. In those reports, you will be expected to confirm that the EDI commitments you made were carried out, and to describe the results of those strategies. </a:t>
            </a:r>
            <a:endParaRPr lang="en-US" dirty="0">
              <a:latin typeface="Cambria" panose="02040503050406030204" pitchFamily="18" charset="0"/>
              <a:ea typeface="MS Mincho"/>
              <a:cs typeface="Times New Roman" panose="02020603050405020304" pitchFamily="18" charset="0"/>
            </a:endParaRPr>
          </a:p>
          <a:p>
            <a:endParaRPr lang="en-US" dirty="0"/>
          </a:p>
        </p:txBody>
      </p:sp>
    </p:spTree>
    <p:extLst>
      <p:ext uri="{BB962C8B-B14F-4D97-AF65-F5344CB8AC3E}">
        <p14:creationId xmlns:p14="http://schemas.microsoft.com/office/powerpoint/2010/main" val="6506437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000" dirty="0"/>
              <a:t>14) Targets/gaps are used internally by Concordia itself (see page 10 of </a:t>
            </a:r>
            <a:r>
              <a:rPr lang="en-CA" sz="2000" dirty="0" smtClean="0"/>
              <a:t>the </a:t>
            </a:r>
            <a:r>
              <a:rPr lang="en-CA" sz="2000" dirty="0" smtClean="0">
                <a:hlinkClick r:id="rId2"/>
              </a:rPr>
              <a:t>CRC EDI Action Plan</a:t>
            </a:r>
            <a:r>
              <a:rPr lang="en-CA" sz="2000" dirty="0" smtClean="0"/>
              <a:t>). </a:t>
            </a:r>
            <a:r>
              <a:rPr lang="en-CA" sz="2000" dirty="0"/>
              <a:t>I had planned to use Concordia’s own EDI action plan as a resource, but is this not advisable? </a:t>
            </a:r>
            <a:endParaRPr lang="en-US" sz="2000" dirty="0"/>
          </a:p>
        </p:txBody>
      </p:sp>
      <p:sp>
        <p:nvSpPr>
          <p:cNvPr id="3" name="Content Placeholder 2"/>
          <p:cNvSpPr>
            <a:spLocks noGrp="1"/>
          </p:cNvSpPr>
          <p:nvPr>
            <p:ph idx="1"/>
          </p:nvPr>
        </p:nvSpPr>
        <p:spPr>
          <a:xfrm>
            <a:off x="685800" y="1552264"/>
            <a:ext cx="7772400" cy="4901071"/>
          </a:xfrm>
        </p:spPr>
        <p:txBody>
          <a:bodyPr/>
          <a:lstStyle/>
          <a:p>
            <a:pPr marL="360045" marR="0">
              <a:spcBef>
                <a:spcPts val="0"/>
              </a:spcBef>
              <a:spcAft>
                <a:spcPts val="0"/>
              </a:spcAft>
            </a:pPr>
            <a:r>
              <a:rPr lang="en-US" sz="2000" dirty="0">
                <a:latin typeface="Calibri" panose="020F0502020204030204" pitchFamily="34" charset="0"/>
                <a:ea typeface="MS Mincho"/>
                <a:cs typeface="Arial" panose="020B0604020202020204" pitchFamily="34" charset="0"/>
              </a:rPr>
              <a:t>Targets and gaps with respect to representation of the four designated groups are mandated by the Canada Research Chairs Program (CRCP), at the federal level, with each university required to include target/gap information – provided by the CRCP – in its CRCP EDI Action Plan. </a:t>
            </a:r>
            <a:r>
              <a:rPr lang="en-US" sz="2000" b="1" dirty="0">
                <a:latin typeface="Calibri" panose="020F0502020204030204" pitchFamily="34" charset="0"/>
                <a:ea typeface="MS Mincho"/>
                <a:cs typeface="Arial" panose="020B0604020202020204" pitchFamily="34" charset="0"/>
              </a:rPr>
              <a:t>These targets and gaps are exclusively for CRCs</a:t>
            </a:r>
            <a:r>
              <a:rPr lang="en-US" sz="2000" dirty="0">
                <a:latin typeface="Calibri" panose="020F0502020204030204" pitchFamily="34" charset="0"/>
                <a:ea typeface="MS Mincho"/>
                <a:cs typeface="Arial" panose="020B0604020202020204" pitchFamily="34" charset="0"/>
              </a:rPr>
              <a:t>, and do not apply to any other program at Concordia (</a:t>
            </a:r>
            <a:r>
              <a:rPr lang="en-US" sz="2000" dirty="0" err="1">
                <a:latin typeface="Calibri" panose="020F0502020204030204" pitchFamily="34" charset="0"/>
                <a:ea typeface="MS Mincho"/>
                <a:cs typeface="Arial" panose="020B0604020202020204" pitchFamily="34" charset="0"/>
              </a:rPr>
              <a:t>n.b.</a:t>
            </a:r>
            <a:r>
              <a:rPr lang="en-US" sz="2000" dirty="0">
                <a:latin typeface="Calibri" panose="020F0502020204030204" pitchFamily="34" charset="0"/>
                <a:ea typeface="MS Mincho"/>
                <a:cs typeface="Arial" panose="020B0604020202020204" pitchFamily="34" charset="0"/>
              </a:rPr>
              <a:t> the targets mandated by the CRCP are somewhat arbitrary, and are in general </a:t>
            </a:r>
            <a:r>
              <a:rPr lang="en-US" sz="2000" i="1" dirty="0">
                <a:latin typeface="Calibri" panose="020F0502020204030204" pitchFamily="34" charset="0"/>
                <a:ea typeface="MS Mincho"/>
                <a:cs typeface="Arial" panose="020B0604020202020204" pitchFamily="34" charset="0"/>
              </a:rPr>
              <a:t>very</a:t>
            </a:r>
            <a:r>
              <a:rPr lang="en-US" sz="2000" dirty="0">
                <a:latin typeface="Calibri" panose="020F0502020204030204" pitchFamily="34" charset="0"/>
                <a:ea typeface="MS Mincho"/>
                <a:cs typeface="Arial" panose="020B0604020202020204" pitchFamily="34" charset="0"/>
              </a:rPr>
              <a:t> low compared to the Canadian population – please do </a:t>
            </a:r>
            <a:r>
              <a:rPr lang="en-US" sz="2000" i="1" dirty="0">
                <a:latin typeface="Calibri" panose="020F0502020204030204" pitchFamily="34" charset="0"/>
                <a:ea typeface="MS Mincho"/>
                <a:cs typeface="Arial" panose="020B0604020202020204" pitchFamily="34" charset="0"/>
              </a:rPr>
              <a:t>not</a:t>
            </a:r>
            <a:r>
              <a:rPr lang="en-US" sz="2000" dirty="0">
                <a:latin typeface="Calibri" panose="020F0502020204030204" pitchFamily="34" charset="0"/>
                <a:ea typeface="MS Mincho"/>
                <a:cs typeface="Arial" panose="020B0604020202020204" pitchFamily="34" charset="0"/>
              </a:rPr>
              <a:t> use them). There are, however, other sections of this plan that can be helpful for getting direction or ideas for surveying your research “climate”, developing equitable recruitment practices and inclusive environments, etc. Please be sure to tailor these to your specific research program, though, rather than just adopting a university policy.</a:t>
            </a:r>
            <a:endParaRPr lang="en-US" sz="2000" dirty="0">
              <a:latin typeface="Cambria" panose="02040503050406030204" pitchFamily="18" charset="0"/>
              <a:ea typeface="MS Mincho"/>
              <a:cs typeface="Times New Roman" panose="02020603050405020304" pitchFamily="18" charset="0"/>
            </a:endParaRPr>
          </a:p>
          <a:p>
            <a:pPr marL="0" indent="0" algn="r">
              <a:buNone/>
            </a:pPr>
            <a:r>
              <a:rPr lang="en-US" dirty="0" smtClean="0"/>
              <a:t>Continued next slide</a:t>
            </a:r>
            <a:endParaRPr lang="en-US" dirty="0"/>
          </a:p>
        </p:txBody>
      </p:sp>
    </p:spTree>
    <p:extLst>
      <p:ext uri="{BB962C8B-B14F-4D97-AF65-F5344CB8AC3E}">
        <p14:creationId xmlns:p14="http://schemas.microsoft.com/office/powerpoint/2010/main" val="31738745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599728"/>
          </a:xfrm>
        </p:spPr>
        <p:txBody>
          <a:bodyPr/>
          <a:lstStyle/>
          <a:p>
            <a:r>
              <a:rPr lang="en-US" sz="2400" dirty="0" smtClean="0"/>
              <a:t>14) Continued</a:t>
            </a:r>
            <a:endParaRPr lang="en-US" sz="2400" dirty="0"/>
          </a:p>
        </p:txBody>
      </p:sp>
      <p:sp>
        <p:nvSpPr>
          <p:cNvPr id="3" name="Content Placeholder 2"/>
          <p:cNvSpPr>
            <a:spLocks noGrp="1"/>
          </p:cNvSpPr>
          <p:nvPr>
            <p:ph idx="1"/>
          </p:nvPr>
        </p:nvSpPr>
        <p:spPr>
          <a:xfrm>
            <a:off x="685800" y="1268760"/>
            <a:ext cx="7772400" cy="4598640"/>
          </a:xfrm>
        </p:spPr>
        <p:txBody>
          <a:bodyPr/>
          <a:lstStyle/>
          <a:p>
            <a:pPr marL="360045" marR="0">
              <a:spcBef>
                <a:spcPts val="0"/>
              </a:spcBef>
              <a:spcAft>
                <a:spcPts val="0"/>
              </a:spcAft>
            </a:pPr>
            <a:r>
              <a:rPr lang="en-US" dirty="0">
                <a:latin typeface="Calibri" panose="020F0502020204030204" pitchFamily="34" charset="0"/>
                <a:ea typeface="MS Mincho"/>
                <a:cs typeface="Arial" panose="020B0604020202020204" pitchFamily="34" charset="0"/>
              </a:rPr>
              <a:t>Please remember that under Québec’s human rights legislation, no group – even if it is already over-represented – may be </a:t>
            </a:r>
            <a:r>
              <a:rPr lang="en-US" i="1" dirty="0">
                <a:latin typeface="Calibri" panose="020F0502020204030204" pitchFamily="34" charset="0"/>
                <a:ea typeface="MS Mincho"/>
                <a:cs typeface="Arial" panose="020B0604020202020204" pitchFamily="34" charset="0"/>
              </a:rPr>
              <a:t>excluded</a:t>
            </a:r>
            <a:r>
              <a:rPr lang="en-US" dirty="0">
                <a:latin typeface="Calibri" panose="020F0502020204030204" pitchFamily="34" charset="0"/>
                <a:ea typeface="MS Mincho"/>
                <a:cs typeface="Arial" panose="020B0604020202020204" pitchFamily="34" charset="0"/>
              </a:rPr>
              <a:t> from any hiring process. Recruitment practices must be designed to </a:t>
            </a:r>
            <a:r>
              <a:rPr lang="en-US" i="1" dirty="0">
                <a:latin typeface="Calibri" panose="020F0502020204030204" pitchFamily="34" charset="0"/>
                <a:ea typeface="MS Mincho"/>
                <a:cs typeface="Arial" panose="020B0604020202020204" pitchFamily="34" charset="0"/>
              </a:rPr>
              <a:t>include</a:t>
            </a:r>
            <a:r>
              <a:rPr lang="en-US" dirty="0">
                <a:latin typeface="Calibri" panose="020F0502020204030204" pitchFamily="34" charset="0"/>
                <a:ea typeface="MS Mincho"/>
                <a:cs typeface="Arial" panose="020B0604020202020204" pitchFamily="34" charset="0"/>
              </a:rPr>
              <a:t> members of under-represented groups, not to reserve positions only for members of those groups.   </a:t>
            </a:r>
            <a:endParaRPr lang="en-US" dirty="0">
              <a:latin typeface="Cambria" panose="02040503050406030204" pitchFamily="18" charset="0"/>
              <a:ea typeface="MS Mincho"/>
              <a:cs typeface="Times New Roman" panose="02020603050405020304" pitchFamily="18" charset="0"/>
            </a:endParaRPr>
          </a:p>
          <a:p>
            <a:endParaRPr lang="en-US" dirty="0"/>
          </a:p>
        </p:txBody>
      </p:sp>
    </p:spTree>
    <p:extLst>
      <p:ext uri="{BB962C8B-B14F-4D97-AF65-F5344CB8AC3E}">
        <p14:creationId xmlns:p14="http://schemas.microsoft.com/office/powerpoint/2010/main" val="11254177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743744"/>
          </a:xfrm>
        </p:spPr>
        <p:txBody>
          <a:bodyPr/>
          <a:lstStyle/>
          <a:p>
            <a:r>
              <a:rPr lang="en-CA" sz="2400" dirty="0"/>
              <a:t>15) Are there EDI components of CIHR grants?</a:t>
            </a:r>
            <a:endParaRPr lang="en-US" sz="2400" dirty="0"/>
          </a:p>
        </p:txBody>
      </p:sp>
      <p:sp>
        <p:nvSpPr>
          <p:cNvPr id="3" name="Content Placeholder 2"/>
          <p:cNvSpPr>
            <a:spLocks noGrp="1"/>
          </p:cNvSpPr>
          <p:nvPr>
            <p:ph idx="1"/>
          </p:nvPr>
        </p:nvSpPr>
        <p:spPr>
          <a:xfrm>
            <a:off x="685800" y="1268760"/>
            <a:ext cx="7772400" cy="4598640"/>
          </a:xfrm>
        </p:spPr>
        <p:txBody>
          <a:bodyPr/>
          <a:lstStyle/>
          <a:p>
            <a:pPr marL="360045" marR="0">
              <a:spcBef>
                <a:spcPts val="0"/>
              </a:spcBef>
              <a:spcAft>
                <a:spcPts val="0"/>
              </a:spcAft>
            </a:pPr>
            <a:r>
              <a:rPr lang="en-US" dirty="0">
                <a:latin typeface="Calibri" panose="020F0502020204030204" pitchFamily="34" charset="0"/>
                <a:ea typeface="MS Mincho"/>
                <a:cs typeface="Arial" panose="020B0604020202020204" pitchFamily="34" charset="0"/>
              </a:rPr>
              <a:t>There are no EDI components to CIHR grants right now, </a:t>
            </a:r>
            <a:r>
              <a:rPr lang="en-CA" dirty="0">
                <a:latin typeface="Calibri" panose="020F0502020204030204" pitchFamily="34" charset="0"/>
                <a:ea typeface="MS Mincho"/>
                <a:cs typeface="Arial" panose="020B0604020202020204" pitchFamily="34" charset="0"/>
              </a:rPr>
              <a:t>but all PIs, co-PIs and co-applicants are required to complete the EDI questionnaire (for the purpose of CIHR collecting EDI-related </a:t>
            </a:r>
            <a:r>
              <a:rPr lang="en-CA" dirty="0" smtClean="0">
                <a:latin typeface="Calibri" panose="020F0502020204030204" pitchFamily="34" charset="0"/>
                <a:ea typeface="MS Mincho"/>
                <a:cs typeface="Arial" panose="020B0604020202020204" pitchFamily="34" charset="0"/>
              </a:rPr>
              <a:t>demographic data </a:t>
            </a:r>
            <a:r>
              <a:rPr lang="en-CA" dirty="0">
                <a:latin typeface="Calibri" panose="020F0502020204030204" pitchFamily="34" charset="0"/>
                <a:ea typeface="MS Mincho"/>
                <a:cs typeface="Arial" panose="020B0604020202020204" pitchFamily="34" charset="0"/>
              </a:rPr>
              <a:t>from applicants). Apart from that, every proposed project must integrate Sex and Gender Based Analysis (SGBA) and Gender-Based Analysis + (GBA+) into its research design when appropriate. </a:t>
            </a:r>
            <a:endParaRPr lang="en-US" dirty="0">
              <a:latin typeface="Cambria" panose="02040503050406030204" pitchFamily="18" charset="0"/>
              <a:ea typeface="MS Mincho"/>
              <a:cs typeface="Times New Roman" panose="02020603050405020304" pitchFamily="18" charset="0"/>
            </a:endParaRPr>
          </a:p>
          <a:p>
            <a:endParaRPr lang="en-US" dirty="0"/>
          </a:p>
        </p:txBody>
      </p:sp>
    </p:spTree>
    <p:extLst>
      <p:ext uri="{BB962C8B-B14F-4D97-AF65-F5344CB8AC3E}">
        <p14:creationId xmlns:p14="http://schemas.microsoft.com/office/powerpoint/2010/main" val="18949435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EDI, the basics:</a:t>
            </a:r>
          </a:p>
        </p:txBody>
      </p:sp>
      <p:sp>
        <p:nvSpPr>
          <p:cNvPr id="25602" name="Content Placeholder 2"/>
          <p:cNvSpPr>
            <a:spLocks noGrp="1"/>
          </p:cNvSpPr>
          <p:nvPr>
            <p:ph idx="1"/>
          </p:nvPr>
        </p:nvSpPr>
        <p:spPr>
          <a:xfrm>
            <a:off x="685800" y="1987099"/>
            <a:ext cx="7696200" cy="4224867"/>
          </a:xfrm>
        </p:spPr>
        <p:txBody>
          <a:bodyPr/>
          <a:lstStyle/>
          <a:p>
            <a:pPr eaLnBrk="1" hangingPunct="1"/>
            <a:endParaRPr lang="en-US" altLang="ja-JP" b="1" dirty="0" smtClean="0">
              <a:latin typeface="Arial" panose="020B0604020202020204" pitchFamily="34" charset="0"/>
              <a:cs typeface="Arial" panose="020B0604020202020204" pitchFamily="34" charset="0"/>
            </a:endParaRPr>
          </a:p>
          <a:p>
            <a:pPr>
              <a:lnSpc>
                <a:spcPct val="80000"/>
              </a:lnSpc>
            </a:pPr>
            <a:r>
              <a:rPr lang="ja-JP" altLang="en-US" b="1" dirty="0">
                <a:latin typeface="Calibri" panose="020F0502020204030204" pitchFamily="34" charset="0"/>
                <a:cs typeface="Calibri" panose="020F0502020204030204" pitchFamily="34" charset="0"/>
              </a:rPr>
              <a:t>“</a:t>
            </a:r>
            <a:r>
              <a:rPr lang="en-US" altLang="ja-JP" b="1" dirty="0">
                <a:latin typeface="Calibri" panose="020F0502020204030204" pitchFamily="34" charset="0"/>
                <a:cs typeface="Calibri" panose="020F0502020204030204" pitchFamily="34" charset="0"/>
              </a:rPr>
              <a:t>Inclusion</a:t>
            </a:r>
            <a:r>
              <a:rPr lang="en-US" altLang="ja-JP" dirty="0">
                <a:latin typeface="Calibri" panose="020F0502020204030204" pitchFamily="34" charset="0"/>
                <a:cs typeface="Calibri" panose="020F0502020204030204" pitchFamily="34" charset="0"/>
              </a:rPr>
              <a:t> means creating an environment where everyone feels welcome and respected, focusing on groups that remain underrepresented at Concordia. It means </a:t>
            </a:r>
            <a:r>
              <a:rPr lang="en-US" altLang="ja-JP" b="1" dirty="0">
                <a:latin typeface="Calibri" panose="020F0502020204030204" pitchFamily="34" charset="0"/>
                <a:cs typeface="Calibri" panose="020F0502020204030204" pitchFamily="34" charset="0"/>
              </a:rPr>
              <a:t>creating the conditions </a:t>
            </a:r>
            <a:r>
              <a:rPr lang="en-US" altLang="ja-JP" dirty="0">
                <a:latin typeface="Calibri" panose="020F0502020204030204" pitchFamily="34" charset="0"/>
                <a:cs typeface="Calibri" panose="020F0502020204030204" pitchFamily="34" charset="0"/>
              </a:rPr>
              <a:t>to have the opportunity to fully participate in the University, and where everyone’s talents are valued and celebrated</a:t>
            </a:r>
            <a:r>
              <a:rPr lang="en-US" altLang="ja-JP" b="1" dirty="0">
                <a:latin typeface="Calibri" panose="020F0502020204030204" pitchFamily="34" charset="0"/>
                <a:cs typeface="Calibri" panose="020F0502020204030204" pitchFamily="34" charset="0"/>
              </a:rPr>
              <a:t>. It is important to note that while an inclusive group is by definition diverse, a diverse group is not always inclusive</a:t>
            </a:r>
            <a:r>
              <a:rPr lang="en-US" altLang="ja-JP" dirty="0" smtClean="0">
                <a:latin typeface="Calibri" panose="020F0502020204030204" pitchFamily="34" charset="0"/>
                <a:cs typeface="Calibri" panose="020F0502020204030204" pitchFamily="34" charset="0"/>
              </a:rPr>
              <a:t>.”</a:t>
            </a:r>
          </a:p>
          <a:p>
            <a:pPr marL="0" indent="0">
              <a:lnSpc>
                <a:spcPct val="80000"/>
              </a:lnSpc>
              <a:buNone/>
            </a:pPr>
            <a:r>
              <a:rPr lang="en-US" altLang="ja-JP" dirty="0" smtClean="0">
                <a:latin typeface="Calibri" panose="020F0502020204030204" pitchFamily="34" charset="0"/>
                <a:cs typeface="Calibri" panose="020F0502020204030204" pitchFamily="34" charset="0"/>
              </a:rPr>
              <a:t> </a:t>
            </a:r>
            <a:r>
              <a:rPr lang="en-US" altLang="ja-JP" sz="1200" dirty="0">
                <a:solidFill>
                  <a:schemeClr val="bg1"/>
                </a:solidFill>
                <a:latin typeface="Calibri" panose="020F0502020204030204" pitchFamily="34" charset="0"/>
                <a:cs typeface="Calibri" panose="020F0502020204030204" pitchFamily="34" charset="0"/>
              </a:rPr>
              <a:t>accepts</a:t>
            </a:r>
            <a:r>
              <a:rPr lang="en-US" altLang="ja-JP" dirty="0">
                <a:solidFill>
                  <a:schemeClr val="bg1"/>
                </a:solidFill>
                <a:latin typeface="Calibri" panose="020F0502020204030204" pitchFamily="34" charset="0"/>
                <a:cs typeface="Calibri" panose="020F0502020204030204" pitchFamily="34" charset="0"/>
              </a:rPr>
              <a:t> and values </a:t>
            </a:r>
            <a:r>
              <a:rPr lang="en-US" altLang="ja-JP" dirty="0" smtClean="0">
                <a:solidFill>
                  <a:schemeClr val="bg1"/>
                </a:solidFill>
                <a:latin typeface="Calibri" panose="020F0502020204030204" pitchFamily="34" charset="0"/>
                <a:cs typeface="Calibri" panose="020F0502020204030204" pitchFamily="34" charset="0"/>
              </a:rPr>
              <a:t>d</a:t>
            </a:r>
            <a:endParaRPr lang="en-US" altLang="ja-JP" dirty="0">
              <a:latin typeface="Calibri" panose="020F0502020204030204" pitchFamily="34" charset="0"/>
              <a:cs typeface="Calibri" panose="020F0502020204030204" pitchFamily="34" charset="0"/>
            </a:endParaRPr>
          </a:p>
          <a:p>
            <a:pPr marL="404813" indent="0">
              <a:lnSpc>
                <a:spcPct val="80000"/>
              </a:lnSpc>
              <a:buNone/>
            </a:pPr>
            <a:r>
              <a:rPr lang="en-US" sz="1800" i="1" dirty="0">
                <a:latin typeface="Calibri" panose="020F0502020204030204" pitchFamily="34" charset="0"/>
                <a:cs typeface="Calibri" panose="020F0502020204030204" pitchFamily="34" charset="0"/>
              </a:rPr>
              <a:t>Adapted from University of Toronto </a:t>
            </a:r>
            <a:r>
              <a:rPr lang="en-US" sz="1800" b="1" i="1" dirty="0">
                <a:latin typeface="Calibri" panose="020F0502020204030204" pitchFamily="34" charset="0"/>
                <a:cs typeface="Calibri" panose="020F0502020204030204" pitchFamily="34" charset="0"/>
              </a:rPr>
              <a:t>Equity and Diversity in Research &amp; Innovation Working Group Report (2018)</a:t>
            </a:r>
          </a:p>
        </p:txBody>
      </p:sp>
      <p:sp>
        <p:nvSpPr>
          <p:cNvPr id="2" name="TextBox 1"/>
          <p:cNvSpPr txBox="1"/>
          <p:nvPr/>
        </p:nvSpPr>
        <p:spPr>
          <a:xfrm>
            <a:off x="685800" y="1340768"/>
            <a:ext cx="4343400" cy="646331"/>
          </a:xfrm>
          <a:prstGeom prst="rect">
            <a:avLst/>
          </a:prstGeom>
          <a:noFill/>
        </p:spPr>
        <p:txBody>
          <a:bodyPr wrap="square" rtlCol="0">
            <a:spAutoFit/>
          </a:bodyPr>
          <a:lstStyle/>
          <a:p>
            <a:r>
              <a:rPr lang="en-US" sz="3600" i="1" dirty="0">
                <a:latin typeface="Calibri" panose="020F0502020204030204" pitchFamily="34" charset="0"/>
                <a:cs typeface="Calibri" panose="020F0502020204030204" pitchFamily="34" charset="0"/>
              </a:rPr>
              <a:t>3. Inclusion</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18562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81000"/>
            <a:ext cx="8424936" cy="887760"/>
          </a:xfrm>
        </p:spPr>
        <p:txBody>
          <a:bodyPr/>
          <a:lstStyle/>
          <a:p>
            <a:r>
              <a:rPr lang="en-US" b="1" dirty="0" smtClean="0">
                <a:latin typeface="Calibri" panose="020F0502020204030204" pitchFamily="34" charset="0"/>
                <a:cs typeface="Calibri" panose="020F0502020204030204" pitchFamily="34" charset="0"/>
              </a:rPr>
              <a:t>EDI Component Weight by Grant</a:t>
            </a:r>
            <a:endParaRPr lang="en-US" b="1" dirty="0">
              <a:latin typeface="Calibri" panose="020F0502020204030204" pitchFamily="34" charset="0"/>
              <a:cs typeface="Calibri" panose="020F0502020204030204" pitchFamily="34" charset="0"/>
            </a:endParaRPr>
          </a:p>
        </p:txBody>
      </p:sp>
      <p:sp>
        <p:nvSpPr>
          <p:cNvPr id="4" name="Content Placeholder 3"/>
          <p:cNvSpPr>
            <a:spLocks noGrp="1"/>
          </p:cNvSpPr>
          <p:nvPr>
            <p:ph idx="1"/>
          </p:nvPr>
        </p:nvSpPr>
        <p:spPr>
          <a:xfrm>
            <a:off x="467544" y="1268760"/>
            <a:ext cx="7772400" cy="4968552"/>
          </a:xfrm>
        </p:spPr>
        <p:txBody>
          <a:bodyPr>
            <a:normAutofit/>
          </a:bodyPr>
          <a:lstStyle/>
          <a:p>
            <a:pPr marL="0" indent="0">
              <a:buNone/>
            </a:pPr>
            <a:r>
              <a:rPr lang="en-US" dirty="0" smtClean="0">
                <a:solidFill>
                  <a:schemeClr val="accent1">
                    <a:lumMod val="75000"/>
                  </a:schemeClr>
                </a:solidFill>
                <a:latin typeface="Calibri" panose="020F0502020204030204" pitchFamily="34" charset="0"/>
                <a:cs typeface="Calibri" panose="020F0502020204030204" pitchFamily="34" charset="0"/>
              </a:rPr>
              <a:t>NFRF: Pass/Fail</a:t>
            </a:r>
          </a:p>
          <a:p>
            <a:pPr>
              <a:lnSpc>
                <a:spcPct val="100000"/>
              </a:lnSpc>
              <a:spcBef>
                <a:spcPts val="0"/>
              </a:spcBef>
            </a:pPr>
            <a:r>
              <a:rPr lang="en-US" dirty="0" smtClean="0">
                <a:solidFill>
                  <a:srgbClr val="0070C0"/>
                </a:solidFill>
                <a:latin typeface="Calibri" panose="020F0502020204030204" pitchFamily="34" charset="0"/>
                <a:cs typeface="Calibri" panose="020F0502020204030204" pitchFamily="34" charset="0"/>
              </a:rPr>
              <a:t>Only those applications that pass are reviewed</a:t>
            </a:r>
          </a:p>
          <a:p>
            <a:pPr marL="0" indent="0">
              <a:lnSpc>
                <a:spcPct val="100000"/>
              </a:lnSpc>
              <a:spcBef>
                <a:spcPts val="0"/>
              </a:spcBef>
              <a:buNone/>
            </a:pPr>
            <a:endParaRPr lang="en-US" dirty="0">
              <a:solidFill>
                <a:srgbClr val="0070C0"/>
              </a:solidFill>
              <a:latin typeface="Calibri" panose="020F0502020204030204" pitchFamily="34" charset="0"/>
              <a:cs typeface="Calibri" panose="020F0502020204030204" pitchFamily="34" charset="0"/>
            </a:endParaRPr>
          </a:p>
          <a:p>
            <a:pPr marL="0" indent="0">
              <a:lnSpc>
                <a:spcPct val="100000"/>
              </a:lnSpc>
              <a:spcBef>
                <a:spcPts val="0"/>
              </a:spcBef>
              <a:buNone/>
            </a:pPr>
            <a:r>
              <a:rPr lang="en-US" dirty="0" smtClean="0">
                <a:latin typeface="Calibri" panose="020F0502020204030204" pitchFamily="34" charset="0"/>
                <a:cs typeface="Calibri" panose="020F0502020204030204" pitchFamily="34" charset="0"/>
              </a:rPr>
              <a:t>NSERC: Discovery, Alliance - </a:t>
            </a:r>
            <a:r>
              <a:rPr lang="en-US" dirty="0">
                <a:latin typeface="Calibri" panose="020F0502020204030204" pitchFamily="34" charset="0"/>
                <a:cs typeface="Calibri" panose="020F0502020204030204" pitchFamily="34" charset="0"/>
              </a:rPr>
              <a:t>h</a:t>
            </a:r>
            <a:r>
              <a:rPr lang="en-US" dirty="0" smtClean="0">
                <a:latin typeface="Calibri" panose="020F0502020204030204" pitchFamily="34" charset="0"/>
                <a:cs typeface="Calibri" panose="020F0502020204030204" pitchFamily="34" charset="0"/>
              </a:rPr>
              <a:t>alf of “Contribution to the Training of HQP” – but EDI has its own “merit indicator”, so it’s impact on final ranking can be considerable. The gold-standard – for the “exceptional” category of the merit indicator – is “</a:t>
            </a:r>
            <a:r>
              <a:rPr lang="en-US" b="1" dirty="0" smtClean="0">
                <a:latin typeface="Calibri" panose="020F0502020204030204" pitchFamily="34" charset="0"/>
                <a:cs typeface="Calibri" panose="020F0502020204030204" pitchFamily="34" charset="0"/>
              </a:rPr>
              <a:t>innovative practices </a:t>
            </a:r>
            <a:r>
              <a:rPr lang="en-CA" dirty="0">
                <a:latin typeface="Calibri" panose="020F0502020204030204" pitchFamily="34" charset="0"/>
                <a:cs typeface="Calibri" panose="020F0502020204030204" pitchFamily="34" charset="0"/>
              </a:rPr>
              <a:t>that support equity, </a:t>
            </a:r>
            <a:r>
              <a:rPr lang="en-CA" dirty="0" smtClean="0">
                <a:latin typeface="Calibri" panose="020F0502020204030204" pitchFamily="34" charset="0"/>
                <a:cs typeface="Calibri" panose="020F0502020204030204" pitchFamily="34" charset="0"/>
              </a:rPr>
              <a:t>diversity and inclusion”. RTI is weighted slightly differently.</a:t>
            </a:r>
          </a:p>
          <a:p>
            <a:pPr marL="0" indent="0">
              <a:lnSpc>
                <a:spcPct val="100000"/>
              </a:lnSpc>
              <a:spcBef>
                <a:spcPts val="0"/>
              </a:spcBef>
              <a:buNone/>
            </a:pPr>
            <a:endParaRPr lang="en-CA" dirty="0" smtClean="0">
              <a:latin typeface="Calibri" panose="020F0502020204030204" pitchFamily="34" charset="0"/>
              <a:cs typeface="Calibri" panose="020F0502020204030204" pitchFamily="34" charset="0"/>
            </a:endParaRPr>
          </a:p>
          <a:p>
            <a:pPr marL="0" indent="0">
              <a:lnSpc>
                <a:spcPct val="100000"/>
              </a:lnSpc>
              <a:spcBef>
                <a:spcPts val="0"/>
              </a:spcBef>
              <a:buNone/>
            </a:pPr>
            <a:r>
              <a:rPr lang="en-CA" dirty="0" smtClean="0">
                <a:latin typeface="Calibri" panose="020F0502020204030204" pitchFamily="34" charset="0"/>
                <a:cs typeface="Calibri" panose="020F0502020204030204" pitchFamily="34" charset="0"/>
              </a:rPr>
              <a:t>FRQNT: Team application requires EDI to be “integrated throughout” – 5 point weight.</a:t>
            </a:r>
            <a:endParaRPr lang="en-CA" dirty="0">
              <a:latin typeface="Calibri" panose="020F0502020204030204" pitchFamily="34" charset="0"/>
              <a:cs typeface="Calibri" panose="020F0502020204030204" pitchFamily="34" charset="0"/>
            </a:endParaRPr>
          </a:p>
          <a:p>
            <a:pPr marL="0" indent="0">
              <a:lnSpc>
                <a:spcPct val="100000"/>
              </a:lnSpc>
              <a:spcBef>
                <a:spcPts val="0"/>
              </a:spcBef>
              <a:buNone/>
            </a:pPr>
            <a:endParaRPr lang="en-US"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11293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What does this mean for you?</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85800" y="1340768"/>
            <a:ext cx="7920880" cy="4287688"/>
          </a:xfrm>
        </p:spPr>
        <p:txBody>
          <a:bodyPr>
            <a:normAutofit/>
          </a:bodyPr>
          <a:lstStyle/>
          <a:p>
            <a:pPr marL="344488">
              <a:spcBef>
                <a:spcPts val="600"/>
              </a:spcBef>
              <a:spcAft>
                <a:spcPts val="600"/>
              </a:spcAft>
              <a:buFont typeface="Arial" panose="020B0604020202020204" pitchFamily="34" charset="0"/>
              <a:buChar char="•"/>
            </a:pPr>
            <a:r>
              <a:rPr lang="en-US" dirty="0" smtClean="0">
                <a:latin typeface="Calibri" panose="020F0502020204030204" pitchFamily="34" charset="0"/>
                <a:cs typeface="Calibri" panose="020F0502020204030204" pitchFamily="34" charset="0"/>
              </a:rPr>
              <a:t>Your research </a:t>
            </a:r>
            <a:r>
              <a:rPr lang="en-CA" dirty="0">
                <a:latin typeface="Calibri" panose="020F0502020204030204" pitchFamily="34" charset="0"/>
                <a:cs typeface="Calibri" panose="020F0502020204030204" pitchFamily="34" charset="0"/>
              </a:rPr>
              <a:t>project must meaningfully </a:t>
            </a:r>
            <a:r>
              <a:rPr lang="en-CA" b="1" dirty="0">
                <a:latin typeface="Calibri" panose="020F0502020204030204" pitchFamily="34" charset="0"/>
                <a:cs typeface="Calibri" panose="020F0502020204030204" pitchFamily="34" charset="0"/>
              </a:rPr>
              <a:t>engage</a:t>
            </a:r>
            <a:r>
              <a:rPr lang="en-CA" dirty="0">
                <a:latin typeface="Calibri" panose="020F0502020204030204" pitchFamily="34" charset="0"/>
                <a:cs typeface="Calibri" panose="020F0502020204030204" pitchFamily="34" charset="0"/>
              </a:rPr>
              <a:t> members of the four designated groups </a:t>
            </a:r>
            <a:r>
              <a:rPr lang="en-CA" dirty="0" smtClean="0">
                <a:latin typeface="Calibri" panose="020F0502020204030204" pitchFamily="34" charset="0"/>
                <a:cs typeface="Calibri" panose="020F0502020204030204" pitchFamily="34" charset="0"/>
              </a:rPr>
              <a:t>through </a:t>
            </a:r>
            <a:r>
              <a:rPr lang="en-CA" dirty="0">
                <a:latin typeface="Calibri" panose="020F0502020204030204" pitchFamily="34" charset="0"/>
                <a:cs typeface="Calibri" panose="020F0502020204030204" pitchFamily="34" charset="0"/>
              </a:rPr>
              <a:t>the </a:t>
            </a:r>
            <a:r>
              <a:rPr lang="en-CA" dirty="0" smtClean="0">
                <a:latin typeface="Calibri" panose="020F0502020204030204" pitchFamily="34" charset="0"/>
                <a:cs typeface="Calibri" panose="020F0502020204030204" pitchFamily="34" charset="0"/>
              </a:rPr>
              <a:t>participation </a:t>
            </a:r>
            <a:r>
              <a:rPr lang="en-CA" dirty="0">
                <a:latin typeface="Calibri" panose="020F0502020204030204" pitchFamily="34" charset="0"/>
                <a:cs typeface="Calibri" panose="020F0502020204030204" pitchFamily="34" charset="0"/>
              </a:rPr>
              <a:t>of students, postdoctoral fellows, co-principal </a:t>
            </a:r>
            <a:r>
              <a:rPr lang="en-CA" dirty="0" smtClean="0">
                <a:latin typeface="Calibri" panose="020F0502020204030204" pitchFamily="34" charset="0"/>
                <a:cs typeface="Calibri" panose="020F0502020204030204" pitchFamily="34" charset="0"/>
              </a:rPr>
              <a:t>investigators, </a:t>
            </a:r>
            <a:r>
              <a:rPr lang="en-CA" dirty="0">
                <a:latin typeface="Calibri" panose="020F0502020204030204" pitchFamily="34" charset="0"/>
                <a:cs typeface="Calibri" panose="020F0502020204030204" pitchFamily="34" charset="0"/>
              </a:rPr>
              <a:t>co-applicants and/or collaborators, as applicable. </a:t>
            </a:r>
            <a:endParaRPr lang="en-US" dirty="0">
              <a:latin typeface="Calibri" panose="020F0502020204030204" pitchFamily="34" charset="0"/>
              <a:cs typeface="Calibri" panose="020F0502020204030204" pitchFamily="34" charset="0"/>
            </a:endParaRPr>
          </a:p>
          <a:p>
            <a:pPr marL="344488">
              <a:spcBef>
                <a:spcPts val="600"/>
              </a:spcBef>
              <a:buFont typeface="Arial" panose="020B0604020202020204" pitchFamily="34" charset="0"/>
              <a:buChar char="•"/>
            </a:pPr>
            <a:r>
              <a:rPr lang="en-US" dirty="0" smtClean="0">
                <a:latin typeface="Calibri" panose="020F0502020204030204" pitchFamily="34" charset="0"/>
                <a:cs typeface="Calibri" panose="020F0502020204030204" pitchFamily="34" charset="0"/>
              </a:rPr>
              <a:t>Your application </a:t>
            </a:r>
            <a:r>
              <a:rPr lang="en-CA" dirty="0" smtClean="0">
                <a:latin typeface="Calibri" panose="020F0502020204030204" pitchFamily="34" charset="0"/>
                <a:cs typeface="Calibri" panose="020F0502020204030204" pitchFamily="34" charset="0"/>
              </a:rPr>
              <a:t>must </a:t>
            </a:r>
            <a:r>
              <a:rPr lang="en-CA" dirty="0">
                <a:latin typeface="Calibri" panose="020F0502020204030204" pitchFamily="34" charset="0"/>
                <a:cs typeface="Calibri" panose="020F0502020204030204" pitchFamily="34" charset="0"/>
              </a:rPr>
              <a:t>clearly describe the research team’s commitment to this, in particular related to how they will address each of the following three key </a:t>
            </a:r>
            <a:r>
              <a:rPr lang="en-CA" dirty="0" smtClean="0">
                <a:latin typeface="Calibri" panose="020F0502020204030204" pitchFamily="34" charset="0"/>
                <a:cs typeface="Calibri" panose="020F0502020204030204" pitchFamily="34" charset="0"/>
              </a:rPr>
              <a:t>areas:</a:t>
            </a:r>
          </a:p>
          <a:p>
            <a:pPr marL="857250" lvl="1" indent="-342900">
              <a:spcBef>
                <a:spcPts val="600"/>
              </a:spcBef>
              <a:buFont typeface="Courier New" panose="02070309020205020404" pitchFamily="49" charset="0"/>
              <a:buChar char="o"/>
            </a:pPr>
            <a:r>
              <a:rPr lang="en-CA" dirty="0" smtClean="0">
                <a:latin typeface="Calibri" panose="020F0502020204030204" pitchFamily="34" charset="0"/>
                <a:cs typeface="Calibri" panose="020F0502020204030204" pitchFamily="34" charset="0"/>
              </a:rPr>
              <a:t>team </a:t>
            </a:r>
            <a:r>
              <a:rPr lang="en-CA" dirty="0">
                <a:latin typeface="Calibri" panose="020F0502020204030204" pitchFamily="34" charset="0"/>
                <a:cs typeface="Calibri" panose="020F0502020204030204" pitchFamily="34" charset="0"/>
              </a:rPr>
              <a:t>composition and training </a:t>
            </a:r>
            <a:r>
              <a:rPr lang="en-CA" dirty="0" smtClean="0">
                <a:latin typeface="Calibri" panose="020F0502020204030204" pitchFamily="34" charset="0"/>
                <a:cs typeface="Calibri" panose="020F0502020204030204" pitchFamily="34" charset="0"/>
              </a:rPr>
              <a:t>activities</a:t>
            </a:r>
          </a:p>
          <a:p>
            <a:pPr marL="857250" lvl="1" indent="-342900">
              <a:spcBef>
                <a:spcPts val="600"/>
              </a:spcBef>
              <a:buFont typeface="Courier New" panose="02070309020205020404" pitchFamily="49" charset="0"/>
              <a:buChar char="o"/>
            </a:pPr>
            <a:r>
              <a:rPr lang="en-CA" dirty="0" smtClean="0">
                <a:latin typeface="Calibri" panose="020F0502020204030204" pitchFamily="34" charset="0"/>
                <a:cs typeface="Calibri" panose="020F0502020204030204" pitchFamily="34" charset="0"/>
              </a:rPr>
              <a:t>recruitment processes</a:t>
            </a:r>
          </a:p>
          <a:p>
            <a:pPr marL="857250" lvl="1" indent="-342900">
              <a:spcBef>
                <a:spcPts val="600"/>
              </a:spcBef>
              <a:buFont typeface="Courier New" panose="02070309020205020404" pitchFamily="49" charset="0"/>
              <a:buChar char="o"/>
            </a:pPr>
            <a:r>
              <a:rPr lang="en-CA" dirty="0" smtClean="0">
                <a:latin typeface="Calibri" panose="020F0502020204030204" pitchFamily="34" charset="0"/>
                <a:cs typeface="Calibri" panose="020F0502020204030204" pitchFamily="34" charset="0"/>
              </a:rPr>
              <a:t>inclusion</a:t>
            </a:r>
            <a:endParaRPr lang="en-CA" dirty="0">
              <a:latin typeface="Calibri" panose="020F0502020204030204" pitchFamily="34" charset="0"/>
              <a:cs typeface="Calibri" panose="020F0502020204030204" pitchFamily="34" charset="0"/>
            </a:endParaRPr>
          </a:p>
          <a:p>
            <a:pPr algn="l"/>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211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What does this mean for you?</a:t>
            </a:r>
            <a:endParaRPr lang="en-US" dirty="0">
              <a:latin typeface="Calibri" panose="020F0502020204030204" pitchFamily="34" charset="0"/>
              <a:cs typeface="Calibri" panose="020F0502020204030204" pitchFamily="34" charset="0"/>
            </a:endParaRPr>
          </a:p>
        </p:txBody>
      </p:sp>
      <p:sp>
        <p:nvSpPr>
          <p:cNvPr id="6" name="Content Placeholder 5"/>
          <p:cNvSpPr>
            <a:spLocks noGrp="1"/>
          </p:cNvSpPr>
          <p:nvPr>
            <p:ph idx="1"/>
          </p:nvPr>
        </p:nvSpPr>
        <p:spPr>
          <a:xfrm>
            <a:off x="755576" y="1412776"/>
            <a:ext cx="7772400" cy="4114800"/>
          </a:xfrm>
        </p:spPr>
        <p:txBody>
          <a:bodyPr/>
          <a:lstStyle/>
          <a:p>
            <a:pPr marL="344488" indent="-342900">
              <a:buFont typeface="Arial" panose="020B0604020202020204" pitchFamily="34" charset="0"/>
              <a:buChar char="•"/>
            </a:pPr>
            <a:r>
              <a:rPr lang="en-US" dirty="0" smtClean="0">
                <a:latin typeface="Calibri" panose="020F0502020204030204" pitchFamily="34" charset="0"/>
                <a:cs typeface="Calibri" panose="020F0502020204030204" pitchFamily="34" charset="0"/>
              </a:rPr>
              <a:t>EDI component must be </a:t>
            </a:r>
            <a:r>
              <a:rPr lang="en-US" b="1" dirty="0" smtClean="0">
                <a:latin typeface="Calibri" panose="020F0502020204030204" pitchFamily="34" charset="0"/>
                <a:cs typeface="Calibri" panose="020F0502020204030204" pitchFamily="34" charset="0"/>
              </a:rPr>
              <a:t>tailored</a:t>
            </a:r>
            <a:r>
              <a:rPr lang="en-US" dirty="0" smtClean="0">
                <a:latin typeface="Calibri" panose="020F0502020204030204" pitchFamily="34" charset="0"/>
                <a:cs typeface="Calibri" panose="020F0502020204030204" pitchFamily="34" charset="0"/>
              </a:rPr>
              <a:t> to your project and environment</a:t>
            </a:r>
          </a:p>
          <a:p>
            <a:pPr marL="344488" indent="-342900">
              <a:buFont typeface="Arial" panose="020B0604020202020204" pitchFamily="34" charset="0"/>
              <a:buChar char="•"/>
            </a:pPr>
            <a:r>
              <a:rPr lang="en-US" dirty="0" smtClean="0">
                <a:latin typeface="Calibri" panose="020F0502020204030204" pitchFamily="34" charset="0"/>
                <a:cs typeface="Calibri" panose="020F0502020204030204" pitchFamily="34" charset="0"/>
              </a:rPr>
              <a:t>Unlike ethics, e.g., no university-wide “policy” or disclaimer that can just be attached or implemented</a:t>
            </a:r>
          </a:p>
          <a:p>
            <a:pPr marL="344488" indent="-342900">
              <a:buFont typeface="Arial" panose="020B0604020202020204" pitchFamily="34" charset="0"/>
              <a:buChar char="•"/>
            </a:pPr>
            <a:r>
              <a:rPr lang="en-US" dirty="0" smtClean="0">
                <a:latin typeface="Calibri" panose="020F0502020204030204" pitchFamily="34" charset="0"/>
                <a:cs typeface="Calibri" panose="020F0502020204030204" pitchFamily="34" charset="0"/>
              </a:rPr>
              <a:t>You need to consider the </a:t>
            </a:r>
            <a:r>
              <a:rPr lang="en-US" b="1" dirty="0" smtClean="0">
                <a:latin typeface="Calibri" panose="020F0502020204030204" pitchFamily="34" charset="0"/>
                <a:cs typeface="Calibri" panose="020F0502020204030204" pitchFamily="34" charset="0"/>
              </a:rPr>
              <a:t>specific</a:t>
            </a:r>
            <a:r>
              <a:rPr lang="en-US" dirty="0" smtClean="0">
                <a:latin typeface="Calibri" panose="020F0502020204030204" pitchFamily="34" charset="0"/>
                <a:cs typeface="Calibri" panose="020F0502020204030204" pitchFamily="34" charset="0"/>
              </a:rPr>
              <a:t> challenges and barriers that are present in your situation (project, department, faculty, field, etc.)</a:t>
            </a:r>
          </a:p>
          <a:p>
            <a:pPr marL="344488" indent="-342900">
              <a:buFont typeface="Arial" panose="020B0604020202020204" pitchFamily="34" charset="0"/>
              <a:buChar char="•"/>
            </a:pPr>
            <a:r>
              <a:rPr lang="en-US" dirty="0" smtClean="0">
                <a:latin typeface="Calibri" panose="020F0502020204030204" pitchFamily="34" charset="0"/>
                <a:cs typeface="Calibri" panose="020F0502020204030204" pitchFamily="34" charset="0"/>
              </a:rPr>
              <a:t>Then: </a:t>
            </a:r>
            <a:r>
              <a:rPr lang="en-US" b="1" dirty="0" smtClean="0">
                <a:latin typeface="Calibri" panose="020F0502020204030204" pitchFamily="34" charset="0"/>
                <a:cs typeface="Calibri" panose="020F0502020204030204" pitchFamily="34" charset="0"/>
              </a:rPr>
              <a:t>concrete</a:t>
            </a:r>
            <a:r>
              <a:rPr lang="en-US" dirty="0" smtClean="0">
                <a:latin typeface="Calibri" panose="020F0502020204030204" pitchFamily="34" charset="0"/>
                <a:cs typeface="Calibri" panose="020F0502020204030204" pitchFamily="34" charset="0"/>
              </a:rPr>
              <a:t> measures “to address each of three areas: team composition and training, recruitment, and inclusion” (from NFRF website)</a:t>
            </a:r>
          </a:p>
          <a:p>
            <a:pPr marL="344488" indent="-342900">
              <a:buFont typeface="Arial" panose="020B0604020202020204" pitchFamily="34" charset="0"/>
              <a:buChar char="•"/>
            </a:pPr>
            <a:endParaRPr lang="en-US" dirty="0" smtClean="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555541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What does this mean for you</a:t>
            </a:r>
            <a:r>
              <a:rPr lang="en-US" dirty="0" smtClean="0">
                <a:latin typeface="Calibri" panose="020F0502020204030204" pitchFamily="34" charset="0"/>
                <a:cs typeface="Calibri" panose="020F0502020204030204" pitchFamily="34" charset="0"/>
              </a:rPr>
              <a:t>?</a:t>
            </a:r>
            <a:br>
              <a:rPr lang="en-US" dirty="0" smtClean="0">
                <a:latin typeface="Calibri" panose="020F0502020204030204" pitchFamily="34" charset="0"/>
                <a:cs typeface="Calibri" panose="020F0502020204030204" pitchFamily="34" charset="0"/>
              </a:rPr>
            </a:br>
            <a:r>
              <a:rPr lang="en-US" dirty="0" smtClean="0">
                <a:latin typeface="Calibri" panose="020F0502020204030204" pitchFamily="34" charset="0"/>
                <a:cs typeface="Calibri" panose="020F0502020204030204" pitchFamily="34" charset="0"/>
              </a:rPr>
              <a:t>	   </a:t>
            </a:r>
            <a:r>
              <a:rPr lang="en-US" sz="3200" dirty="0" smtClean="0">
                <a:latin typeface="Calibri" panose="020F0502020204030204" pitchFamily="34" charset="0"/>
                <a:cs typeface="Calibri" panose="020F0502020204030204" pitchFamily="34" charset="0"/>
              </a:rPr>
              <a:t>“Team Composition”</a:t>
            </a:r>
            <a:endParaRPr lang="en-US" sz="3200" dirty="0"/>
          </a:p>
        </p:txBody>
      </p:sp>
      <p:sp>
        <p:nvSpPr>
          <p:cNvPr id="3" name="Text Placeholder 2"/>
          <p:cNvSpPr>
            <a:spLocks noGrp="1"/>
          </p:cNvSpPr>
          <p:nvPr>
            <p:ph type="body" idx="1"/>
          </p:nvPr>
        </p:nvSpPr>
        <p:spPr>
          <a:xfrm>
            <a:off x="649014" y="1881270"/>
            <a:ext cx="3657600" cy="639762"/>
          </a:xfrm>
        </p:spPr>
        <p:txBody>
          <a:bodyPr/>
          <a:lstStyle/>
          <a:p>
            <a:r>
              <a:rPr lang="fr-CA" sz="3600" dirty="0" smtClean="0">
                <a:latin typeface="Calibri" panose="020F0502020204030204" pitchFamily="34" charset="0"/>
                <a:cs typeface="Calibri" panose="020F0502020204030204" pitchFamily="34" charset="0"/>
              </a:rPr>
              <a:t>NO</a:t>
            </a:r>
            <a:endParaRPr lang="en-US" sz="3600" dirty="0">
              <a:latin typeface="Calibri" panose="020F0502020204030204" pitchFamily="34" charset="0"/>
              <a:cs typeface="Calibri" panose="020F0502020204030204" pitchFamily="34" charset="0"/>
            </a:endParaRPr>
          </a:p>
        </p:txBody>
      </p:sp>
      <p:sp>
        <p:nvSpPr>
          <p:cNvPr id="4" name="Content Placeholder 3"/>
          <p:cNvSpPr>
            <a:spLocks noGrp="1"/>
          </p:cNvSpPr>
          <p:nvPr>
            <p:ph sz="half" idx="2"/>
          </p:nvPr>
        </p:nvSpPr>
        <p:spPr>
          <a:xfrm>
            <a:off x="711393" y="2636912"/>
            <a:ext cx="3657600" cy="3951288"/>
          </a:xfrm>
        </p:spPr>
        <p:txBody>
          <a:bodyPr/>
          <a:lstStyle/>
          <a:p>
            <a:pPr marL="0" indent="0">
              <a:buNone/>
            </a:pPr>
            <a:r>
              <a:rPr lang="en-CA" sz="2800" dirty="0" smtClean="0">
                <a:latin typeface="Calibri" panose="020F0502020204030204" pitchFamily="34" charset="0"/>
                <a:cs typeface="Calibri" panose="020F0502020204030204" pitchFamily="34" charset="0"/>
              </a:rPr>
              <a:t>Dr</a:t>
            </a:r>
            <a:r>
              <a:rPr lang="en-CA" sz="2800" dirty="0">
                <a:latin typeface="Calibri" panose="020F0502020204030204" pitchFamily="34" charset="0"/>
                <a:cs typeface="Calibri" panose="020F0502020204030204" pitchFamily="34" charset="0"/>
              </a:rPr>
              <a:t>. </a:t>
            </a:r>
            <a:r>
              <a:rPr lang="en-CA" sz="2800" dirty="0" smtClean="0">
                <a:latin typeface="Calibri" panose="020F0502020204030204" pitchFamily="34" charset="0"/>
                <a:cs typeface="Calibri" panose="020F0502020204030204" pitchFamily="34" charset="0"/>
              </a:rPr>
              <a:t>A___, from </a:t>
            </a:r>
            <a:r>
              <a:rPr lang="en-CA" sz="2800" dirty="0">
                <a:latin typeface="Calibri" panose="020F0502020204030204" pitchFamily="34" charset="0"/>
                <a:cs typeface="Calibri" panose="020F0502020204030204" pitchFamily="34" charset="0"/>
              </a:rPr>
              <a:t>Concordia University, is </a:t>
            </a:r>
            <a:r>
              <a:rPr lang="en-CA" sz="2800" dirty="0" smtClean="0">
                <a:latin typeface="Calibri" panose="020F0502020204030204" pitchFamily="34" charset="0"/>
                <a:cs typeface="Calibri" panose="020F0502020204030204" pitchFamily="34" charset="0"/>
              </a:rPr>
              <a:t>a person with a disability </a:t>
            </a:r>
            <a:r>
              <a:rPr lang="en-CA" sz="2800" dirty="0">
                <a:latin typeface="Calibri" panose="020F0502020204030204" pitchFamily="34" charset="0"/>
                <a:cs typeface="Calibri" panose="020F0502020204030204" pitchFamily="34" charset="0"/>
              </a:rPr>
              <a:t>and </a:t>
            </a:r>
            <a:r>
              <a:rPr lang="en-CA" sz="2800" dirty="0" smtClean="0">
                <a:latin typeface="Calibri" panose="020F0502020204030204" pitchFamily="34" charset="0"/>
                <a:cs typeface="Calibri" panose="020F0502020204030204" pitchFamily="34" charset="0"/>
              </a:rPr>
              <a:t>female</a:t>
            </a:r>
            <a:r>
              <a:rPr lang="en-CA" sz="2800" dirty="0">
                <a:latin typeface="Calibri" panose="020F0502020204030204" pitchFamily="34" charset="0"/>
                <a:cs typeface="Calibri" panose="020F0502020204030204" pitchFamily="34" charset="0"/>
              </a:rPr>
              <a:t>;</a:t>
            </a:r>
            <a:r>
              <a:rPr lang="en-CA" sz="2800" dirty="0" smtClean="0">
                <a:latin typeface="Calibri" panose="020F0502020204030204" pitchFamily="34" charset="0"/>
                <a:cs typeface="Calibri" panose="020F0502020204030204" pitchFamily="34" charset="0"/>
              </a:rPr>
              <a:t> </a:t>
            </a:r>
            <a:r>
              <a:rPr lang="en-CA" sz="2800" dirty="0">
                <a:latin typeface="Calibri" panose="020F0502020204030204" pitchFamily="34" charset="0"/>
                <a:cs typeface="Calibri" panose="020F0502020204030204" pitchFamily="34" charset="0"/>
              </a:rPr>
              <a:t>Dr. </a:t>
            </a:r>
            <a:r>
              <a:rPr lang="en-CA" sz="2800" dirty="0" smtClean="0">
                <a:latin typeface="Calibri" panose="020F0502020204030204" pitchFamily="34" charset="0"/>
                <a:cs typeface="Calibri" panose="020F0502020204030204" pitchFamily="34" charset="0"/>
              </a:rPr>
              <a:t>B___, from </a:t>
            </a:r>
            <a:r>
              <a:rPr lang="en-CA" sz="2800" dirty="0" err="1" smtClean="0">
                <a:latin typeface="Calibri" panose="020F0502020204030204" pitchFamily="34" charset="0"/>
                <a:cs typeface="Calibri" panose="020F0502020204030204" pitchFamily="34" charset="0"/>
              </a:rPr>
              <a:t>Université</a:t>
            </a:r>
            <a:r>
              <a:rPr lang="en-CA" sz="2800" dirty="0" smtClean="0">
                <a:latin typeface="Calibri" panose="020F0502020204030204" pitchFamily="34" charset="0"/>
                <a:cs typeface="Calibri" panose="020F0502020204030204" pitchFamily="34" charset="0"/>
              </a:rPr>
              <a:t> de Montréal, is a person with a disability </a:t>
            </a:r>
            <a:r>
              <a:rPr lang="en-CA" sz="2800" dirty="0">
                <a:latin typeface="Calibri" panose="020F0502020204030204" pitchFamily="34" charset="0"/>
                <a:cs typeface="Calibri" panose="020F0502020204030204" pitchFamily="34" charset="0"/>
              </a:rPr>
              <a:t>and </a:t>
            </a:r>
            <a:r>
              <a:rPr lang="en-CA" sz="2800" dirty="0" smtClean="0">
                <a:latin typeface="Calibri" panose="020F0502020204030204" pitchFamily="34" charset="0"/>
                <a:cs typeface="Calibri" panose="020F0502020204030204" pitchFamily="34" charset="0"/>
              </a:rPr>
              <a:t>male</a:t>
            </a:r>
            <a:r>
              <a:rPr lang="en-CA" sz="2800" dirty="0">
                <a:latin typeface="Calibri" panose="020F0502020204030204" pitchFamily="34" charset="0"/>
                <a:cs typeface="Calibri" panose="020F0502020204030204" pitchFamily="34" charset="0"/>
              </a:rPr>
              <a:t>.</a:t>
            </a:r>
            <a:endParaRPr lang="en-US" sz="2800" dirty="0">
              <a:latin typeface="Calibri" panose="020F0502020204030204" pitchFamily="34" charset="0"/>
              <a:cs typeface="Calibri" panose="020F0502020204030204" pitchFamily="34" charset="0"/>
            </a:endParaRPr>
          </a:p>
          <a:p>
            <a:endParaRPr lang="en-US" dirty="0"/>
          </a:p>
        </p:txBody>
      </p:sp>
      <p:sp>
        <p:nvSpPr>
          <p:cNvPr id="5" name="Text Placeholder 4"/>
          <p:cNvSpPr>
            <a:spLocks noGrp="1"/>
          </p:cNvSpPr>
          <p:nvPr>
            <p:ph type="body" sz="quarter" idx="3"/>
          </p:nvPr>
        </p:nvSpPr>
        <p:spPr>
          <a:xfrm>
            <a:off x="4805855" y="1854994"/>
            <a:ext cx="3657600" cy="639762"/>
          </a:xfrm>
        </p:spPr>
        <p:txBody>
          <a:bodyPr/>
          <a:lstStyle/>
          <a:p>
            <a:r>
              <a:rPr lang="fr-CA" sz="3600" dirty="0" smtClean="0">
                <a:latin typeface="Calibri" panose="020F0502020204030204" pitchFamily="34" charset="0"/>
                <a:cs typeface="Calibri" panose="020F0502020204030204" pitchFamily="34" charset="0"/>
              </a:rPr>
              <a:t>YES</a:t>
            </a:r>
            <a:endParaRPr lang="en-US" sz="3600" dirty="0">
              <a:latin typeface="Calibri" panose="020F0502020204030204" pitchFamily="34" charset="0"/>
              <a:cs typeface="Calibri" panose="020F0502020204030204" pitchFamily="34" charset="0"/>
            </a:endParaRPr>
          </a:p>
        </p:txBody>
      </p:sp>
      <p:sp>
        <p:nvSpPr>
          <p:cNvPr id="6" name="Content Placeholder 5"/>
          <p:cNvSpPr>
            <a:spLocks noGrp="1"/>
          </p:cNvSpPr>
          <p:nvPr>
            <p:ph sz="quarter" idx="4"/>
          </p:nvPr>
        </p:nvSpPr>
        <p:spPr>
          <a:xfrm>
            <a:off x="4805855" y="2619696"/>
            <a:ext cx="3657600" cy="3951288"/>
          </a:xfrm>
        </p:spPr>
        <p:txBody>
          <a:bodyPr/>
          <a:lstStyle/>
          <a:p>
            <a:pPr marL="0" indent="0">
              <a:buNone/>
            </a:pPr>
            <a:r>
              <a:rPr lang="en-CA" sz="2800" dirty="0">
                <a:latin typeface="Calibri" panose="020F0502020204030204" pitchFamily="34" charset="0"/>
                <a:cs typeface="Calibri" panose="020F0502020204030204" pitchFamily="34" charset="0"/>
              </a:rPr>
              <a:t>Two members of the </a:t>
            </a:r>
            <a:r>
              <a:rPr lang="en-CA" sz="2800" dirty="0" smtClean="0">
                <a:latin typeface="Calibri" panose="020F0502020204030204" pitchFamily="34" charset="0"/>
                <a:cs typeface="Calibri" panose="020F0502020204030204" pitchFamily="34" charset="0"/>
              </a:rPr>
              <a:t>team </a:t>
            </a:r>
            <a:r>
              <a:rPr lang="en-CA" sz="2800" dirty="0">
                <a:latin typeface="Calibri" panose="020F0502020204030204" pitchFamily="34" charset="0"/>
                <a:cs typeface="Calibri" panose="020F0502020204030204" pitchFamily="34" charset="0"/>
              </a:rPr>
              <a:t>self-identify </a:t>
            </a:r>
            <a:r>
              <a:rPr lang="en-CA" sz="2800" dirty="0" smtClean="0">
                <a:latin typeface="Calibri" panose="020F0502020204030204" pitchFamily="34" charset="0"/>
                <a:cs typeface="Calibri" panose="020F0502020204030204" pitchFamily="34" charset="0"/>
              </a:rPr>
              <a:t>as people with disabilities; of whom one self-identifies as gender-fluid and the other as male.</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0931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CONCORDIA UNIVERSITY">
      <a:dk1>
        <a:srgbClr val="000000"/>
      </a:dk1>
      <a:lt1>
        <a:srgbClr val="FFFFFF"/>
      </a:lt1>
      <a:dk2>
        <a:srgbClr val="000000"/>
      </a:dk2>
      <a:lt2>
        <a:srgbClr val="BCBCBC"/>
      </a:lt2>
      <a:accent1>
        <a:srgbClr val="801329"/>
      </a:accent1>
      <a:accent2>
        <a:srgbClr val="E83F21"/>
      </a:accent2>
      <a:accent3>
        <a:srgbClr val="00776F"/>
      </a:accent3>
      <a:accent4>
        <a:srgbClr val="E90065"/>
      </a:accent4>
      <a:accent5>
        <a:srgbClr val="1598D6"/>
      </a:accent5>
      <a:accent6>
        <a:srgbClr val="7BC224"/>
      </a:accent6>
      <a:hlink>
        <a:srgbClr val="801329"/>
      </a:hlink>
      <a:folHlink>
        <a:srgbClr val="0E317B"/>
      </a:folHlink>
    </a:clrScheme>
    <a:fontScheme name="Concordia-PPT">
      <a:majorFont>
        <a:latin typeface="GillSans Bold"/>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3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32" charset="0"/>
          </a:defRPr>
        </a:defPPr>
      </a:lstStyle>
    </a:lnDef>
  </a:objectDefaults>
  <a:extraClrSchemeLst>
    <a:extraClrScheme>
      <a:clrScheme name="Concordia-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ordia-P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ordia-P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ordia-P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ordia-P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ordia-P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ordia-PP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ordia-P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ordia-P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ordia-P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ordia-P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ordia-P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18115</TotalTime>
  <Words>7988</Words>
  <Application>Microsoft Office PowerPoint</Application>
  <PresentationFormat>On-screen Show (4:3)</PresentationFormat>
  <Paragraphs>275</Paragraphs>
  <Slides>47</Slides>
  <Notes>30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47</vt:i4>
      </vt:variant>
    </vt:vector>
  </HeadingPairs>
  <TitlesOfParts>
    <vt:vector size="62" baseType="lpstr">
      <vt:lpstr>ＭＳ Ｐゴシック</vt:lpstr>
      <vt:lpstr>Arial</vt:lpstr>
      <vt:lpstr>Arial Bold</vt:lpstr>
      <vt:lpstr>Calibri</vt:lpstr>
      <vt:lpstr>Cambria</vt:lpstr>
      <vt:lpstr>Courier New</vt:lpstr>
      <vt:lpstr>GillSans Bold</vt:lpstr>
      <vt:lpstr>Helvetica</vt:lpstr>
      <vt:lpstr>MS Mincho</vt:lpstr>
      <vt:lpstr>Seravek Light</vt:lpstr>
      <vt:lpstr>Times</vt:lpstr>
      <vt:lpstr>Times New Roman</vt:lpstr>
      <vt:lpstr>Trebuchet MS</vt:lpstr>
      <vt:lpstr>Wingdings</vt:lpstr>
      <vt:lpstr>Default Theme</vt:lpstr>
      <vt:lpstr>PowerPoint Presentation</vt:lpstr>
      <vt:lpstr>PowerPoint Presentation</vt:lpstr>
      <vt:lpstr>EDI, the basics:</vt:lpstr>
      <vt:lpstr>EDI, the basics:</vt:lpstr>
      <vt:lpstr>EDI, the basics:</vt:lpstr>
      <vt:lpstr>EDI Component Weight by Grant</vt:lpstr>
      <vt:lpstr>What does this mean for you?</vt:lpstr>
      <vt:lpstr>What does this mean for you?</vt:lpstr>
      <vt:lpstr>What does this mean for you?     “Team Composition”</vt:lpstr>
      <vt:lpstr>An exception:</vt:lpstr>
      <vt:lpstr>From NFRF Feedback to Applicants: Exploration 2018</vt:lpstr>
      <vt:lpstr>From NFRF Co-Chairs’ Report : Exploration 2018</vt:lpstr>
      <vt:lpstr>Grant application with token EDI</vt:lpstr>
      <vt:lpstr>Grant application with EDI “incorporated and embedded in the team’s activities”</vt:lpstr>
      <vt:lpstr>Equity</vt:lpstr>
      <vt:lpstr>Diversity</vt:lpstr>
      <vt:lpstr>Inclusion</vt:lpstr>
      <vt:lpstr>Overall Practical Points about EDI</vt:lpstr>
      <vt:lpstr>What’s wrong with this statement?</vt:lpstr>
      <vt:lpstr>An example phrase:</vt:lpstr>
      <vt:lpstr>EDI Planning in 4 Steps – The Basics</vt:lpstr>
      <vt:lpstr>In between Step 1 and Step 2</vt:lpstr>
      <vt:lpstr>EDI in your research design – GBA+</vt:lpstr>
      <vt:lpstr>Miscellany</vt:lpstr>
      <vt:lpstr>Information resources</vt:lpstr>
      <vt:lpstr>Remember –  “Pass” looks like this:</vt:lpstr>
      <vt:lpstr>For More Information</vt:lpstr>
      <vt:lpstr>PowerPoint Presentation</vt:lpstr>
      <vt:lpstr>1) How do we properly carry out a survey of self-identification for our groups? Is there a standard survey or form the OOR can provide that we can ask our groups to fill out?</vt:lpstr>
      <vt:lpstr>2) If on a team grant with two investigators, one is a woman and one is a man, can the team use the pronouns “she” and “he” to refer to themselves in the grant application (outside of the biographical information section), if those are the preferred pronouns of each one? </vt:lpstr>
      <vt:lpstr>3) From the Inclusion practical points slide, there was an emphasis on describing general trends in a field. This is not always easily available data. Will Concordia be providing resources for us to be able to obtain such information?</vt:lpstr>
      <vt:lpstr>4) Does the FRQNT Teams application have a specific EDI section?</vt:lpstr>
      <vt:lpstr>5) For FRQNT Research Support for New Academics, they have added a section on best practices for EDI in project management. Is this not "graded" per se, though?</vt:lpstr>
      <vt:lpstr>6) (a) What university resources are there for outreach to under-represented groups (e.g. that group leaders can access for recruitment)? (b) How can researchers find out about what resources are available to support students from under-represented groups?</vt:lpstr>
      <vt:lpstr>7) In NSE fields, research outputs will be mainly publications and presentations. What would be good examples of those categories for equity?</vt:lpstr>
      <vt:lpstr>7) Continued</vt:lpstr>
      <vt:lpstr>7) Continued</vt:lpstr>
      <vt:lpstr>8) If a student does not take a formal leave, how can you treat delays in research? </vt:lpstr>
      <vt:lpstr>9) How can one prevent EDI strategies in grant proposals from becoming all very similar through time (e.g., trying to hit all the “good points”) to the point that render them less important? EDI will evolve but perhaps not fast enough to the same pace in which researchers start using rubber stamp strategies.</vt:lpstr>
      <vt:lpstr>10) For a new researcher submitting to the NSERC Discovery program, the EDI incorporation would focus primarily on future student recruitment, correct? If not, how would we be able to speak to the inclusion strategies of the project with a specific context when you don't know the team composition?</vt:lpstr>
      <vt:lpstr>11) Do we need a chart with the number of HQP in each designation? Is it appropriate to establish equity target numbers and gaps? Or should we focus only on recruiting procedures?</vt:lpstr>
      <vt:lpstr>12) Student recruitment is the area where professors have the most control. When we search the database of applicants to look for candidates, gender is not one of the columns or search criteria. It is up to us to recognize names. It would be great if we could build on the recruitment efforts of Concordia toward the 4 designated groups.</vt:lpstr>
      <vt:lpstr>13) What are the expected measures to be taken by the granting agencies to check that what was mentioned in an application is indeed taken as an action / actions?</vt:lpstr>
      <vt:lpstr>14) Targets/gaps are used internally by Concordia itself (see page 10 of the CRC EDI Action Plan). I had planned to use Concordia’s own EDI action plan as a resource, but is this not advisable? </vt:lpstr>
      <vt:lpstr>14) Continued</vt:lpstr>
      <vt:lpstr>15) Are there EDI components of CIHR grants?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Grant Workshops:   NSERC Discovery and  Research Tools and Instruments</dc:title>
  <dc:creator>Microsoft Office User</dc:creator>
  <cp:lastModifiedBy>Eli Friedland</cp:lastModifiedBy>
  <cp:revision>437</cp:revision>
  <cp:lastPrinted>2018-08-30T20:07:49Z</cp:lastPrinted>
  <dcterms:created xsi:type="dcterms:W3CDTF">2018-08-25T17:12:17Z</dcterms:created>
  <dcterms:modified xsi:type="dcterms:W3CDTF">2020-08-20T20:02:35Z</dcterms:modified>
</cp:coreProperties>
</file>