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6" r:id="rId11"/>
    <p:sldId id="265" r:id="rId12"/>
    <p:sldId id="267" r:id="rId13"/>
    <p:sldId id="268" r:id="rId14"/>
    <p:sldId id="2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5" r:id="rId31"/>
    <p:sldId id="294" r:id="rId32"/>
    <p:sldId id="285" r:id="rId33"/>
    <p:sldId id="284" r:id="rId34"/>
    <p:sldId id="286" r:id="rId35"/>
    <p:sldId id="287" r:id="rId36"/>
    <p:sldId id="288" r:id="rId37"/>
    <p:sldId id="289" r:id="rId38"/>
    <p:sldId id="290" r:id="rId39"/>
    <p:sldId id="292" r:id="rId40"/>
    <p:sldId id="296" r:id="rId41"/>
    <p:sldId id="297" r:id="rId42"/>
    <p:sldId id="299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FCCDA-8AE6-4D9F-84B3-D076341F4093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6FB2-7030-4DF5-BE5A-52B8EA1402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93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**Note</a:t>
            </a:r>
            <a:r>
              <a:rPr lang="en-US" baseline="0" dirty="0" smtClean="0"/>
              <a:t>: all grad space is on 5</a:t>
            </a:r>
            <a:r>
              <a:rPr lang="en-US" baseline="30000" dirty="0" smtClean="0"/>
              <a:t>th</a:t>
            </a:r>
            <a:r>
              <a:rPr lang="en-US" baseline="0" dirty="0" smtClean="0"/>
              <a:t> floor, with exception of Seminar and Thesis </a:t>
            </a:r>
            <a:r>
              <a:rPr lang="en-US" baseline="0" dirty="0" err="1" smtClean="0"/>
              <a:t>Defence</a:t>
            </a:r>
            <a:r>
              <a:rPr lang="en-US" baseline="0" dirty="0" smtClean="0"/>
              <a:t> Room (3</a:t>
            </a:r>
            <a:r>
              <a:rPr lang="en-US" baseline="30000" dirty="0" smtClean="0"/>
              <a:t>rd</a:t>
            </a:r>
            <a:r>
              <a:rPr lang="en-US" baseline="0" dirty="0" smtClean="0"/>
              <a:t> floor)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9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70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4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57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1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37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2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99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5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15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00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41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8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77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81DC43-AB04-4030-999C-612E0165AAC0}" type="datetimeFigureOut">
              <a:rPr lang="en-CA" smtClean="0"/>
              <a:t>2021-09-14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9FDFCA4-DA09-40AD-9455-5F5B876BCD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10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brary.concordia.ca/locations/study-spaces.php?guid=graduate" TargetMode="Externa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students/gradproskills/workshops/details.html?subject_area=GPLL&amp;catalog_number=243" TargetMode="External"/><Relationship Id="rId7" Type="http://schemas.openxmlformats.org/officeDocument/2006/relationships/hyperlink" Target="https://www.concordia.ca/students/gradproskills/workshops/partners/qlib.html" TargetMode="External"/><Relationship Id="rId2" Type="http://schemas.openxmlformats.org/officeDocument/2006/relationships/hyperlink" Target="https://www.concordia.ca/students/gradproskills/workshops/details.html?subject_area=GPLL&amp;catalog_number=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cordia.ca/students/gradproskills/workshops/details.html?subject_area=GPLL&amp;catalog_number=259" TargetMode="External"/><Relationship Id="rId5" Type="http://schemas.openxmlformats.org/officeDocument/2006/relationships/hyperlink" Target="https://www.concordia.ca/students/gradproskills/workshops/details.html?subject_area=GPLL&amp;catalog_number=257" TargetMode="External"/><Relationship Id="rId4" Type="http://schemas.openxmlformats.org/officeDocument/2006/relationships/hyperlink" Target="https://www.concordia.ca/students/gradproskills/workshops/details.html?subject_area=GPLL&amp;catalog_number=24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locations/index.php#circul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 815/648 Feminist Critiques of Public Policy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6707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Michelle Lake, Subject librarian: Political Science, SCPA, First Peoples Studies and Government Publications</a:t>
            </a:r>
          </a:p>
          <a:p>
            <a:r>
              <a:rPr lang="en-US" dirty="0" smtClean="0">
                <a:hlinkClick r:id="rId2"/>
              </a:rPr>
              <a:t>Michelle.Lake@Concordia.ca</a:t>
            </a: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6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14647" y="2136516"/>
            <a:ext cx="10561638" cy="1468437"/>
          </a:xfrm>
        </p:spPr>
        <p:txBody>
          <a:bodyPr/>
          <a:lstStyle/>
          <a:p>
            <a:pPr algn="ctr"/>
            <a:r>
              <a:rPr lang="en-US" sz="4800" dirty="0" smtClean="0"/>
              <a:t>Locating known items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804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Squires, J. 2007. </a:t>
            </a:r>
            <a:r>
              <a:rPr lang="en-US" i="1" dirty="0" smtClean="0"/>
              <a:t>The New Politics of Gender Equality</a:t>
            </a:r>
            <a:r>
              <a:rPr lang="en-US" dirty="0" smtClean="0"/>
              <a:t>. Palgrave.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0000" y="2288790"/>
            <a:ext cx="10554574" cy="163481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this?</a:t>
            </a:r>
          </a:p>
          <a:p>
            <a:pPr lvl="1"/>
            <a:r>
              <a:rPr lang="en-US" sz="2400" dirty="0" smtClean="0"/>
              <a:t>A book -&gt; Search Sofia</a:t>
            </a:r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424845"/>
            <a:ext cx="9607352" cy="32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82" y="242022"/>
            <a:ext cx="9412259" cy="645237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747462" y="2294313"/>
            <a:ext cx="2011680" cy="1014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9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64" y="156756"/>
            <a:ext cx="7018713" cy="6449814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8059783" y="156756"/>
            <a:ext cx="3696788" cy="209005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libraries worldwide will include Quebec libraries, but will not provide you with  access options for the e-book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1018903" y="6152606"/>
            <a:ext cx="4519748" cy="30044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eft Arrow Callout 4"/>
          <p:cNvSpPr/>
          <p:nvPr/>
        </p:nvSpPr>
        <p:spPr>
          <a:xfrm>
            <a:off x="6609806" y="4624252"/>
            <a:ext cx="4794068" cy="208682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particular book is only available in print at Concordia Library and there is one copy.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might want to consider Article delivery.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8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Delivery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09" y="2431506"/>
            <a:ext cx="4878638" cy="36369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0008" y="4486518"/>
            <a:ext cx="796835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760720" y="2431506"/>
            <a:ext cx="5721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Articles and chapters from Concordia's </a:t>
            </a:r>
            <a:r>
              <a:rPr lang="en-CA" dirty="0" smtClean="0"/>
              <a:t>print collection </a:t>
            </a:r>
            <a:r>
              <a:rPr lang="en-CA" dirty="0"/>
              <a:t>of books </a:t>
            </a:r>
            <a:r>
              <a:rPr lang="en-CA" dirty="0" smtClean="0"/>
              <a:t>and periodicals (</a:t>
            </a:r>
            <a:r>
              <a:rPr lang="en-CA" dirty="0"/>
              <a:t>e.g., journals, magazines, newspapers and conferences</a:t>
            </a:r>
            <a:r>
              <a:rPr lang="en-CA" dirty="0" smtClean="0"/>
              <a:t>),can </a:t>
            </a:r>
            <a:r>
              <a:rPr lang="en-CA" dirty="0"/>
              <a:t>be scanned and emailed to you as a PDF attachment.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820" y="4249987"/>
            <a:ext cx="6937330" cy="19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13443"/>
            <a:ext cx="10571998" cy="970450"/>
          </a:xfrm>
        </p:spPr>
        <p:txBody>
          <a:bodyPr/>
          <a:lstStyle/>
          <a:p>
            <a:r>
              <a:rPr lang="en-US" sz="2400" dirty="0" smtClean="0"/>
              <a:t>Maynard, R. and L. </a:t>
            </a:r>
            <a:r>
              <a:rPr lang="en-US" sz="2400" dirty="0" err="1" smtClean="0"/>
              <a:t>Betasamosake</a:t>
            </a:r>
            <a:r>
              <a:rPr lang="en-US" sz="2400" dirty="0" smtClean="0"/>
              <a:t> Simpson. 2020. Towards Black and Indigenous Futures on Turtle Island: A conversation. In </a:t>
            </a:r>
            <a:r>
              <a:rPr lang="en-US" sz="2400" i="1" dirty="0" smtClean="0"/>
              <a:t>United We Are Free: An Edited Collection by Black Lives Matter Toronto</a:t>
            </a:r>
            <a:r>
              <a:rPr lang="en-US" sz="2400" dirty="0" smtClean="0"/>
              <a:t>. </a:t>
            </a:r>
            <a:r>
              <a:rPr lang="en-US" sz="2400" dirty="0"/>
              <a:t>(</a:t>
            </a:r>
            <a:r>
              <a:rPr lang="en-US" sz="2400" dirty="0" smtClean="0"/>
              <a:t>eds. </a:t>
            </a:r>
            <a:r>
              <a:rPr lang="en-US" sz="2400" dirty="0" err="1" smtClean="0"/>
              <a:t>Syrus</a:t>
            </a:r>
            <a:r>
              <a:rPr lang="en-US" sz="2400" dirty="0" smtClean="0"/>
              <a:t> Ware, Sandra Hudson, </a:t>
            </a:r>
            <a:r>
              <a:rPr lang="en-US" sz="2400" dirty="0" err="1" smtClean="0"/>
              <a:t>Rodnet</a:t>
            </a:r>
            <a:r>
              <a:rPr lang="en-US" sz="2400" dirty="0" smtClean="0"/>
              <a:t> </a:t>
            </a:r>
            <a:r>
              <a:rPr lang="en-US" sz="2400" dirty="0" err="1" smtClean="0"/>
              <a:t>Diverlus</a:t>
            </a:r>
            <a:r>
              <a:rPr lang="en-US" sz="2400" dirty="0" smtClean="0"/>
              <a:t>) University of Regina Press.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05415"/>
            <a:ext cx="10554574" cy="12191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this?</a:t>
            </a:r>
          </a:p>
          <a:p>
            <a:r>
              <a:rPr lang="en-US" sz="2800" dirty="0" smtClean="0"/>
              <a:t>A book chapter -&gt; Search Sofia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09" y="3325092"/>
            <a:ext cx="9626138" cy="33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80975"/>
            <a:ext cx="10191750" cy="64960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073236" y="2880360"/>
            <a:ext cx="781396" cy="548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7564582" y="3429000"/>
            <a:ext cx="3009207" cy="1242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5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2" y="182361"/>
            <a:ext cx="11353800" cy="542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802" y="2896986"/>
            <a:ext cx="6572250" cy="3810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205538" y="2959768"/>
            <a:ext cx="50532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1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862825"/>
            <a:ext cx="10571998" cy="970450"/>
          </a:xfrm>
        </p:spPr>
        <p:txBody>
          <a:bodyPr/>
          <a:lstStyle/>
          <a:p>
            <a:r>
              <a:rPr lang="en-US" dirty="0" smtClean="0"/>
              <a:t>Yuval-Davis, N. 2006. Intersectionality and Feminist Politics. European Journal of Women’s Studies 13(3), pp. 193-209.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3189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it?</a:t>
            </a:r>
          </a:p>
          <a:p>
            <a:r>
              <a:rPr lang="en-US" dirty="0" smtClean="0"/>
              <a:t>A journal article -&gt; Google Scholar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28" y="3362585"/>
            <a:ext cx="8303722" cy="312488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506292" y="3666531"/>
            <a:ext cx="2959330" cy="25169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up Google Scholar to recognize and access Concordia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63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1450"/>
            <a:ext cx="12020550" cy="65151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6779" y="2013284"/>
            <a:ext cx="1419726" cy="312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ight Arrow 2"/>
          <p:cNvSpPr/>
          <p:nvPr/>
        </p:nvSpPr>
        <p:spPr>
          <a:xfrm>
            <a:off x="8173453" y="5422232"/>
            <a:ext cx="770021" cy="425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7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2222286"/>
            <a:ext cx="11405061" cy="4427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Who am I?</a:t>
            </a:r>
          </a:p>
          <a:p>
            <a:pPr marL="0" indent="0">
              <a:buNone/>
            </a:pPr>
            <a:r>
              <a:rPr lang="en-US" sz="2400" dirty="0" smtClean="0"/>
              <a:t>Michelle Lake, librarian for Political Science, the School of Community and Public Affairs, First Peoples Studies and Government Publications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Michelle.Lake@Concordia.ca</a:t>
            </a:r>
            <a:r>
              <a:rPr lang="en-US" sz="2400" dirty="0" smtClean="0"/>
              <a:t> / Zoom Office Hours – Wednesdays 2-4pm</a:t>
            </a:r>
          </a:p>
          <a:p>
            <a:pPr marL="0" indent="0">
              <a:buNone/>
            </a:pPr>
            <a:r>
              <a:rPr lang="en-US" sz="2400" dirty="0" smtClean="0"/>
              <a:t>What do I do?</a:t>
            </a:r>
          </a:p>
          <a:p>
            <a:pPr lvl="1"/>
            <a:r>
              <a:rPr lang="en-US" sz="2000" dirty="0" smtClean="0"/>
              <a:t>Provide research support</a:t>
            </a:r>
          </a:p>
          <a:p>
            <a:pPr lvl="1"/>
            <a:r>
              <a:rPr lang="en-US" sz="2000" dirty="0" smtClean="0"/>
              <a:t>Help students with library databases  </a:t>
            </a:r>
          </a:p>
          <a:p>
            <a:pPr lvl="1"/>
            <a:r>
              <a:rPr lang="en-US" sz="2000" dirty="0" smtClean="0"/>
              <a:t>Help students find and access materials they need</a:t>
            </a:r>
          </a:p>
          <a:p>
            <a:pPr lvl="1"/>
            <a:r>
              <a:rPr lang="en-US" sz="2000" dirty="0" smtClean="0"/>
              <a:t>Help with citation issues</a:t>
            </a:r>
          </a:p>
          <a:p>
            <a:pPr lvl="1"/>
            <a:r>
              <a:rPr lang="en-US" sz="2000" dirty="0" smtClean="0"/>
              <a:t>Choose the books we buy for the above subject areas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300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25557"/>
            <a:ext cx="8324850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93" y="3366655"/>
            <a:ext cx="10825076" cy="326111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975558" y="4395537"/>
            <a:ext cx="449179" cy="521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3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63" y="121486"/>
            <a:ext cx="7629525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52" y="2512089"/>
            <a:ext cx="9031346" cy="434591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611979" y="4812632"/>
            <a:ext cx="753979" cy="344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3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14647" y="2136516"/>
            <a:ext cx="10561638" cy="14684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/>
              <a:t>Resources for your assignments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9719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Op-Ed: Newspapers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4851" y="2614971"/>
            <a:ext cx="5684644" cy="3416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7" y="2501818"/>
            <a:ext cx="5989071" cy="364231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515979" y="5301916"/>
            <a:ext cx="1900989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Scroll down to find  newspaper databases</a:t>
            </a:r>
            <a:endParaRPr lang="en-CA" sz="1600" dirty="0"/>
          </a:p>
        </p:txBody>
      </p:sp>
      <p:sp>
        <p:nvSpPr>
          <p:cNvPr id="6" name="Left Arrow 5"/>
          <p:cNvSpPr/>
          <p:nvPr/>
        </p:nvSpPr>
        <p:spPr>
          <a:xfrm>
            <a:off x="11133223" y="3104147"/>
            <a:ext cx="673768" cy="417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7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1" y="3456895"/>
            <a:ext cx="11203577" cy="287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4" y="319431"/>
            <a:ext cx="11335250" cy="251603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78968" y="3561347"/>
            <a:ext cx="3577390" cy="25827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114800" y="6232358"/>
            <a:ext cx="3641558" cy="48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Choose: Commentary, Editorial and Letters to the Editor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553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" y="137861"/>
            <a:ext cx="8552195" cy="4289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439" y="2429679"/>
            <a:ext cx="2597323" cy="399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494" y="4852737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can also add </a:t>
            </a:r>
            <a:r>
              <a:rPr lang="en-US" sz="2800" i="1" dirty="0" smtClean="0"/>
              <a:t>Opinion</a:t>
            </a:r>
            <a:r>
              <a:rPr lang="en-US" sz="2800" dirty="0" smtClean="0"/>
              <a:t> as a keyword with AND, as some newspapers include that in the article title.</a:t>
            </a:r>
            <a:endParaRPr lang="en-CA" sz="2800" dirty="0"/>
          </a:p>
        </p:txBody>
      </p:sp>
      <p:sp>
        <p:nvSpPr>
          <p:cNvPr id="6" name="Down Arrow Callout 5"/>
          <p:cNvSpPr/>
          <p:nvPr/>
        </p:nvSpPr>
        <p:spPr>
          <a:xfrm>
            <a:off x="9160042" y="417095"/>
            <a:ext cx="2294021" cy="186564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Limits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8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books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7" y="2820005"/>
            <a:ext cx="10981304" cy="3464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1221" y="2237874"/>
            <a:ext cx="4074695" cy="149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Tip: In Sofia, AND/OR must be in all caps or they will not be recognized as stop words in the 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70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05" y="118216"/>
            <a:ext cx="8743084" cy="6739784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7547811" y="2277979"/>
            <a:ext cx="1828800" cy="7299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ounded Rectangle 2"/>
          <p:cNvSpPr/>
          <p:nvPr/>
        </p:nvSpPr>
        <p:spPr>
          <a:xfrm>
            <a:off x="1884947" y="2173705"/>
            <a:ext cx="2029327" cy="211755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1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81" y="220721"/>
            <a:ext cx="9676794" cy="61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566737"/>
            <a:ext cx="9963150" cy="5724525"/>
          </a:xfrm>
          <a:prstGeom prst="rect">
            <a:avLst/>
          </a:prstGeom>
        </p:spPr>
      </p:pic>
      <p:sp>
        <p:nvSpPr>
          <p:cNvPr id="3" name="Left Arrow Callout 2"/>
          <p:cNvSpPr/>
          <p:nvPr/>
        </p:nvSpPr>
        <p:spPr>
          <a:xfrm>
            <a:off x="5759115" y="3601451"/>
            <a:ext cx="3545306" cy="162025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subject headings can lead you to other resources on the same topic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11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7" y="4519296"/>
            <a:ext cx="2980184" cy="20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2282949"/>
            <a:ext cx="2952328" cy="19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1667" y="4519296"/>
            <a:ext cx="67330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667" y="2110016"/>
            <a:ext cx="6733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Dissertation Writer’s Rooms – LB5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2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184484"/>
            <a:ext cx="10463463" cy="1356360"/>
          </a:xfrm>
        </p:spPr>
        <p:txBody>
          <a:bodyPr/>
          <a:lstStyle/>
          <a:p>
            <a:r>
              <a:rPr lang="en-US" sz="3600" dirty="0" err="1"/>
              <a:t>D</a:t>
            </a:r>
            <a:r>
              <a:rPr lang="en-US" sz="3600" dirty="0" err="1" smtClean="0"/>
              <a:t>esLibris</a:t>
            </a:r>
            <a:r>
              <a:rPr lang="en-US" sz="3600" dirty="0" smtClean="0"/>
              <a:t> -Canadian Public Policy Collection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84" y="3254003"/>
            <a:ext cx="2628900" cy="3476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88" y="3060123"/>
            <a:ext cx="2079360" cy="3701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952" y="2978789"/>
            <a:ext cx="3555333" cy="37830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8147" y="2116687"/>
            <a:ext cx="10339138" cy="78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an online collection of policy documents, government publications and scholarly </a:t>
            </a:r>
            <a:r>
              <a:rPr lang="en-US" dirty="0" err="1" smtClean="0"/>
              <a:t>ebooks</a:t>
            </a:r>
            <a:r>
              <a:rPr lang="en-US" dirty="0" smtClean="0"/>
              <a:t>.  All Canadian publications; you can use your narrowing options to find just “public documents”, or narrow by subject keyword.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43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14647" y="2136516"/>
            <a:ext cx="10561638" cy="146843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smtClean="0"/>
              <a:t>Finding journal articles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8798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9" y="220730"/>
            <a:ext cx="9328484" cy="3333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0" y="3817055"/>
            <a:ext cx="2255420" cy="2902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057" y="3783505"/>
            <a:ext cx="3218663" cy="2936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60" y="3817054"/>
            <a:ext cx="2931508" cy="2902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4368" y="938463"/>
            <a:ext cx="2313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ProQuest Combined Canadian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Journal Article Database</a:t>
            </a:r>
            <a:endParaRPr lang="en-CA" sz="2400" dirty="0"/>
          </a:p>
        </p:txBody>
      </p:sp>
      <p:sp>
        <p:nvSpPr>
          <p:cNvPr id="14" name="Left Arrow Callout 13"/>
          <p:cNvSpPr/>
          <p:nvPr/>
        </p:nvSpPr>
        <p:spPr>
          <a:xfrm>
            <a:off x="9938084" y="3986463"/>
            <a:ext cx="1852863" cy="224589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Limits</a:t>
            </a:r>
            <a:endParaRPr lang="en-CA" dirty="0"/>
          </a:p>
        </p:txBody>
      </p:sp>
      <p:sp>
        <p:nvSpPr>
          <p:cNvPr id="2" name="Oval 1"/>
          <p:cNvSpPr/>
          <p:nvPr/>
        </p:nvSpPr>
        <p:spPr>
          <a:xfrm>
            <a:off x="1572126" y="3246787"/>
            <a:ext cx="1459832" cy="3073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6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7" y="127587"/>
            <a:ext cx="9996236" cy="5620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64" y="2008271"/>
            <a:ext cx="8019548" cy="45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35" y="266631"/>
            <a:ext cx="7991475" cy="223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5" y="2823730"/>
            <a:ext cx="5114925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59" y="2823730"/>
            <a:ext cx="2138882" cy="3693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4503" y="266631"/>
            <a:ext cx="3146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EBSCO databases combined: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Political Science Complete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Gender Studies Database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err="1" smtClean="0"/>
              <a:t>SocINDEX</a:t>
            </a:r>
            <a:endParaRPr lang="en-US" sz="2400" dirty="0" smtClean="0"/>
          </a:p>
          <a:p>
            <a:pPr algn="ctr"/>
            <a:endParaRPr lang="en-US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4195011" y="344905"/>
            <a:ext cx="1235242" cy="43313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8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" y="99261"/>
            <a:ext cx="10054138" cy="655512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98358" y="3497179"/>
            <a:ext cx="1740568" cy="3449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8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/>
          <p:cNvSpPr/>
          <p:nvPr/>
        </p:nvSpPr>
        <p:spPr>
          <a:xfrm>
            <a:off x="3521242" y="2358189"/>
            <a:ext cx="4146884" cy="84221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Find it @ Concordia to access the articles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3" y="348182"/>
            <a:ext cx="11435672" cy="4722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09" y="702575"/>
            <a:ext cx="98107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0" y="208547"/>
            <a:ext cx="10402552" cy="501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421" y="1157037"/>
            <a:ext cx="6386261" cy="5470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93" y="1710740"/>
            <a:ext cx="3800475" cy="48482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03621" y="3793958"/>
            <a:ext cx="513347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8246393" y="4764505"/>
            <a:ext cx="1707733" cy="9063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1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0" y="158415"/>
            <a:ext cx="9101137" cy="6320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002" y="758491"/>
            <a:ext cx="8401050" cy="588645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315453" y="6047874"/>
            <a:ext cx="898358" cy="465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4812632" y="5646820"/>
            <a:ext cx="3015915" cy="9224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5" y="119562"/>
            <a:ext cx="5672640" cy="65758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28611" y="119562"/>
            <a:ext cx="5618746" cy="65459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 smtClean="0"/>
              <a:t>Interlibrary loans (ILL)</a:t>
            </a:r>
            <a:r>
              <a:rPr lang="en-CA" sz="2400" dirty="0" smtClean="0"/>
              <a:t>, via Colombo, allows you to access material not available at Concordia University Library. </a:t>
            </a:r>
          </a:p>
          <a:p>
            <a:r>
              <a:rPr lang="en-CA" sz="2400" dirty="0" smtClean="0"/>
              <a:t>This service attempts to obtain the research materials you need from other libraries, either in Quebec, Canada or abroad.</a:t>
            </a:r>
          </a:p>
          <a:p>
            <a:r>
              <a:rPr lang="en-CA" sz="2400" dirty="0" smtClean="0"/>
              <a:t>In most cases articles and book chapters will be delivered to you electronically.</a:t>
            </a:r>
          </a:p>
          <a:p>
            <a:r>
              <a:rPr lang="en-CA" sz="2400" dirty="0" smtClean="0"/>
              <a:t>There are no restrictions on what you can request (ex: book, article, video, microfilm, etc.), but currently we are unable to borrow e-books from other libraries.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5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2671175"/>
            <a:ext cx="11504814" cy="3713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Library is open 24 hours, 7 days a week until the end of the semester.</a:t>
            </a:r>
          </a:p>
          <a:p>
            <a:r>
              <a:rPr lang="en-US" sz="2800" dirty="0"/>
              <a:t>Services such as the </a:t>
            </a:r>
            <a:r>
              <a:rPr lang="en-US" sz="2800" dirty="0" smtClean="0"/>
              <a:t>loans </a:t>
            </a:r>
            <a:r>
              <a:rPr lang="en-US" sz="2800" dirty="0"/>
              <a:t>desk, </a:t>
            </a:r>
            <a:r>
              <a:rPr lang="en-US" sz="2800" dirty="0" smtClean="0"/>
              <a:t>Ask Us </a:t>
            </a:r>
            <a:r>
              <a:rPr lang="en-US" sz="2800" dirty="0"/>
              <a:t>desk and chat help are not open 24/7, check the library website for hours if you </a:t>
            </a:r>
            <a:r>
              <a:rPr lang="en-US" sz="2800" dirty="0" smtClean="0"/>
              <a:t>need a </a:t>
            </a:r>
            <a:r>
              <a:rPr lang="en-US" sz="2800" dirty="0"/>
              <a:t>particular service.</a:t>
            </a:r>
          </a:p>
          <a:p>
            <a:r>
              <a:rPr lang="en-US" sz="2800" dirty="0"/>
              <a:t>Course Reserves room is open </a:t>
            </a:r>
            <a:r>
              <a:rPr lang="en-US" sz="2800" dirty="0" smtClean="0"/>
              <a:t> - need to use the call number of a book to locate them in course reserves</a:t>
            </a:r>
            <a:endParaRPr lang="en-CA" sz="2800" dirty="0"/>
          </a:p>
          <a:p>
            <a:r>
              <a:rPr lang="en-CA" sz="2800" dirty="0"/>
              <a:t>Procedural 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48" y="0"/>
            <a:ext cx="9875520" cy="1356360"/>
          </a:xfrm>
        </p:spPr>
        <p:txBody>
          <a:bodyPr/>
          <a:lstStyle/>
          <a:p>
            <a:r>
              <a:rPr lang="en-US" dirty="0" err="1" smtClean="0"/>
              <a:t>HeinOnline</a:t>
            </a:r>
            <a:r>
              <a:rPr lang="en-US" dirty="0" smtClean="0"/>
              <a:t> Law Journal Library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764" y="2006416"/>
            <a:ext cx="9511815" cy="85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947" y="3003168"/>
            <a:ext cx="7630779" cy="3701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853" y="3254183"/>
            <a:ext cx="1652337" cy="319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 your search with limits. All the articles in the database are from law journals.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8598568" y="3288632"/>
            <a:ext cx="1098885" cy="216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186737" y="3986464"/>
            <a:ext cx="1636295" cy="1884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database is almost entirely PDFs.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8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policy or government information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366249" y="4575853"/>
            <a:ext cx="3312695" cy="22458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it is a Google style search, you can be broad and you don’t need to use AND/OR.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Adjust your keywords as you search.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4" y="2419951"/>
            <a:ext cx="7043738" cy="3698904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727364" y="2702774"/>
            <a:ext cx="4590466" cy="171089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custom Google Search, which searches through all the Canadian government websites and publication catalogues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0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GradProSkills Library Workshops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2222288"/>
            <a:ext cx="11704320" cy="41654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hlinkClick r:id="rId2"/>
              </a:rPr>
              <a:t>GPLL231: Library skills &amp; resources: maximize your graduate research potential  </a:t>
            </a:r>
            <a:r>
              <a:rPr lang="en-US" sz="2400" dirty="0" smtClean="0"/>
              <a:t>(Sept 21 or Oct 7)</a:t>
            </a:r>
          </a:p>
          <a:p>
            <a:r>
              <a:rPr lang="en-US" sz="2400" dirty="0" smtClean="0">
                <a:hlinkClick r:id="rId3"/>
              </a:rPr>
              <a:t>GPLL243: Using </a:t>
            </a:r>
            <a:r>
              <a:rPr lang="en-US" sz="2400" dirty="0" err="1" smtClean="0">
                <a:hlinkClick r:id="rId3"/>
              </a:rPr>
              <a:t>Zotero</a:t>
            </a:r>
            <a:r>
              <a:rPr lang="en-US" sz="2400" dirty="0" smtClean="0">
                <a:hlinkClick r:id="rId3"/>
              </a:rPr>
              <a:t> for Grads </a:t>
            </a:r>
            <a:r>
              <a:rPr lang="en-US" sz="2400" dirty="0" smtClean="0"/>
              <a:t>(Sept 24)</a:t>
            </a:r>
          </a:p>
          <a:p>
            <a:r>
              <a:rPr lang="en-US" sz="2400" dirty="0" smtClean="0">
                <a:hlinkClick r:id="rId4"/>
              </a:rPr>
              <a:t>GPLL245: Researching Indigenous topics at the library and beyond </a:t>
            </a:r>
            <a:r>
              <a:rPr lang="en-US" sz="2400" dirty="0" smtClean="0"/>
              <a:t>(Sept 28)</a:t>
            </a:r>
          </a:p>
          <a:p>
            <a:r>
              <a:rPr lang="en-US" sz="2400" dirty="0" smtClean="0">
                <a:hlinkClick r:id="rId5"/>
              </a:rPr>
              <a:t>GPLL257: Accessing Open Data </a:t>
            </a:r>
            <a:r>
              <a:rPr lang="en-US" sz="2400" dirty="0" smtClean="0"/>
              <a:t>(Oct 27)</a:t>
            </a:r>
          </a:p>
          <a:p>
            <a:r>
              <a:rPr lang="en-US" sz="2400" dirty="0" smtClean="0">
                <a:hlinkClick r:id="rId6"/>
              </a:rPr>
              <a:t>GPLL259: Proposal to publication: what authors should know about scholarly book publishing </a:t>
            </a:r>
            <a:r>
              <a:rPr lang="en-US" sz="2400" dirty="0" smtClean="0"/>
              <a:t>(Oct 27)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More Library </a:t>
            </a:r>
            <a:r>
              <a:rPr lang="en-US" sz="2400" dirty="0"/>
              <a:t>GradProSkills Sessions Here: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www.concordia.ca/students/gradproskills/workshops/partners/qlib.html</a:t>
            </a: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83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788" y="2639219"/>
            <a:ext cx="74676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842546" y="443421"/>
            <a:ext cx="7990656" cy="857250"/>
          </a:xfrm>
        </p:spPr>
        <p:txBody>
          <a:bodyPr/>
          <a:lstStyle/>
          <a:p>
            <a:pPr eaLnBrk="1" hangingPunct="1"/>
            <a:r>
              <a:rPr lang="en-US" dirty="0"/>
              <a:t>Graduate Student space - LB5</a:t>
            </a:r>
          </a:p>
        </p:txBody>
      </p:sp>
      <p:sp>
        <p:nvSpPr>
          <p:cNvPr id="8194" name="Content Placeholder 10"/>
          <p:cNvSpPr>
            <a:spLocks noGrp="1"/>
          </p:cNvSpPr>
          <p:nvPr>
            <p:ph idx="1"/>
          </p:nvPr>
        </p:nvSpPr>
        <p:spPr>
          <a:xfrm>
            <a:off x="1847529" y="2050854"/>
            <a:ext cx="8441463" cy="34175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latin typeface="Arial" charset="0"/>
              </a:rPr>
              <a:t>4 Dissertation writers’ rooms &amp; Quiet reading room</a:t>
            </a:r>
          </a:p>
          <a:p>
            <a:pPr marL="0" indent="0" algn="ctr">
              <a:buNone/>
            </a:pPr>
            <a:r>
              <a:rPr lang="en-US" sz="2200" dirty="0">
                <a:latin typeface="Arial" charset="0"/>
              </a:rPr>
              <a:t>Lounge, kitchenette &amp; book lockers</a:t>
            </a:r>
          </a:p>
          <a:p>
            <a:pPr marL="0" indent="0" algn="ctr">
              <a:buNone/>
            </a:pPr>
            <a:r>
              <a:rPr lang="en-US" sz="2200" dirty="0">
                <a:latin typeface="Arial" charset="0"/>
              </a:rPr>
              <a:t>Dedicated printer, copier, scanner</a:t>
            </a:r>
          </a:p>
          <a:p>
            <a:pPr algn="ctr" eaLnBrk="1" hangingPunct="1"/>
            <a:endParaRPr lang="en-US" sz="2200" dirty="0">
              <a:latin typeface="Arial" charset="0"/>
            </a:endParaRPr>
          </a:p>
          <a:p>
            <a:pPr algn="ctr" eaLnBrk="1" hangingPunct="1"/>
            <a:endParaRPr lang="en-US" sz="2200" dirty="0">
              <a:latin typeface="Arial" charset="0"/>
            </a:endParaRPr>
          </a:p>
          <a:p>
            <a:pPr algn="ctr" eaLnBrk="1" hangingPunct="1"/>
            <a:endParaRPr lang="en-US" sz="2200" dirty="0">
              <a:latin typeface="Arial" charset="0"/>
            </a:endParaRPr>
          </a:p>
          <a:p>
            <a:pPr algn="ctr" eaLnBrk="1" hangingPunct="1"/>
            <a:endParaRPr lang="en-US" dirty="0" smtClean="0">
              <a:latin typeface="Arial" charset="0"/>
            </a:endParaRPr>
          </a:p>
        </p:txBody>
      </p:sp>
      <p:pic>
        <p:nvPicPr>
          <p:cNvPr id="1028" name="Picture 4" descr="20160303-Webster-Library-LB5-Empty-Rooms-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759624"/>
            <a:ext cx="4320479" cy="28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60303-Webster-Library-LB5-Empty-Rooms-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36" y="3759623"/>
            <a:ext cx="4320480" cy="28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Lockers &amp; Shelves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222286"/>
            <a:ext cx="11554691" cy="4361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/>
              <a:t>A number of </a:t>
            </a:r>
            <a:r>
              <a:rPr lang="en-CA" sz="2000" b="1" dirty="0"/>
              <a:t>lockers</a:t>
            </a:r>
            <a:r>
              <a:rPr lang="en-CA" sz="2000" dirty="0"/>
              <a:t> in Webster Library's </a:t>
            </a:r>
            <a:r>
              <a:rPr lang="en-CA" sz="2000" b="1" dirty="0"/>
              <a:t>Dissertation Writers' Rooms</a:t>
            </a:r>
            <a:r>
              <a:rPr lang="en-CA" sz="2000" dirty="0"/>
              <a:t> on LB-5 become available </a:t>
            </a:r>
            <a:r>
              <a:rPr lang="en-CA" sz="2000" b="1" dirty="0"/>
              <a:t>three times</a:t>
            </a:r>
            <a:r>
              <a:rPr lang="en-CA" sz="2000" dirty="0"/>
              <a:t> during the academic year. The dates for this year are:</a:t>
            </a:r>
          </a:p>
          <a:p>
            <a:r>
              <a:rPr lang="en-CA" sz="2000" b="1" dirty="0"/>
              <a:t>Monday, October 4, 2021</a:t>
            </a:r>
          </a:p>
          <a:p>
            <a:r>
              <a:rPr lang="en-CA" sz="2000" dirty="0"/>
              <a:t>Monday, January 24, 2022</a:t>
            </a:r>
          </a:p>
          <a:p>
            <a:r>
              <a:rPr lang="en-CA" sz="2000" dirty="0"/>
              <a:t>Monday, May 30, 2022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smtClean="0"/>
              <a:t>On </a:t>
            </a:r>
            <a:r>
              <a:rPr lang="en-CA" sz="2000" dirty="0"/>
              <a:t>the above dates, requests for lockers and shelves can be made at the Webster Loans Desk (see </a:t>
            </a:r>
            <a:r>
              <a:rPr lang="en-CA" sz="2000" dirty="0">
                <a:hlinkClick r:id="rId2"/>
              </a:rPr>
              <a:t>opening hours</a:t>
            </a:r>
            <a:r>
              <a:rPr lang="en-CA" sz="2000" dirty="0"/>
              <a:t>), near the entrance to the Library, and will be treated on a first come first served basis. 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Shelves </a:t>
            </a:r>
            <a:r>
              <a:rPr lang="en-CA" sz="2000" dirty="0"/>
              <a:t>can be requested anytime during the year. </a:t>
            </a:r>
          </a:p>
        </p:txBody>
      </p:sp>
    </p:spTree>
    <p:extLst>
      <p:ext uri="{BB962C8B-B14F-4D97-AF65-F5344CB8AC3E}">
        <p14:creationId xmlns:p14="http://schemas.microsoft.com/office/powerpoint/2010/main" val="5196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– Print Books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33" y="2299216"/>
            <a:ext cx="11621192" cy="455878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Public aspects medicine, Medicine and the state </a:t>
            </a:r>
            <a:r>
              <a:rPr lang="en-US" sz="2400" b="1" dirty="0" smtClean="0"/>
              <a:t>RA 1-1270 (LB5)</a:t>
            </a:r>
          </a:p>
          <a:p>
            <a:pPr lvl="1"/>
            <a:r>
              <a:rPr lang="en-US" sz="2400" dirty="0" smtClean="0"/>
              <a:t>Political </a:t>
            </a:r>
            <a:r>
              <a:rPr lang="en-US" sz="2400" dirty="0"/>
              <a:t>Science &amp; Government, </a:t>
            </a:r>
            <a:r>
              <a:rPr lang="en-US" sz="2400" b="1" dirty="0"/>
              <a:t>J – JZ (LB4)</a:t>
            </a:r>
          </a:p>
          <a:p>
            <a:pPr lvl="1"/>
            <a:r>
              <a:rPr lang="en-US" sz="2400" dirty="0"/>
              <a:t>Law, </a:t>
            </a:r>
            <a:r>
              <a:rPr lang="en-US" sz="2400" b="1" dirty="0"/>
              <a:t>K-KZ (LB4)</a:t>
            </a:r>
          </a:p>
          <a:p>
            <a:pPr lvl="2"/>
            <a:r>
              <a:rPr lang="en-US" sz="1800" dirty="0"/>
              <a:t>Canadian Law, </a:t>
            </a:r>
            <a:r>
              <a:rPr lang="en-US" sz="1800" b="1" dirty="0"/>
              <a:t>KE (LB4)</a:t>
            </a:r>
          </a:p>
          <a:p>
            <a:pPr lvl="1"/>
            <a:r>
              <a:rPr lang="en-US" sz="2400" dirty="0"/>
              <a:t>Social Sciences: Public Policy, Economics, Statistics, Human </a:t>
            </a:r>
            <a:r>
              <a:rPr lang="en-US" sz="2400" dirty="0" smtClean="0"/>
              <a:t>rights, Social services, Social work, Public welfare, </a:t>
            </a:r>
            <a:r>
              <a:rPr lang="en-US" sz="2400" b="1" dirty="0"/>
              <a:t>H-HV (LB4)</a:t>
            </a:r>
          </a:p>
          <a:p>
            <a:pPr lvl="2"/>
            <a:r>
              <a:rPr lang="en-US" sz="2000" dirty="0"/>
              <a:t>Women, The Family, Sexuality, Sex roles, Parenting, Children, Marriage, Men, Feminism, </a:t>
            </a:r>
            <a:r>
              <a:rPr lang="en-US" sz="2000" b="1" dirty="0" smtClean="0"/>
              <a:t>HQ </a:t>
            </a:r>
            <a:r>
              <a:rPr lang="en-US" sz="2000" b="1" dirty="0"/>
              <a:t>(LB4)</a:t>
            </a:r>
          </a:p>
          <a:p>
            <a:pPr lvl="1"/>
            <a:r>
              <a:rPr lang="en-US" sz="2400" dirty="0" smtClean="0"/>
              <a:t>History </a:t>
            </a:r>
            <a:r>
              <a:rPr lang="en-US" sz="2400" dirty="0"/>
              <a:t>of North and South America, First peoples/Indigenous studies </a:t>
            </a:r>
            <a:r>
              <a:rPr lang="en-US" sz="2400" b="1" dirty="0"/>
              <a:t>E-FC (LB3)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62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08046"/>
            <a:ext cx="6877050" cy="645795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511756" y="3961963"/>
            <a:ext cx="997527" cy="931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eft Arrow 8"/>
          <p:cNvSpPr/>
          <p:nvPr/>
        </p:nvSpPr>
        <p:spPr>
          <a:xfrm>
            <a:off x="3450365" y="5485233"/>
            <a:ext cx="931026" cy="415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7555832" y="417095"/>
            <a:ext cx="4363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library website has a section for Graduate student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a link directly to the subject guides, which are set up by the subject librarians</a:t>
            </a:r>
          </a:p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006" y="2408822"/>
            <a:ext cx="4355040" cy="425717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673737" y="5055326"/>
            <a:ext cx="404949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982575" y="957610"/>
            <a:ext cx="3866606" cy="3657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https://library.concordia.ca/</a:t>
            </a:r>
          </a:p>
        </p:txBody>
      </p:sp>
    </p:spTree>
    <p:extLst>
      <p:ext uri="{BB962C8B-B14F-4D97-AF65-F5344CB8AC3E}">
        <p14:creationId xmlns:p14="http://schemas.microsoft.com/office/powerpoint/2010/main" val="37175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27475"/>
            <a:ext cx="10163175" cy="637283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9888583" y="2521132"/>
            <a:ext cx="953588" cy="53557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8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1402</TotalTime>
  <Words>1214</Words>
  <Application>Microsoft Office PowerPoint</Application>
  <PresentationFormat>Widescreen</PresentationFormat>
  <Paragraphs>120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Wingdings 2</vt:lpstr>
      <vt:lpstr>Quotable</vt:lpstr>
      <vt:lpstr>POLI 815/648 Feminist Critiques of Public Policy Library Workshop</vt:lpstr>
      <vt:lpstr>Welcome!</vt:lpstr>
      <vt:lpstr>The Librar(ies)</vt:lpstr>
      <vt:lpstr>Library: in person</vt:lpstr>
      <vt:lpstr>Graduate Student space - LB5</vt:lpstr>
      <vt:lpstr>Lockers &amp; Shelves</vt:lpstr>
      <vt:lpstr>Collections – Print Books</vt:lpstr>
      <vt:lpstr>PowerPoint Presentation</vt:lpstr>
      <vt:lpstr>PowerPoint Presentation</vt:lpstr>
      <vt:lpstr>Locating known items</vt:lpstr>
      <vt:lpstr>Squires, J. 2007. The New Politics of Gender Equality. Palgrave.</vt:lpstr>
      <vt:lpstr>PowerPoint Presentation</vt:lpstr>
      <vt:lpstr>PowerPoint Presentation</vt:lpstr>
      <vt:lpstr>Article Delivery</vt:lpstr>
      <vt:lpstr>Maynard, R. and L. Betasamosake Simpson. 2020. Towards Black and Indigenous Futures on Turtle Island: A conversation. In United We Are Free: An Edited Collection by Black Lives Matter Toronto. (eds. Syrus Ware, Sandra Hudson, Rodnet Diverlus) University of Regina Press.</vt:lpstr>
      <vt:lpstr>PowerPoint Presentation</vt:lpstr>
      <vt:lpstr>PowerPoint Presentation</vt:lpstr>
      <vt:lpstr>Yuval-Davis, N. 2006. Intersectionality and Feminist Politics. European Journal of Women’s Studies 13(3), pp. 193-209.</vt:lpstr>
      <vt:lpstr>PowerPoint Presentation</vt:lpstr>
      <vt:lpstr>PowerPoint Presentation</vt:lpstr>
      <vt:lpstr>PowerPoint Presentation</vt:lpstr>
      <vt:lpstr>PowerPoint Presentation</vt:lpstr>
      <vt:lpstr>Op-Ed: Newspapers</vt:lpstr>
      <vt:lpstr>PowerPoint Presentation</vt:lpstr>
      <vt:lpstr>PowerPoint Presentation</vt:lpstr>
      <vt:lpstr>Searching for books</vt:lpstr>
      <vt:lpstr>PowerPoint Presentation</vt:lpstr>
      <vt:lpstr>PowerPoint Presentation</vt:lpstr>
      <vt:lpstr>PowerPoint Presentation</vt:lpstr>
      <vt:lpstr>DesLibris -Canadian Public Policy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HeinOnline Law Journal Library</vt:lpstr>
      <vt:lpstr>Finding policy or government information</vt:lpstr>
      <vt:lpstr>GradProSkills Library Workshops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42</cp:revision>
  <dcterms:created xsi:type="dcterms:W3CDTF">2021-09-07T15:23:02Z</dcterms:created>
  <dcterms:modified xsi:type="dcterms:W3CDTF">2021-09-14T15:44:11Z</dcterms:modified>
</cp:coreProperties>
</file>