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sldIdLst>
    <p:sldId id="256" r:id="rId2"/>
    <p:sldId id="258" r:id="rId3"/>
    <p:sldId id="259" r:id="rId4"/>
    <p:sldId id="261" r:id="rId5"/>
    <p:sldId id="264" r:id="rId6"/>
    <p:sldId id="257" r:id="rId7"/>
    <p:sldId id="265" r:id="rId8"/>
    <p:sldId id="266" r:id="rId9"/>
    <p:sldId id="267" r:id="rId10"/>
    <p:sldId id="269" r:id="rId11"/>
    <p:sldId id="268" r:id="rId12"/>
    <p:sldId id="560" r:id="rId13"/>
    <p:sldId id="550" r:id="rId14"/>
    <p:sldId id="552" r:id="rId15"/>
    <p:sldId id="273" r:id="rId16"/>
    <p:sldId id="561" r:id="rId17"/>
    <p:sldId id="562" r:id="rId18"/>
    <p:sldId id="563" r:id="rId19"/>
    <p:sldId id="564" r:id="rId20"/>
    <p:sldId id="565" r:id="rId21"/>
    <p:sldId id="570" r:id="rId22"/>
    <p:sldId id="566" r:id="rId23"/>
    <p:sldId id="567" r:id="rId24"/>
    <p:sldId id="573" r:id="rId25"/>
    <p:sldId id="568" r:id="rId26"/>
    <p:sldId id="569" r:id="rId27"/>
    <p:sldId id="572" r:id="rId28"/>
    <p:sldId id="577" r:id="rId29"/>
    <p:sldId id="578" r:id="rId30"/>
    <p:sldId id="579" r:id="rId31"/>
    <p:sldId id="580" r:id="rId32"/>
    <p:sldId id="581" r:id="rId33"/>
    <p:sldId id="559" r:id="rId34"/>
    <p:sldId id="557" r:id="rId35"/>
    <p:sldId id="558" r:id="rId36"/>
    <p:sldId id="294" r:id="rId37"/>
    <p:sldId id="582" r:id="rId38"/>
    <p:sldId id="583" r:id="rId39"/>
    <p:sldId id="584" r:id="rId40"/>
    <p:sldId id="585" r:id="rId41"/>
    <p:sldId id="586" r:id="rId42"/>
    <p:sldId id="587" r:id="rId43"/>
    <p:sldId id="588" r:id="rId44"/>
    <p:sldId id="589" r:id="rId45"/>
    <p:sldId id="590" r:id="rId46"/>
    <p:sldId id="591" r:id="rId47"/>
    <p:sldId id="288" r:id="rId48"/>
    <p:sldId id="280" r:id="rId49"/>
    <p:sldId id="289" r:id="rId50"/>
    <p:sldId id="290" r:id="rId51"/>
    <p:sldId id="592" r:id="rId52"/>
    <p:sldId id="292" r:id="rId53"/>
    <p:sldId id="59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chemeClr val="accent1">
            <a:lumMod val="50000"/>
          </a:schemeClr>
        </a:solidFill>
      </dgm:spPr>
      <dgm:t>
        <a:bodyPr/>
        <a:lstStyle/>
        <a:p>
          <a:r>
            <a:rPr lang="en-US" dirty="0"/>
            <a:t>AND: combines concepts and limits your results </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chemeClr val="accent1">
            <a:lumMod val="50000"/>
          </a:schemeClr>
        </a:solidFill>
      </dgm:spPr>
      <dgm:t>
        <a:bodyPr/>
        <a:lstStyle/>
        <a:p>
          <a:r>
            <a:rPr lang="en-CA" sz="2400" dirty="0"/>
            <a:t>politics AND women</a:t>
          </a:r>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chemeClr val="accent6">
            <a:lumMod val="75000"/>
          </a:schemeClr>
        </a:solidFill>
      </dgm:spPr>
      <dgm:t>
        <a:bodyPr/>
        <a:lstStyle/>
        <a:p>
          <a:r>
            <a:rPr lang="en-US" dirty="0"/>
            <a:t>election OR voting</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chemeClr val="accent6">
            <a:lumMod val="75000"/>
          </a:schemeClr>
        </a:solidFill>
      </dgm:spPr>
      <dgm:t>
        <a:bodyPr/>
        <a:lstStyle/>
        <a:p>
          <a:r>
            <a:rPr lang="en-CA" dirty="0"/>
            <a:t>OR: allow you to insert synonyms or alternative terms and increases your results</a:t>
          </a:r>
          <a:endParaRPr lang="en-US" dirty="0"/>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rgbClr val="002060"/>
        </a:solidFill>
      </dgm:spPr>
      <dgm:t>
        <a:bodyPr/>
        <a:lstStyle/>
        <a:p>
          <a:r>
            <a:rPr lang="en-CA" dirty="0"/>
            <a:t>“quotation marks”: </a:t>
          </a:r>
          <a:r>
            <a:rPr lang="en-US" dirty="0"/>
            <a:t>If you put two or more words in quotation marks, that exact phrase will be searched and limits your results.</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rgbClr val="002060"/>
        </a:solidFill>
      </dgm:spPr>
      <dgm:t>
        <a:bodyPr/>
        <a:lstStyle/>
        <a:p>
          <a:endParaRPr lang="en-CA" sz="2400" dirty="0"/>
        </a:p>
        <a:p>
          <a:r>
            <a:rPr lang="en-CA" sz="2400" dirty="0"/>
            <a:t>“political institutions”</a:t>
          </a:r>
        </a:p>
        <a:p>
          <a:r>
            <a:rPr lang="en-CA" sz="2400" dirty="0"/>
            <a:t>“climate </a:t>
          </a:r>
          <a:r>
            <a:rPr lang="en-CA" sz="2400" dirty="0" err="1"/>
            <a:t>chanage</a:t>
          </a:r>
          <a:r>
            <a:rPr lang="en-CA" sz="2400" dirty="0"/>
            <a:t>”</a:t>
          </a:r>
        </a:p>
        <a:p>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rgbClr val="7030A0"/>
        </a:solidFill>
      </dgm:spPr>
      <dgm:t>
        <a:bodyPr/>
        <a:lstStyle/>
        <a:p>
          <a:r>
            <a:rPr lang="en-US" dirty="0"/>
            <a:t>democra*</a:t>
          </a:r>
        </a:p>
        <a:p>
          <a:r>
            <a:rPr lang="en-US" dirty="0"/>
            <a:t>Finds: democracy, democracies, democratic, democratically, democratization</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rgbClr val="7030A0"/>
        </a:solidFill>
      </dgm:spPr>
      <dgm:t>
        <a:bodyPr/>
        <a:lstStyle/>
        <a:p>
          <a:r>
            <a:rPr lang="en-US" dirty="0"/>
            <a:t>* - when you add an </a:t>
          </a:r>
          <a:r>
            <a:rPr lang="en-CA" b="0" i="0" dirty="0"/>
            <a:t>asterisk </a:t>
          </a:r>
          <a:r>
            <a:rPr lang="en-US" dirty="0"/>
            <a:t>on the end of a word, your results will contain all the words with those endings or suffix </a:t>
          </a:r>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AND: combines concepts and limits your results </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dirty="0"/>
            <a:t>OR: allow you to insert synonyms or alternative terms and increases your results</a:t>
          </a:r>
          <a:endParaRPr lang="en-US" sz="2700" kern="1200" dirty="0"/>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politics AND women</a:t>
          </a: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election OR voting</a:t>
          </a:r>
        </a:p>
      </dsp:txBody>
      <dsp:txXfrm>
        <a:off x="5427651" y="2442135"/>
        <a:ext cx="3488471" cy="2093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“quotation marks”: </a:t>
          </a:r>
          <a:r>
            <a:rPr lang="en-US" sz="2100" kern="1200" dirty="0"/>
            <a:t>If you put two or more words in quotation marks, that exact phrase will be searched and limits your results.</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 - when you add an </a:t>
          </a:r>
          <a:r>
            <a:rPr lang="en-CA" sz="2100" b="0" i="0" kern="1200" dirty="0"/>
            <a:t>asterisk </a:t>
          </a:r>
          <a:r>
            <a:rPr lang="en-US" sz="2100" kern="1200" dirty="0"/>
            <a:t>on the end of a word, your results will contain all the words with those endings or suffix </a:t>
          </a:r>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CA" sz="2400" kern="1200" dirty="0"/>
        </a:p>
        <a:p>
          <a:pPr marL="0" lvl="0" indent="0" algn="ctr" defTabSz="1066800">
            <a:lnSpc>
              <a:spcPct val="90000"/>
            </a:lnSpc>
            <a:spcBef>
              <a:spcPct val="0"/>
            </a:spcBef>
            <a:spcAft>
              <a:spcPct val="35000"/>
            </a:spcAft>
            <a:buNone/>
          </a:pPr>
          <a:r>
            <a:rPr lang="en-CA" sz="2400" kern="1200" dirty="0"/>
            <a:t>“political institutions”</a:t>
          </a:r>
        </a:p>
        <a:p>
          <a:pPr marL="0" lvl="0" indent="0" algn="ctr" defTabSz="1066800">
            <a:lnSpc>
              <a:spcPct val="90000"/>
            </a:lnSpc>
            <a:spcBef>
              <a:spcPct val="0"/>
            </a:spcBef>
            <a:spcAft>
              <a:spcPct val="35000"/>
            </a:spcAft>
            <a:buNone/>
          </a:pPr>
          <a:r>
            <a:rPr lang="en-CA" sz="2400" kern="1200" dirty="0"/>
            <a:t>“climate </a:t>
          </a:r>
          <a:r>
            <a:rPr lang="en-CA" sz="2400" kern="1200" dirty="0" err="1"/>
            <a:t>chanage</a:t>
          </a:r>
          <a:r>
            <a:rPr lang="en-CA" sz="2400" kern="1200" dirty="0"/>
            <a:t>”</a:t>
          </a:r>
        </a:p>
        <a:p>
          <a:pPr marL="0" lvl="0" indent="0" algn="ctr" defTabSz="1066800">
            <a:lnSpc>
              <a:spcPct val="90000"/>
            </a:lnSpc>
            <a:spcBef>
              <a:spcPct val="0"/>
            </a:spcBef>
            <a:spcAft>
              <a:spcPct val="35000"/>
            </a:spcAft>
            <a:buNone/>
          </a:pP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democra*</a:t>
          </a:r>
        </a:p>
        <a:p>
          <a:pPr marL="0" lvl="0" indent="0" algn="ctr" defTabSz="933450">
            <a:lnSpc>
              <a:spcPct val="90000"/>
            </a:lnSpc>
            <a:spcBef>
              <a:spcPct val="0"/>
            </a:spcBef>
            <a:spcAft>
              <a:spcPct val="35000"/>
            </a:spcAft>
            <a:buNone/>
          </a:pPr>
          <a:r>
            <a:rPr lang="en-US" sz="2100" kern="1200" dirty="0"/>
            <a:t>Finds: democracy, democracies, democratic, democratically, democratization</a:t>
          </a:r>
        </a:p>
      </dsp:txBody>
      <dsp:txXfrm>
        <a:off x="5427651" y="2442135"/>
        <a:ext cx="3488471" cy="20930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3/7/2023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3/7/2023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7509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3/7/2023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844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3/7/2023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8011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3/7/2023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0650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3/7/2023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657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3/7/2023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5727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3/7/2023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9224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3/7/2023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5504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3/7/2023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9872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3/7/2023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1606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3/7/2023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13920416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0" r:id="rId6"/>
    <p:sldLayoutId id="2147483776" r:id="rId7"/>
    <p:sldLayoutId id="2147483777" r:id="rId8"/>
    <p:sldLayoutId id="2147483778" r:id="rId9"/>
    <p:sldLayoutId id="2147483779" r:id="rId10"/>
    <p:sldLayoutId id="214748378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dghelpdesk.unescap.org/learn-more-about-climate-action#:~:text=According%20to%20UNDP%20%2C%20climate%20action,policies%2C%20strategies%20and%20planning%3B%20an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oncordiauniversity.on.worldcat.org/search?queryString=(women%20OR%20gender)%20AND%20Kenya*%20AND%20(elect*%20OR%20voting%20OR%20voter%20OR%20%22political%20participation%22%20OR%20representat*)&amp;databaseList="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library.concordia.ca/help/textbooks/?guid=textbooks"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library.concordia.ca/learn/finding-articles/scholarly-articles/"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library.concordia.ca/research/open-access/" TargetMode="External"/><Relationship Id="rId2" Type="http://schemas.openxmlformats.org/officeDocument/2006/relationships/hyperlink" Target="https://digitalrepository.unm.edu/cgi/viewcontent.cgi?article=1002&amp;context=open_acces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brary.concordia.ca/technology/borrow/" TargetMode="External"/><Relationship Id="rId2" Type="http://schemas.openxmlformats.org/officeDocument/2006/relationships/hyperlink" Target="https://library.concordia.ca/help/circulation/borrowing.php"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library.concordia.ca/technology/reproduction/kic-scanners.php" TargetMode="External"/><Relationship Id="rId4" Type="http://schemas.openxmlformats.org/officeDocument/2006/relationships/hyperlink" Target="https://adsys2.concordia.ca/dprintpay/"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ulrichsweb-serialssolutions-com.lib-ezproxy.concordia.c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doaj.org/" TargetMode="Externa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factcheck.org/" TargetMode="External"/><Relationship Id="rId7" Type="http://schemas.openxmlformats.org/officeDocument/2006/relationships/hyperlink" Target="https://reporterslab.org/fact-checking/" TargetMode="External"/><Relationship Id="rId2" Type="http://schemas.openxmlformats.org/officeDocument/2006/relationships/hyperlink" Target="https://onesearch.library.utoronto.ca/faq/how-do-i-spot-fake-news" TargetMode="External"/><Relationship Id="rId1" Type="http://schemas.openxmlformats.org/officeDocument/2006/relationships/slideLayout" Target="../slideLayouts/slideLayout2.xml"/><Relationship Id="rId6" Type="http://schemas.openxmlformats.org/officeDocument/2006/relationships/hyperlink" Target="https://cor.stanford.edu/" TargetMode="External"/><Relationship Id="rId5" Type="http://schemas.openxmlformats.org/officeDocument/2006/relationships/hyperlink" Target="http://www.snopes.com/" TargetMode="External"/><Relationship Id="rId4" Type="http://schemas.openxmlformats.org/officeDocument/2006/relationships/hyperlink" Target="http://www.politifact.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google.ca/search?as_q=elections+elect+voting+democracy+&amp;as_epq=&amp;as_oq=president+party+system+reform&amp;as_eq=&amp;as_nlo=&amp;as_nhi=&amp;lr=&amp;cr=&amp;as_qdr=all&amp;as_sitesearch=.gov.mw&amp;as_occt=any&amp;safe=images&amp;as_filetype=&amp;tbs="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library.concordia.ca/help/questions/" TargetMode="External"/><Relationship Id="rId1" Type="http://schemas.openxmlformats.org/officeDocument/2006/relationships/slideLayout" Target="../slideLayouts/slideLayout2.xml"/><Relationship Id="rId4" Type="http://schemas.openxmlformats.org/officeDocument/2006/relationships/hyperlink" Target="mailto:Michelle.Lake@Concordia.c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ncordiauniversity.on.worldcat.org/oclc/1006473114"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ncordiauniversity.on.worldcat.org/oclc/5548757955"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4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A3EA80-8812-45D7-7306-74295A669418}"/>
              </a:ext>
            </a:extLst>
          </p:cNvPr>
          <p:cNvPicPr>
            <a:picLocks noChangeAspect="1"/>
          </p:cNvPicPr>
          <p:nvPr/>
        </p:nvPicPr>
        <p:blipFill rotWithShape="1">
          <a:blip r:embed="rId2"/>
          <a:srcRect l="10888"/>
          <a:stretch/>
        </p:blipFill>
        <p:spPr>
          <a:xfrm>
            <a:off x="3523488" y="10"/>
            <a:ext cx="8668512" cy="6857990"/>
          </a:xfrm>
          <a:prstGeom prst="rect">
            <a:avLst/>
          </a:prstGeom>
        </p:spPr>
      </p:pic>
      <p:sp>
        <p:nvSpPr>
          <p:cNvPr id="58" name="Rectangle 5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A3AB91-0E5F-48EF-97FE-6F1F3AA1D43D}"/>
              </a:ext>
            </a:extLst>
          </p:cNvPr>
          <p:cNvSpPr>
            <a:spLocks noGrp="1"/>
          </p:cNvSpPr>
          <p:nvPr>
            <p:ph type="ctrTitle"/>
          </p:nvPr>
        </p:nvSpPr>
        <p:spPr>
          <a:xfrm>
            <a:off x="477981" y="1122363"/>
            <a:ext cx="4023360" cy="3204134"/>
          </a:xfrm>
        </p:spPr>
        <p:txBody>
          <a:bodyPr anchor="b">
            <a:normAutofit/>
          </a:bodyPr>
          <a:lstStyle/>
          <a:p>
            <a:r>
              <a:rPr lang="en-US" sz="4400" dirty="0"/>
              <a:t>POLI 366 </a:t>
            </a:r>
            <a:br>
              <a:rPr lang="en-US" sz="4400" dirty="0"/>
            </a:br>
            <a:r>
              <a:rPr lang="en-US" sz="4400" dirty="0"/>
              <a:t>Politics of Africa </a:t>
            </a:r>
            <a:br>
              <a:rPr lang="en-US" sz="4400" dirty="0"/>
            </a:br>
            <a:r>
              <a:rPr lang="en-US" sz="4400" dirty="0"/>
              <a:t>Library Workshop</a:t>
            </a:r>
            <a:endParaRPr lang="en-CA" sz="4400" dirty="0"/>
          </a:p>
        </p:txBody>
      </p:sp>
      <p:sp>
        <p:nvSpPr>
          <p:cNvPr id="3" name="Subtitle 2">
            <a:extLst>
              <a:ext uri="{FF2B5EF4-FFF2-40B4-BE49-F238E27FC236}">
                <a16:creationId xmlns:a16="http://schemas.microsoft.com/office/drawing/2014/main" id="{E1CAD3B0-02AA-4390-8133-4884CB675EFD}"/>
              </a:ext>
            </a:extLst>
          </p:cNvPr>
          <p:cNvSpPr>
            <a:spLocks noGrp="1"/>
          </p:cNvSpPr>
          <p:nvPr>
            <p:ph type="subTitle" idx="1"/>
          </p:nvPr>
        </p:nvSpPr>
        <p:spPr>
          <a:xfrm>
            <a:off x="477980" y="4872922"/>
            <a:ext cx="4023359" cy="1208141"/>
          </a:xfrm>
        </p:spPr>
        <p:txBody>
          <a:bodyPr>
            <a:normAutofit/>
          </a:bodyPr>
          <a:lstStyle/>
          <a:p>
            <a:pPr>
              <a:lnSpc>
                <a:spcPct val="100000"/>
              </a:lnSpc>
            </a:pPr>
            <a:r>
              <a:rPr lang="en-US" sz="1400"/>
              <a:t>Michelle Lake</a:t>
            </a:r>
          </a:p>
          <a:p>
            <a:pPr>
              <a:lnSpc>
                <a:spcPct val="100000"/>
              </a:lnSpc>
            </a:pPr>
            <a:r>
              <a:rPr lang="en-US" sz="1400"/>
              <a:t>Librarian for Political Science, SCPA, FPST, and Government Publications</a:t>
            </a:r>
          </a:p>
          <a:p>
            <a:pPr>
              <a:lnSpc>
                <a:spcPct val="100000"/>
              </a:lnSpc>
            </a:pPr>
            <a:r>
              <a:rPr lang="en-US" sz="1400"/>
              <a:t>Michelle.Lake@Concordia.ca</a:t>
            </a:r>
            <a:endParaRPr lang="en-CA" sz="1400"/>
          </a:p>
        </p:txBody>
      </p:sp>
      <p:sp>
        <p:nvSpPr>
          <p:cNvPr id="59" name="Rectangle 5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4640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B876-4E91-44C0-A471-EE669FF3C182}"/>
              </a:ext>
            </a:extLst>
          </p:cNvPr>
          <p:cNvSpPr>
            <a:spLocks noGrp="1"/>
          </p:cNvSpPr>
          <p:nvPr>
            <p:ph type="title"/>
          </p:nvPr>
        </p:nvSpPr>
        <p:spPr>
          <a:xfrm>
            <a:off x="841248" y="728419"/>
            <a:ext cx="10509504" cy="954607"/>
          </a:xfrm>
        </p:spPr>
        <p:txBody>
          <a:bodyPr anchor="b">
            <a:normAutofit fontScale="90000"/>
          </a:bodyPr>
          <a:lstStyle/>
          <a:p>
            <a:r>
              <a:rPr lang="en-US" sz="3100" b="0" dirty="0" err="1"/>
              <a:t>Fombad</a:t>
            </a:r>
            <a:r>
              <a:rPr lang="en-US" sz="3100" b="0" dirty="0"/>
              <a:t>, C.M. &amp; </a:t>
            </a:r>
            <a:r>
              <a:rPr lang="en-US" sz="3100" b="0" dirty="0" err="1"/>
              <a:t>Steytler</a:t>
            </a:r>
            <a:r>
              <a:rPr lang="en-US" sz="3100" b="0" dirty="0"/>
              <a:t>, N.C. (Eds).  (2021). </a:t>
            </a:r>
            <a:r>
              <a:rPr lang="en-US" sz="3100" b="0" i="1" dirty="0"/>
              <a:t>Democracy, elections, and constitutionalism in Africa.</a:t>
            </a:r>
            <a:r>
              <a:rPr lang="en-US" sz="3100" b="0" dirty="0"/>
              <a:t> New York: Oxford University Press</a:t>
            </a:r>
            <a:r>
              <a:rPr lang="en-US" sz="2600" b="0" dirty="0"/>
              <a:t>.</a:t>
            </a:r>
            <a:endParaRPr lang="en-CA" sz="2600" b="0" dirty="0"/>
          </a:p>
        </p:txBody>
      </p:sp>
      <p:pic>
        <p:nvPicPr>
          <p:cNvPr id="6" name="Content Placeholder 5">
            <a:extLst>
              <a:ext uri="{FF2B5EF4-FFF2-40B4-BE49-F238E27FC236}">
                <a16:creationId xmlns:a16="http://schemas.microsoft.com/office/drawing/2014/main" id="{7EBD1D63-A1E9-48E9-94C5-87D3CA5489D3}"/>
              </a:ext>
            </a:extLst>
          </p:cNvPr>
          <p:cNvPicPr>
            <a:picLocks noGrp="1" noChangeAspect="1"/>
          </p:cNvPicPr>
          <p:nvPr>
            <p:ph idx="1"/>
          </p:nvPr>
        </p:nvPicPr>
        <p:blipFill>
          <a:blip r:embed="rId2"/>
          <a:stretch>
            <a:fillRect/>
          </a:stretch>
        </p:blipFill>
        <p:spPr>
          <a:xfrm>
            <a:off x="181409" y="2574389"/>
            <a:ext cx="11799961" cy="3432516"/>
          </a:xfrm>
          <a:prstGeom prst="rect">
            <a:avLst/>
          </a:prstGeom>
        </p:spPr>
      </p:pic>
    </p:spTree>
    <p:extLst>
      <p:ext uri="{BB962C8B-B14F-4D97-AF65-F5344CB8AC3E}">
        <p14:creationId xmlns:p14="http://schemas.microsoft.com/office/powerpoint/2010/main" val="2730574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6B7D9-0591-4578-81A9-56834F19AD3E}"/>
              </a:ext>
            </a:extLst>
          </p:cNvPr>
          <p:cNvPicPr>
            <a:picLocks noChangeAspect="1"/>
          </p:cNvPicPr>
          <p:nvPr/>
        </p:nvPicPr>
        <p:blipFill>
          <a:blip r:embed="rId2"/>
          <a:stretch>
            <a:fillRect/>
          </a:stretch>
        </p:blipFill>
        <p:spPr>
          <a:xfrm>
            <a:off x="539261" y="192917"/>
            <a:ext cx="11113477" cy="4996672"/>
          </a:xfrm>
          <a:prstGeom prst="rect">
            <a:avLst/>
          </a:prstGeom>
        </p:spPr>
      </p:pic>
      <p:sp>
        <p:nvSpPr>
          <p:cNvPr id="5" name="Callout: Left Arrow 4">
            <a:extLst>
              <a:ext uri="{FF2B5EF4-FFF2-40B4-BE49-F238E27FC236}">
                <a16:creationId xmlns:a16="http://schemas.microsoft.com/office/drawing/2014/main" id="{115582C1-E1AD-4168-9653-E5EED0C8C38E}"/>
              </a:ext>
            </a:extLst>
          </p:cNvPr>
          <p:cNvSpPr/>
          <p:nvPr/>
        </p:nvSpPr>
        <p:spPr>
          <a:xfrm>
            <a:off x="6241774" y="3949148"/>
            <a:ext cx="3379304" cy="133847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book is in print, in the library, click on ‘Locate’ to find it on the shelf</a:t>
            </a:r>
            <a:endParaRPr lang="en-CA" dirty="0"/>
          </a:p>
        </p:txBody>
      </p:sp>
      <p:sp>
        <p:nvSpPr>
          <p:cNvPr id="6" name="Oval 5">
            <a:extLst>
              <a:ext uri="{FF2B5EF4-FFF2-40B4-BE49-F238E27FC236}">
                <a16:creationId xmlns:a16="http://schemas.microsoft.com/office/drawing/2014/main" id="{D7F2BE67-5972-4939-BC90-7104F41CBAC5}"/>
              </a:ext>
            </a:extLst>
          </p:cNvPr>
          <p:cNvSpPr/>
          <p:nvPr/>
        </p:nvSpPr>
        <p:spPr>
          <a:xfrm>
            <a:off x="2849217" y="3564835"/>
            <a:ext cx="1550505" cy="54333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3A868E81-A1EA-441E-AB1A-7DBEE441AEF0}"/>
              </a:ext>
            </a:extLst>
          </p:cNvPr>
          <p:cNvPicPr>
            <a:picLocks noChangeAspect="1"/>
          </p:cNvPicPr>
          <p:nvPr/>
        </p:nvPicPr>
        <p:blipFill>
          <a:blip r:embed="rId3"/>
          <a:stretch>
            <a:fillRect/>
          </a:stretch>
        </p:blipFill>
        <p:spPr>
          <a:xfrm>
            <a:off x="1924050" y="542925"/>
            <a:ext cx="8343900" cy="5772150"/>
          </a:xfrm>
          <a:prstGeom prst="rect">
            <a:avLst/>
          </a:prstGeom>
        </p:spPr>
      </p:pic>
      <p:sp>
        <p:nvSpPr>
          <p:cNvPr id="8" name="Callout: Up Arrow 7">
            <a:extLst>
              <a:ext uri="{FF2B5EF4-FFF2-40B4-BE49-F238E27FC236}">
                <a16:creationId xmlns:a16="http://schemas.microsoft.com/office/drawing/2014/main" id="{DE2BD77E-8E16-4337-B7AC-DD28012BFFD9}"/>
              </a:ext>
            </a:extLst>
          </p:cNvPr>
          <p:cNvSpPr/>
          <p:nvPr/>
        </p:nvSpPr>
        <p:spPr>
          <a:xfrm>
            <a:off x="2266121" y="3564836"/>
            <a:ext cx="2716695" cy="3100248"/>
          </a:xfrm>
          <a:prstGeom prst="up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Use this information to locate the book, on shelf 56, on the 4</a:t>
            </a:r>
            <a:r>
              <a:rPr lang="en-US" sz="1600" baseline="30000" dirty="0"/>
              <a:t>th</a:t>
            </a:r>
            <a:r>
              <a:rPr lang="en-US" sz="1600" dirty="0"/>
              <a:t> floor of Webster library.</a:t>
            </a:r>
          </a:p>
          <a:p>
            <a:pPr algn="ctr"/>
            <a:endParaRPr lang="en-US" sz="1600" dirty="0"/>
          </a:p>
          <a:p>
            <a:pPr algn="ctr"/>
            <a:r>
              <a:rPr lang="en-US" sz="1600" dirty="0"/>
              <a:t>The call number is the book’s address on the shelf.</a:t>
            </a:r>
            <a:endParaRPr lang="en-CA" sz="1600" dirty="0"/>
          </a:p>
        </p:txBody>
      </p:sp>
    </p:spTree>
    <p:extLst>
      <p:ext uri="{BB962C8B-B14F-4D97-AF65-F5344CB8AC3E}">
        <p14:creationId xmlns:p14="http://schemas.microsoft.com/office/powerpoint/2010/main" val="345035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77C7-7CA3-48AA-AF92-795E3CDD3B57}"/>
              </a:ext>
            </a:extLst>
          </p:cNvPr>
          <p:cNvSpPr>
            <a:spLocks noGrp="1"/>
          </p:cNvSpPr>
          <p:nvPr>
            <p:ph type="title"/>
          </p:nvPr>
        </p:nvSpPr>
        <p:spPr>
          <a:xfrm>
            <a:off x="7477866" y="2340550"/>
            <a:ext cx="4087306" cy="2889114"/>
          </a:xfrm>
        </p:spPr>
        <p:txBody>
          <a:bodyPr vert="horz" lIns="91440" tIns="45720" rIns="91440" bIns="45720" rtlCol="0" anchor="b">
            <a:normAutofit fontScale="90000"/>
          </a:bodyPr>
          <a:lstStyle/>
          <a:p>
            <a:r>
              <a:rPr lang="en-US" sz="5400" b="0" dirty="0"/>
              <a:t>Search Strategies to find scholarly journal articles </a:t>
            </a:r>
          </a:p>
        </p:txBody>
      </p:sp>
      <p:pic>
        <p:nvPicPr>
          <p:cNvPr id="4" name="Picture 3" descr="Magnifying glass and question mark">
            <a:extLst>
              <a:ext uri="{FF2B5EF4-FFF2-40B4-BE49-F238E27FC236}">
                <a16:creationId xmlns:a16="http://schemas.microsoft.com/office/drawing/2014/main" id="{987B6DE6-DCC6-E7F8-1AFD-FF97C33B7965}"/>
              </a:ext>
            </a:extLst>
          </p:cNvPr>
          <p:cNvPicPr>
            <a:picLocks noChangeAspect="1"/>
          </p:cNvPicPr>
          <p:nvPr/>
        </p:nvPicPr>
        <p:blipFill rotWithShape="1">
          <a:blip r:embed="rId2"/>
          <a:srcRect l="23000" r="1935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82374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1651327494"/>
              </p:ext>
            </p:extLst>
          </p:nvPr>
        </p:nvGraphicFramePr>
        <p:xfrm>
          <a:off x="917448" y="1700089"/>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413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2976689007"/>
              </p:ext>
            </p:extLst>
          </p:nvPr>
        </p:nvGraphicFramePr>
        <p:xfrm>
          <a:off x="841248" y="1509589"/>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77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991" y="290264"/>
            <a:ext cx="10175631" cy="990600"/>
          </a:xfrm>
        </p:spPr>
        <p:txBody>
          <a:bodyPr rtlCol="0">
            <a:normAutofit/>
          </a:bodyPr>
          <a:lstStyle/>
          <a:p>
            <a:pPr algn="ctr">
              <a:defRPr/>
            </a:pPr>
            <a:r>
              <a:rPr lang="en-US" sz="4000" dirty="0"/>
              <a:t>Avoid Searching with Linking words</a:t>
            </a:r>
            <a:endParaRPr lang="en-CA" sz="4000" dirty="0"/>
          </a:p>
        </p:txBody>
      </p:sp>
      <p:sp>
        <p:nvSpPr>
          <p:cNvPr id="16387" name="Content Placeholder 2"/>
          <p:cNvSpPr>
            <a:spLocks noGrp="1"/>
          </p:cNvSpPr>
          <p:nvPr>
            <p:ph idx="1"/>
          </p:nvPr>
        </p:nvSpPr>
        <p:spPr>
          <a:xfrm>
            <a:off x="908991" y="2144943"/>
            <a:ext cx="6495766" cy="4910855"/>
          </a:xfrm>
        </p:spPr>
        <p:txBody>
          <a:bodyPr>
            <a:noAutofit/>
          </a:bodyPr>
          <a:lstStyle/>
          <a:p>
            <a:pPr>
              <a:buFont typeface="Arial" panose="020B0604020202020204" pitchFamily="34" charset="0"/>
              <a:buChar char="•"/>
            </a:pPr>
            <a:r>
              <a:rPr lang="en-US" altLang="en-US" sz="2000" dirty="0">
                <a:solidFill>
                  <a:schemeClr val="tx1"/>
                </a:solidFill>
              </a:rPr>
              <a:t>Effects  </a:t>
            </a:r>
          </a:p>
          <a:p>
            <a:pPr>
              <a:buFont typeface="Arial" panose="020B0604020202020204" pitchFamily="34" charset="0"/>
              <a:buChar char="•"/>
            </a:pPr>
            <a:r>
              <a:rPr lang="en-US" altLang="en-US" sz="2000" dirty="0">
                <a:solidFill>
                  <a:schemeClr val="tx1"/>
                </a:solidFill>
              </a:rPr>
              <a:t>Impact </a:t>
            </a:r>
          </a:p>
          <a:p>
            <a:pPr>
              <a:buFont typeface="Arial" panose="020B0604020202020204" pitchFamily="34" charset="0"/>
              <a:buChar char="•"/>
            </a:pPr>
            <a:r>
              <a:rPr lang="en-US" altLang="en-US" sz="2000" dirty="0">
                <a:solidFill>
                  <a:schemeClr val="tx1"/>
                </a:solidFill>
              </a:rPr>
              <a:t>Consequences  </a:t>
            </a:r>
          </a:p>
          <a:p>
            <a:pPr>
              <a:buFont typeface="Arial" panose="020B0604020202020204" pitchFamily="34" charset="0"/>
              <a:buChar char="•"/>
            </a:pPr>
            <a:r>
              <a:rPr lang="en-US" altLang="en-US" sz="2000" dirty="0">
                <a:solidFill>
                  <a:schemeClr val="tx1"/>
                </a:solidFill>
              </a:rPr>
              <a:t>Influence </a:t>
            </a:r>
          </a:p>
          <a:p>
            <a:pPr>
              <a:buFont typeface="Arial" panose="020B0604020202020204" pitchFamily="34" charset="0"/>
              <a:buChar char="•"/>
            </a:pPr>
            <a:r>
              <a:rPr lang="en-US" altLang="en-US" sz="2000" dirty="0">
                <a:solidFill>
                  <a:schemeClr val="tx1"/>
                </a:solidFill>
              </a:rPr>
              <a:t>Results</a:t>
            </a:r>
          </a:p>
          <a:p>
            <a:pPr>
              <a:buFont typeface="Arial" panose="020B0604020202020204" pitchFamily="34" charset="0"/>
              <a:buChar char="•"/>
            </a:pPr>
            <a:r>
              <a:rPr lang="en-US" altLang="en-US" sz="2000" dirty="0">
                <a:solidFill>
                  <a:schemeClr val="tx1"/>
                </a:solidFill>
              </a:rPr>
              <a:t>Importance </a:t>
            </a:r>
          </a:p>
          <a:p>
            <a:pPr>
              <a:buFont typeface="Arial" panose="020B0604020202020204" pitchFamily="34" charset="0"/>
              <a:buChar char="•"/>
            </a:pPr>
            <a:r>
              <a:rPr lang="en-US" altLang="en-US" sz="2000" dirty="0">
                <a:solidFill>
                  <a:schemeClr val="tx1"/>
                </a:solidFill>
              </a:rPr>
              <a:t>Significance</a:t>
            </a:r>
          </a:p>
          <a:p>
            <a:pPr>
              <a:buFont typeface="Arial" panose="020B0604020202020204" pitchFamily="34" charset="0"/>
              <a:buChar char="•"/>
            </a:pPr>
            <a:r>
              <a:rPr lang="en-US" altLang="en-US" sz="2000" dirty="0">
                <a:solidFill>
                  <a:schemeClr val="tx1"/>
                </a:solidFill>
              </a:rPr>
              <a:t>Response</a:t>
            </a:r>
          </a:p>
          <a:p>
            <a:pPr>
              <a:buFont typeface="Arial" panose="020B0604020202020204" pitchFamily="34" charset="0"/>
              <a:buChar char="•"/>
            </a:pPr>
            <a:r>
              <a:rPr lang="en-US" altLang="en-US" sz="2000" dirty="0">
                <a:solidFill>
                  <a:schemeClr val="tx1"/>
                </a:solidFill>
              </a:rPr>
              <a:t>Emphasis</a:t>
            </a:r>
          </a:p>
          <a:p>
            <a:r>
              <a:rPr lang="en-US" altLang="en-US" sz="2000" dirty="0">
                <a:solidFill>
                  <a:schemeClr val="tx1"/>
                </a:solidFill>
              </a:rPr>
              <a:t> </a:t>
            </a:r>
            <a:r>
              <a:rPr lang="en-US" altLang="en-US" sz="2000" dirty="0"/>
              <a:t>C</a:t>
            </a:r>
            <a:r>
              <a:rPr lang="en-US" altLang="en-US" sz="2000" dirty="0">
                <a:solidFill>
                  <a:schemeClr val="tx1"/>
                </a:solidFill>
              </a:rPr>
              <a:t>auses </a:t>
            </a:r>
            <a:endParaRPr lang="en-CA" altLang="en-US" dirty="0"/>
          </a:p>
        </p:txBody>
      </p:sp>
      <p:sp>
        <p:nvSpPr>
          <p:cNvPr id="4" name="TextBox 3"/>
          <p:cNvSpPr txBox="1"/>
          <p:nvPr/>
        </p:nvSpPr>
        <p:spPr>
          <a:xfrm>
            <a:off x="4185730" y="1457581"/>
            <a:ext cx="3347075" cy="2246769"/>
          </a:xfrm>
          <a:prstGeom prst="rect">
            <a:avLst/>
          </a:prstGeom>
          <a:solidFill>
            <a:srgbClr val="FFC000"/>
          </a:solid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t>Each author may use different linking words when discussing similar topics</a:t>
            </a:r>
            <a:r>
              <a:rPr lang="en-US" sz="2400" dirty="0"/>
              <a:t>. </a:t>
            </a:r>
            <a:endParaRPr lang="en-CA" sz="2400" dirty="0"/>
          </a:p>
        </p:txBody>
      </p:sp>
      <p:sp>
        <p:nvSpPr>
          <p:cNvPr id="6" name="TextBox 5"/>
          <p:cNvSpPr txBox="1"/>
          <p:nvPr/>
        </p:nvSpPr>
        <p:spPr>
          <a:xfrm>
            <a:off x="6835304" y="3881067"/>
            <a:ext cx="4033838" cy="2146742"/>
          </a:xfrm>
          <a:prstGeom prst="rect">
            <a:avLst/>
          </a:prstGeom>
          <a:solidFill>
            <a:srgbClr val="0070C0"/>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n-US" sz="2400" dirty="0"/>
              <a:t>You don’t want your search to be limited to those books and articles that only contain the word “effect” or “consequence”</a:t>
            </a:r>
            <a:endParaRPr lang="en-CA" sz="2400" dirty="0"/>
          </a:p>
          <a:p>
            <a:pPr>
              <a:defRPr/>
            </a:pPr>
            <a:endParaRPr lang="en-CA" sz="1350" dirty="0"/>
          </a:p>
        </p:txBody>
      </p:sp>
    </p:spTree>
    <p:extLst>
      <p:ext uri="{BB962C8B-B14F-4D97-AF65-F5344CB8AC3E}">
        <p14:creationId xmlns:p14="http://schemas.microsoft.com/office/powerpoint/2010/main" val="230549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00DA-9DB6-4C7E-BAA2-F87011713919}"/>
              </a:ext>
            </a:extLst>
          </p:cNvPr>
          <p:cNvSpPr>
            <a:spLocks noGrp="1"/>
          </p:cNvSpPr>
          <p:nvPr>
            <p:ph type="title"/>
          </p:nvPr>
        </p:nvSpPr>
        <p:spPr/>
        <p:txBody>
          <a:bodyPr/>
          <a:lstStyle/>
          <a:p>
            <a:r>
              <a:rPr lang="en-US" dirty="0"/>
              <a:t>Breaking down a topic</a:t>
            </a:r>
            <a:endParaRPr lang="en-CA" dirty="0"/>
          </a:p>
        </p:txBody>
      </p:sp>
      <p:sp>
        <p:nvSpPr>
          <p:cNvPr id="3" name="Content Placeholder 2">
            <a:extLst>
              <a:ext uri="{FF2B5EF4-FFF2-40B4-BE49-F238E27FC236}">
                <a16:creationId xmlns:a16="http://schemas.microsoft.com/office/drawing/2014/main" id="{AAAF2453-8FD6-46E2-A064-557C37A75800}"/>
              </a:ext>
            </a:extLst>
          </p:cNvPr>
          <p:cNvSpPr>
            <a:spLocks noGrp="1"/>
          </p:cNvSpPr>
          <p:nvPr>
            <p:ph idx="1"/>
          </p:nvPr>
        </p:nvSpPr>
        <p:spPr>
          <a:xfrm>
            <a:off x="837272" y="2385259"/>
            <a:ext cx="10168128" cy="2027715"/>
          </a:xfrm>
        </p:spPr>
        <p:txBody>
          <a:bodyPr/>
          <a:lstStyle/>
          <a:p>
            <a:pPr marL="0" indent="0">
              <a:buNone/>
            </a:pPr>
            <a:r>
              <a:rPr lang="en-US" dirty="0"/>
              <a:t>What explains the frequency and size of protests (or their absence)? Focusing on climate change, how reliably do the scale of protests and their prominence (i.e., in terms of media attention) reflect the depth and breadth of concern about the need for climate action?</a:t>
            </a:r>
          </a:p>
        </p:txBody>
      </p:sp>
      <p:sp>
        <p:nvSpPr>
          <p:cNvPr id="4" name="Rectangle: Rounded Corners 3">
            <a:extLst>
              <a:ext uri="{FF2B5EF4-FFF2-40B4-BE49-F238E27FC236}">
                <a16:creationId xmlns:a16="http://schemas.microsoft.com/office/drawing/2014/main" id="{631137F1-5DB3-4233-A665-727EB089FB6E}"/>
              </a:ext>
            </a:extLst>
          </p:cNvPr>
          <p:cNvSpPr/>
          <p:nvPr/>
        </p:nvSpPr>
        <p:spPr>
          <a:xfrm>
            <a:off x="3511826" y="2464904"/>
            <a:ext cx="4426226" cy="344557"/>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Rounded Corners 4">
            <a:extLst>
              <a:ext uri="{FF2B5EF4-FFF2-40B4-BE49-F238E27FC236}">
                <a16:creationId xmlns:a16="http://schemas.microsoft.com/office/drawing/2014/main" id="{C6A86068-2985-46CD-B416-99847BAE6FDF}"/>
              </a:ext>
            </a:extLst>
          </p:cNvPr>
          <p:cNvSpPr/>
          <p:nvPr/>
        </p:nvSpPr>
        <p:spPr>
          <a:xfrm>
            <a:off x="2756187" y="2813237"/>
            <a:ext cx="2239883" cy="44679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Rounded Corners 5">
            <a:extLst>
              <a:ext uri="{FF2B5EF4-FFF2-40B4-BE49-F238E27FC236}">
                <a16:creationId xmlns:a16="http://schemas.microsoft.com/office/drawing/2014/main" id="{B40D4AC6-66D9-4E7A-B598-0232B57DDD47}"/>
              </a:ext>
            </a:extLst>
          </p:cNvPr>
          <p:cNvSpPr/>
          <p:nvPr/>
        </p:nvSpPr>
        <p:spPr>
          <a:xfrm>
            <a:off x="7752522" y="2842724"/>
            <a:ext cx="2504661" cy="344557"/>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83BBB843-D028-4CA1-97A4-38F572DB344A}"/>
              </a:ext>
            </a:extLst>
          </p:cNvPr>
          <p:cNvSpPr/>
          <p:nvPr/>
        </p:nvSpPr>
        <p:spPr>
          <a:xfrm>
            <a:off x="5496073" y="3200267"/>
            <a:ext cx="2441979" cy="444479"/>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1BA623E5-A8C5-4A10-BA26-06FE47C57E92}"/>
              </a:ext>
            </a:extLst>
          </p:cNvPr>
          <p:cNvSpPr/>
          <p:nvPr/>
        </p:nvSpPr>
        <p:spPr>
          <a:xfrm>
            <a:off x="3061252" y="3579743"/>
            <a:ext cx="1272209" cy="444479"/>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a:extLst>
              <a:ext uri="{FF2B5EF4-FFF2-40B4-BE49-F238E27FC236}">
                <a16:creationId xmlns:a16="http://schemas.microsoft.com/office/drawing/2014/main" id="{C0B385D3-3F23-4B72-87D3-12C67BA49CF3}"/>
              </a:ext>
            </a:extLst>
          </p:cNvPr>
          <p:cNvSpPr/>
          <p:nvPr/>
        </p:nvSpPr>
        <p:spPr>
          <a:xfrm>
            <a:off x="7023652" y="3644747"/>
            <a:ext cx="2279374" cy="40379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3DFE2961-815E-4380-B1D4-2FC33D92F4BF}"/>
              </a:ext>
            </a:extLst>
          </p:cNvPr>
          <p:cNvSpPr txBox="1"/>
          <p:nvPr/>
        </p:nvSpPr>
        <p:spPr>
          <a:xfrm>
            <a:off x="837272" y="4361091"/>
            <a:ext cx="10168128" cy="2215991"/>
          </a:xfrm>
          <a:prstGeom prst="rect">
            <a:avLst/>
          </a:prstGeom>
          <a:noFill/>
        </p:spPr>
        <p:txBody>
          <a:bodyPr wrap="square" rtlCol="0">
            <a:spAutoFit/>
          </a:bodyPr>
          <a:lstStyle/>
          <a:p>
            <a:pPr marL="285750" indent="-285750">
              <a:buFont typeface="Arial" panose="020B0604020202020204" pitchFamily="34" charset="0"/>
              <a:buChar char="•"/>
            </a:pPr>
            <a:r>
              <a:rPr lang="en-US" sz="2400" dirty="0"/>
              <a:t>Protests (scale, size, frequency, absence)</a:t>
            </a:r>
          </a:p>
          <a:p>
            <a:pPr marL="285750" indent="-285750">
              <a:buFont typeface="Arial" panose="020B0604020202020204" pitchFamily="34" charset="0"/>
              <a:buChar char="•"/>
            </a:pPr>
            <a:r>
              <a:rPr lang="en-US" sz="2400" dirty="0"/>
              <a:t>Climate change</a:t>
            </a:r>
          </a:p>
          <a:p>
            <a:pPr marL="285750" indent="-285750">
              <a:buFont typeface="Arial" panose="020B0604020202020204" pitchFamily="34" charset="0"/>
              <a:buChar char="•"/>
            </a:pPr>
            <a:r>
              <a:rPr lang="en-US" sz="2400" dirty="0"/>
              <a:t>Media attention</a:t>
            </a:r>
          </a:p>
          <a:p>
            <a:pPr marL="285750" indent="-285750">
              <a:buFont typeface="Arial" panose="020B0604020202020204" pitchFamily="34" charset="0"/>
              <a:buChar char="•"/>
            </a:pPr>
            <a:r>
              <a:rPr lang="en-US" sz="2400" dirty="0"/>
              <a:t>Concern </a:t>
            </a:r>
          </a:p>
          <a:p>
            <a:pPr marL="285750" indent="-285750">
              <a:buFont typeface="Arial" panose="020B0604020202020204" pitchFamily="34" charset="0"/>
              <a:buChar char="•"/>
            </a:pPr>
            <a:r>
              <a:rPr lang="en-US" sz="2400" dirty="0"/>
              <a:t>Climate action</a:t>
            </a:r>
          </a:p>
          <a:p>
            <a:endParaRPr lang="en-CA" dirty="0"/>
          </a:p>
        </p:txBody>
      </p:sp>
    </p:spTree>
    <p:extLst>
      <p:ext uri="{BB962C8B-B14F-4D97-AF65-F5344CB8AC3E}">
        <p14:creationId xmlns:p14="http://schemas.microsoft.com/office/powerpoint/2010/main" val="384242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2921-79B8-4BAF-9CFF-4484BC0266FE}"/>
              </a:ext>
            </a:extLst>
          </p:cNvPr>
          <p:cNvSpPr>
            <a:spLocks noGrp="1"/>
          </p:cNvSpPr>
          <p:nvPr>
            <p:ph type="title"/>
          </p:nvPr>
        </p:nvSpPr>
        <p:spPr/>
        <p:txBody>
          <a:bodyPr/>
          <a:lstStyle/>
          <a:p>
            <a:r>
              <a:rPr lang="en-US" dirty="0"/>
              <a:t>Alternate terms</a:t>
            </a:r>
            <a:endParaRPr lang="en-CA" dirty="0"/>
          </a:p>
        </p:txBody>
      </p:sp>
      <p:graphicFrame>
        <p:nvGraphicFramePr>
          <p:cNvPr id="4" name="Table 4">
            <a:extLst>
              <a:ext uri="{FF2B5EF4-FFF2-40B4-BE49-F238E27FC236}">
                <a16:creationId xmlns:a16="http://schemas.microsoft.com/office/drawing/2014/main" id="{BBB03478-9B11-434D-8DE7-CAB7EA07D982}"/>
              </a:ext>
            </a:extLst>
          </p:cNvPr>
          <p:cNvGraphicFramePr>
            <a:graphicFrameLocks noGrp="1"/>
          </p:cNvGraphicFramePr>
          <p:nvPr>
            <p:ph idx="1"/>
            <p:extLst>
              <p:ext uri="{D42A27DB-BD31-4B8C-83A1-F6EECF244321}">
                <p14:modId xmlns:p14="http://schemas.microsoft.com/office/powerpoint/2010/main" val="2096034736"/>
              </p:ext>
            </p:extLst>
          </p:nvPr>
        </p:nvGraphicFramePr>
        <p:xfrm>
          <a:off x="829676" y="2279305"/>
          <a:ext cx="10532648" cy="4187754"/>
        </p:xfrm>
        <a:graphic>
          <a:graphicData uri="http://schemas.openxmlformats.org/drawingml/2006/table">
            <a:tbl>
              <a:tblPr firstRow="1" bandRow="1">
                <a:tableStyleId>{073A0DAA-6AF3-43AB-8588-CEC1D06C72B9}</a:tableStyleId>
              </a:tblPr>
              <a:tblGrid>
                <a:gridCol w="4577211">
                  <a:extLst>
                    <a:ext uri="{9D8B030D-6E8A-4147-A177-3AD203B41FA5}">
                      <a16:colId xmlns:a16="http://schemas.microsoft.com/office/drawing/2014/main" val="177662380"/>
                    </a:ext>
                  </a:extLst>
                </a:gridCol>
                <a:gridCol w="5955437">
                  <a:extLst>
                    <a:ext uri="{9D8B030D-6E8A-4147-A177-3AD203B41FA5}">
                      <a16:colId xmlns:a16="http://schemas.microsoft.com/office/drawing/2014/main" val="2498877263"/>
                    </a:ext>
                  </a:extLst>
                </a:gridCol>
              </a:tblGrid>
              <a:tr h="434859">
                <a:tc>
                  <a:txBody>
                    <a:bodyPr/>
                    <a:lstStyle/>
                    <a:p>
                      <a:r>
                        <a:rPr lang="en-US" dirty="0"/>
                        <a:t>Key concept</a:t>
                      </a:r>
                      <a:endParaRPr lang="en-CA" dirty="0"/>
                    </a:p>
                  </a:txBody>
                  <a:tcPr/>
                </a:tc>
                <a:tc>
                  <a:txBody>
                    <a:bodyPr/>
                    <a:lstStyle/>
                    <a:p>
                      <a:r>
                        <a:rPr lang="en-US" dirty="0"/>
                        <a:t>Synonyms or alternate terms </a:t>
                      </a:r>
                      <a:endParaRPr lang="en-CA" dirty="0"/>
                    </a:p>
                  </a:txBody>
                  <a:tcPr/>
                </a:tc>
                <a:extLst>
                  <a:ext uri="{0D108BD9-81ED-4DB2-BD59-A6C34878D82A}">
                    <a16:rowId xmlns:a16="http://schemas.microsoft.com/office/drawing/2014/main" val="1576661391"/>
                  </a:ext>
                </a:extLst>
              </a:tr>
              <a:tr h="750579">
                <a:tc>
                  <a:txBody>
                    <a:bodyPr/>
                    <a:lstStyle/>
                    <a:p>
                      <a:r>
                        <a:rPr lang="en-US" sz="1800" dirty="0"/>
                        <a:t>Protests (scale, size, frequency, absence)</a:t>
                      </a:r>
                      <a:endParaRPr lang="en-CA" dirty="0"/>
                    </a:p>
                  </a:txBody>
                  <a:tcPr/>
                </a:tc>
                <a:tc>
                  <a:txBody>
                    <a:bodyPr/>
                    <a:lstStyle/>
                    <a:p>
                      <a:r>
                        <a:rPr lang="en-US" dirty="0"/>
                        <a:t>Strike, demonstration, resistance, revolt, riot, civil disobedience </a:t>
                      </a:r>
                      <a:endParaRPr lang="en-CA" dirty="0"/>
                    </a:p>
                  </a:txBody>
                  <a:tcPr/>
                </a:tc>
                <a:extLst>
                  <a:ext uri="{0D108BD9-81ED-4DB2-BD59-A6C34878D82A}">
                    <a16:rowId xmlns:a16="http://schemas.microsoft.com/office/drawing/2014/main" val="1270592866"/>
                  </a:ext>
                </a:extLst>
              </a:tr>
              <a:tr h="750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Climate change</a:t>
                      </a:r>
                    </a:p>
                    <a:p>
                      <a:endParaRPr lang="en-CA" dirty="0"/>
                    </a:p>
                  </a:txBody>
                  <a:tcPr/>
                </a:tc>
                <a:tc>
                  <a:txBody>
                    <a:bodyPr/>
                    <a:lstStyle/>
                    <a:p>
                      <a:r>
                        <a:rPr lang="en-US" dirty="0"/>
                        <a:t>Global warming, climate disaster, climate crisis, climate emergency </a:t>
                      </a:r>
                      <a:endParaRPr lang="en-CA" dirty="0"/>
                    </a:p>
                  </a:txBody>
                  <a:tcPr/>
                </a:tc>
                <a:extLst>
                  <a:ext uri="{0D108BD9-81ED-4DB2-BD59-A6C34878D82A}">
                    <a16:rowId xmlns:a16="http://schemas.microsoft.com/office/drawing/2014/main" val="82355238"/>
                  </a:ext>
                </a:extLst>
              </a:tr>
              <a:tr h="750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Media attention</a:t>
                      </a:r>
                    </a:p>
                    <a:p>
                      <a:endParaRPr lang="en-CA" dirty="0"/>
                    </a:p>
                  </a:txBody>
                  <a:tcPr/>
                </a:tc>
                <a:tc>
                  <a:txBody>
                    <a:bodyPr/>
                    <a:lstStyle/>
                    <a:p>
                      <a:r>
                        <a:rPr lang="en-US" dirty="0"/>
                        <a:t>News coverage, public attention, media exposure, publicity, media interest</a:t>
                      </a:r>
                      <a:endParaRPr lang="en-CA" dirty="0"/>
                    </a:p>
                  </a:txBody>
                  <a:tcPr/>
                </a:tc>
                <a:extLst>
                  <a:ext uri="{0D108BD9-81ED-4DB2-BD59-A6C34878D82A}">
                    <a16:rowId xmlns:a16="http://schemas.microsoft.com/office/drawing/2014/main" val="1553781883"/>
                  </a:ext>
                </a:extLst>
              </a:tr>
              <a:tr h="750579">
                <a:tc>
                  <a:txBody>
                    <a:bodyPr/>
                    <a:lstStyle/>
                    <a:p>
                      <a:r>
                        <a:rPr lang="en-US" dirty="0"/>
                        <a:t>Concern</a:t>
                      </a:r>
                      <a:endParaRPr lang="en-CA" dirty="0"/>
                    </a:p>
                  </a:txBody>
                  <a:tcPr/>
                </a:tc>
                <a:tc>
                  <a:txBody>
                    <a:bodyPr/>
                    <a:lstStyle/>
                    <a:p>
                      <a:r>
                        <a:rPr lang="en-US" dirty="0"/>
                        <a:t>Worry, anxiety, distress, scrutiny, analysis</a:t>
                      </a:r>
                      <a:endParaRPr lang="en-CA" dirty="0"/>
                    </a:p>
                  </a:txBody>
                  <a:tcPr/>
                </a:tc>
                <a:extLst>
                  <a:ext uri="{0D108BD9-81ED-4DB2-BD59-A6C34878D82A}">
                    <a16:rowId xmlns:a16="http://schemas.microsoft.com/office/drawing/2014/main" val="2710533256"/>
                  </a:ext>
                </a:extLst>
              </a:tr>
              <a:tr h="750579">
                <a:tc>
                  <a:txBody>
                    <a:bodyPr/>
                    <a:lstStyle/>
                    <a:p>
                      <a:r>
                        <a:rPr lang="en-US" dirty="0"/>
                        <a:t>Climate action </a:t>
                      </a:r>
                      <a:endParaRPr lang="en-CA" dirty="0"/>
                    </a:p>
                  </a:txBody>
                  <a:tcPr/>
                </a:tc>
                <a:tc>
                  <a:txBody>
                    <a:bodyPr/>
                    <a:lstStyle/>
                    <a:p>
                      <a:r>
                        <a:rPr lang="en-US" dirty="0"/>
                        <a:t>Reduce greenhouse gases, climate policy, climate change mitigation, low carbon economy (</a:t>
                      </a:r>
                      <a:r>
                        <a:rPr lang="en-US" dirty="0">
                          <a:hlinkClick r:id="rId2"/>
                        </a:rPr>
                        <a:t>UNDP</a:t>
                      </a:r>
                      <a:r>
                        <a:rPr lang="en-US" dirty="0"/>
                        <a:t>)</a:t>
                      </a:r>
                      <a:endParaRPr lang="en-CA" dirty="0"/>
                    </a:p>
                  </a:txBody>
                  <a:tcPr/>
                </a:tc>
                <a:extLst>
                  <a:ext uri="{0D108BD9-81ED-4DB2-BD59-A6C34878D82A}">
                    <a16:rowId xmlns:a16="http://schemas.microsoft.com/office/drawing/2014/main" val="2446496350"/>
                  </a:ext>
                </a:extLst>
              </a:tr>
            </a:tbl>
          </a:graphicData>
        </a:graphic>
      </p:graphicFrame>
    </p:spTree>
    <p:extLst>
      <p:ext uri="{BB962C8B-B14F-4D97-AF65-F5344CB8AC3E}">
        <p14:creationId xmlns:p14="http://schemas.microsoft.com/office/powerpoint/2010/main" val="387525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375C9B-E3A4-40E3-A402-901E36AC3BDE}"/>
              </a:ext>
            </a:extLst>
          </p:cNvPr>
          <p:cNvSpPr/>
          <p:nvPr/>
        </p:nvSpPr>
        <p:spPr>
          <a:xfrm>
            <a:off x="633046" y="590843"/>
            <a:ext cx="9720776" cy="1754326"/>
          </a:xfrm>
          <a:prstGeom prst="rect">
            <a:avLst/>
          </a:prstGeom>
        </p:spPr>
        <p:txBody>
          <a:bodyPr wrap="square">
            <a:spAutoFit/>
          </a:bodyPr>
          <a:lstStyle/>
          <a:p>
            <a:r>
              <a:rPr lang="en-CA" dirty="0"/>
              <a:t>(protest OR strike OR demonstration) </a:t>
            </a:r>
          </a:p>
          <a:p>
            <a:r>
              <a:rPr lang="en-CA" dirty="0"/>
              <a:t>AND ("climate change" OR "climate crisis") </a:t>
            </a:r>
          </a:p>
          <a:p>
            <a:r>
              <a:rPr lang="en-CA" dirty="0"/>
              <a:t>AND (media OR News) </a:t>
            </a:r>
          </a:p>
          <a:p>
            <a:r>
              <a:rPr lang="en-CA" dirty="0"/>
              <a:t>AND (coverage OR attention) </a:t>
            </a:r>
          </a:p>
          <a:p>
            <a:r>
              <a:rPr lang="en-CA" dirty="0"/>
              <a:t>AND "Climate action" </a:t>
            </a:r>
          </a:p>
          <a:p>
            <a:r>
              <a:rPr lang="en-CA" dirty="0"/>
              <a:t>AND Africa*</a:t>
            </a:r>
          </a:p>
        </p:txBody>
      </p:sp>
      <p:pic>
        <p:nvPicPr>
          <p:cNvPr id="9" name="Picture 8">
            <a:extLst>
              <a:ext uri="{FF2B5EF4-FFF2-40B4-BE49-F238E27FC236}">
                <a16:creationId xmlns:a16="http://schemas.microsoft.com/office/drawing/2014/main" id="{7F18E5EB-50AD-471F-9E41-F52F60C29718}"/>
              </a:ext>
            </a:extLst>
          </p:cNvPr>
          <p:cNvPicPr>
            <a:picLocks noChangeAspect="1"/>
          </p:cNvPicPr>
          <p:nvPr/>
        </p:nvPicPr>
        <p:blipFill>
          <a:blip r:embed="rId2"/>
          <a:stretch>
            <a:fillRect/>
          </a:stretch>
        </p:blipFill>
        <p:spPr>
          <a:xfrm>
            <a:off x="754673" y="3017407"/>
            <a:ext cx="10401300" cy="2990850"/>
          </a:xfrm>
          <a:prstGeom prst="rect">
            <a:avLst/>
          </a:prstGeom>
        </p:spPr>
      </p:pic>
    </p:spTree>
    <p:extLst>
      <p:ext uri="{BB962C8B-B14F-4D97-AF65-F5344CB8AC3E}">
        <p14:creationId xmlns:p14="http://schemas.microsoft.com/office/powerpoint/2010/main" val="2325338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A2351-43CE-4C9C-ACD5-EC2907DB6EB7}"/>
              </a:ext>
            </a:extLst>
          </p:cNvPr>
          <p:cNvSpPr>
            <a:spLocks noGrp="1"/>
          </p:cNvSpPr>
          <p:nvPr>
            <p:ph type="title"/>
          </p:nvPr>
        </p:nvSpPr>
        <p:spPr>
          <a:xfrm>
            <a:off x="1115568" y="685800"/>
            <a:ext cx="10168128" cy="1179576"/>
          </a:xfrm>
        </p:spPr>
        <p:txBody>
          <a:bodyPr anchor="b">
            <a:normAutofit fontScale="90000"/>
          </a:bodyPr>
          <a:lstStyle/>
          <a:p>
            <a:r>
              <a:rPr lang="en-US" sz="3400" b="0" dirty="0"/>
              <a:t>What influences political participation by and representation of women? How important are, for example, culture, political history, and regime type and political institutions? </a:t>
            </a:r>
            <a:endParaRPr lang="en-CA" sz="3400" b="0" dirty="0"/>
          </a:p>
        </p:txBody>
      </p:sp>
      <p:sp>
        <p:nvSpPr>
          <p:cNvPr id="4" name="Text Placeholder 3">
            <a:extLst>
              <a:ext uri="{FF2B5EF4-FFF2-40B4-BE49-F238E27FC236}">
                <a16:creationId xmlns:a16="http://schemas.microsoft.com/office/drawing/2014/main" id="{082230D3-DD6E-4917-B06A-3D6184D6198E}"/>
              </a:ext>
            </a:extLst>
          </p:cNvPr>
          <p:cNvSpPr>
            <a:spLocks noGrp="1"/>
          </p:cNvSpPr>
          <p:nvPr>
            <p:ph type="body" idx="1"/>
          </p:nvPr>
        </p:nvSpPr>
        <p:spPr/>
        <p:txBody>
          <a:bodyPr/>
          <a:lstStyle/>
          <a:p>
            <a:r>
              <a:rPr lang="en-US" dirty="0"/>
              <a:t>Key concepts</a:t>
            </a:r>
            <a:endParaRPr lang="en-CA" dirty="0"/>
          </a:p>
        </p:txBody>
      </p:sp>
      <p:sp>
        <p:nvSpPr>
          <p:cNvPr id="3" name="Content Placeholder 2">
            <a:extLst>
              <a:ext uri="{FF2B5EF4-FFF2-40B4-BE49-F238E27FC236}">
                <a16:creationId xmlns:a16="http://schemas.microsoft.com/office/drawing/2014/main" id="{160BF3C0-D255-4527-92EB-942C2D1565E6}"/>
              </a:ext>
            </a:extLst>
          </p:cNvPr>
          <p:cNvSpPr>
            <a:spLocks noGrp="1"/>
          </p:cNvSpPr>
          <p:nvPr>
            <p:ph sz="half" idx="2"/>
          </p:nvPr>
        </p:nvSpPr>
        <p:spPr/>
        <p:txBody>
          <a:bodyPr>
            <a:noAutofit/>
          </a:bodyPr>
          <a:lstStyle/>
          <a:p>
            <a:r>
              <a:rPr lang="en-US" sz="2000" dirty="0"/>
              <a:t>Political participation/representation</a:t>
            </a:r>
          </a:p>
          <a:p>
            <a:r>
              <a:rPr lang="en-US" sz="2000" dirty="0"/>
              <a:t>Women</a:t>
            </a:r>
          </a:p>
          <a:p>
            <a:r>
              <a:rPr lang="en-CA" sz="2000" dirty="0"/>
              <a:t>Culture </a:t>
            </a:r>
          </a:p>
          <a:p>
            <a:r>
              <a:rPr lang="en-CA" sz="2000" dirty="0"/>
              <a:t>Political history</a:t>
            </a:r>
          </a:p>
          <a:p>
            <a:r>
              <a:rPr lang="en-CA" sz="2000" dirty="0"/>
              <a:t>Regime type</a:t>
            </a:r>
          </a:p>
          <a:p>
            <a:r>
              <a:rPr lang="en-CA" sz="2000" dirty="0"/>
              <a:t>Political institutions </a:t>
            </a:r>
          </a:p>
        </p:txBody>
      </p:sp>
      <p:sp>
        <p:nvSpPr>
          <p:cNvPr id="5" name="Text Placeholder 4">
            <a:extLst>
              <a:ext uri="{FF2B5EF4-FFF2-40B4-BE49-F238E27FC236}">
                <a16:creationId xmlns:a16="http://schemas.microsoft.com/office/drawing/2014/main" id="{BCCA4BAF-BE92-4E1E-9689-8D3A5659FA48}"/>
              </a:ext>
            </a:extLst>
          </p:cNvPr>
          <p:cNvSpPr>
            <a:spLocks noGrp="1"/>
          </p:cNvSpPr>
          <p:nvPr>
            <p:ph type="body" sz="quarter" idx="3"/>
          </p:nvPr>
        </p:nvSpPr>
        <p:spPr/>
        <p:txBody>
          <a:bodyPr/>
          <a:lstStyle/>
          <a:p>
            <a:r>
              <a:rPr lang="en-US" dirty="0"/>
              <a:t>Synonyms or alternate terms</a:t>
            </a:r>
            <a:endParaRPr lang="en-CA" dirty="0"/>
          </a:p>
        </p:txBody>
      </p:sp>
      <p:sp>
        <p:nvSpPr>
          <p:cNvPr id="6" name="Content Placeholder 5">
            <a:extLst>
              <a:ext uri="{FF2B5EF4-FFF2-40B4-BE49-F238E27FC236}">
                <a16:creationId xmlns:a16="http://schemas.microsoft.com/office/drawing/2014/main" id="{7FB6A60A-919B-4F0B-AFC8-40F9D30441AA}"/>
              </a:ext>
            </a:extLst>
          </p:cNvPr>
          <p:cNvSpPr>
            <a:spLocks noGrp="1"/>
          </p:cNvSpPr>
          <p:nvPr>
            <p:ph sz="quarter" idx="4"/>
          </p:nvPr>
        </p:nvSpPr>
        <p:spPr/>
        <p:txBody>
          <a:bodyPr>
            <a:normAutofit fontScale="70000" lnSpcReduction="20000"/>
          </a:bodyPr>
          <a:lstStyle/>
          <a:p>
            <a:r>
              <a:rPr lang="en-US" dirty="0"/>
              <a:t>Voting, elections, political engagement, running for office</a:t>
            </a:r>
          </a:p>
          <a:p>
            <a:r>
              <a:rPr lang="en-US" dirty="0"/>
              <a:t>Woman, female, gender</a:t>
            </a:r>
          </a:p>
          <a:p>
            <a:r>
              <a:rPr lang="en-CA" dirty="0"/>
              <a:t>Arts, social behaviours, beliefs, social institutions </a:t>
            </a:r>
          </a:p>
          <a:p>
            <a:r>
              <a:rPr lang="en-CA" dirty="0"/>
              <a:t>Politics</a:t>
            </a:r>
          </a:p>
          <a:p>
            <a:r>
              <a:rPr lang="en-CA" dirty="0"/>
              <a:t>Government type, democracy, authoritarian </a:t>
            </a:r>
          </a:p>
          <a:p>
            <a:r>
              <a:rPr lang="en-CA" dirty="0"/>
              <a:t>Courts, judiciary, legislature, parliament, government, state</a:t>
            </a:r>
          </a:p>
          <a:p>
            <a:pPr marL="0" indent="0">
              <a:buNone/>
            </a:pPr>
            <a:endParaRPr lang="en-CA" sz="2000" dirty="0"/>
          </a:p>
        </p:txBody>
      </p:sp>
    </p:spTree>
    <p:extLst>
      <p:ext uri="{BB962C8B-B14F-4D97-AF65-F5344CB8AC3E}">
        <p14:creationId xmlns:p14="http://schemas.microsoft.com/office/powerpoint/2010/main" val="347980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p:txBody>
          <a:bodyPr/>
          <a:lstStyle/>
          <a:p>
            <a:r>
              <a:rPr lang="en-US" dirty="0"/>
              <a:t>Who am I?</a:t>
            </a:r>
            <a:endParaRPr lang="en-CA" dirty="0"/>
          </a:p>
        </p:txBody>
      </p:sp>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576470" y="2077328"/>
            <a:ext cx="11452860" cy="4719845"/>
          </a:xfrm>
        </p:spPr>
        <p:txBody>
          <a:bodyPr>
            <a:normAutofit fontScale="85000" lnSpcReduction="20000"/>
          </a:bodyPr>
          <a:lstStyle/>
          <a:p>
            <a:pPr marL="0" indent="0">
              <a:buNone/>
            </a:pPr>
            <a:r>
              <a:rPr lang="en-US" altLang="en-US" dirty="0"/>
              <a:t>Michelle Lake, librarian for Political Science, the School of Community and Public Affairs, First Peoples Studies, and Government Publications</a:t>
            </a:r>
          </a:p>
          <a:p>
            <a:pPr marL="0" indent="0">
              <a:buNone/>
            </a:pPr>
            <a:endParaRPr lang="en-US" altLang="en-US" dirty="0">
              <a:hlinkClick r:id="" action="ppaction://noaction"/>
            </a:endParaRPr>
          </a:p>
          <a:p>
            <a:pPr marL="0" indent="0">
              <a:buNone/>
            </a:pPr>
            <a:r>
              <a:rPr lang="en-US" altLang="en-US" dirty="0">
                <a:hlinkClick r:id="" action="ppaction://noaction"/>
              </a:rPr>
              <a:t>Michelle.Lake@Concordia.ca</a:t>
            </a:r>
            <a:r>
              <a:rPr lang="en-US" altLang="en-US" dirty="0"/>
              <a:t> / Make an appointment or ask a question</a:t>
            </a:r>
          </a:p>
          <a:p>
            <a:pPr marL="0" indent="0">
              <a:buNone/>
            </a:pPr>
            <a:endParaRPr lang="en-US" altLang="en-US" dirty="0"/>
          </a:p>
          <a:p>
            <a:pPr marL="0" indent="0">
              <a:buNone/>
            </a:pPr>
            <a:r>
              <a:rPr lang="en-US" altLang="en-US" dirty="0"/>
              <a:t>What do I do?</a:t>
            </a:r>
          </a:p>
          <a:p>
            <a:pPr lvl="1"/>
            <a:r>
              <a:rPr lang="en-US" altLang="en-US" dirty="0"/>
              <a:t>Provide research support, assist with and teach search strategies</a:t>
            </a:r>
          </a:p>
          <a:p>
            <a:pPr lvl="1"/>
            <a:r>
              <a:rPr lang="en-US" altLang="en-US" dirty="0"/>
              <a:t>Help students navigate library databases, books, journals, and other sources</a:t>
            </a:r>
          </a:p>
          <a:p>
            <a:pPr lvl="1"/>
            <a:r>
              <a:rPr lang="en-US" altLang="en-US" dirty="0"/>
              <a:t>Help students find and access materials they need</a:t>
            </a:r>
          </a:p>
          <a:p>
            <a:pPr lvl="1"/>
            <a:r>
              <a:rPr lang="en-US" altLang="en-US" dirty="0"/>
              <a:t>Assist with evaluation of sources</a:t>
            </a:r>
          </a:p>
          <a:p>
            <a:pPr lvl="1"/>
            <a:r>
              <a:rPr lang="en-US" altLang="en-US" dirty="0"/>
              <a:t>Build guides, resources and pathfinders to help students locate research materials</a:t>
            </a:r>
          </a:p>
          <a:p>
            <a:pPr lvl="1"/>
            <a:r>
              <a:rPr lang="en-US" altLang="en-US" dirty="0"/>
              <a:t>Help with citation issues</a:t>
            </a:r>
          </a:p>
          <a:p>
            <a:pPr lvl="1"/>
            <a:r>
              <a:rPr lang="en-US" altLang="en-US" dirty="0"/>
              <a:t>Choose the books we buy for my subject areas: political science, public policy, community and public affairs, First Peoples studies and government information</a:t>
            </a:r>
            <a:endParaRPr lang="en-CA" altLang="en-US" dirty="0"/>
          </a:p>
          <a:p>
            <a:endParaRPr lang="en-CA" dirty="0"/>
          </a:p>
        </p:txBody>
      </p:sp>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2"/>
            <a:extLst>
              <a:ext uri="{FF2B5EF4-FFF2-40B4-BE49-F238E27FC236}">
                <a16:creationId xmlns:a16="http://schemas.microsoft.com/office/drawing/2014/main" id="{02403C48-1C7D-464C-AC4F-46B63E467CFD}"/>
              </a:ext>
            </a:extLst>
          </p:cNvPr>
          <p:cNvPicPr>
            <a:picLocks noChangeAspect="1"/>
          </p:cNvPicPr>
          <p:nvPr/>
        </p:nvPicPr>
        <p:blipFill>
          <a:blip r:embed="rId3"/>
          <a:stretch>
            <a:fillRect/>
          </a:stretch>
        </p:blipFill>
        <p:spPr>
          <a:xfrm>
            <a:off x="995362" y="67994"/>
            <a:ext cx="10201275" cy="3048000"/>
          </a:xfrm>
          <a:prstGeom prst="rect">
            <a:avLst/>
          </a:prstGeom>
        </p:spPr>
      </p:pic>
      <p:sp>
        <p:nvSpPr>
          <p:cNvPr id="11" name="TextBox 10">
            <a:extLst>
              <a:ext uri="{FF2B5EF4-FFF2-40B4-BE49-F238E27FC236}">
                <a16:creationId xmlns:a16="http://schemas.microsoft.com/office/drawing/2014/main" id="{2F86187E-F440-455C-A1E4-6F82E1D8B235}"/>
              </a:ext>
            </a:extLst>
          </p:cNvPr>
          <p:cNvSpPr txBox="1"/>
          <p:nvPr/>
        </p:nvSpPr>
        <p:spPr>
          <a:xfrm>
            <a:off x="1118977" y="3319799"/>
            <a:ext cx="10077660" cy="1015663"/>
          </a:xfrm>
          <a:prstGeom prst="rect">
            <a:avLst/>
          </a:prstGeom>
          <a:noFill/>
        </p:spPr>
        <p:txBody>
          <a:bodyPr wrap="square" rtlCol="0">
            <a:spAutoFit/>
          </a:bodyPr>
          <a:lstStyle/>
          <a:p>
            <a:r>
              <a:rPr lang="en-CA" dirty="0"/>
              <a:t>(</a:t>
            </a:r>
            <a:r>
              <a:rPr lang="en-CA" sz="2000" dirty="0"/>
              <a:t>women OR gender) </a:t>
            </a:r>
          </a:p>
          <a:p>
            <a:r>
              <a:rPr lang="en-CA" sz="2000" dirty="0"/>
              <a:t>AND Kenya* </a:t>
            </a:r>
          </a:p>
          <a:p>
            <a:r>
              <a:rPr lang="en-CA" sz="2000" dirty="0"/>
              <a:t>AND (elect* OR voting OR voter OR "political participation" OR </a:t>
            </a:r>
            <a:r>
              <a:rPr lang="en-CA" sz="2000" dirty="0" err="1"/>
              <a:t>representat</a:t>
            </a:r>
            <a:r>
              <a:rPr lang="en-CA" sz="2000" dirty="0"/>
              <a:t>*)</a:t>
            </a:r>
          </a:p>
        </p:txBody>
      </p:sp>
      <p:sp>
        <p:nvSpPr>
          <p:cNvPr id="12" name="TextBox 11">
            <a:extLst>
              <a:ext uri="{FF2B5EF4-FFF2-40B4-BE49-F238E27FC236}">
                <a16:creationId xmlns:a16="http://schemas.microsoft.com/office/drawing/2014/main" id="{5B3E53AD-642D-4924-8D91-0050BE8AB05A}"/>
              </a:ext>
            </a:extLst>
          </p:cNvPr>
          <p:cNvSpPr txBox="1"/>
          <p:nvPr/>
        </p:nvSpPr>
        <p:spPr>
          <a:xfrm>
            <a:off x="995363" y="4847044"/>
            <a:ext cx="1020127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I’m not using all the key concepts and keywords I initially brainstormed in this part of the search. </a:t>
            </a:r>
          </a:p>
          <a:p>
            <a:pPr marL="285750" indent="-285750">
              <a:buFont typeface="Arial" panose="020B0604020202020204" pitchFamily="34" charset="0"/>
              <a:buChar char="•"/>
            </a:pPr>
            <a:r>
              <a:rPr lang="en-US" dirty="0"/>
              <a:t>When you are searching in the Sofia Discovery Tool, which is a library catalogue, you can search at a higher level, more simply, because you are searching primarily through: book titles, tables of contents and subject terms.</a:t>
            </a:r>
            <a:endParaRPr lang="en-CA" dirty="0"/>
          </a:p>
        </p:txBody>
      </p:sp>
    </p:spTree>
    <p:extLst>
      <p:ext uri="{BB962C8B-B14F-4D97-AF65-F5344CB8AC3E}">
        <p14:creationId xmlns:p14="http://schemas.microsoft.com/office/powerpoint/2010/main" val="236396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E9C2-7C8C-47FB-A2E0-1BDDA86DD6A4}"/>
              </a:ext>
            </a:extLst>
          </p:cNvPr>
          <p:cNvSpPr>
            <a:spLocks noGrp="1"/>
          </p:cNvSpPr>
          <p:nvPr>
            <p:ph type="title"/>
          </p:nvPr>
        </p:nvSpPr>
        <p:spPr>
          <a:xfrm>
            <a:off x="572493" y="238539"/>
            <a:ext cx="11047013" cy="1434415"/>
          </a:xfrm>
        </p:spPr>
        <p:txBody>
          <a:bodyPr anchor="b">
            <a:normAutofit/>
          </a:bodyPr>
          <a:lstStyle/>
          <a:p>
            <a:pPr algn="ctr"/>
            <a:r>
              <a:rPr lang="en-US" sz="5400" dirty="0"/>
              <a:t>How to use a scholarly book</a:t>
            </a:r>
            <a:endParaRPr lang="en-CA" sz="5400" dirty="0"/>
          </a:p>
        </p:txBody>
      </p:sp>
      <p:pic>
        <p:nvPicPr>
          <p:cNvPr id="5" name="Picture 4" descr="Open book">
            <a:extLst>
              <a:ext uri="{FF2B5EF4-FFF2-40B4-BE49-F238E27FC236}">
                <a16:creationId xmlns:a16="http://schemas.microsoft.com/office/drawing/2014/main" id="{8496D4BA-8233-E54E-584D-C9A72DCBF9F5}"/>
              </a:ext>
            </a:extLst>
          </p:cNvPr>
          <p:cNvPicPr>
            <a:picLocks noChangeAspect="1"/>
          </p:cNvPicPr>
          <p:nvPr/>
        </p:nvPicPr>
        <p:blipFill rotWithShape="1">
          <a:blip r:embed="rId2"/>
          <a:srcRect l="17874" r="19210"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5A712BC6-CFB6-4B0A-943D-CC1B4F35D866}"/>
              </a:ext>
            </a:extLst>
          </p:cNvPr>
          <p:cNvSpPr>
            <a:spLocks noGrp="1"/>
          </p:cNvSpPr>
          <p:nvPr>
            <p:ph idx="1"/>
          </p:nvPr>
        </p:nvSpPr>
        <p:spPr>
          <a:xfrm>
            <a:off x="4905955" y="2071316"/>
            <a:ext cx="6713552" cy="4114800"/>
          </a:xfrm>
        </p:spPr>
        <p:txBody>
          <a:bodyPr anchor="t">
            <a:normAutofit fontScale="92500"/>
          </a:bodyPr>
          <a:lstStyle/>
          <a:p>
            <a:r>
              <a:rPr lang="en-US" sz="2200" dirty="0"/>
              <a:t>Most scholarly books are edited, and each chapter will be about a different aspect of a broad theme</a:t>
            </a:r>
          </a:p>
          <a:p>
            <a:r>
              <a:rPr lang="en-US" sz="2200" dirty="0"/>
              <a:t>Check the table of contents and the index (at the end of the book) to locate your topic in the book</a:t>
            </a:r>
          </a:p>
          <a:p>
            <a:r>
              <a:rPr lang="en-US" sz="2200" dirty="0"/>
              <a:t>Read the chapter or section about your topic</a:t>
            </a:r>
          </a:p>
          <a:p>
            <a:r>
              <a:rPr lang="en-US" sz="2200" dirty="0"/>
              <a:t>Think of each chapter in an edited book as an article</a:t>
            </a:r>
          </a:p>
          <a:p>
            <a:r>
              <a:rPr lang="en-US" sz="2200" dirty="0"/>
              <a:t>You can cite multiple chapters from an edited book</a:t>
            </a:r>
          </a:p>
          <a:p>
            <a:r>
              <a:rPr lang="en-US" sz="2200" dirty="0"/>
              <a:t>You’re not expected to read the entire book, it’s unnecessary and not how scholarly books are usually used in research</a:t>
            </a:r>
            <a:endParaRPr lang="en-CA" sz="2200" dirty="0"/>
          </a:p>
        </p:txBody>
      </p:sp>
    </p:spTree>
    <p:extLst>
      <p:ext uri="{BB962C8B-B14F-4D97-AF65-F5344CB8AC3E}">
        <p14:creationId xmlns:p14="http://schemas.microsoft.com/office/powerpoint/2010/main" val="33590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21B9E4-FCE7-4D1E-8118-99A088A7D9CE}"/>
              </a:ext>
            </a:extLst>
          </p:cNvPr>
          <p:cNvPicPr>
            <a:picLocks noChangeAspect="1"/>
          </p:cNvPicPr>
          <p:nvPr/>
        </p:nvPicPr>
        <p:blipFill>
          <a:blip r:embed="rId2"/>
          <a:stretch>
            <a:fillRect/>
          </a:stretch>
        </p:blipFill>
        <p:spPr>
          <a:xfrm>
            <a:off x="1156922" y="285017"/>
            <a:ext cx="9315450" cy="3333750"/>
          </a:xfrm>
          <a:prstGeom prst="rect">
            <a:avLst/>
          </a:prstGeom>
        </p:spPr>
      </p:pic>
      <p:pic>
        <p:nvPicPr>
          <p:cNvPr id="3" name="Picture 2">
            <a:extLst>
              <a:ext uri="{FF2B5EF4-FFF2-40B4-BE49-F238E27FC236}">
                <a16:creationId xmlns:a16="http://schemas.microsoft.com/office/drawing/2014/main" id="{B87F79DE-A018-4D80-90E9-B686946E53E2}"/>
              </a:ext>
            </a:extLst>
          </p:cNvPr>
          <p:cNvPicPr>
            <a:picLocks noChangeAspect="1"/>
          </p:cNvPicPr>
          <p:nvPr/>
        </p:nvPicPr>
        <p:blipFill>
          <a:blip r:embed="rId3"/>
          <a:stretch>
            <a:fillRect/>
          </a:stretch>
        </p:blipFill>
        <p:spPr>
          <a:xfrm>
            <a:off x="362169" y="771525"/>
            <a:ext cx="5953125" cy="531495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030B0ECB-09BB-4BBE-AA3C-73E9BEBA5245}"/>
              </a:ext>
            </a:extLst>
          </p:cNvPr>
          <p:cNvPicPr>
            <a:picLocks noChangeAspect="1"/>
          </p:cNvPicPr>
          <p:nvPr/>
        </p:nvPicPr>
        <p:blipFill>
          <a:blip r:embed="rId4"/>
          <a:stretch>
            <a:fillRect/>
          </a:stretch>
        </p:blipFill>
        <p:spPr>
          <a:xfrm>
            <a:off x="6315294" y="1408637"/>
            <a:ext cx="5864502" cy="4420259"/>
          </a:xfrm>
          <a:prstGeom prst="rect">
            <a:avLst/>
          </a:prstGeom>
          <a:ln>
            <a:noFill/>
          </a:ln>
          <a:effectLst>
            <a:outerShdw blurRad="292100" dist="139700" dir="2700000" algn="tl" rotWithShape="0">
              <a:srgbClr val="333333">
                <a:alpha val="65000"/>
              </a:srgbClr>
            </a:outerShdw>
          </a:effectLst>
        </p:spPr>
      </p:pic>
      <p:sp>
        <p:nvSpPr>
          <p:cNvPr id="5" name="Rectangle: Rounded Corners 4">
            <a:extLst>
              <a:ext uri="{FF2B5EF4-FFF2-40B4-BE49-F238E27FC236}">
                <a16:creationId xmlns:a16="http://schemas.microsoft.com/office/drawing/2014/main" id="{A92DC507-D61D-4504-9FB0-DD5281C6EDC2}"/>
              </a:ext>
            </a:extLst>
          </p:cNvPr>
          <p:cNvSpPr/>
          <p:nvPr/>
        </p:nvSpPr>
        <p:spPr>
          <a:xfrm>
            <a:off x="3604591" y="1408637"/>
            <a:ext cx="2491409" cy="179838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Editor’s academic affiliations should be easy to locate in a book</a:t>
            </a:r>
            <a:endParaRPr lang="en-CA" dirty="0"/>
          </a:p>
        </p:txBody>
      </p:sp>
      <p:sp>
        <p:nvSpPr>
          <p:cNvPr id="6" name="Rectangle: Rounded Corners 5">
            <a:extLst>
              <a:ext uri="{FF2B5EF4-FFF2-40B4-BE49-F238E27FC236}">
                <a16:creationId xmlns:a16="http://schemas.microsoft.com/office/drawing/2014/main" id="{62A4FBBD-5E34-451A-90C8-CA6EBE5A6C47}"/>
              </a:ext>
            </a:extLst>
          </p:cNvPr>
          <p:cNvSpPr/>
          <p:nvPr/>
        </p:nvSpPr>
        <p:spPr>
          <a:xfrm>
            <a:off x="9236765" y="1921565"/>
            <a:ext cx="2593066" cy="16972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Individual chapter author affiliations will be indicated in the chapter</a:t>
            </a:r>
            <a:endParaRPr lang="en-CA" dirty="0"/>
          </a:p>
        </p:txBody>
      </p:sp>
    </p:spTree>
    <p:extLst>
      <p:ext uri="{BB962C8B-B14F-4D97-AF65-F5344CB8AC3E}">
        <p14:creationId xmlns:p14="http://schemas.microsoft.com/office/powerpoint/2010/main" val="313968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CEA43-451D-4372-AAF7-C6384BB672B7}"/>
              </a:ext>
            </a:extLst>
          </p:cNvPr>
          <p:cNvPicPr>
            <a:picLocks noChangeAspect="1"/>
          </p:cNvPicPr>
          <p:nvPr/>
        </p:nvPicPr>
        <p:blipFill>
          <a:blip r:embed="rId2"/>
          <a:stretch>
            <a:fillRect/>
          </a:stretch>
        </p:blipFill>
        <p:spPr>
          <a:xfrm>
            <a:off x="869852" y="262522"/>
            <a:ext cx="10452296" cy="5820279"/>
          </a:xfrm>
          <a:prstGeom prst="rect">
            <a:avLst/>
          </a:prstGeom>
        </p:spPr>
      </p:pic>
      <p:sp>
        <p:nvSpPr>
          <p:cNvPr id="3" name="Callout: Left Arrow 2">
            <a:extLst>
              <a:ext uri="{FF2B5EF4-FFF2-40B4-BE49-F238E27FC236}">
                <a16:creationId xmlns:a16="http://schemas.microsoft.com/office/drawing/2014/main" id="{96B12BAE-DF7E-4C40-B173-9395EFF2D2AB}"/>
              </a:ext>
            </a:extLst>
          </p:cNvPr>
          <p:cNvSpPr/>
          <p:nvPr/>
        </p:nvSpPr>
        <p:spPr>
          <a:xfrm>
            <a:off x="6467061" y="5213406"/>
            <a:ext cx="4665785" cy="1069144"/>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subject headings to find related books at Concordia Library</a:t>
            </a:r>
            <a:endParaRPr lang="en-CA" dirty="0"/>
          </a:p>
        </p:txBody>
      </p:sp>
    </p:spTree>
    <p:extLst>
      <p:ext uri="{BB962C8B-B14F-4D97-AF65-F5344CB8AC3E}">
        <p14:creationId xmlns:p14="http://schemas.microsoft.com/office/powerpoint/2010/main" val="1162700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ECB911-51BD-4176-8D97-581F2C8D0B17}"/>
              </a:ext>
            </a:extLst>
          </p:cNvPr>
          <p:cNvPicPr>
            <a:picLocks noChangeAspect="1"/>
          </p:cNvPicPr>
          <p:nvPr/>
        </p:nvPicPr>
        <p:blipFill>
          <a:blip r:embed="rId2"/>
          <a:stretch>
            <a:fillRect/>
          </a:stretch>
        </p:blipFill>
        <p:spPr>
          <a:xfrm>
            <a:off x="1046922" y="519112"/>
            <a:ext cx="9535353" cy="6184820"/>
          </a:xfrm>
          <a:prstGeom prst="rect">
            <a:avLst/>
          </a:prstGeom>
        </p:spPr>
      </p:pic>
      <p:sp>
        <p:nvSpPr>
          <p:cNvPr id="3" name="Rectangle: Rounded Corners 2">
            <a:extLst>
              <a:ext uri="{FF2B5EF4-FFF2-40B4-BE49-F238E27FC236}">
                <a16:creationId xmlns:a16="http://schemas.microsoft.com/office/drawing/2014/main" id="{CB7EE683-FFE7-4C2A-BE0A-5043CD0BD610}"/>
              </a:ext>
            </a:extLst>
          </p:cNvPr>
          <p:cNvSpPr/>
          <p:nvPr/>
        </p:nvSpPr>
        <p:spPr>
          <a:xfrm>
            <a:off x="1815548" y="1802296"/>
            <a:ext cx="2928730" cy="34190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Academic books will have citations throughout the text and footnotes/endnotes, a bibliography or reference list at the end of the book or at the end of each chapter</a:t>
            </a:r>
            <a:endParaRPr lang="en-CA" dirty="0"/>
          </a:p>
        </p:txBody>
      </p:sp>
    </p:spTree>
    <p:extLst>
      <p:ext uri="{BB962C8B-B14F-4D97-AF65-F5344CB8AC3E}">
        <p14:creationId xmlns:p14="http://schemas.microsoft.com/office/powerpoint/2010/main" val="3672793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DDA4A5-0573-4C57-A83B-1D39E48A0A3C}"/>
              </a:ext>
            </a:extLst>
          </p:cNvPr>
          <p:cNvPicPr>
            <a:picLocks noChangeAspect="1"/>
          </p:cNvPicPr>
          <p:nvPr/>
        </p:nvPicPr>
        <p:blipFill>
          <a:blip r:embed="rId2"/>
          <a:stretch>
            <a:fillRect/>
          </a:stretch>
        </p:blipFill>
        <p:spPr>
          <a:xfrm>
            <a:off x="338116" y="323557"/>
            <a:ext cx="11633490" cy="6274377"/>
          </a:xfrm>
          <a:prstGeom prst="rect">
            <a:avLst/>
          </a:prstGeom>
        </p:spPr>
      </p:pic>
      <p:sp>
        <p:nvSpPr>
          <p:cNvPr id="3" name="Callout: Left Arrow 2">
            <a:extLst>
              <a:ext uri="{FF2B5EF4-FFF2-40B4-BE49-F238E27FC236}">
                <a16:creationId xmlns:a16="http://schemas.microsoft.com/office/drawing/2014/main" id="{5211D3B1-3998-4A28-879E-021E2A1296D2}"/>
              </a:ext>
            </a:extLst>
          </p:cNvPr>
          <p:cNvSpPr/>
          <p:nvPr/>
        </p:nvSpPr>
        <p:spPr>
          <a:xfrm>
            <a:off x="7719086" y="1662026"/>
            <a:ext cx="3713870" cy="1505243"/>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University presses publish academic books</a:t>
            </a:r>
            <a:endParaRPr lang="en-CA" dirty="0"/>
          </a:p>
        </p:txBody>
      </p:sp>
      <p:sp>
        <p:nvSpPr>
          <p:cNvPr id="4" name="Callout: Left Arrow 3">
            <a:extLst>
              <a:ext uri="{FF2B5EF4-FFF2-40B4-BE49-F238E27FC236}">
                <a16:creationId xmlns:a16="http://schemas.microsoft.com/office/drawing/2014/main" id="{ACC0AB77-3040-4C4B-9307-D9837540FE81}"/>
              </a:ext>
            </a:extLst>
          </p:cNvPr>
          <p:cNvSpPr/>
          <p:nvPr/>
        </p:nvSpPr>
        <p:spPr>
          <a:xfrm>
            <a:off x="6188460" y="4041912"/>
            <a:ext cx="3061252" cy="1325218"/>
          </a:xfrm>
          <a:prstGeom prst="lef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Most academic books should be 200+ pages</a:t>
            </a:r>
            <a:endParaRPr lang="en-CA" dirty="0"/>
          </a:p>
        </p:txBody>
      </p:sp>
    </p:spTree>
    <p:extLst>
      <p:ext uri="{BB962C8B-B14F-4D97-AF65-F5344CB8AC3E}">
        <p14:creationId xmlns:p14="http://schemas.microsoft.com/office/powerpoint/2010/main" val="55287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F179-4272-40A5-88E6-C3F96B817434}"/>
              </a:ext>
            </a:extLst>
          </p:cNvPr>
          <p:cNvSpPr>
            <a:spLocks noGrp="1"/>
          </p:cNvSpPr>
          <p:nvPr>
            <p:ph type="title"/>
          </p:nvPr>
        </p:nvSpPr>
        <p:spPr>
          <a:xfrm>
            <a:off x="667480" y="119271"/>
            <a:ext cx="4105932" cy="5904816"/>
          </a:xfrm>
        </p:spPr>
        <p:txBody>
          <a:bodyPr>
            <a:normAutofit/>
          </a:bodyPr>
          <a:lstStyle/>
          <a:p>
            <a:r>
              <a:rPr lang="en-US" sz="5400" dirty="0"/>
              <a:t>Who wrote the book?</a:t>
            </a:r>
            <a:br>
              <a:rPr lang="en-US" sz="5400" dirty="0"/>
            </a:br>
            <a:br>
              <a:rPr lang="en-US" sz="5400" dirty="0"/>
            </a:br>
            <a:r>
              <a:rPr lang="en-US" sz="5400" dirty="0"/>
              <a:t>How can you tell if a book is academic?</a:t>
            </a:r>
            <a:endParaRPr lang="en-CA" sz="5400" dirty="0"/>
          </a:p>
        </p:txBody>
      </p:sp>
      <p:sp>
        <p:nvSpPr>
          <p:cNvPr id="3" name="Content Placeholder 2">
            <a:extLst>
              <a:ext uri="{FF2B5EF4-FFF2-40B4-BE49-F238E27FC236}">
                <a16:creationId xmlns:a16="http://schemas.microsoft.com/office/drawing/2014/main" id="{7764BF15-293D-4C10-A966-11056D0C4550}"/>
              </a:ext>
            </a:extLst>
          </p:cNvPr>
          <p:cNvSpPr>
            <a:spLocks noGrp="1"/>
          </p:cNvSpPr>
          <p:nvPr>
            <p:ph idx="1"/>
          </p:nvPr>
        </p:nvSpPr>
        <p:spPr>
          <a:xfrm>
            <a:off x="5126417" y="2093843"/>
            <a:ext cx="6588020" cy="4365324"/>
          </a:xfrm>
        </p:spPr>
        <p:txBody>
          <a:bodyPr anchor="ctr">
            <a:normAutofit lnSpcReduction="10000"/>
          </a:bodyPr>
          <a:lstStyle/>
          <a:p>
            <a:r>
              <a:rPr lang="en-US" sz="2400" dirty="0"/>
              <a:t>Scholarly books often have editors and each chapter will have different authors</a:t>
            </a:r>
          </a:p>
          <a:p>
            <a:r>
              <a:rPr lang="en-US" sz="2400" dirty="0"/>
              <a:t>You should look for “Contributors”, which will have a list of individual chapter authors, and  their biographies either at the beginning or very end of the book</a:t>
            </a:r>
          </a:p>
          <a:p>
            <a:r>
              <a:rPr lang="en-US" dirty="0"/>
              <a:t>If the book is published by a university press, it is academic</a:t>
            </a:r>
          </a:p>
          <a:p>
            <a:r>
              <a:rPr lang="en-US" sz="2400" dirty="0"/>
              <a:t>Academic books will usually be 200+ pages long</a:t>
            </a:r>
          </a:p>
        </p:txBody>
      </p:sp>
    </p:spTree>
    <p:extLst>
      <p:ext uri="{BB962C8B-B14F-4D97-AF65-F5344CB8AC3E}">
        <p14:creationId xmlns:p14="http://schemas.microsoft.com/office/powerpoint/2010/main" val="399137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2508-64EB-41D1-A3FE-9DA17C8561D2}"/>
              </a:ext>
            </a:extLst>
          </p:cNvPr>
          <p:cNvSpPr>
            <a:spLocks noGrp="1"/>
          </p:cNvSpPr>
          <p:nvPr>
            <p:ph type="title"/>
          </p:nvPr>
        </p:nvSpPr>
        <p:spPr>
          <a:xfrm>
            <a:off x="6513788" y="365125"/>
            <a:ext cx="4840010" cy="1807305"/>
          </a:xfrm>
        </p:spPr>
        <p:txBody>
          <a:bodyPr>
            <a:normAutofit/>
          </a:bodyPr>
          <a:lstStyle/>
          <a:p>
            <a:r>
              <a:rPr lang="en-US" sz="4100" dirty="0"/>
              <a:t>Scholarly, peer reviewed journal articles</a:t>
            </a:r>
            <a:endParaRPr lang="en-CA" sz="4100" dirty="0"/>
          </a:p>
        </p:txBody>
      </p:sp>
      <p:pic>
        <p:nvPicPr>
          <p:cNvPr id="5" name="Picture 4" descr="Abstract blurred public library with bookshelves">
            <a:extLst>
              <a:ext uri="{FF2B5EF4-FFF2-40B4-BE49-F238E27FC236}">
                <a16:creationId xmlns:a16="http://schemas.microsoft.com/office/drawing/2014/main" id="{8503486D-8850-8C4C-F2E4-253D5FAD8ECB}"/>
              </a:ext>
            </a:extLst>
          </p:cNvPr>
          <p:cNvPicPr>
            <a:picLocks noChangeAspect="1"/>
          </p:cNvPicPr>
          <p:nvPr/>
        </p:nvPicPr>
        <p:blipFill rotWithShape="1">
          <a:blip r:embed="rId2"/>
          <a:srcRect l="9063" r="3140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565F18B-900E-436A-9C40-3DAB9DB47A1D}"/>
              </a:ext>
            </a:extLst>
          </p:cNvPr>
          <p:cNvSpPr>
            <a:spLocks noGrp="1"/>
          </p:cNvSpPr>
          <p:nvPr>
            <p:ph idx="1"/>
          </p:nvPr>
        </p:nvSpPr>
        <p:spPr>
          <a:xfrm>
            <a:off x="6116569" y="2333296"/>
            <a:ext cx="5570606" cy="4258003"/>
          </a:xfrm>
        </p:spPr>
        <p:txBody>
          <a:bodyPr>
            <a:normAutofit fontScale="85000" lnSpcReduction="20000"/>
          </a:bodyPr>
          <a:lstStyle/>
          <a:p>
            <a:r>
              <a:rPr lang="en-CA" sz="2000" dirty="0"/>
              <a:t>A scholarly journal article is the best of what we know; it builds on previous research.</a:t>
            </a:r>
          </a:p>
          <a:p>
            <a:r>
              <a:rPr lang="en-CA" sz="2000" dirty="0"/>
              <a:t>The purpose of a </a:t>
            </a:r>
            <a:r>
              <a:rPr lang="en-CA" sz="2000" b="1" dirty="0"/>
              <a:t>scholarly journal</a:t>
            </a:r>
            <a:r>
              <a:rPr lang="en-CA" sz="2000" dirty="0"/>
              <a:t> is to report on research conducted by scholars, and professionals in the field. </a:t>
            </a:r>
          </a:p>
          <a:p>
            <a:pPr lvl="1"/>
            <a:r>
              <a:rPr lang="en-CA" sz="2000" dirty="0"/>
              <a:t>Scholarly journals provide in-depth articles that cover specific issues or research questions, while the language and content is geared toward scholars and professionals in the field. </a:t>
            </a:r>
          </a:p>
          <a:p>
            <a:pPr lvl="1"/>
            <a:r>
              <a:rPr lang="en-CA" sz="2000" dirty="0"/>
              <a:t>Some articles contain tables and graphs and most contain bibliographies (or reference lists or works cited)</a:t>
            </a:r>
          </a:p>
          <a:p>
            <a:pPr lvl="1"/>
            <a:r>
              <a:rPr lang="en-CA" sz="2000" dirty="0"/>
              <a:t>articles in scholarly journals are </a:t>
            </a:r>
            <a:r>
              <a:rPr lang="en-CA" sz="2000" b="1" dirty="0"/>
              <a:t>peer reviewed</a:t>
            </a:r>
            <a:r>
              <a:rPr lang="en-CA" sz="2000" dirty="0"/>
              <a:t>.</a:t>
            </a:r>
          </a:p>
          <a:p>
            <a:endParaRPr lang="en-CA" sz="1600" dirty="0"/>
          </a:p>
        </p:txBody>
      </p:sp>
    </p:spTree>
    <p:extLst>
      <p:ext uri="{BB962C8B-B14F-4D97-AF65-F5344CB8AC3E}">
        <p14:creationId xmlns:p14="http://schemas.microsoft.com/office/powerpoint/2010/main" val="1347938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816CEE-1B50-4192-89A9-D796594DBB34}"/>
              </a:ext>
            </a:extLst>
          </p:cNvPr>
          <p:cNvPicPr>
            <a:picLocks noChangeAspect="1"/>
          </p:cNvPicPr>
          <p:nvPr/>
        </p:nvPicPr>
        <p:blipFill>
          <a:blip r:embed="rId2"/>
          <a:stretch>
            <a:fillRect/>
          </a:stretch>
        </p:blipFill>
        <p:spPr>
          <a:xfrm>
            <a:off x="1890458" y="0"/>
            <a:ext cx="8411084" cy="6858000"/>
          </a:xfrm>
          <a:prstGeom prst="rect">
            <a:avLst/>
          </a:prstGeom>
        </p:spPr>
      </p:pic>
      <p:sp>
        <p:nvSpPr>
          <p:cNvPr id="2" name="Arrow: Up 1">
            <a:extLst>
              <a:ext uri="{FF2B5EF4-FFF2-40B4-BE49-F238E27FC236}">
                <a16:creationId xmlns:a16="http://schemas.microsoft.com/office/drawing/2014/main" id="{14F5048B-9398-434C-8C46-80947A85E077}"/>
              </a:ext>
            </a:extLst>
          </p:cNvPr>
          <p:cNvSpPr/>
          <p:nvPr/>
        </p:nvSpPr>
        <p:spPr>
          <a:xfrm>
            <a:off x="6414052" y="1696278"/>
            <a:ext cx="768626" cy="1219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02176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F15A5B-167A-4CC5-96AB-410609009D27}"/>
              </a:ext>
            </a:extLst>
          </p:cNvPr>
          <p:cNvPicPr>
            <a:picLocks noChangeAspect="1"/>
          </p:cNvPicPr>
          <p:nvPr/>
        </p:nvPicPr>
        <p:blipFill>
          <a:blip r:embed="rId2"/>
          <a:stretch>
            <a:fillRect/>
          </a:stretch>
        </p:blipFill>
        <p:spPr>
          <a:xfrm>
            <a:off x="1026827" y="196107"/>
            <a:ext cx="9715500" cy="3733800"/>
          </a:xfrm>
          <a:prstGeom prst="rect">
            <a:avLst/>
          </a:prstGeom>
        </p:spPr>
      </p:pic>
      <p:pic>
        <p:nvPicPr>
          <p:cNvPr id="3" name="Picture 2">
            <a:extLst>
              <a:ext uri="{FF2B5EF4-FFF2-40B4-BE49-F238E27FC236}">
                <a16:creationId xmlns:a16="http://schemas.microsoft.com/office/drawing/2014/main" id="{79FF384E-E9FB-4630-BE90-5C61A04F140F}"/>
              </a:ext>
            </a:extLst>
          </p:cNvPr>
          <p:cNvPicPr>
            <a:picLocks noChangeAspect="1"/>
          </p:cNvPicPr>
          <p:nvPr/>
        </p:nvPicPr>
        <p:blipFill>
          <a:blip r:embed="rId3"/>
          <a:stretch>
            <a:fillRect/>
          </a:stretch>
        </p:blipFill>
        <p:spPr>
          <a:xfrm>
            <a:off x="1123356" y="830555"/>
            <a:ext cx="9067566" cy="58766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900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E6E4-C1B7-4EF3-B8E3-F0E9142A687A}"/>
              </a:ext>
            </a:extLst>
          </p:cNvPr>
          <p:cNvSpPr>
            <a:spLocks noGrp="1"/>
          </p:cNvSpPr>
          <p:nvPr>
            <p:ph type="title"/>
          </p:nvPr>
        </p:nvSpPr>
        <p:spPr>
          <a:xfrm>
            <a:off x="838201" y="345810"/>
            <a:ext cx="5120561" cy="1325563"/>
          </a:xfrm>
        </p:spPr>
        <p:txBody>
          <a:bodyPr>
            <a:normAutofit/>
          </a:bodyPr>
          <a:lstStyle/>
          <a:p>
            <a:r>
              <a:rPr lang="en-US" altLang="en-US" dirty="0"/>
              <a:t>The Librar(ies)</a:t>
            </a:r>
            <a:endParaRPr lang="en-CA" dirty="0"/>
          </a:p>
        </p:txBody>
      </p:sp>
      <p:sp>
        <p:nvSpPr>
          <p:cNvPr id="23" name="Content Placeholder 8">
            <a:extLst>
              <a:ext uri="{FF2B5EF4-FFF2-40B4-BE49-F238E27FC236}">
                <a16:creationId xmlns:a16="http://schemas.microsoft.com/office/drawing/2014/main" id="{619EA245-FDDF-FF3D-7B44-3BB6CBC7BDFF}"/>
              </a:ext>
            </a:extLst>
          </p:cNvPr>
          <p:cNvSpPr>
            <a:spLocks noGrp="1"/>
          </p:cNvSpPr>
          <p:nvPr>
            <p:ph idx="1"/>
          </p:nvPr>
        </p:nvSpPr>
        <p:spPr>
          <a:xfrm>
            <a:off x="838201" y="2160852"/>
            <a:ext cx="5092194" cy="4351338"/>
          </a:xfrm>
        </p:spPr>
        <p:txBody>
          <a:bodyPr>
            <a:normAutofit fontScale="85000" lnSpcReduction="10000"/>
          </a:bodyPr>
          <a:lstStyle/>
          <a:p>
            <a:r>
              <a:rPr lang="en-US" altLang="en-US" sz="2000" dirty="0">
                <a:cs typeface="Arial" panose="020B0604020202020204" pitchFamily="34" charset="0"/>
              </a:rPr>
              <a:t>24/7 access, with student card, after 11pm</a:t>
            </a:r>
          </a:p>
          <a:p>
            <a:r>
              <a:rPr lang="en-US" altLang="en-US" sz="2000" dirty="0">
                <a:cs typeface="Arial" panose="020B0604020202020204" pitchFamily="34" charset="0"/>
              </a:rPr>
              <a:t>Webster Library (LB) – downtown on SGW campus &amp; Vanier Library (VL) on Loyola campus </a:t>
            </a:r>
          </a:p>
          <a:p>
            <a:r>
              <a:rPr lang="en-US" altLang="en-US" sz="2000" dirty="0">
                <a:cs typeface="Arial" panose="020B0604020202020204" pitchFamily="34" charset="0"/>
              </a:rPr>
              <a:t>Webster: Social Sciences, Humanities, Business, Engineering &amp; Fine Arts</a:t>
            </a:r>
          </a:p>
          <a:p>
            <a:r>
              <a:rPr lang="en-US" altLang="en-US" sz="2000" dirty="0">
                <a:cs typeface="Arial" panose="020B0604020202020204" pitchFamily="34" charset="0"/>
              </a:rPr>
              <a:t>Vanier: Science(s), Health, Communications, Journalism and Psychology</a:t>
            </a:r>
          </a:p>
          <a:p>
            <a:r>
              <a:rPr lang="en-US" altLang="en-US" sz="2000" dirty="0">
                <a:cs typeface="Arial" panose="020B0604020202020204" pitchFamily="34" charset="0"/>
                <a:hlinkClick r:id="rId2"/>
              </a:rPr>
              <a:t>Course Reserves Room(s): </a:t>
            </a:r>
            <a:r>
              <a:rPr lang="en-US" altLang="en-US" sz="2000" dirty="0">
                <a:cs typeface="Arial" panose="020B0604020202020204" pitchFamily="34" charset="0"/>
              </a:rPr>
              <a:t>have the required undergraduate print textbooks for the courses taught at that campus (for example: Webster has the Political Science and SCPA course reserves)</a:t>
            </a:r>
          </a:p>
        </p:txBody>
      </p:sp>
      <p:pic>
        <p:nvPicPr>
          <p:cNvPr id="5" name="Picture 2" descr="Vanier Library">
            <a:extLst>
              <a:ext uri="{FF2B5EF4-FFF2-40B4-BE49-F238E27FC236}">
                <a16:creationId xmlns:a16="http://schemas.microsoft.com/office/drawing/2014/main" id="{DD960AEC-C332-4EA5-BA8C-ADE286C23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78" r="-2"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4" name="Picture 4" descr="Webster Library">
            <a:extLst>
              <a:ext uri="{FF2B5EF4-FFF2-40B4-BE49-F238E27FC236}">
                <a16:creationId xmlns:a16="http://schemas.microsoft.com/office/drawing/2014/main" id="{F0B08ABB-97BC-4172-915B-AD9BD6FF0A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10" r="4695"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16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4F0492-EA7F-4FF0-A087-F384DF4D2156}"/>
              </a:ext>
            </a:extLst>
          </p:cNvPr>
          <p:cNvPicPr>
            <a:picLocks noChangeAspect="1"/>
          </p:cNvPicPr>
          <p:nvPr/>
        </p:nvPicPr>
        <p:blipFill>
          <a:blip r:embed="rId2"/>
          <a:stretch>
            <a:fillRect/>
          </a:stretch>
        </p:blipFill>
        <p:spPr>
          <a:xfrm>
            <a:off x="881062" y="7929"/>
            <a:ext cx="10429875" cy="2571750"/>
          </a:xfrm>
          <a:prstGeom prst="rect">
            <a:avLst/>
          </a:prstGeom>
        </p:spPr>
      </p:pic>
      <p:sp>
        <p:nvSpPr>
          <p:cNvPr id="3" name="TextBox 2">
            <a:extLst>
              <a:ext uri="{FF2B5EF4-FFF2-40B4-BE49-F238E27FC236}">
                <a16:creationId xmlns:a16="http://schemas.microsoft.com/office/drawing/2014/main" id="{AE94A64C-9F94-4180-A5B4-285567E0D460}"/>
              </a:ext>
            </a:extLst>
          </p:cNvPr>
          <p:cNvSpPr txBox="1"/>
          <p:nvPr/>
        </p:nvSpPr>
        <p:spPr>
          <a:xfrm>
            <a:off x="520503" y="2579679"/>
            <a:ext cx="10429875" cy="1477328"/>
          </a:xfrm>
          <a:prstGeom prst="rect">
            <a:avLst/>
          </a:prstGeom>
          <a:noFill/>
        </p:spPr>
        <p:txBody>
          <a:bodyPr wrap="square" rtlCol="0">
            <a:spAutoFit/>
          </a:bodyPr>
          <a:lstStyle/>
          <a:p>
            <a:r>
              <a:rPr lang="en-US" b="1" dirty="0"/>
              <a:t>Search</a:t>
            </a:r>
            <a:r>
              <a:rPr lang="en-US" dirty="0"/>
              <a:t>:</a:t>
            </a:r>
          </a:p>
          <a:p>
            <a:endParaRPr lang="en-CA" dirty="0"/>
          </a:p>
          <a:p>
            <a:r>
              <a:rPr lang="en-CA" dirty="0"/>
              <a:t>elect* OR voting OR voter* OR "electoral politics“</a:t>
            </a:r>
          </a:p>
          <a:p>
            <a:r>
              <a:rPr lang="en-CA" dirty="0"/>
              <a:t>AND Africa*</a:t>
            </a:r>
          </a:p>
          <a:p>
            <a:r>
              <a:rPr lang="en-CA" dirty="0"/>
              <a:t>AND patrimonial OR patrimonialism OR autocratic OR oligarchic OR inherited OR particularistic</a:t>
            </a:r>
          </a:p>
        </p:txBody>
      </p:sp>
      <p:pic>
        <p:nvPicPr>
          <p:cNvPr id="4" name="Picture 3">
            <a:extLst>
              <a:ext uri="{FF2B5EF4-FFF2-40B4-BE49-F238E27FC236}">
                <a16:creationId xmlns:a16="http://schemas.microsoft.com/office/drawing/2014/main" id="{B3729248-0047-4BCF-81BD-E5EF67F8EF65}"/>
              </a:ext>
            </a:extLst>
          </p:cNvPr>
          <p:cNvPicPr>
            <a:picLocks noChangeAspect="1"/>
          </p:cNvPicPr>
          <p:nvPr/>
        </p:nvPicPr>
        <p:blipFill>
          <a:blip r:embed="rId3"/>
          <a:stretch>
            <a:fillRect/>
          </a:stretch>
        </p:blipFill>
        <p:spPr>
          <a:xfrm>
            <a:off x="1112520" y="4276082"/>
            <a:ext cx="2286000" cy="235267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935BE2C-FE22-43D3-8671-8E626951D5A1}"/>
              </a:ext>
            </a:extLst>
          </p:cNvPr>
          <p:cNvPicPr>
            <a:picLocks noChangeAspect="1"/>
          </p:cNvPicPr>
          <p:nvPr/>
        </p:nvPicPr>
        <p:blipFill>
          <a:blip r:embed="rId4"/>
          <a:stretch>
            <a:fillRect/>
          </a:stretch>
        </p:blipFill>
        <p:spPr>
          <a:xfrm>
            <a:off x="4518440" y="4352281"/>
            <a:ext cx="2085975" cy="22002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AE49BA6-A94D-4D91-A2A9-DE22D8EB4D38}"/>
              </a:ext>
            </a:extLst>
          </p:cNvPr>
          <p:cNvPicPr>
            <a:picLocks noChangeAspect="1"/>
          </p:cNvPicPr>
          <p:nvPr/>
        </p:nvPicPr>
        <p:blipFill>
          <a:blip r:embed="rId5"/>
          <a:stretch>
            <a:fillRect/>
          </a:stretch>
        </p:blipFill>
        <p:spPr>
          <a:xfrm>
            <a:off x="7263858" y="2812235"/>
            <a:ext cx="4246480" cy="3740321"/>
          </a:xfrm>
          <a:prstGeom prst="rect">
            <a:avLst/>
          </a:prstGeom>
        </p:spPr>
      </p:pic>
      <p:sp>
        <p:nvSpPr>
          <p:cNvPr id="7" name="Arrow: Right 6">
            <a:extLst>
              <a:ext uri="{FF2B5EF4-FFF2-40B4-BE49-F238E27FC236}">
                <a16:creationId xmlns:a16="http://schemas.microsoft.com/office/drawing/2014/main" id="{8FDC1D11-9ECA-48C8-91AD-392346F019B0}"/>
              </a:ext>
            </a:extLst>
          </p:cNvPr>
          <p:cNvSpPr/>
          <p:nvPr/>
        </p:nvSpPr>
        <p:spPr>
          <a:xfrm>
            <a:off x="5561427" y="6231988"/>
            <a:ext cx="1359878" cy="320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4713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BA3D66-5A9D-4611-9ED1-6EF040DAF130}"/>
              </a:ext>
            </a:extLst>
          </p:cNvPr>
          <p:cNvPicPr>
            <a:picLocks noChangeAspect="1"/>
          </p:cNvPicPr>
          <p:nvPr/>
        </p:nvPicPr>
        <p:blipFill>
          <a:blip r:embed="rId2"/>
          <a:stretch>
            <a:fillRect/>
          </a:stretch>
        </p:blipFill>
        <p:spPr>
          <a:xfrm>
            <a:off x="0" y="156576"/>
            <a:ext cx="6524625" cy="6010275"/>
          </a:xfrm>
          <a:prstGeom prst="rect">
            <a:avLst/>
          </a:prstGeom>
        </p:spPr>
      </p:pic>
      <p:sp>
        <p:nvSpPr>
          <p:cNvPr id="4" name="Oval 3">
            <a:extLst>
              <a:ext uri="{FF2B5EF4-FFF2-40B4-BE49-F238E27FC236}">
                <a16:creationId xmlns:a16="http://schemas.microsoft.com/office/drawing/2014/main" id="{2ABD279A-EFA9-43D4-BDCA-A59D95E19D3C}"/>
              </a:ext>
            </a:extLst>
          </p:cNvPr>
          <p:cNvSpPr/>
          <p:nvPr/>
        </p:nvSpPr>
        <p:spPr>
          <a:xfrm>
            <a:off x="1828800" y="156576"/>
            <a:ext cx="1153551" cy="5345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Arrow: Left 4">
            <a:extLst>
              <a:ext uri="{FF2B5EF4-FFF2-40B4-BE49-F238E27FC236}">
                <a16:creationId xmlns:a16="http://schemas.microsoft.com/office/drawing/2014/main" id="{471A3B08-34AC-4B29-962B-E25AD6DECF0B}"/>
              </a:ext>
            </a:extLst>
          </p:cNvPr>
          <p:cNvSpPr/>
          <p:nvPr/>
        </p:nvSpPr>
        <p:spPr>
          <a:xfrm>
            <a:off x="3949148" y="2822713"/>
            <a:ext cx="914400" cy="5035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Left 5">
            <a:extLst>
              <a:ext uri="{FF2B5EF4-FFF2-40B4-BE49-F238E27FC236}">
                <a16:creationId xmlns:a16="http://schemas.microsoft.com/office/drawing/2014/main" id="{FE6AC154-E5B8-46FE-A52E-F17EFA029C0F}"/>
              </a:ext>
            </a:extLst>
          </p:cNvPr>
          <p:cNvSpPr/>
          <p:nvPr/>
        </p:nvSpPr>
        <p:spPr>
          <a:xfrm>
            <a:off x="3617843" y="4989443"/>
            <a:ext cx="543340" cy="2782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BEAEDA57-38E5-446F-92FA-F6694DFD7909}"/>
              </a:ext>
            </a:extLst>
          </p:cNvPr>
          <p:cNvPicPr>
            <a:picLocks noChangeAspect="1"/>
          </p:cNvPicPr>
          <p:nvPr/>
        </p:nvPicPr>
        <p:blipFill>
          <a:blip r:embed="rId3"/>
          <a:stretch>
            <a:fillRect/>
          </a:stretch>
        </p:blipFill>
        <p:spPr>
          <a:xfrm>
            <a:off x="671512" y="819150"/>
            <a:ext cx="10848975" cy="5219700"/>
          </a:xfrm>
          <a:prstGeom prst="rect">
            <a:avLst/>
          </a:prstGeom>
        </p:spPr>
      </p:pic>
      <p:sp>
        <p:nvSpPr>
          <p:cNvPr id="8" name="Oval 7">
            <a:extLst>
              <a:ext uri="{FF2B5EF4-FFF2-40B4-BE49-F238E27FC236}">
                <a16:creationId xmlns:a16="http://schemas.microsoft.com/office/drawing/2014/main" id="{CE9E7133-8E06-441D-B071-F4C4C621D0DB}"/>
              </a:ext>
            </a:extLst>
          </p:cNvPr>
          <p:cNvSpPr/>
          <p:nvPr/>
        </p:nvSpPr>
        <p:spPr>
          <a:xfrm>
            <a:off x="1099930" y="4770783"/>
            <a:ext cx="2849218" cy="39756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Arrow: Left 8">
            <a:extLst>
              <a:ext uri="{FF2B5EF4-FFF2-40B4-BE49-F238E27FC236}">
                <a16:creationId xmlns:a16="http://schemas.microsoft.com/office/drawing/2014/main" id="{31A218C4-A596-4E16-B6C6-01F39028E9D0}"/>
              </a:ext>
            </a:extLst>
          </p:cNvPr>
          <p:cNvSpPr/>
          <p:nvPr/>
        </p:nvSpPr>
        <p:spPr>
          <a:xfrm>
            <a:off x="4832695" y="4280452"/>
            <a:ext cx="786227" cy="5035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1604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E9AB35-1A37-460C-8FA3-66F2983D644D}"/>
              </a:ext>
            </a:extLst>
          </p:cNvPr>
          <p:cNvPicPr>
            <a:picLocks noChangeAspect="1"/>
          </p:cNvPicPr>
          <p:nvPr/>
        </p:nvPicPr>
        <p:blipFill>
          <a:blip r:embed="rId2"/>
          <a:stretch>
            <a:fillRect/>
          </a:stretch>
        </p:blipFill>
        <p:spPr>
          <a:xfrm>
            <a:off x="0" y="114714"/>
            <a:ext cx="9334500" cy="5276850"/>
          </a:xfrm>
          <a:prstGeom prst="rect">
            <a:avLst/>
          </a:prstGeom>
        </p:spPr>
      </p:pic>
      <p:sp>
        <p:nvSpPr>
          <p:cNvPr id="3" name="Callout: Left Arrow 2">
            <a:extLst>
              <a:ext uri="{FF2B5EF4-FFF2-40B4-BE49-F238E27FC236}">
                <a16:creationId xmlns:a16="http://schemas.microsoft.com/office/drawing/2014/main" id="{3EAC53FA-43F4-4F3D-9B8E-FCA98D1F436B}"/>
              </a:ext>
            </a:extLst>
          </p:cNvPr>
          <p:cNvSpPr/>
          <p:nvPr/>
        </p:nvSpPr>
        <p:spPr>
          <a:xfrm>
            <a:off x="4837043" y="1338470"/>
            <a:ext cx="1696279" cy="901147"/>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15+ pages long</a:t>
            </a:r>
            <a:endParaRPr lang="en-CA" dirty="0"/>
          </a:p>
        </p:txBody>
      </p:sp>
      <p:pic>
        <p:nvPicPr>
          <p:cNvPr id="4" name="Picture 3">
            <a:extLst>
              <a:ext uri="{FF2B5EF4-FFF2-40B4-BE49-F238E27FC236}">
                <a16:creationId xmlns:a16="http://schemas.microsoft.com/office/drawing/2014/main" id="{B1547C3A-D9A1-4DEF-8D0E-7FD1290CD049}"/>
              </a:ext>
            </a:extLst>
          </p:cNvPr>
          <p:cNvPicPr>
            <a:picLocks noChangeAspect="1"/>
          </p:cNvPicPr>
          <p:nvPr/>
        </p:nvPicPr>
        <p:blipFill>
          <a:blip r:embed="rId3"/>
          <a:stretch>
            <a:fillRect/>
          </a:stretch>
        </p:blipFill>
        <p:spPr>
          <a:xfrm>
            <a:off x="979749" y="0"/>
            <a:ext cx="5318704" cy="6858000"/>
          </a:xfrm>
          <a:prstGeom prst="rect">
            <a:avLst/>
          </a:prstGeom>
          <a:ln>
            <a:noFill/>
          </a:ln>
          <a:effectLst>
            <a:outerShdw blurRad="292100" dist="139700" dir="2700000" algn="tl" rotWithShape="0">
              <a:srgbClr val="333333">
                <a:alpha val="65000"/>
              </a:srgbClr>
            </a:outerShdw>
          </a:effectLst>
        </p:spPr>
      </p:pic>
      <p:sp>
        <p:nvSpPr>
          <p:cNvPr id="5" name="Callout: Down Arrow 4">
            <a:extLst>
              <a:ext uri="{FF2B5EF4-FFF2-40B4-BE49-F238E27FC236}">
                <a16:creationId xmlns:a16="http://schemas.microsoft.com/office/drawing/2014/main" id="{28F499ED-FC6E-41B3-85FB-6B0B199FCBD4}"/>
              </a:ext>
            </a:extLst>
          </p:cNvPr>
          <p:cNvSpPr/>
          <p:nvPr/>
        </p:nvSpPr>
        <p:spPr>
          <a:xfrm>
            <a:off x="2757268" y="4389120"/>
            <a:ext cx="2208627" cy="901147"/>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Easily located author affiliations </a:t>
            </a:r>
            <a:endParaRPr lang="en-CA" dirty="0"/>
          </a:p>
        </p:txBody>
      </p:sp>
      <p:pic>
        <p:nvPicPr>
          <p:cNvPr id="6" name="Picture 5">
            <a:extLst>
              <a:ext uri="{FF2B5EF4-FFF2-40B4-BE49-F238E27FC236}">
                <a16:creationId xmlns:a16="http://schemas.microsoft.com/office/drawing/2014/main" id="{E21C6E53-BC86-4D24-803C-0A65F2FB27A8}"/>
              </a:ext>
            </a:extLst>
          </p:cNvPr>
          <p:cNvPicPr>
            <a:picLocks noChangeAspect="1"/>
          </p:cNvPicPr>
          <p:nvPr/>
        </p:nvPicPr>
        <p:blipFill>
          <a:blip r:embed="rId4"/>
          <a:stretch>
            <a:fillRect/>
          </a:stretch>
        </p:blipFill>
        <p:spPr>
          <a:xfrm>
            <a:off x="6743414" y="31395"/>
            <a:ext cx="4810570" cy="6711891"/>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72996B39-1093-4C4E-AFE7-23DF998213CE}"/>
              </a:ext>
            </a:extLst>
          </p:cNvPr>
          <p:cNvSpPr/>
          <p:nvPr/>
        </p:nvSpPr>
        <p:spPr>
          <a:xfrm>
            <a:off x="7779026" y="2928730"/>
            <a:ext cx="3180522" cy="146039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Tables, charts, graphs included with data.</a:t>
            </a:r>
          </a:p>
          <a:p>
            <a:pPr algn="ctr"/>
            <a:endParaRPr lang="en-US" dirty="0"/>
          </a:p>
          <a:p>
            <a:pPr algn="ctr"/>
            <a:r>
              <a:rPr lang="en-US" dirty="0"/>
              <a:t>Citations throughout, footnotes or in-text.</a:t>
            </a:r>
          </a:p>
        </p:txBody>
      </p:sp>
    </p:spTree>
    <p:extLst>
      <p:ext uri="{BB962C8B-B14F-4D97-AF65-F5344CB8AC3E}">
        <p14:creationId xmlns:p14="http://schemas.microsoft.com/office/powerpoint/2010/main" val="119770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9FE89-DAE6-43CD-B818-F8BCC34D24E3}"/>
              </a:ext>
            </a:extLst>
          </p:cNvPr>
          <p:cNvPicPr>
            <a:picLocks noChangeAspect="1"/>
          </p:cNvPicPr>
          <p:nvPr/>
        </p:nvPicPr>
        <p:blipFill>
          <a:blip r:embed="rId2"/>
          <a:stretch>
            <a:fillRect/>
          </a:stretch>
        </p:blipFill>
        <p:spPr>
          <a:xfrm>
            <a:off x="2548075" y="0"/>
            <a:ext cx="7095850" cy="6858000"/>
          </a:xfrm>
          <a:prstGeom prst="rect">
            <a:avLst/>
          </a:prstGeom>
        </p:spPr>
      </p:pic>
    </p:spTree>
    <p:extLst>
      <p:ext uri="{BB962C8B-B14F-4D97-AF65-F5344CB8AC3E}">
        <p14:creationId xmlns:p14="http://schemas.microsoft.com/office/powerpoint/2010/main" val="2561858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fferent coloured question marks">
            <a:extLst>
              <a:ext uri="{FF2B5EF4-FFF2-40B4-BE49-F238E27FC236}">
                <a16:creationId xmlns:a16="http://schemas.microsoft.com/office/drawing/2014/main" id="{C0D1A35E-DAE6-7066-1C68-7EF2D5F8F22A}"/>
              </a:ext>
            </a:extLst>
          </p:cNvPr>
          <p:cNvPicPr>
            <a:picLocks noChangeAspect="1"/>
          </p:cNvPicPr>
          <p:nvPr/>
        </p:nvPicPr>
        <p:blipFill rotWithShape="1">
          <a:blip r:embed="rId2"/>
          <a:srcRect l="16292" r="17420"/>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219C4519-C938-43F1-84EE-60177D79B406}"/>
              </a:ext>
            </a:extLst>
          </p:cNvPr>
          <p:cNvSpPr>
            <a:spLocks noGrp="1"/>
          </p:cNvSpPr>
          <p:nvPr>
            <p:ph type="title" idx="4294967295"/>
          </p:nvPr>
        </p:nvSpPr>
        <p:spPr>
          <a:xfrm>
            <a:off x="490330" y="1109111"/>
            <a:ext cx="4022725" cy="3203575"/>
          </a:xfrm>
        </p:spPr>
        <p:txBody>
          <a:bodyPr vert="horz" lIns="91440" tIns="45720" rIns="91440" bIns="45720" rtlCol="0" anchor="b">
            <a:normAutofit fontScale="90000"/>
          </a:bodyPr>
          <a:lstStyle/>
          <a:p>
            <a:r>
              <a:rPr lang="en-US" sz="3700" dirty="0"/>
              <a:t>What is peer review? </a:t>
            </a:r>
            <a:br>
              <a:rPr lang="en-US" sz="3700" dirty="0"/>
            </a:br>
            <a:br>
              <a:rPr lang="en-US" sz="3700" dirty="0"/>
            </a:br>
            <a:r>
              <a:rPr lang="en-US" sz="3700" dirty="0"/>
              <a:t>What are peer reviewed, scholarly articles?</a:t>
            </a:r>
          </a:p>
        </p:txBody>
      </p:sp>
    </p:spTree>
    <p:extLst>
      <p:ext uri="{BB962C8B-B14F-4D97-AF65-F5344CB8AC3E}">
        <p14:creationId xmlns:p14="http://schemas.microsoft.com/office/powerpoint/2010/main" val="1317606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9323-A1D5-446C-9705-6A1238FFF4E3}"/>
              </a:ext>
            </a:extLst>
          </p:cNvPr>
          <p:cNvSpPr>
            <a:spLocks noGrp="1"/>
          </p:cNvSpPr>
          <p:nvPr>
            <p:ph type="title" idx="4294967295"/>
          </p:nvPr>
        </p:nvSpPr>
        <p:spPr>
          <a:xfrm>
            <a:off x="1524000" y="2397815"/>
            <a:ext cx="9144000" cy="2763838"/>
          </a:xfrm>
        </p:spPr>
        <p:txBody>
          <a:bodyPr vert="horz" lIns="91440" tIns="45720" rIns="91440" bIns="45720" rtlCol="0" anchor="ctr">
            <a:noAutofit/>
          </a:bodyPr>
          <a:lstStyle/>
          <a:p>
            <a:pPr marL="45720" indent="0" algn="ctr"/>
            <a:r>
              <a:rPr lang="en-US" sz="2400" dirty="0"/>
              <a:t>Has the article gone through the peer review process?</a:t>
            </a:r>
            <a:br>
              <a:rPr lang="en-US" sz="2400" dirty="0"/>
            </a:br>
            <a:r>
              <a:rPr lang="en-US" sz="2400" b="1" dirty="0"/>
              <a:t>What is peer review?</a:t>
            </a:r>
            <a:br>
              <a:rPr lang="en-US" sz="2400" b="1" dirty="0"/>
            </a:br>
            <a:br>
              <a:rPr lang="en-US" sz="2400" dirty="0"/>
            </a:br>
            <a:r>
              <a:rPr lang="en-US" sz="2400" b="0" dirty="0"/>
              <a:t>Peer review is a system used to decide if an article should be published in a peer-reviewed journal. Each paper submitted to a peer-reviewed journal is read and evaluated by experts in the article’s subject area. </a:t>
            </a:r>
            <a:br>
              <a:rPr lang="en-US" sz="2400" b="0" dirty="0"/>
            </a:br>
            <a:br>
              <a:rPr lang="en-US" sz="2400" b="0" dirty="0"/>
            </a:br>
            <a:r>
              <a:rPr lang="en-US" sz="2400" b="0" dirty="0"/>
              <a:t>The reviewers assess the article’s validity, importance, and originality, and then recommend whether it should be printed in the journal. </a:t>
            </a:r>
            <a:br>
              <a:rPr lang="en-US" sz="2400" b="0" dirty="0"/>
            </a:br>
            <a:br>
              <a:rPr lang="en-US" sz="2400" b="0" dirty="0"/>
            </a:br>
            <a:r>
              <a:rPr lang="en-US" sz="2400" b="0" dirty="0"/>
              <a:t>The reviewers’ suggestions are considered by the journal’s editor, who makes the final decision about whether to accept or reject the article.</a:t>
            </a:r>
            <a:br>
              <a:rPr lang="en-US" sz="2400" b="0" dirty="0"/>
            </a:br>
            <a:br>
              <a:rPr lang="en-US" sz="2800" dirty="0"/>
            </a:br>
            <a:r>
              <a:rPr lang="en-US" sz="2800" b="1" dirty="0">
                <a:hlinkClick r:id="rId2"/>
              </a:rPr>
              <a:t>Criteria for evaluating academic or scholarly articles</a:t>
            </a:r>
            <a:br>
              <a:rPr lang="en-US" sz="2800" b="1" dirty="0"/>
            </a:br>
            <a:endParaRPr lang="en-US" sz="2800" dirty="0"/>
          </a:p>
        </p:txBody>
      </p:sp>
    </p:spTree>
    <p:extLst>
      <p:ext uri="{BB962C8B-B14F-4D97-AF65-F5344CB8AC3E}">
        <p14:creationId xmlns:p14="http://schemas.microsoft.com/office/powerpoint/2010/main" val="2544178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Open Access</a:t>
            </a:r>
            <a:endParaRPr lang="en-CA" cap="small" dirty="0"/>
          </a:p>
        </p:txBody>
      </p:sp>
      <p:sp>
        <p:nvSpPr>
          <p:cNvPr id="3" name="Content Placeholder 2"/>
          <p:cNvSpPr>
            <a:spLocks noGrp="1"/>
          </p:cNvSpPr>
          <p:nvPr>
            <p:ph idx="1"/>
          </p:nvPr>
        </p:nvSpPr>
        <p:spPr/>
        <p:txBody>
          <a:bodyPr/>
          <a:lstStyle/>
          <a:p>
            <a:pPr algn="ctr"/>
            <a:r>
              <a:rPr lang="en-CA" dirty="0"/>
              <a:t>“Open-access literature is digital, online, free of charge, and free of most copyright and licensing restrictions. What makes it possible is the internet and the consent of the author or copyright-holder." </a:t>
            </a:r>
          </a:p>
          <a:p>
            <a:pPr marL="173736" lvl="1" indent="-45720" algn="ctr">
              <a:buNone/>
            </a:pPr>
            <a:r>
              <a:rPr lang="en-CA" dirty="0"/>
              <a:t>Peter </a:t>
            </a:r>
            <a:r>
              <a:rPr lang="en-CA" dirty="0" err="1"/>
              <a:t>Suber</a:t>
            </a:r>
            <a:r>
              <a:rPr lang="en-CA" dirty="0"/>
              <a:t>, </a:t>
            </a:r>
            <a:r>
              <a:rPr lang="en-CA" dirty="0">
                <a:hlinkClick r:id="rId2"/>
              </a:rPr>
              <a:t>A Very Brief Introduction to Open Access</a:t>
            </a:r>
            <a:endParaRPr lang="en-US" dirty="0"/>
          </a:p>
          <a:p>
            <a:endParaRPr lang="en-US" dirty="0"/>
          </a:p>
          <a:p>
            <a:r>
              <a:rPr lang="en-US" dirty="0">
                <a:hlinkClick r:id="rId3"/>
              </a:rPr>
              <a:t>Concordia Library Open Access guide</a:t>
            </a:r>
            <a:endParaRPr lang="en-CA" dirty="0"/>
          </a:p>
        </p:txBody>
      </p:sp>
    </p:spTree>
    <p:extLst>
      <p:ext uri="{BB962C8B-B14F-4D97-AF65-F5344CB8AC3E}">
        <p14:creationId xmlns:p14="http://schemas.microsoft.com/office/powerpoint/2010/main" val="577411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Rectangle 3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Freeform: Shape 3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2" name="Freeform: Shape 41">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259863-D6AB-4580-A3E4-D0EE7B1B9F0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5000" dirty="0"/>
              <a:t>The 7 step process to determine blinded peer review and journal reliability</a:t>
            </a:r>
          </a:p>
        </p:txBody>
      </p:sp>
      <p:sp>
        <p:nvSpPr>
          <p:cNvPr id="44" name="Rectangle 4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950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BDD7-ABC5-47EF-96CA-C706BBC4DB6C}"/>
              </a:ext>
            </a:extLst>
          </p:cNvPr>
          <p:cNvSpPr>
            <a:spLocks noGrp="1"/>
          </p:cNvSpPr>
          <p:nvPr>
            <p:ph type="title"/>
          </p:nvPr>
        </p:nvSpPr>
        <p:spPr/>
        <p:txBody>
          <a:bodyPr>
            <a:normAutofit fontScale="90000"/>
          </a:bodyPr>
          <a:lstStyle/>
          <a:p>
            <a:r>
              <a:rPr lang="en-CA" b="0" dirty="0"/>
              <a:t>1. Search the journal article databases (i.e. Political Science Complete) for articles on your topic using keywords.</a:t>
            </a:r>
            <a:endParaRPr lang="en-CA" dirty="0"/>
          </a:p>
        </p:txBody>
      </p:sp>
      <p:pic>
        <p:nvPicPr>
          <p:cNvPr id="4" name="Content Placeholder 3">
            <a:extLst>
              <a:ext uri="{FF2B5EF4-FFF2-40B4-BE49-F238E27FC236}">
                <a16:creationId xmlns:a16="http://schemas.microsoft.com/office/drawing/2014/main" id="{1ED71659-DF10-4853-82DA-8347165AE6C2}"/>
              </a:ext>
            </a:extLst>
          </p:cNvPr>
          <p:cNvPicPr>
            <a:picLocks noGrp="1" noChangeAspect="1"/>
          </p:cNvPicPr>
          <p:nvPr>
            <p:ph idx="1"/>
          </p:nvPr>
        </p:nvPicPr>
        <p:blipFill>
          <a:blip r:embed="rId2"/>
          <a:stretch>
            <a:fillRect/>
          </a:stretch>
        </p:blipFill>
        <p:spPr>
          <a:xfrm>
            <a:off x="1700661" y="2111333"/>
            <a:ext cx="8790677" cy="4746667"/>
          </a:xfrm>
          <a:prstGeom prst="rect">
            <a:avLst/>
          </a:prstGeom>
        </p:spPr>
      </p:pic>
    </p:spTree>
    <p:extLst>
      <p:ext uri="{BB962C8B-B14F-4D97-AF65-F5344CB8AC3E}">
        <p14:creationId xmlns:p14="http://schemas.microsoft.com/office/powerpoint/2010/main" val="3164136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19A0-2D2D-47E6-A077-AD13684A653D}"/>
              </a:ext>
            </a:extLst>
          </p:cNvPr>
          <p:cNvSpPr>
            <a:spLocks noGrp="1"/>
          </p:cNvSpPr>
          <p:nvPr>
            <p:ph type="title"/>
          </p:nvPr>
        </p:nvSpPr>
        <p:spPr/>
        <p:txBody>
          <a:bodyPr>
            <a:normAutofit fontScale="90000"/>
          </a:bodyPr>
          <a:lstStyle/>
          <a:p>
            <a:r>
              <a:rPr lang="en-CA" b="0" dirty="0"/>
              <a:t>2. Choose article titles that are relevant to your topic.</a:t>
            </a:r>
            <a:endParaRPr lang="en-CA" dirty="0"/>
          </a:p>
        </p:txBody>
      </p:sp>
      <p:pic>
        <p:nvPicPr>
          <p:cNvPr id="4" name="Content Placeholder 3">
            <a:extLst>
              <a:ext uri="{FF2B5EF4-FFF2-40B4-BE49-F238E27FC236}">
                <a16:creationId xmlns:a16="http://schemas.microsoft.com/office/drawing/2014/main" id="{BAD11B27-2A73-4403-8757-7576DC66198B}"/>
              </a:ext>
            </a:extLst>
          </p:cNvPr>
          <p:cNvPicPr>
            <a:picLocks noGrp="1" noChangeAspect="1"/>
          </p:cNvPicPr>
          <p:nvPr>
            <p:ph idx="1"/>
          </p:nvPr>
        </p:nvPicPr>
        <p:blipFill>
          <a:blip r:embed="rId2"/>
          <a:stretch>
            <a:fillRect/>
          </a:stretch>
        </p:blipFill>
        <p:spPr>
          <a:xfrm>
            <a:off x="959417" y="2201172"/>
            <a:ext cx="10011976" cy="4586553"/>
          </a:xfrm>
          <a:prstGeom prst="rect">
            <a:avLst/>
          </a:prstGeom>
        </p:spPr>
      </p:pic>
    </p:spTree>
    <p:extLst>
      <p:ext uri="{BB962C8B-B14F-4D97-AF65-F5344CB8AC3E}">
        <p14:creationId xmlns:p14="http://schemas.microsoft.com/office/powerpoint/2010/main" val="211078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711470" y="594818"/>
            <a:ext cx="5251316" cy="1209822"/>
          </a:xfrm>
        </p:spPr>
        <p:txBody>
          <a:bodyPr>
            <a:normAutofit/>
          </a:bodyPr>
          <a:lstStyle/>
          <a:p>
            <a:r>
              <a:rPr lang="en-US" dirty="0"/>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355735" y="2109440"/>
            <a:ext cx="5962785" cy="5071403"/>
          </a:xfrm>
        </p:spPr>
        <p:txBody>
          <a:bodyPr>
            <a:normAutofit fontScale="70000" lnSpcReduction="20000"/>
          </a:bodyPr>
          <a:lstStyle/>
          <a:p>
            <a:pPr marL="0" indent="0">
              <a:buNone/>
              <a:defRPr/>
            </a:pPr>
            <a:r>
              <a:rPr lang="en-US" sz="2400" b="1" dirty="0"/>
              <a:t>Your student card is your library card.  </a:t>
            </a:r>
          </a:p>
          <a:p>
            <a:pPr marL="0" indent="0">
              <a:buNone/>
              <a:defRPr/>
            </a:pPr>
            <a:r>
              <a:rPr lang="en-US" sz="2400" dirty="0"/>
              <a:t>You need it to:</a:t>
            </a:r>
          </a:p>
          <a:p>
            <a:pPr>
              <a:defRPr/>
            </a:pPr>
            <a:r>
              <a:rPr lang="en-US" sz="2400" dirty="0"/>
              <a:t> borrow books (</a:t>
            </a:r>
            <a:r>
              <a:rPr lang="en-US" sz="2400" dirty="0">
                <a:hlinkClick r:id="rId2"/>
              </a:rPr>
              <a:t>up to 100 a time</a:t>
            </a:r>
            <a:r>
              <a:rPr lang="en-US" sz="2400" dirty="0"/>
              <a:t>)</a:t>
            </a:r>
          </a:p>
          <a:p>
            <a:pPr>
              <a:defRPr/>
            </a:pPr>
            <a:r>
              <a:rPr lang="en-US" sz="2400" dirty="0"/>
              <a:t>borrow a laptop and </a:t>
            </a:r>
            <a:r>
              <a:rPr lang="en-US" sz="2400" dirty="0">
                <a:hlinkClick r:id="rId3"/>
              </a:rPr>
              <a:t>other technology  </a:t>
            </a:r>
            <a:r>
              <a:rPr lang="en-US" sz="2400" dirty="0"/>
              <a:t>(for 24 hours)</a:t>
            </a:r>
          </a:p>
          <a:p>
            <a:pPr>
              <a:defRPr/>
            </a:pPr>
            <a:r>
              <a:rPr lang="en-US" sz="2400" dirty="0"/>
              <a:t>print on campus (</a:t>
            </a:r>
            <a:r>
              <a:rPr lang="en-US" sz="2400" dirty="0">
                <a:hlinkClick r:id="rId4"/>
              </a:rPr>
              <a:t>add money to your </a:t>
            </a:r>
            <a:r>
              <a:rPr lang="en-US" sz="2400" dirty="0" err="1">
                <a:hlinkClick r:id="rId4"/>
              </a:rPr>
              <a:t>Dprint</a:t>
            </a:r>
            <a:r>
              <a:rPr lang="en-US" sz="2400" dirty="0">
                <a:hlinkClick r:id="rId4"/>
              </a:rPr>
              <a:t> account</a:t>
            </a:r>
            <a:r>
              <a:rPr lang="en-US" sz="2400" dirty="0"/>
              <a:t>)</a:t>
            </a:r>
          </a:p>
          <a:p>
            <a:pPr>
              <a:defRPr/>
            </a:pPr>
            <a:r>
              <a:rPr lang="en-US" sz="2400" dirty="0"/>
              <a:t>access the library overnight during 24/7 hours.</a:t>
            </a:r>
          </a:p>
          <a:p>
            <a:pPr marL="45720" indent="0">
              <a:buNone/>
              <a:defRPr/>
            </a:pPr>
            <a:endParaRPr lang="en-US" sz="2400" dirty="0"/>
          </a:p>
          <a:p>
            <a:pPr marL="0" indent="0">
              <a:buNone/>
              <a:defRPr/>
            </a:pPr>
            <a:r>
              <a:rPr lang="en-US" sz="2400" dirty="0"/>
              <a:t> Webster library has </a:t>
            </a:r>
            <a:r>
              <a:rPr lang="en-US" sz="2400" dirty="0">
                <a:hlinkClick r:id="rId5"/>
              </a:rPr>
              <a:t>5 book scanners </a:t>
            </a:r>
            <a:r>
              <a:rPr lang="en-US" sz="2400" dirty="0"/>
              <a:t> (And Vanier has 2!) that can be used for free to scan chapters from our print books and email them to yourself as a PDF.</a:t>
            </a:r>
          </a:p>
          <a:p>
            <a:pPr marL="0" indent="0">
              <a:buNone/>
              <a:defRPr/>
            </a:pPr>
            <a:endParaRPr lang="en-US" sz="2400" dirty="0"/>
          </a:p>
          <a:p>
            <a:pPr marL="0" indent="0">
              <a:buNone/>
              <a:defRPr/>
            </a:pPr>
            <a:r>
              <a:rPr lang="en-US" sz="2400" dirty="0"/>
              <a:t> To use Library databases, access online articles and </a:t>
            </a:r>
            <a:r>
              <a:rPr lang="en-US" sz="2400" dirty="0" err="1"/>
              <a:t>ebooks</a:t>
            </a:r>
            <a:r>
              <a:rPr lang="en-US" sz="2400" dirty="0"/>
              <a:t> when you are </a:t>
            </a:r>
            <a:r>
              <a:rPr lang="en-US" sz="2400" b="1" dirty="0"/>
              <a:t>off campus</a:t>
            </a:r>
            <a:r>
              <a:rPr lang="en-US" sz="2400" dirty="0"/>
              <a:t>, login with your </a:t>
            </a:r>
            <a:r>
              <a:rPr lang="en-US" sz="2400" dirty="0" err="1"/>
              <a:t>MyConcordia</a:t>
            </a:r>
            <a:r>
              <a:rPr lang="en-US" sz="2400" dirty="0"/>
              <a:t> </a:t>
            </a:r>
            <a:r>
              <a:rPr lang="en-US" sz="2400" dirty="0" err="1"/>
              <a:t>Netname</a:t>
            </a:r>
            <a:r>
              <a:rPr lang="en-US" sz="2400" dirty="0"/>
              <a:t> and password</a:t>
            </a:r>
            <a:r>
              <a:rPr lang="en-US" sz="1600" dirty="0"/>
              <a:t>.</a:t>
            </a:r>
            <a:endParaRPr lang="en-CA" sz="1600" dirty="0"/>
          </a:p>
          <a:p>
            <a:endParaRPr lang="en-CA" sz="1300" dirty="0"/>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6"/>
          <a:srcRect l="21731" r="2023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6683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5958-D225-454F-AAB8-D16DD19AE2A0}"/>
              </a:ext>
            </a:extLst>
          </p:cNvPr>
          <p:cNvSpPr>
            <a:spLocks noGrp="1"/>
          </p:cNvSpPr>
          <p:nvPr>
            <p:ph type="title"/>
          </p:nvPr>
        </p:nvSpPr>
        <p:spPr>
          <a:xfrm>
            <a:off x="1115568" y="570234"/>
            <a:ext cx="10168128" cy="1179576"/>
          </a:xfrm>
        </p:spPr>
        <p:txBody>
          <a:bodyPr>
            <a:normAutofit fontScale="90000"/>
          </a:bodyPr>
          <a:lstStyle/>
          <a:p>
            <a:r>
              <a:rPr lang="en-CA" b="0" dirty="0"/>
              <a:t>3. Identify the journal titles, from the articles you have selected. The journal title often appears after the article title. It may be found in the “source” area.  </a:t>
            </a:r>
            <a:endParaRPr lang="en-CA" dirty="0"/>
          </a:p>
        </p:txBody>
      </p:sp>
      <p:pic>
        <p:nvPicPr>
          <p:cNvPr id="4" name="Content Placeholder 3">
            <a:extLst>
              <a:ext uri="{FF2B5EF4-FFF2-40B4-BE49-F238E27FC236}">
                <a16:creationId xmlns:a16="http://schemas.microsoft.com/office/drawing/2014/main" id="{D61A2779-4FB1-4125-B860-94D4DA873B44}"/>
              </a:ext>
            </a:extLst>
          </p:cNvPr>
          <p:cNvPicPr>
            <a:picLocks noChangeAspect="1"/>
          </p:cNvPicPr>
          <p:nvPr/>
        </p:nvPicPr>
        <p:blipFill>
          <a:blip r:embed="rId2"/>
          <a:stretch>
            <a:fillRect/>
          </a:stretch>
        </p:blipFill>
        <p:spPr>
          <a:xfrm>
            <a:off x="959417" y="2201172"/>
            <a:ext cx="10011976" cy="4586553"/>
          </a:xfrm>
          <a:prstGeom prst="rect">
            <a:avLst/>
          </a:prstGeom>
        </p:spPr>
      </p:pic>
      <p:pic>
        <p:nvPicPr>
          <p:cNvPr id="5" name="Picture 4">
            <a:extLst>
              <a:ext uri="{FF2B5EF4-FFF2-40B4-BE49-F238E27FC236}">
                <a16:creationId xmlns:a16="http://schemas.microsoft.com/office/drawing/2014/main" id="{A1C187E1-5FD9-4B5A-80A0-20382EEE2274}"/>
              </a:ext>
            </a:extLst>
          </p:cNvPr>
          <p:cNvPicPr>
            <a:picLocks noChangeAspect="1"/>
          </p:cNvPicPr>
          <p:nvPr/>
        </p:nvPicPr>
        <p:blipFill>
          <a:blip r:embed="rId3"/>
          <a:stretch>
            <a:fillRect/>
          </a:stretch>
        </p:blipFill>
        <p:spPr>
          <a:xfrm>
            <a:off x="5182918" y="3717900"/>
            <a:ext cx="3888399" cy="558678"/>
          </a:xfrm>
          <a:prstGeom prst="rect">
            <a:avLst/>
          </a:prstGeom>
          <a:ln>
            <a:noFill/>
          </a:ln>
          <a:effectLst>
            <a:outerShdw blurRad="292100" dist="139700" dir="2700000" algn="tl" rotWithShape="0">
              <a:srgbClr val="333333">
                <a:alpha val="65000"/>
              </a:srgbClr>
            </a:outerShdw>
          </a:effectLst>
        </p:spPr>
      </p:pic>
      <p:sp>
        <p:nvSpPr>
          <p:cNvPr id="6" name="Arrow: Down 5">
            <a:extLst>
              <a:ext uri="{FF2B5EF4-FFF2-40B4-BE49-F238E27FC236}">
                <a16:creationId xmlns:a16="http://schemas.microsoft.com/office/drawing/2014/main" id="{A5FE7B62-B7E4-4280-A577-71BBC3698599}"/>
              </a:ext>
            </a:extLst>
          </p:cNvPr>
          <p:cNvSpPr/>
          <p:nvPr/>
        </p:nvSpPr>
        <p:spPr>
          <a:xfrm>
            <a:off x="6521496" y="2900778"/>
            <a:ext cx="492370" cy="731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B078CDE9-48F2-454A-8B43-DD17D90BF644}"/>
              </a:ext>
            </a:extLst>
          </p:cNvPr>
          <p:cNvPicPr>
            <a:picLocks noChangeAspect="1"/>
          </p:cNvPicPr>
          <p:nvPr/>
        </p:nvPicPr>
        <p:blipFill>
          <a:blip r:embed="rId4"/>
          <a:stretch>
            <a:fillRect/>
          </a:stretch>
        </p:blipFill>
        <p:spPr>
          <a:xfrm>
            <a:off x="3524906" y="6175234"/>
            <a:ext cx="3316024" cy="558678"/>
          </a:xfrm>
          <a:prstGeom prst="rect">
            <a:avLst/>
          </a:prstGeom>
          <a:ln>
            <a:noFill/>
          </a:ln>
          <a:effectLst>
            <a:outerShdw blurRad="292100" dist="139700" dir="2700000" algn="tl" rotWithShape="0">
              <a:srgbClr val="333333">
                <a:alpha val="65000"/>
              </a:srgbClr>
            </a:outerShdw>
          </a:effectLst>
        </p:spPr>
      </p:pic>
      <p:sp>
        <p:nvSpPr>
          <p:cNvPr id="8" name="Arrow: Down 7">
            <a:extLst>
              <a:ext uri="{FF2B5EF4-FFF2-40B4-BE49-F238E27FC236}">
                <a16:creationId xmlns:a16="http://schemas.microsoft.com/office/drawing/2014/main" id="{19AEC3C3-66BC-46B6-B56E-01AF87E0ED19}"/>
              </a:ext>
            </a:extLst>
          </p:cNvPr>
          <p:cNvSpPr/>
          <p:nvPr/>
        </p:nvSpPr>
        <p:spPr>
          <a:xfrm>
            <a:off x="4492487" y="5380383"/>
            <a:ext cx="543339" cy="741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79289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6F6A-7369-4310-BAE4-642E7AFBC102}"/>
              </a:ext>
            </a:extLst>
          </p:cNvPr>
          <p:cNvSpPr>
            <a:spLocks noGrp="1"/>
          </p:cNvSpPr>
          <p:nvPr>
            <p:ph type="title"/>
          </p:nvPr>
        </p:nvSpPr>
        <p:spPr/>
        <p:txBody>
          <a:bodyPr>
            <a:normAutofit fontScale="90000"/>
          </a:bodyPr>
          <a:lstStyle/>
          <a:p>
            <a:r>
              <a:rPr lang="en-CA" b="0" dirty="0"/>
              <a:t>4. Search for the journal title in </a:t>
            </a:r>
            <a:r>
              <a:rPr lang="en-CA" b="0" dirty="0" err="1">
                <a:hlinkClick r:id="rId2"/>
              </a:rPr>
              <a:t>UlrichsWeb</a:t>
            </a:r>
            <a:r>
              <a:rPr lang="en-CA" b="0" dirty="0">
                <a:hlinkClick r:id="rId2"/>
              </a:rPr>
              <a:t> </a:t>
            </a:r>
            <a:endParaRPr lang="en-CA" dirty="0"/>
          </a:p>
        </p:txBody>
      </p:sp>
      <p:pic>
        <p:nvPicPr>
          <p:cNvPr id="4" name="Content Placeholder 3">
            <a:extLst>
              <a:ext uri="{FF2B5EF4-FFF2-40B4-BE49-F238E27FC236}">
                <a16:creationId xmlns:a16="http://schemas.microsoft.com/office/drawing/2014/main" id="{BCFB657E-1E7D-4CBF-976B-1F8358931D79}"/>
              </a:ext>
            </a:extLst>
          </p:cNvPr>
          <p:cNvPicPr>
            <a:picLocks noGrp="1" noChangeAspect="1"/>
          </p:cNvPicPr>
          <p:nvPr>
            <p:ph idx="1"/>
          </p:nvPr>
        </p:nvPicPr>
        <p:blipFill>
          <a:blip r:embed="rId3"/>
          <a:stretch>
            <a:fillRect/>
          </a:stretch>
        </p:blipFill>
        <p:spPr>
          <a:xfrm>
            <a:off x="257883" y="2263422"/>
            <a:ext cx="11587655" cy="3673144"/>
          </a:xfrm>
          <a:prstGeom prst="rect">
            <a:avLst/>
          </a:prstGeom>
        </p:spPr>
      </p:pic>
    </p:spTree>
    <p:extLst>
      <p:ext uri="{BB962C8B-B14F-4D97-AF65-F5344CB8AC3E}">
        <p14:creationId xmlns:p14="http://schemas.microsoft.com/office/powerpoint/2010/main" val="4032510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54D8-4656-4A79-9401-B8F6B9278BF9}"/>
              </a:ext>
            </a:extLst>
          </p:cNvPr>
          <p:cNvSpPr>
            <a:spLocks noGrp="1"/>
          </p:cNvSpPr>
          <p:nvPr>
            <p:ph type="title"/>
          </p:nvPr>
        </p:nvSpPr>
        <p:spPr/>
        <p:txBody>
          <a:bodyPr>
            <a:normAutofit fontScale="90000"/>
          </a:bodyPr>
          <a:lstStyle/>
          <a:p>
            <a:br>
              <a:rPr lang="en-CA" sz="3100" b="0" dirty="0"/>
            </a:br>
            <a:r>
              <a:rPr lang="en-CA" sz="2700" b="0" dirty="0"/>
              <a:t>5. Identify if the journal title is a) peer reviewed/refereed and/or b) open access. </a:t>
            </a:r>
            <a:br>
              <a:rPr lang="en-CA" sz="2700" b="0" dirty="0"/>
            </a:br>
            <a:br>
              <a:rPr lang="en-CA" sz="2700" b="0" dirty="0"/>
            </a:br>
            <a:r>
              <a:rPr lang="en-CA" sz="2700" b="0" dirty="0"/>
              <a:t>The referee shirt icon means the journal is peer reviewed /refereed </a:t>
            </a:r>
            <a:br>
              <a:rPr lang="en-CA" sz="2700" b="0" dirty="0"/>
            </a:br>
            <a:r>
              <a:rPr lang="en-CA" sz="2700" b="0" dirty="0"/>
              <a:t>The open lock icon means that the journal is open access</a:t>
            </a:r>
            <a:br>
              <a:rPr lang="en-CA" b="0" dirty="0"/>
            </a:br>
            <a:endParaRPr lang="en-CA" dirty="0"/>
          </a:p>
        </p:txBody>
      </p:sp>
      <p:pic>
        <p:nvPicPr>
          <p:cNvPr id="4" name="Content Placeholder 3">
            <a:extLst>
              <a:ext uri="{FF2B5EF4-FFF2-40B4-BE49-F238E27FC236}">
                <a16:creationId xmlns:a16="http://schemas.microsoft.com/office/drawing/2014/main" id="{64A33803-8A75-4C95-95F3-592807715FEA}"/>
              </a:ext>
            </a:extLst>
          </p:cNvPr>
          <p:cNvPicPr>
            <a:picLocks noGrp="1" noChangeAspect="1"/>
          </p:cNvPicPr>
          <p:nvPr>
            <p:ph idx="1"/>
          </p:nvPr>
        </p:nvPicPr>
        <p:blipFill>
          <a:blip r:embed="rId2"/>
          <a:stretch>
            <a:fillRect/>
          </a:stretch>
        </p:blipFill>
        <p:spPr>
          <a:xfrm>
            <a:off x="222564" y="2433711"/>
            <a:ext cx="11383282" cy="3177124"/>
          </a:xfrm>
          <a:prstGeom prst="rect">
            <a:avLst/>
          </a:prstGeom>
        </p:spPr>
      </p:pic>
      <p:sp>
        <p:nvSpPr>
          <p:cNvPr id="5" name="Rectangle: Rounded Corners 4">
            <a:extLst>
              <a:ext uri="{FF2B5EF4-FFF2-40B4-BE49-F238E27FC236}">
                <a16:creationId xmlns:a16="http://schemas.microsoft.com/office/drawing/2014/main" id="{F592417D-00B4-4EEC-BA84-042BEC58536E}"/>
              </a:ext>
            </a:extLst>
          </p:cNvPr>
          <p:cNvSpPr/>
          <p:nvPr/>
        </p:nvSpPr>
        <p:spPr>
          <a:xfrm>
            <a:off x="2574388" y="2940148"/>
            <a:ext cx="1420837" cy="81592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Rounded Corners 5">
            <a:extLst>
              <a:ext uri="{FF2B5EF4-FFF2-40B4-BE49-F238E27FC236}">
                <a16:creationId xmlns:a16="http://schemas.microsoft.com/office/drawing/2014/main" id="{9E46410F-AC4E-46D3-983A-9BB94564D966}"/>
              </a:ext>
            </a:extLst>
          </p:cNvPr>
          <p:cNvSpPr/>
          <p:nvPr/>
        </p:nvSpPr>
        <p:spPr>
          <a:xfrm>
            <a:off x="2160104" y="5751443"/>
            <a:ext cx="7315200" cy="914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journal is peer reviewed, but not open access. In this case, we need to confirm that the journal uses blinded peer review and then we’re ready to use this source.</a:t>
            </a:r>
            <a:endParaRPr lang="en-CA" dirty="0"/>
          </a:p>
        </p:txBody>
      </p:sp>
    </p:spTree>
    <p:extLst>
      <p:ext uri="{BB962C8B-B14F-4D97-AF65-F5344CB8AC3E}">
        <p14:creationId xmlns:p14="http://schemas.microsoft.com/office/powerpoint/2010/main" val="2142614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18B4-53C3-4F34-9352-3F30754B35E5}"/>
              </a:ext>
            </a:extLst>
          </p:cNvPr>
          <p:cNvSpPr>
            <a:spLocks noGrp="1"/>
          </p:cNvSpPr>
          <p:nvPr>
            <p:ph type="title"/>
          </p:nvPr>
        </p:nvSpPr>
        <p:spPr>
          <a:xfrm>
            <a:off x="1115917" y="488852"/>
            <a:ext cx="10168128" cy="1179576"/>
          </a:xfrm>
        </p:spPr>
        <p:txBody>
          <a:bodyPr>
            <a:noAutofit/>
          </a:bodyPr>
          <a:lstStyle/>
          <a:p>
            <a:r>
              <a:rPr lang="en-CA" sz="3200" b="0" dirty="0"/>
              <a:t>6.  If the journal is peer reviewed/refereed and not open access, go to the journal website. On the journal’s website, you should be able to identify whether the journal has a blind peer review process.</a:t>
            </a:r>
            <a:endParaRPr lang="en-CA" sz="3200" dirty="0"/>
          </a:p>
        </p:txBody>
      </p:sp>
      <p:pic>
        <p:nvPicPr>
          <p:cNvPr id="4" name="Content Placeholder 3">
            <a:extLst>
              <a:ext uri="{FF2B5EF4-FFF2-40B4-BE49-F238E27FC236}">
                <a16:creationId xmlns:a16="http://schemas.microsoft.com/office/drawing/2014/main" id="{FC9D0D3D-A70B-43F7-A40E-9DB6C7DF9DCC}"/>
              </a:ext>
            </a:extLst>
          </p:cNvPr>
          <p:cNvPicPr>
            <a:picLocks noGrp="1" noChangeAspect="1"/>
          </p:cNvPicPr>
          <p:nvPr>
            <p:ph idx="1"/>
          </p:nvPr>
        </p:nvPicPr>
        <p:blipFill>
          <a:blip r:embed="rId2"/>
          <a:stretch>
            <a:fillRect/>
          </a:stretch>
        </p:blipFill>
        <p:spPr>
          <a:xfrm>
            <a:off x="1238369" y="2053406"/>
            <a:ext cx="8554785" cy="3694112"/>
          </a:xfrm>
          <a:prstGeom prst="rect">
            <a:avLst/>
          </a:prstGeom>
        </p:spPr>
      </p:pic>
      <p:sp>
        <p:nvSpPr>
          <p:cNvPr id="5" name="Arrow: Down 4">
            <a:extLst>
              <a:ext uri="{FF2B5EF4-FFF2-40B4-BE49-F238E27FC236}">
                <a16:creationId xmlns:a16="http://schemas.microsoft.com/office/drawing/2014/main" id="{3C0119A3-B368-4CF8-B8F0-DDE700C288D9}"/>
              </a:ext>
            </a:extLst>
          </p:cNvPr>
          <p:cNvSpPr/>
          <p:nvPr/>
        </p:nvSpPr>
        <p:spPr>
          <a:xfrm>
            <a:off x="6571959" y="3084444"/>
            <a:ext cx="1111348" cy="1179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03908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657A-CBC7-4005-83FA-E2A98E7F0129}"/>
              </a:ext>
            </a:extLst>
          </p:cNvPr>
          <p:cNvSpPr>
            <a:spLocks noGrp="1"/>
          </p:cNvSpPr>
          <p:nvPr>
            <p:ph type="title"/>
          </p:nvPr>
        </p:nvSpPr>
        <p:spPr>
          <a:xfrm>
            <a:off x="1115568" y="442623"/>
            <a:ext cx="10168128" cy="1179576"/>
          </a:xfrm>
        </p:spPr>
        <p:txBody>
          <a:bodyPr>
            <a:noAutofit/>
          </a:bodyPr>
          <a:lstStyle/>
          <a:p>
            <a:r>
              <a:rPr lang="en-CA" sz="3200" b="0" dirty="0"/>
              <a:t>6. a) Look for “journal information”, “instructions for authors” or “submission guidelines” for more about the publishing process and about the type of peer review used by the journal.</a:t>
            </a:r>
            <a:endParaRPr lang="en-CA" sz="3200" dirty="0"/>
          </a:p>
        </p:txBody>
      </p:sp>
      <p:pic>
        <p:nvPicPr>
          <p:cNvPr id="4" name="Content Placeholder 3">
            <a:extLst>
              <a:ext uri="{FF2B5EF4-FFF2-40B4-BE49-F238E27FC236}">
                <a16:creationId xmlns:a16="http://schemas.microsoft.com/office/drawing/2014/main" id="{338DEBEF-6BAD-4EFE-9ED2-19E854FE5C8C}"/>
              </a:ext>
            </a:extLst>
          </p:cNvPr>
          <p:cNvPicPr>
            <a:picLocks noGrp="1" noChangeAspect="1"/>
          </p:cNvPicPr>
          <p:nvPr>
            <p:ph idx="1"/>
          </p:nvPr>
        </p:nvPicPr>
        <p:blipFill>
          <a:blip r:embed="rId2"/>
          <a:stretch>
            <a:fillRect/>
          </a:stretch>
        </p:blipFill>
        <p:spPr>
          <a:xfrm>
            <a:off x="192909" y="2157793"/>
            <a:ext cx="8793662" cy="3694112"/>
          </a:xfrm>
          <a:prstGeom prst="rect">
            <a:avLst/>
          </a:prstGeom>
        </p:spPr>
      </p:pic>
      <p:sp>
        <p:nvSpPr>
          <p:cNvPr id="5" name="Arrow: Up 4">
            <a:extLst>
              <a:ext uri="{FF2B5EF4-FFF2-40B4-BE49-F238E27FC236}">
                <a16:creationId xmlns:a16="http://schemas.microsoft.com/office/drawing/2014/main" id="{D99FE209-21F3-4389-894E-026F498609F3}"/>
              </a:ext>
            </a:extLst>
          </p:cNvPr>
          <p:cNvSpPr/>
          <p:nvPr/>
        </p:nvSpPr>
        <p:spPr>
          <a:xfrm>
            <a:off x="1961323" y="3545058"/>
            <a:ext cx="402050" cy="581313"/>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D0F910FC-BEC8-4C98-BE49-F54416FA4F5C}"/>
              </a:ext>
            </a:extLst>
          </p:cNvPr>
          <p:cNvPicPr>
            <a:picLocks noChangeAspect="1"/>
          </p:cNvPicPr>
          <p:nvPr/>
        </p:nvPicPr>
        <p:blipFill>
          <a:blip r:embed="rId3"/>
          <a:stretch>
            <a:fillRect/>
          </a:stretch>
        </p:blipFill>
        <p:spPr>
          <a:xfrm>
            <a:off x="5190091" y="2157793"/>
            <a:ext cx="6339302" cy="4391089"/>
          </a:xfrm>
          <a:prstGeom prst="rect">
            <a:avLst/>
          </a:prstGeom>
        </p:spPr>
      </p:pic>
      <p:sp>
        <p:nvSpPr>
          <p:cNvPr id="7" name="Callout: Right Arrow 6">
            <a:extLst>
              <a:ext uri="{FF2B5EF4-FFF2-40B4-BE49-F238E27FC236}">
                <a16:creationId xmlns:a16="http://schemas.microsoft.com/office/drawing/2014/main" id="{CCDB7388-DFBE-48E1-AE3E-AAE8EDB6CEE8}"/>
              </a:ext>
            </a:extLst>
          </p:cNvPr>
          <p:cNvSpPr/>
          <p:nvPr/>
        </p:nvSpPr>
        <p:spPr>
          <a:xfrm>
            <a:off x="1391478" y="5234609"/>
            <a:ext cx="3798613" cy="1314273"/>
          </a:xfrm>
          <a:prstGeom prst="right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b) Read the peer review policy, this journal uses double blind peer review </a:t>
            </a:r>
            <a:endParaRPr lang="en-CA" dirty="0"/>
          </a:p>
        </p:txBody>
      </p:sp>
    </p:spTree>
    <p:extLst>
      <p:ext uri="{BB962C8B-B14F-4D97-AF65-F5344CB8AC3E}">
        <p14:creationId xmlns:p14="http://schemas.microsoft.com/office/powerpoint/2010/main" val="173030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05A7-C848-4664-9022-A8027CE1E940}"/>
              </a:ext>
            </a:extLst>
          </p:cNvPr>
          <p:cNvSpPr>
            <a:spLocks noGrp="1"/>
          </p:cNvSpPr>
          <p:nvPr>
            <p:ph type="title"/>
          </p:nvPr>
        </p:nvSpPr>
        <p:spPr/>
        <p:txBody>
          <a:bodyPr>
            <a:normAutofit fontScale="90000"/>
          </a:bodyPr>
          <a:lstStyle/>
          <a:p>
            <a:r>
              <a:rPr lang="en-CA" sz="3100" b="0" dirty="0"/>
              <a:t>7. If the journal is also open access in Ulrich’s, you will need to check the title further in the </a:t>
            </a:r>
            <a:r>
              <a:rPr lang="en-CA" sz="3100" b="0" dirty="0">
                <a:hlinkClick r:id="rId2"/>
              </a:rPr>
              <a:t>DOAJ: Directory of Open Access Journals </a:t>
            </a:r>
            <a:r>
              <a:rPr lang="en-CA" sz="3100" b="0" dirty="0"/>
              <a:t>. Based on this quality check and your assignment instructions, decide whether or not to include the article in question in your assignment. </a:t>
            </a:r>
            <a:r>
              <a:rPr lang="en-CA" b="0" dirty="0"/>
              <a:t> </a:t>
            </a:r>
            <a:endParaRPr lang="en-CA" dirty="0"/>
          </a:p>
        </p:txBody>
      </p:sp>
      <p:pic>
        <p:nvPicPr>
          <p:cNvPr id="1026" name="Picture 2">
            <a:extLst>
              <a:ext uri="{FF2B5EF4-FFF2-40B4-BE49-F238E27FC236}">
                <a16:creationId xmlns:a16="http://schemas.microsoft.com/office/drawing/2014/main" id="{6372FF82-F8A7-462C-859F-0206AF6F79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983" y="2064319"/>
            <a:ext cx="11520034" cy="27293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64704B1D-5CDD-401A-ABF0-CA14CD9B8EDF}"/>
              </a:ext>
            </a:extLst>
          </p:cNvPr>
          <p:cNvSpPr/>
          <p:nvPr/>
        </p:nvSpPr>
        <p:spPr>
          <a:xfrm>
            <a:off x="2532185" y="2862470"/>
            <a:ext cx="2785403" cy="302761"/>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8" name="Picture 4">
            <a:extLst>
              <a:ext uri="{FF2B5EF4-FFF2-40B4-BE49-F238E27FC236}">
                <a16:creationId xmlns:a16="http://schemas.microsoft.com/office/drawing/2014/main" id="{3F3B2932-7A8F-49AE-A652-9A16D88FB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194" y="3567684"/>
            <a:ext cx="9286875"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5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79FF-DFA0-47A0-A6D6-8998FC2821B5}"/>
              </a:ext>
            </a:extLst>
          </p:cNvPr>
          <p:cNvSpPr>
            <a:spLocks noGrp="1"/>
          </p:cNvSpPr>
          <p:nvPr>
            <p:ph type="title"/>
          </p:nvPr>
        </p:nvSpPr>
        <p:spPr>
          <a:xfrm>
            <a:off x="1011936" y="985961"/>
            <a:ext cx="10168128" cy="604300"/>
          </a:xfrm>
        </p:spPr>
        <p:txBody>
          <a:bodyPr>
            <a:noAutofit/>
          </a:bodyPr>
          <a:lstStyle/>
          <a:p>
            <a:r>
              <a:rPr lang="en-CA" sz="3200" b="0" dirty="0"/>
              <a:t>7. a) If the title is listed in the DOAJ, it is considered a reliable open access journal.</a:t>
            </a:r>
            <a:br>
              <a:rPr lang="en-CA" sz="3200" b="0" dirty="0"/>
            </a:br>
            <a:br>
              <a:rPr lang="en-CA" sz="3200" dirty="0"/>
            </a:br>
            <a:endParaRPr lang="en-CA" sz="3200" dirty="0"/>
          </a:p>
        </p:txBody>
      </p:sp>
      <p:sp>
        <p:nvSpPr>
          <p:cNvPr id="3" name="Content Placeholder 2">
            <a:extLst>
              <a:ext uri="{FF2B5EF4-FFF2-40B4-BE49-F238E27FC236}">
                <a16:creationId xmlns:a16="http://schemas.microsoft.com/office/drawing/2014/main" id="{DC5ECFE2-D786-4B3D-B6B0-4CF0B722144C}"/>
              </a:ext>
            </a:extLst>
          </p:cNvPr>
          <p:cNvSpPr>
            <a:spLocks noGrp="1"/>
          </p:cNvSpPr>
          <p:nvPr>
            <p:ph idx="1"/>
          </p:nvPr>
        </p:nvSpPr>
        <p:spPr/>
        <p:txBody>
          <a:bodyPr/>
          <a:lstStyle/>
          <a:p>
            <a:pPr marL="0" indent="0">
              <a:buNone/>
            </a:pPr>
            <a:br>
              <a:rPr lang="en-CA" dirty="0"/>
            </a:br>
            <a:endParaRPr lang="en-CA" dirty="0"/>
          </a:p>
        </p:txBody>
      </p:sp>
      <p:pic>
        <p:nvPicPr>
          <p:cNvPr id="2050" name="Picture 2">
            <a:extLst>
              <a:ext uri="{FF2B5EF4-FFF2-40B4-BE49-F238E27FC236}">
                <a16:creationId xmlns:a16="http://schemas.microsoft.com/office/drawing/2014/main" id="{B9F3F506-3B16-4757-8214-52824F877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27" y="2204914"/>
            <a:ext cx="11053616" cy="43647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18E71DDB-674A-4E98-AA16-1E391F99D87E}"/>
              </a:ext>
            </a:extLst>
          </p:cNvPr>
          <p:cNvSpPr/>
          <p:nvPr/>
        </p:nvSpPr>
        <p:spPr>
          <a:xfrm>
            <a:off x="4065563" y="5965375"/>
            <a:ext cx="6414868" cy="7589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journal title is listed in the DOAJ, so it is a reliable open access journal and we can use articles from it in our paper.</a:t>
            </a:r>
            <a:endParaRPr lang="en-CA" dirty="0"/>
          </a:p>
        </p:txBody>
      </p:sp>
    </p:spTree>
    <p:extLst>
      <p:ext uri="{BB962C8B-B14F-4D97-AF65-F5344CB8AC3E}">
        <p14:creationId xmlns:p14="http://schemas.microsoft.com/office/powerpoint/2010/main" val="2916406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3355" y="2627591"/>
            <a:ext cx="10772775" cy="1658198"/>
          </a:xfrm>
        </p:spPr>
        <p:txBody>
          <a:bodyPr>
            <a:normAutofit fontScale="90000"/>
          </a:bodyPr>
          <a:lstStyle/>
          <a:p>
            <a:pPr algn="ctr"/>
            <a:r>
              <a:rPr lang="en-US" sz="7200" dirty="0"/>
              <a:t>Non-academic sources: </a:t>
            </a:r>
            <a:r>
              <a:rPr lang="en-CA" dirty="0"/>
              <a:t>Country reports, News articles, NGO reports</a:t>
            </a:r>
            <a:br>
              <a:rPr lang="en-CA" dirty="0"/>
            </a:br>
            <a:endParaRPr lang="en-CA" sz="7200" dirty="0"/>
          </a:p>
        </p:txBody>
      </p:sp>
    </p:spTree>
    <p:extLst>
      <p:ext uri="{BB962C8B-B14F-4D97-AF65-F5344CB8AC3E}">
        <p14:creationId xmlns:p14="http://schemas.microsoft.com/office/powerpoint/2010/main" val="2010232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696" y="664566"/>
            <a:ext cx="10346634" cy="1180619"/>
          </a:xfrm>
        </p:spPr>
        <p:txBody>
          <a:bodyPr>
            <a:normAutofit/>
          </a:bodyPr>
          <a:lstStyle/>
          <a:p>
            <a:r>
              <a:rPr lang="en-US" sz="3600" dirty="0"/>
              <a:t>Country profile: Economist Intelligence Unit</a:t>
            </a:r>
            <a:endParaRPr lang="en-CA" sz="3600" dirty="0"/>
          </a:p>
        </p:txBody>
      </p:sp>
      <p:pic>
        <p:nvPicPr>
          <p:cNvPr id="6" name="Picture 5">
            <a:extLst>
              <a:ext uri="{FF2B5EF4-FFF2-40B4-BE49-F238E27FC236}">
                <a16:creationId xmlns:a16="http://schemas.microsoft.com/office/drawing/2014/main" id="{CDE938BA-41FD-4E97-8A45-3466E1D4DE38}"/>
              </a:ext>
            </a:extLst>
          </p:cNvPr>
          <p:cNvPicPr>
            <a:picLocks noChangeAspect="1"/>
          </p:cNvPicPr>
          <p:nvPr/>
        </p:nvPicPr>
        <p:blipFill>
          <a:blip r:embed="rId2"/>
          <a:stretch>
            <a:fillRect/>
          </a:stretch>
        </p:blipFill>
        <p:spPr>
          <a:xfrm>
            <a:off x="460004" y="1917341"/>
            <a:ext cx="7967003" cy="4730408"/>
          </a:xfrm>
          <a:prstGeom prst="rect">
            <a:avLst/>
          </a:prstGeom>
        </p:spPr>
      </p:pic>
      <p:pic>
        <p:nvPicPr>
          <p:cNvPr id="7" name="Picture 6">
            <a:extLst>
              <a:ext uri="{FF2B5EF4-FFF2-40B4-BE49-F238E27FC236}">
                <a16:creationId xmlns:a16="http://schemas.microsoft.com/office/drawing/2014/main" id="{A1ED3006-2CFD-49D1-BE50-6998D2324B58}"/>
              </a:ext>
            </a:extLst>
          </p:cNvPr>
          <p:cNvPicPr>
            <a:picLocks noChangeAspect="1"/>
          </p:cNvPicPr>
          <p:nvPr/>
        </p:nvPicPr>
        <p:blipFill>
          <a:blip r:embed="rId3"/>
          <a:stretch>
            <a:fillRect/>
          </a:stretch>
        </p:blipFill>
        <p:spPr>
          <a:xfrm>
            <a:off x="3317191" y="1917341"/>
            <a:ext cx="8623252" cy="5009931"/>
          </a:xfrm>
          <a:prstGeom prst="rect">
            <a:avLst/>
          </a:prstGeom>
          <a:ln>
            <a:noFill/>
          </a:ln>
          <a:effectLst>
            <a:outerShdw blurRad="292100" dist="139700" dir="2700000" algn="tl" rotWithShape="0">
              <a:srgbClr val="333333">
                <a:alpha val="65000"/>
              </a:srgbClr>
            </a:outerShdw>
          </a:effectLst>
        </p:spPr>
      </p:pic>
      <p:sp>
        <p:nvSpPr>
          <p:cNvPr id="14" name="Arrow: Up 13">
            <a:extLst>
              <a:ext uri="{FF2B5EF4-FFF2-40B4-BE49-F238E27FC236}">
                <a16:creationId xmlns:a16="http://schemas.microsoft.com/office/drawing/2014/main" id="{C3F9571A-77E9-42A6-A378-CB697D8EE876}"/>
              </a:ext>
            </a:extLst>
          </p:cNvPr>
          <p:cNvSpPr/>
          <p:nvPr/>
        </p:nvSpPr>
        <p:spPr>
          <a:xfrm>
            <a:off x="4867422" y="3756074"/>
            <a:ext cx="478301" cy="6471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478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007" y="399168"/>
            <a:ext cx="11030471" cy="1189867"/>
          </a:xfrm>
        </p:spPr>
        <p:txBody>
          <a:bodyPr/>
          <a:lstStyle/>
          <a:p>
            <a:r>
              <a:rPr lang="en-US" dirty="0"/>
              <a:t>News sources</a:t>
            </a:r>
            <a:r>
              <a:rPr lang="en-CA" dirty="0"/>
              <a:t>: International </a:t>
            </a:r>
            <a:r>
              <a:rPr lang="en-CA" dirty="0" err="1"/>
              <a:t>Newsstream</a:t>
            </a:r>
            <a:endParaRPr lang="en-CA" dirty="0"/>
          </a:p>
        </p:txBody>
      </p:sp>
      <p:sp>
        <p:nvSpPr>
          <p:cNvPr id="13" name="Right Arrow Callout 12"/>
          <p:cNvSpPr/>
          <p:nvPr/>
        </p:nvSpPr>
        <p:spPr>
          <a:xfrm>
            <a:off x="166477" y="4525802"/>
            <a:ext cx="1985702" cy="1609433"/>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these limits to narrow down your results</a:t>
            </a:r>
            <a:endParaRPr lang="en-CA" dirty="0"/>
          </a:p>
        </p:txBody>
      </p:sp>
      <p:pic>
        <p:nvPicPr>
          <p:cNvPr id="3" name="Picture 2"/>
          <p:cNvPicPr>
            <a:picLocks noChangeAspect="1"/>
          </p:cNvPicPr>
          <p:nvPr/>
        </p:nvPicPr>
        <p:blipFill>
          <a:blip r:embed="rId2"/>
          <a:stretch>
            <a:fillRect/>
          </a:stretch>
        </p:blipFill>
        <p:spPr>
          <a:xfrm>
            <a:off x="231617" y="1527481"/>
            <a:ext cx="11689180" cy="2738342"/>
          </a:xfrm>
          <a:prstGeom prst="rect">
            <a:avLst/>
          </a:prstGeom>
        </p:spPr>
      </p:pic>
      <p:pic>
        <p:nvPicPr>
          <p:cNvPr id="4" name="Picture 3"/>
          <p:cNvPicPr>
            <a:picLocks noChangeAspect="1"/>
          </p:cNvPicPr>
          <p:nvPr/>
        </p:nvPicPr>
        <p:blipFill>
          <a:blip r:embed="rId3"/>
          <a:stretch>
            <a:fillRect/>
          </a:stretch>
        </p:blipFill>
        <p:spPr>
          <a:xfrm>
            <a:off x="2331389" y="4416119"/>
            <a:ext cx="2695575" cy="18288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5385384" y="4351212"/>
            <a:ext cx="2752725" cy="183832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8496529" y="4392760"/>
            <a:ext cx="2667000" cy="1752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568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B4EBAC-B44F-423A-931A-6B16A3EDCFEB}"/>
              </a:ext>
            </a:extLst>
          </p:cNvPr>
          <p:cNvPicPr>
            <a:picLocks noChangeAspect="1"/>
          </p:cNvPicPr>
          <p:nvPr/>
        </p:nvPicPr>
        <p:blipFill>
          <a:blip r:embed="rId2"/>
          <a:stretch>
            <a:fillRect/>
          </a:stretch>
        </p:blipFill>
        <p:spPr>
          <a:xfrm>
            <a:off x="1645920" y="137389"/>
            <a:ext cx="9247560" cy="6840185"/>
          </a:xfrm>
          <a:prstGeom prst="rect">
            <a:avLst/>
          </a:prstGeom>
        </p:spPr>
      </p:pic>
      <p:sp>
        <p:nvSpPr>
          <p:cNvPr id="5" name="Right Arrow Callout 5">
            <a:extLst>
              <a:ext uri="{FF2B5EF4-FFF2-40B4-BE49-F238E27FC236}">
                <a16:creationId xmlns:a16="http://schemas.microsoft.com/office/drawing/2014/main" id="{A0AAE68A-F925-40C5-8753-0103B86E404A}"/>
              </a:ext>
            </a:extLst>
          </p:cNvPr>
          <p:cNvSpPr/>
          <p:nvPr/>
        </p:nvSpPr>
        <p:spPr>
          <a:xfrm>
            <a:off x="201240" y="2293034"/>
            <a:ext cx="2194560" cy="3208626"/>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Sofia Discovery tool to find print books, </a:t>
            </a:r>
            <a:r>
              <a:rPr lang="en-US" dirty="0" err="1"/>
              <a:t>ebooks</a:t>
            </a:r>
            <a:r>
              <a:rPr lang="en-US" dirty="0"/>
              <a:t>, and journal articles from the library.</a:t>
            </a:r>
            <a:endParaRPr lang="en-CA" dirty="0"/>
          </a:p>
        </p:txBody>
      </p:sp>
    </p:spTree>
    <p:extLst>
      <p:ext uri="{BB962C8B-B14F-4D97-AF65-F5344CB8AC3E}">
        <p14:creationId xmlns:p14="http://schemas.microsoft.com/office/powerpoint/2010/main" val="395502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779" y="435644"/>
            <a:ext cx="10772775" cy="1658198"/>
          </a:xfrm>
        </p:spPr>
        <p:txBody>
          <a:bodyPr/>
          <a:lstStyle/>
          <a:p>
            <a:r>
              <a:rPr lang="en-US" dirty="0"/>
              <a:t>Spotting fake news online</a:t>
            </a:r>
            <a:endParaRPr lang="en-CA" dirty="0"/>
          </a:p>
        </p:txBody>
      </p:sp>
      <p:sp>
        <p:nvSpPr>
          <p:cNvPr id="3" name="Content Placeholder 2"/>
          <p:cNvSpPr>
            <a:spLocks noGrp="1"/>
          </p:cNvSpPr>
          <p:nvPr>
            <p:ph idx="1"/>
          </p:nvPr>
        </p:nvSpPr>
        <p:spPr>
          <a:xfrm>
            <a:off x="365760" y="2093842"/>
            <a:ext cx="11504815" cy="4473213"/>
          </a:xfrm>
        </p:spPr>
        <p:txBody>
          <a:bodyPr>
            <a:normAutofit fontScale="85000" lnSpcReduction="10000"/>
          </a:bodyPr>
          <a:lstStyle/>
          <a:p>
            <a:pPr marL="0" indent="0">
              <a:buNone/>
            </a:pPr>
            <a:r>
              <a:rPr lang="en-US" dirty="0"/>
              <a:t>University of Toronto Libraries: </a:t>
            </a:r>
            <a:r>
              <a:rPr lang="en-US" dirty="0">
                <a:hlinkClick r:id="rId2"/>
              </a:rPr>
              <a:t>How do I spot fake news?</a:t>
            </a:r>
            <a:endParaRPr lang="en-US" dirty="0"/>
          </a:p>
          <a:p>
            <a:r>
              <a:rPr lang="en-CA" b="1" dirty="0"/>
              <a:t>Verifying news stories (or sites you should get to know)</a:t>
            </a:r>
          </a:p>
          <a:p>
            <a:pPr lvl="1"/>
            <a:r>
              <a:rPr lang="en-CA" dirty="0">
                <a:hlinkClick r:id="rId3"/>
              </a:rPr>
              <a:t>FactCheck.org</a:t>
            </a:r>
            <a:r>
              <a:rPr lang="en-CA" dirty="0"/>
              <a:t>: monitors the accuracy of U.S. political stories. / </a:t>
            </a:r>
            <a:r>
              <a:rPr lang="en-CA" dirty="0" err="1">
                <a:hlinkClick r:id="rId4"/>
              </a:rPr>
              <a:t>PolitiFact</a:t>
            </a:r>
            <a:r>
              <a:rPr lang="en-CA" dirty="0"/>
              <a:t>: verifies political news stories.</a:t>
            </a:r>
          </a:p>
          <a:p>
            <a:pPr lvl="1"/>
            <a:r>
              <a:rPr lang="en-CA" dirty="0">
                <a:hlinkClick r:id="rId5"/>
              </a:rPr>
              <a:t>Snopes</a:t>
            </a:r>
            <a:r>
              <a:rPr lang="en-CA" dirty="0"/>
              <a:t>: fact-checks Internet rumours and stories. </a:t>
            </a:r>
          </a:p>
          <a:p>
            <a:pPr lvl="1"/>
            <a:r>
              <a:rPr lang="en-CA" dirty="0">
                <a:hlinkClick r:id="rId6"/>
              </a:rPr>
              <a:t>Civic Online Reasoning</a:t>
            </a:r>
            <a:r>
              <a:rPr lang="en-CA" dirty="0"/>
              <a:t> (from Stanford Education Group): produces research reports, lessons, and videos focused on evaluating online content. </a:t>
            </a:r>
          </a:p>
          <a:p>
            <a:pPr lvl="1"/>
            <a:r>
              <a:rPr lang="en-CA" dirty="0">
                <a:hlinkClick r:id="rId7"/>
              </a:rPr>
              <a:t>Duke Reporters' Lab Fact-Checking</a:t>
            </a:r>
            <a:r>
              <a:rPr lang="en-CA" dirty="0"/>
              <a:t>: maintains a database of global fact-checking sites.</a:t>
            </a:r>
          </a:p>
          <a:p>
            <a:r>
              <a:rPr lang="en-CA" b="1" dirty="0"/>
              <a:t>Spotting a fake news story</a:t>
            </a:r>
          </a:p>
          <a:p>
            <a:pPr lvl="1"/>
            <a:r>
              <a:rPr lang="en-CA" dirty="0"/>
              <a:t>Check the domain name. Does it look strange? Those ending unusual domains such as “.com.co” are fake news.</a:t>
            </a:r>
          </a:p>
          <a:p>
            <a:pPr lvl="1"/>
            <a:r>
              <a:rPr lang="en-CA" dirty="0"/>
              <a:t>Refer to the ‘About Us’ area on a website to see what it says, or refer to the websites above for more information on the story or source.</a:t>
            </a:r>
          </a:p>
          <a:p>
            <a:pPr lvl="1"/>
            <a:r>
              <a:rPr lang="en-CA" dirty="0"/>
              <a:t>Read multiple news sources to see how (or if) they are reporting on the same story.</a:t>
            </a:r>
          </a:p>
          <a:p>
            <a:endParaRPr lang="en-CA" dirty="0"/>
          </a:p>
        </p:txBody>
      </p:sp>
    </p:spTree>
    <p:extLst>
      <p:ext uri="{BB962C8B-B14F-4D97-AF65-F5344CB8AC3E}">
        <p14:creationId xmlns:p14="http://schemas.microsoft.com/office/powerpoint/2010/main" val="1475744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D20F70B5-3555-4942-B9CD-7B7484A5EFE1}"/>
              </a:ext>
            </a:extLst>
          </p:cNvPr>
          <p:cNvPicPr>
            <a:picLocks noChangeAspect="1"/>
          </p:cNvPicPr>
          <p:nvPr/>
        </p:nvPicPr>
        <p:blipFill>
          <a:blip r:embed="rId3"/>
          <a:stretch>
            <a:fillRect/>
          </a:stretch>
        </p:blipFill>
        <p:spPr>
          <a:xfrm>
            <a:off x="1368977" y="0"/>
            <a:ext cx="9454045" cy="6858000"/>
          </a:xfrm>
          <a:prstGeom prst="rect">
            <a:avLst/>
          </a:prstGeom>
        </p:spPr>
      </p:pic>
      <p:sp>
        <p:nvSpPr>
          <p:cNvPr id="5" name="Rectangle: Rounded Corners 4">
            <a:extLst>
              <a:ext uri="{FF2B5EF4-FFF2-40B4-BE49-F238E27FC236}">
                <a16:creationId xmlns:a16="http://schemas.microsoft.com/office/drawing/2014/main" id="{9D36C00A-8F45-44F3-94D8-16F47DA408B0}"/>
              </a:ext>
            </a:extLst>
          </p:cNvPr>
          <p:cNvSpPr/>
          <p:nvPr/>
        </p:nvSpPr>
        <p:spPr>
          <a:xfrm>
            <a:off x="4313382" y="193964"/>
            <a:ext cx="5015345" cy="9051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Google Advanced Search in a government domain</a:t>
            </a:r>
            <a:endParaRPr lang="en-CA" dirty="0"/>
          </a:p>
        </p:txBody>
      </p:sp>
      <p:sp>
        <p:nvSpPr>
          <p:cNvPr id="6" name="Rectangle: Rounded Corners 5">
            <a:extLst>
              <a:ext uri="{FF2B5EF4-FFF2-40B4-BE49-F238E27FC236}">
                <a16:creationId xmlns:a16="http://schemas.microsoft.com/office/drawing/2014/main" id="{2F173D06-3D2E-43FE-9D6D-1377CDCA0E82}"/>
              </a:ext>
            </a:extLst>
          </p:cNvPr>
          <p:cNvSpPr/>
          <p:nvPr/>
        </p:nvSpPr>
        <p:spPr>
          <a:xfrm>
            <a:off x="1619573" y="4711485"/>
            <a:ext cx="5982346" cy="31771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75951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00" y="-116378"/>
            <a:ext cx="10772775" cy="1658198"/>
          </a:xfrm>
        </p:spPr>
        <p:txBody>
          <a:bodyPr/>
          <a:lstStyle/>
          <a:p>
            <a:r>
              <a:rPr lang="en-US" dirty="0"/>
              <a:t>Evaluation of government publications</a:t>
            </a:r>
            <a:endParaRPr lang="en-CA" dirty="0"/>
          </a:p>
        </p:txBody>
      </p:sp>
      <p:sp>
        <p:nvSpPr>
          <p:cNvPr id="5" name="Rounded Rectangle 4"/>
          <p:cNvSpPr/>
          <p:nvPr/>
        </p:nvSpPr>
        <p:spPr>
          <a:xfrm>
            <a:off x="5447734" y="1010653"/>
            <a:ext cx="6190814" cy="56154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t>Questions to Ask </a:t>
            </a:r>
          </a:p>
          <a:p>
            <a:pPr algn="ctr"/>
            <a:r>
              <a:rPr lang="en-US" sz="2000" dirty="0"/>
              <a:t>Who is the publisher? </a:t>
            </a:r>
          </a:p>
          <a:p>
            <a:pPr algn="ctr"/>
            <a:r>
              <a:rPr lang="en-US" sz="2000" dirty="0"/>
              <a:t>Is it a government? Or an organization?</a:t>
            </a:r>
          </a:p>
          <a:p>
            <a:pPr algn="ctr"/>
            <a:endParaRPr lang="en-US" sz="2000" dirty="0"/>
          </a:p>
          <a:p>
            <a:pPr algn="ctr"/>
            <a:r>
              <a:rPr lang="en-US" sz="2000" dirty="0"/>
              <a:t>Check the About Us pages – who is responsible for the website and why are they distributing the information?</a:t>
            </a:r>
          </a:p>
          <a:p>
            <a:pPr algn="ctr"/>
            <a:endParaRPr lang="en-US" sz="2000" dirty="0"/>
          </a:p>
          <a:p>
            <a:pPr algn="ctr"/>
            <a:r>
              <a:rPr lang="en-US" sz="2000" dirty="0"/>
              <a:t>Are there symbols or seals from an official government body in the document or website?</a:t>
            </a:r>
          </a:p>
          <a:p>
            <a:pPr algn="ctr"/>
            <a:endParaRPr lang="en-US" sz="2000" dirty="0"/>
          </a:p>
          <a:p>
            <a:pPr algn="ctr"/>
            <a:r>
              <a:rPr lang="en-US" sz="2000" dirty="0"/>
              <a:t>When was the information published, are there any dates on the document or website?</a:t>
            </a:r>
            <a:endParaRPr lang="en-CA" sz="2000" dirty="0"/>
          </a:p>
        </p:txBody>
      </p:sp>
      <p:pic>
        <p:nvPicPr>
          <p:cNvPr id="3" name="Picture 2"/>
          <p:cNvPicPr>
            <a:picLocks noChangeAspect="1"/>
          </p:cNvPicPr>
          <p:nvPr/>
        </p:nvPicPr>
        <p:blipFill>
          <a:blip r:embed="rId2"/>
          <a:stretch>
            <a:fillRect/>
          </a:stretch>
        </p:blipFill>
        <p:spPr>
          <a:xfrm>
            <a:off x="876704" y="1025859"/>
            <a:ext cx="4015336" cy="5600197"/>
          </a:xfrm>
          <a:prstGeom prst="rect">
            <a:avLst/>
          </a:prstGeom>
        </p:spPr>
      </p:pic>
    </p:spTree>
    <p:extLst>
      <p:ext uri="{BB962C8B-B14F-4D97-AF65-F5344CB8AC3E}">
        <p14:creationId xmlns:p14="http://schemas.microsoft.com/office/powerpoint/2010/main" val="44075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0020-10A7-44E5-A328-8A2DE7B3C815}"/>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There is help available!</a:t>
            </a:r>
          </a:p>
        </p:txBody>
      </p:sp>
      <p:pic>
        <p:nvPicPr>
          <p:cNvPr id="4" name="Content Placeholder 7" descr="Shape, square&#10;&#10;Description automatically generated">
            <a:hlinkClick r:id="rId2"/>
            <a:extLst>
              <a:ext uri="{FF2B5EF4-FFF2-40B4-BE49-F238E27FC236}">
                <a16:creationId xmlns:a16="http://schemas.microsoft.com/office/drawing/2014/main" id="{B8FB5D74-2C57-4246-A0D7-2FCF38A924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4272" y="1380744"/>
            <a:ext cx="9363456" cy="4096512"/>
          </a:xfrm>
          <a:prstGeom prst="rect">
            <a:avLst/>
          </a:prstGeom>
        </p:spPr>
      </p:pic>
      <p:sp>
        <p:nvSpPr>
          <p:cNvPr id="5" name="TextBox 4">
            <a:extLst>
              <a:ext uri="{FF2B5EF4-FFF2-40B4-BE49-F238E27FC236}">
                <a16:creationId xmlns:a16="http://schemas.microsoft.com/office/drawing/2014/main" id="{031709A9-CB81-466C-B0E6-9EAF2176EFA7}"/>
              </a:ext>
            </a:extLst>
          </p:cNvPr>
          <p:cNvSpPr txBox="1"/>
          <p:nvPr/>
        </p:nvSpPr>
        <p:spPr>
          <a:xfrm>
            <a:off x="1617784" y="5591520"/>
            <a:ext cx="8820443" cy="1046440"/>
          </a:xfrm>
          <a:prstGeom prst="rect">
            <a:avLst/>
          </a:prstGeom>
          <a:noFill/>
        </p:spPr>
        <p:txBody>
          <a:bodyPr wrap="square" rtlCol="0">
            <a:spAutoFit/>
          </a:bodyPr>
          <a:lstStyle/>
          <a:p>
            <a:pPr algn="ctr"/>
            <a:r>
              <a:rPr lang="en-US" sz="4400" dirty="0">
                <a:hlinkClick r:id="rId4"/>
              </a:rPr>
              <a:t>Michelle.Lake@Concordia.ca</a:t>
            </a:r>
            <a:endParaRPr lang="en-US" sz="4400" dirty="0"/>
          </a:p>
          <a:p>
            <a:pPr algn="ctr"/>
            <a:endParaRPr lang="en-CA" dirty="0"/>
          </a:p>
        </p:txBody>
      </p:sp>
    </p:spTree>
    <p:extLst>
      <p:ext uri="{BB962C8B-B14F-4D97-AF65-F5344CB8AC3E}">
        <p14:creationId xmlns:p14="http://schemas.microsoft.com/office/powerpoint/2010/main" val="182268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6B876-4E91-44C0-A471-EE669FF3C182}"/>
              </a:ext>
            </a:extLst>
          </p:cNvPr>
          <p:cNvSpPr>
            <a:spLocks noGrp="1"/>
          </p:cNvSpPr>
          <p:nvPr>
            <p:ph type="title"/>
          </p:nvPr>
        </p:nvSpPr>
        <p:spPr>
          <a:xfrm>
            <a:off x="841248" y="503132"/>
            <a:ext cx="10509504" cy="1974892"/>
          </a:xfrm>
        </p:spPr>
        <p:txBody>
          <a:bodyPr anchor="b">
            <a:normAutofit/>
          </a:bodyPr>
          <a:lstStyle/>
          <a:p>
            <a:r>
              <a:rPr lang="en-US" sz="2600" b="0" dirty="0"/>
              <a:t>Fioramonti, Lorenzo. 2018. “Africa’s Development Narratives: From Growth to Wellbeing,” 737-749 in Samuel </a:t>
            </a:r>
            <a:r>
              <a:rPr lang="en-US" sz="2600" b="0" dirty="0" err="1"/>
              <a:t>Ojo</a:t>
            </a:r>
            <a:r>
              <a:rPr lang="en-US" sz="2600" b="0" dirty="0"/>
              <a:t> </a:t>
            </a:r>
            <a:r>
              <a:rPr lang="en-US" sz="2600" b="0" dirty="0" err="1"/>
              <a:t>Oloruntoba</a:t>
            </a:r>
            <a:r>
              <a:rPr lang="en-US" sz="2600" b="0" dirty="0"/>
              <a:t> and Toyin </a:t>
            </a:r>
            <a:r>
              <a:rPr lang="en-US" sz="2600" b="0" dirty="0" err="1"/>
              <a:t>Falola</a:t>
            </a:r>
            <a:r>
              <a:rPr lang="en-US" sz="2600" b="0" dirty="0"/>
              <a:t>, eds., </a:t>
            </a:r>
            <a:r>
              <a:rPr lang="en-US" sz="2600" b="0" i="1" dirty="0"/>
              <a:t>The Palgrave Handbook of African Politics, Governance and Development</a:t>
            </a:r>
            <a:r>
              <a:rPr lang="en-US" sz="2600" b="0" dirty="0"/>
              <a:t>. New York: Palgrave Macmillan.</a:t>
            </a:r>
            <a:br>
              <a:rPr lang="en-US" sz="2600" dirty="0"/>
            </a:br>
            <a:endParaRPr lang="en-CA" sz="2600" dirty="0"/>
          </a:p>
        </p:txBody>
      </p:sp>
      <p:sp>
        <p:nvSpPr>
          <p:cNvPr id="17"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43669F31-134F-4883-ACCD-FE047ED73F60}"/>
              </a:ext>
            </a:extLst>
          </p:cNvPr>
          <p:cNvPicPr>
            <a:picLocks noGrp="1" noChangeAspect="1"/>
          </p:cNvPicPr>
          <p:nvPr>
            <p:ph idx="1"/>
          </p:nvPr>
        </p:nvPicPr>
        <p:blipFill>
          <a:blip r:embed="rId2"/>
          <a:stretch>
            <a:fillRect/>
          </a:stretch>
        </p:blipFill>
        <p:spPr>
          <a:xfrm>
            <a:off x="942536" y="3162920"/>
            <a:ext cx="10506456" cy="3105744"/>
          </a:xfrm>
          <a:prstGeom prst="rect">
            <a:avLst/>
          </a:prstGeom>
        </p:spPr>
      </p:pic>
    </p:spTree>
    <p:extLst>
      <p:ext uri="{BB962C8B-B14F-4D97-AF65-F5344CB8AC3E}">
        <p14:creationId xmlns:p14="http://schemas.microsoft.com/office/powerpoint/2010/main" val="122513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A9F5C6AF-7E38-4B79-BAE7-42F4F0B60C5F}"/>
              </a:ext>
            </a:extLst>
          </p:cNvPr>
          <p:cNvPicPr>
            <a:picLocks noChangeAspect="1"/>
          </p:cNvPicPr>
          <p:nvPr/>
        </p:nvPicPr>
        <p:blipFill>
          <a:blip r:embed="rId3"/>
          <a:stretch>
            <a:fillRect/>
          </a:stretch>
        </p:blipFill>
        <p:spPr>
          <a:xfrm>
            <a:off x="337388" y="514276"/>
            <a:ext cx="11517223" cy="5492481"/>
          </a:xfrm>
          <a:prstGeom prst="rect">
            <a:avLst/>
          </a:prstGeom>
        </p:spPr>
      </p:pic>
      <p:pic>
        <p:nvPicPr>
          <p:cNvPr id="5" name="Picture 4">
            <a:extLst>
              <a:ext uri="{FF2B5EF4-FFF2-40B4-BE49-F238E27FC236}">
                <a16:creationId xmlns:a16="http://schemas.microsoft.com/office/drawing/2014/main" id="{2E59F972-33D5-4B6F-815D-5035F9E52EDE}"/>
              </a:ext>
            </a:extLst>
          </p:cNvPr>
          <p:cNvPicPr>
            <a:picLocks noChangeAspect="1"/>
          </p:cNvPicPr>
          <p:nvPr/>
        </p:nvPicPr>
        <p:blipFill>
          <a:blip r:embed="rId4"/>
          <a:stretch>
            <a:fillRect/>
          </a:stretch>
        </p:blipFill>
        <p:spPr>
          <a:xfrm>
            <a:off x="4460996" y="3565427"/>
            <a:ext cx="6505575"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454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B876-4E91-44C0-A471-EE669FF3C182}"/>
              </a:ext>
            </a:extLst>
          </p:cNvPr>
          <p:cNvSpPr>
            <a:spLocks noGrp="1"/>
          </p:cNvSpPr>
          <p:nvPr>
            <p:ph type="title"/>
          </p:nvPr>
        </p:nvSpPr>
        <p:spPr>
          <a:xfrm>
            <a:off x="721978" y="224836"/>
            <a:ext cx="10509504" cy="1974892"/>
          </a:xfrm>
        </p:spPr>
        <p:txBody>
          <a:bodyPr anchor="b">
            <a:normAutofit fontScale="90000"/>
          </a:bodyPr>
          <a:lstStyle/>
          <a:p>
            <a:r>
              <a:rPr lang="en-US" sz="2800" b="0" dirty="0" err="1"/>
              <a:t>Englebert</a:t>
            </a:r>
            <a:r>
              <a:rPr lang="en-US" sz="2800" b="0" dirty="0"/>
              <a:t>, Pierre. 2000. “Pre-Colonial Institutions, Post-Colonial States, and Economic Development in Tropical Africa”, </a:t>
            </a:r>
            <a:r>
              <a:rPr lang="en-US" sz="2800" b="0" i="1" dirty="0"/>
              <a:t>Political Research Quarterly </a:t>
            </a:r>
            <a:r>
              <a:rPr lang="en-US" sz="2800" b="0" dirty="0"/>
              <a:t>53, no 1: 7-36 </a:t>
            </a:r>
            <a:r>
              <a:rPr lang="en-US" sz="2800" b="0" dirty="0" err="1"/>
              <a:t>doi</a:t>
            </a:r>
            <a:r>
              <a:rPr lang="en-US" sz="2800" b="0" dirty="0"/>
              <a:t>: 10.1177/106591290005300101</a:t>
            </a:r>
            <a:br>
              <a:rPr lang="en-CA" sz="2800" dirty="0"/>
            </a:br>
            <a:br>
              <a:rPr lang="en-US" sz="2600" dirty="0"/>
            </a:br>
            <a:endParaRPr lang="en-CA" sz="2600" dirty="0"/>
          </a:p>
        </p:txBody>
      </p:sp>
      <p:pic>
        <p:nvPicPr>
          <p:cNvPr id="6" name="Picture 5">
            <a:extLst>
              <a:ext uri="{FF2B5EF4-FFF2-40B4-BE49-F238E27FC236}">
                <a16:creationId xmlns:a16="http://schemas.microsoft.com/office/drawing/2014/main" id="{725A3EFF-B266-4FAD-B8EC-0E0A0CBDCD57}"/>
              </a:ext>
            </a:extLst>
          </p:cNvPr>
          <p:cNvPicPr>
            <a:picLocks noChangeAspect="1"/>
          </p:cNvPicPr>
          <p:nvPr/>
        </p:nvPicPr>
        <p:blipFill>
          <a:blip r:embed="rId2"/>
          <a:stretch>
            <a:fillRect/>
          </a:stretch>
        </p:blipFill>
        <p:spPr>
          <a:xfrm>
            <a:off x="400524" y="2522394"/>
            <a:ext cx="11390951" cy="3297101"/>
          </a:xfrm>
          <a:prstGeom prst="rect">
            <a:avLst/>
          </a:prstGeom>
        </p:spPr>
      </p:pic>
    </p:spTree>
    <p:extLst>
      <p:ext uri="{BB962C8B-B14F-4D97-AF65-F5344CB8AC3E}">
        <p14:creationId xmlns:p14="http://schemas.microsoft.com/office/powerpoint/2010/main" val="329929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A7B2DBD8-6F05-46F2-9504-A184FF9D2213}"/>
              </a:ext>
            </a:extLst>
          </p:cNvPr>
          <p:cNvPicPr>
            <a:picLocks noChangeAspect="1"/>
          </p:cNvPicPr>
          <p:nvPr/>
        </p:nvPicPr>
        <p:blipFill>
          <a:blip r:embed="rId3"/>
          <a:stretch>
            <a:fillRect/>
          </a:stretch>
        </p:blipFill>
        <p:spPr>
          <a:xfrm>
            <a:off x="141243" y="552816"/>
            <a:ext cx="11703754" cy="5300450"/>
          </a:xfrm>
          <a:prstGeom prst="rect">
            <a:avLst/>
          </a:prstGeom>
        </p:spPr>
      </p:pic>
      <p:pic>
        <p:nvPicPr>
          <p:cNvPr id="5" name="Picture 4">
            <a:extLst>
              <a:ext uri="{FF2B5EF4-FFF2-40B4-BE49-F238E27FC236}">
                <a16:creationId xmlns:a16="http://schemas.microsoft.com/office/drawing/2014/main" id="{6EEFF9DF-583D-43C0-92B3-76E9D2BAFF7F}"/>
              </a:ext>
            </a:extLst>
          </p:cNvPr>
          <p:cNvPicPr>
            <a:picLocks noChangeAspect="1"/>
          </p:cNvPicPr>
          <p:nvPr/>
        </p:nvPicPr>
        <p:blipFill>
          <a:blip r:embed="rId4"/>
          <a:stretch>
            <a:fillRect/>
          </a:stretch>
        </p:blipFill>
        <p:spPr>
          <a:xfrm>
            <a:off x="2495550" y="2047875"/>
            <a:ext cx="9029700" cy="48101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1DAAA56-7926-4DE4-AE40-279F4A3BD54F}"/>
              </a:ext>
            </a:extLst>
          </p:cNvPr>
          <p:cNvPicPr>
            <a:picLocks noChangeAspect="1"/>
          </p:cNvPicPr>
          <p:nvPr/>
        </p:nvPicPr>
        <p:blipFill>
          <a:blip r:embed="rId5"/>
          <a:stretch>
            <a:fillRect/>
          </a:stretch>
        </p:blipFill>
        <p:spPr>
          <a:xfrm>
            <a:off x="0" y="570611"/>
            <a:ext cx="12192000" cy="5716778"/>
          </a:xfrm>
          <a:prstGeom prst="rect">
            <a:avLst/>
          </a:prstGeom>
        </p:spPr>
      </p:pic>
    </p:spTree>
    <p:extLst>
      <p:ext uri="{BB962C8B-B14F-4D97-AF65-F5344CB8AC3E}">
        <p14:creationId xmlns:p14="http://schemas.microsoft.com/office/powerpoint/2010/main" val="211557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121</TotalTime>
  <Words>2382</Words>
  <Application>Microsoft Office PowerPoint</Application>
  <PresentationFormat>Widescreen</PresentationFormat>
  <Paragraphs>198</Paragraphs>
  <Slides>53</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Neue Haas Grotesk Text Pro</vt:lpstr>
      <vt:lpstr>AccentBoxVTI</vt:lpstr>
      <vt:lpstr>POLI 366  Politics of Africa  Library Workshop</vt:lpstr>
      <vt:lpstr>Who am I?</vt:lpstr>
      <vt:lpstr>The Librar(ies)</vt:lpstr>
      <vt:lpstr>Library Services</vt:lpstr>
      <vt:lpstr>PowerPoint Presentation</vt:lpstr>
      <vt:lpstr>Fioramonti, Lorenzo. 2018. “Africa’s Development Narratives: From Growth to Wellbeing,” 737-749 in Samuel Ojo Oloruntoba and Toyin Falola, eds., The Palgrave Handbook of African Politics, Governance and Development. New York: Palgrave Macmillan. </vt:lpstr>
      <vt:lpstr>PowerPoint Presentation</vt:lpstr>
      <vt:lpstr>Englebert, Pierre. 2000. “Pre-Colonial Institutions, Post-Colonial States, and Economic Development in Tropical Africa”, Political Research Quarterly 53, no 1: 7-36 doi: 10.1177/106591290005300101  </vt:lpstr>
      <vt:lpstr>PowerPoint Presentation</vt:lpstr>
      <vt:lpstr>Fombad, C.M. &amp; Steytler, N.C. (Eds).  (2021). Democracy, elections, and constitutionalism in Africa. New York: Oxford University Press.</vt:lpstr>
      <vt:lpstr>PowerPoint Presentation</vt:lpstr>
      <vt:lpstr>Search Strategies to find scholarly journal articles </vt:lpstr>
      <vt:lpstr>How do we combine search words for the best possible results?</vt:lpstr>
      <vt:lpstr>How do we combine search words for the best possible results?</vt:lpstr>
      <vt:lpstr>Avoid Searching with Linking words</vt:lpstr>
      <vt:lpstr>Breaking down a topic</vt:lpstr>
      <vt:lpstr>Alternate terms</vt:lpstr>
      <vt:lpstr>PowerPoint Presentation</vt:lpstr>
      <vt:lpstr>What influences political participation by and representation of women? How important are, for example, culture, political history, and regime type and political institutions? </vt:lpstr>
      <vt:lpstr>PowerPoint Presentation</vt:lpstr>
      <vt:lpstr>How to use a scholarly book</vt:lpstr>
      <vt:lpstr>PowerPoint Presentation</vt:lpstr>
      <vt:lpstr>PowerPoint Presentation</vt:lpstr>
      <vt:lpstr>PowerPoint Presentation</vt:lpstr>
      <vt:lpstr>PowerPoint Presentation</vt:lpstr>
      <vt:lpstr>Who wrote the book?  How can you tell if a book is academic?</vt:lpstr>
      <vt:lpstr>Scholarly, peer reviewed journal articles</vt:lpstr>
      <vt:lpstr>PowerPoint Presentation</vt:lpstr>
      <vt:lpstr>PowerPoint Presentation</vt:lpstr>
      <vt:lpstr>PowerPoint Presentation</vt:lpstr>
      <vt:lpstr>PowerPoint Presentation</vt:lpstr>
      <vt:lpstr>PowerPoint Presentation</vt:lpstr>
      <vt:lpstr>PowerPoint Presentation</vt:lpstr>
      <vt:lpstr>What is peer review?   What are peer reviewed, scholarly articles?</vt:lpstr>
      <vt:lpstr>Has the article gone through the peer review process? What is peer review?  Peer review is a system used to decide if an article should be published in a peer-reviewed journal. Each paper submitted to a peer-reviewed journal is read and evaluated by experts in the article’s subject area.   The reviewers assess the article’s validity, importance, and originality, and then recommend whether it should be printed in the journal.   The reviewers’ suggestions are considered by the journal’s editor, who makes the final decision about whether to accept or reject the article.  Criteria for evaluating academic or scholarly articles </vt:lpstr>
      <vt:lpstr>Open Access</vt:lpstr>
      <vt:lpstr>The 7 step process to determine blinded peer review and journal reliability</vt:lpstr>
      <vt:lpstr>1. Search the journal article databases (i.e. Political Science Complete) for articles on your topic using keywords.</vt:lpstr>
      <vt:lpstr>2. Choose article titles that are relevant to your topic.</vt:lpstr>
      <vt:lpstr>3. Identify the journal titles, from the articles you have selected. The journal title often appears after the article title. It may be found in the “source” area.  </vt:lpstr>
      <vt:lpstr>4. Search for the journal title in UlrichsWeb </vt:lpstr>
      <vt:lpstr> 5. Identify if the journal title is a) peer reviewed/refereed and/or b) open access.   The referee shirt icon means the journal is peer reviewed /refereed  The open lock icon means that the journal is open access </vt:lpstr>
      <vt:lpstr>6.  If the journal is peer reviewed/refereed and not open access, go to the journal website. On the journal’s website, you should be able to identify whether the journal has a blind peer review process.</vt:lpstr>
      <vt:lpstr>6. a) Look for “journal information”, “instructions for authors” or “submission guidelines” for more about the publishing process and about the type of peer review used by the journal.</vt:lpstr>
      <vt:lpstr>7. If the journal is also open access in Ulrich’s, you will need to check the title further in the DOAJ: Directory of Open Access Journals . Based on this quality check and your assignment instructions, decide whether or not to include the article in question in your assignment.  </vt:lpstr>
      <vt:lpstr>7. a) If the title is listed in the DOAJ, it is considered a reliable open access journal.  </vt:lpstr>
      <vt:lpstr>Non-academic sources: Country reports, News articles, NGO reports </vt:lpstr>
      <vt:lpstr>Country profile: Economist Intelligence Unit</vt:lpstr>
      <vt:lpstr>News sources: International Newsstream</vt:lpstr>
      <vt:lpstr>Spotting fake news online</vt:lpstr>
      <vt:lpstr>PowerPoint Presentation</vt:lpstr>
      <vt:lpstr>Evaluation of government publications</vt:lpstr>
      <vt:lpstr>There is help available!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 366  Politics of Africa  Library Workshop</dc:title>
  <dc:creator>Michelle Lake</dc:creator>
  <cp:lastModifiedBy>Michelle Lake</cp:lastModifiedBy>
  <cp:revision>12</cp:revision>
  <dcterms:created xsi:type="dcterms:W3CDTF">2023-03-06T21:36:09Z</dcterms:created>
  <dcterms:modified xsi:type="dcterms:W3CDTF">2023-03-07T15:48:38Z</dcterms:modified>
</cp:coreProperties>
</file>