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7" r:id="rId12"/>
    <p:sldId id="268" r:id="rId13"/>
    <p:sldId id="266" r:id="rId14"/>
    <p:sldId id="270" r:id="rId15"/>
    <p:sldId id="269" r:id="rId16"/>
    <p:sldId id="271" r:id="rId17"/>
    <p:sldId id="273" r:id="rId18"/>
    <p:sldId id="272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88" r:id="rId35"/>
    <p:sldId id="289" r:id="rId36"/>
    <p:sldId id="290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41" d="100"/>
          <a:sy n="41" d="100"/>
        </p:scale>
        <p:origin x="4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833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65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811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35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642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35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60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43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8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99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68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3A9B8FE-0049-4364-ABB1-61DE196C1195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09D8A3DB-99A8-4DB6-A352-07B9B71064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222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ncordiauniversity.on.worldcat.org/v2/oclc/5273164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concordia.ca/find/special-collection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can.gc.ca/eng/subjects-start/prices_and_price_indexe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library.concordia.ca/help/ques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.on.worldcat.org/v2/oclc/50359606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 353: Principles of Public Policy</a:t>
            </a:r>
            <a:br>
              <a:rPr lang="en-US" dirty="0" smtClean="0"/>
            </a:br>
            <a:r>
              <a:rPr lang="en-US" dirty="0" smtClean="0"/>
              <a:t>Library Workshop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5"/>
            <a:ext cx="9228201" cy="20335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Michelle Lake</a:t>
            </a:r>
          </a:p>
          <a:p>
            <a:r>
              <a:rPr lang="en-US" dirty="0" smtClean="0"/>
              <a:t>Subject Librarian for Political Science, the School of Community and Public Affairs, First Peoples Studies, &amp; Government Publications</a:t>
            </a:r>
          </a:p>
          <a:p>
            <a:r>
              <a:rPr lang="en-US" dirty="0" smtClean="0"/>
              <a:t>Michelle.Lake@Concordia.ca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60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62" y="98597"/>
            <a:ext cx="9017919" cy="652645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483768" y="2446421"/>
            <a:ext cx="545432" cy="10026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728913"/>
            <a:ext cx="9048750" cy="57531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900989" y="4130842"/>
            <a:ext cx="601579" cy="59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5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862825"/>
            <a:ext cx="10571998" cy="97045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Rochefrort</a:t>
            </a:r>
            <a:r>
              <a:rPr lang="en-US" sz="4400" dirty="0" smtClean="0"/>
              <a:t>, D. and Cobb, R. 1993. “Problem Definition, Agenda Access, and Policy Choice,” in Policy Studies Journal 21, 1, 56-71.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42409"/>
            <a:ext cx="10554574" cy="13189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it?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 journal article -&gt; Google Scholar: Scholar.google.ca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660" y="3308012"/>
            <a:ext cx="7260694" cy="344083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949340" y="3769935"/>
            <a:ext cx="2959330" cy="25169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Set up Google Scholar to recognize and access Concordia resources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165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71450"/>
            <a:ext cx="12020550" cy="65151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6779" y="2013284"/>
            <a:ext cx="1419726" cy="312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ight Arrow 2"/>
          <p:cNvSpPr/>
          <p:nvPr/>
        </p:nvSpPr>
        <p:spPr>
          <a:xfrm>
            <a:off x="8173453" y="5422232"/>
            <a:ext cx="770021" cy="425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1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66" y="217320"/>
            <a:ext cx="8343900" cy="456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81" y="2684797"/>
            <a:ext cx="10061810" cy="379621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111916" y="3609474"/>
            <a:ext cx="1203158" cy="858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7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14647" y="2136516"/>
            <a:ext cx="10561638" cy="146843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Searching with keywords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9334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7" y="213201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Search tips - Databases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548512"/>
            <a:ext cx="10979235" cy="3522251"/>
          </a:xfrm>
        </p:spPr>
        <p:txBody>
          <a:bodyPr>
            <a:noAutofit/>
          </a:bodyPr>
          <a:lstStyle/>
          <a:p>
            <a:pPr marL="109728" indent="0">
              <a:buNone/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AND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–limits how many results your search produces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GB" sz="2800" dirty="0">
                <a:solidFill>
                  <a:schemeClr val="tx1"/>
                </a:solidFill>
              </a:rPr>
              <a:t>Example: </a:t>
            </a:r>
            <a:r>
              <a:rPr lang="en-GB" sz="2800" dirty="0" smtClean="0">
                <a:solidFill>
                  <a:schemeClr val="tx1"/>
                </a:solidFill>
              </a:rPr>
              <a:t>women </a:t>
            </a:r>
            <a:r>
              <a:rPr lang="en-GB" sz="2800" dirty="0">
                <a:solidFill>
                  <a:schemeClr val="tx1"/>
                </a:solidFill>
              </a:rPr>
              <a:t>AND </a:t>
            </a:r>
            <a:r>
              <a:rPr lang="en-GB" sz="2800" dirty="0" smtClean="0">
                <a:solidFill>
                  <a:schemeClr val="tx1"/>
                </a:solidFill>
              </a:rPr>
              <a:t>health</a:t>
            </a:r>
          </a:p>
          <a:p>
            <a:pPr marL="310896" indent="0">
              <a:spcBef>
                <a:spcPts val="324"/>
              </a:spcBef>
              <a:buNone/>
              <a:defRPr/>
            </a:pPr>
            <a:endParaRPr lang="en-GB" sz="2800" dirty="0">
              <a:solidFill>
                <a:schemeClr val="tx1"/>
              </a:solidFill>
            </a:endParaRPr>
          </a:p>
          <a:p>
            <a:pPr marL="310896" indent="0">
              <a:spcBef>
                <a:spcPts val="324"/>
              </a:spcBef>
              <a:buNone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OR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–increases the number of results your search produces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GB" sz="2800" dirty="0">
                <a:solidFill>
                  <a:schemeClr val="tx1"/>
                </a:solidFill>
              </a:rPr>
              <a:t>Example: </a:t>
            </a:r>
            <a:r>
              <a:rPr lang="en-CA" sz="2800" dirty="0" smtClean="0">
                <a:solidFill>
                  <a:schemeClr val="tx1"/>
                </a:solidFill>
              </a:rPr>
              <a:t>health</a:t>
            </a:r>
            <a:r>
              <a:rPr lang="en-CA" sz="2800" dirty="0">
                <a:solidFill>
                  <a:schemeClr val="tx1"/>
                </a:solidFill>
              </a:rPr>
              <a:t> OR </a:t>
            </a:r>
            <a:r>
              <a:rPr lang="en-CA" sz="2800" dirty="0" smtClean="0">
                <a:solidFill>
                  <a:schemeClr val="tx1"/>
                </a:solidFill>
              </a:rPr>
              <a:t>medical </a:t>
            </a:r>
          </a:p>
          <a:p>
            <a:pPr marL="438912" lvl="1" indent="0">
              <a:spcBef>
                <a:spcPts val="324"/>
              </a:spcBef>
              <a:buNone/>
              <a:defRPr/>
            </a:pPr>
            <a:endParaRPr lang="en-GB" sz="2800" dirty="0">
              <a:solidFill>
                <a:schemeClr val="tx1"/>
              </a:solidFill>
            </a:endParaRPr>
          </a:p>
          <a:p>
            <a:pPr marL="310896" indent="0">
              <a:spcBef>
                <a:spcPts val="324"/>
              </a:spcBef>
              <a:buNone/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“ </a:t>
            </a:r>
            <a:r>
              <a:rPr lang="en-GB" sz="3200" b="1" dirty="0">
                <a:solidFill>
                  <a:schemeClr val="tx1"/>
                </a:solidFill>
              </a:rPr>
              <a:t>” -</a:t>
            </a:r>
            <a:r>
              <a:rPr lang="en-GB" sz="3200" dirty="0">
                <a:solidFill>
                  <a:schemeClr val="tx1"/>
                </a:solidFill>
              </a:rPr>
              <a:t>exact </a:t>
            </a:r>
            <a:r>
              <a:rPr lang="en-GB" sz="3200" dirty="0" smtClean="0">
                <a:solidFill>
                  <a:schemeClr val="tx1"/>
                </a:solidFill>
              </a:rPr>
              <a:t>phrase - </a:t>
            </a:r>
            <a:r>
              <a:rPr lang="en-GB" sz="2800" dirty="0" smtClean="0">
                <a:solidFill>
                  <a:schemeClr val="tx1"/>
                </a:solidFill>
              </a:rPr>
              <a:t>Example</a:t>
            </a:r>
            <a:r>
              <a:rPr lang="en-GB" sz="2800" dirty="0">
                <a:solidFill>
                  <a:schemeClr val="tx1"/>
                </a:solidFill>
              </a:rPr>
              <a:t>: “public policy</a:t>
            </a:r>
            <a:r>
              <a:rPr lang="en-GB" sz="2800" dirty="0" smtClean="0">
                <a:solidFill>
                  <a:schemeClr val="tx1"/>
                </a:solidFill>
              </a:rPr>
              <a:t>”</a:t>
            </a:r>
          </a:p>
          <a:p>
            <a:pPr marL="109728" indent="0">
              <a:buNone/>
              <a:defRPr/>
            </a:pPr>
            <a:endParaRPr lang="en-GB" sz="2800" dirty="0">
              <a:solidFill>
                <a:schemeClr val="tx1"/>
              </a:solidFill>
            </a:endParaRPr>
          </a:p>
          <a:p>
            <a:pPr marL="109728" indent="0">
              <a:buNone/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*</a:t>
            </a:r>
            <a:r>
              <a:rPr lang="en-GB" sz="2800" dirty="0" smtClean="0">
                <a:solidFill>
                  <a:schemeClr val="tx1"/>
                </a:solidFill>
              </a:rPr>
              <a:t>- </a:t>
            </a:r>
            <a:r>
              <a:rPr lang="en-GB" sz="2800" dirty="0">
                <a:solidFill>
                  <a:schemeClr val="tx1"/>
                </a:solidFill>
              </a:rPr>
              <a:t>truncation: retrieves all words that start with the letters entered.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en-GB" sz="2800" dirty="0">
                <a:solidFill>
                  <a:schemeClr val="tx1"/>
                </a:solidFill>
              </a:rPr>
              <a:t>Example: </a:t>
            </a:r>
            <a:r>
              <a:rPr lang="en-GB" sz="2800" dirty="0" smtClean="0">
                <a:solidFill>
                  <a:schemeClr val="tx1"/>
                </a:solidFill>
              </a:rPr>
              <a:t>Environment* finds: environments, environmental, environmentalist, etc.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126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2" y="349932"/>
            <a:ext cx="11020926" cy="1320800"/>
          </a:xfrm>
        </p:spPr>
        <p:txBody>
          <a:bodyPr/>
          <a:lstStyle/>
          <a:p>
            <a:pPr algn="ctr"/>
            <a:r>
              <a:rPr lang="en-US" dirty="0" smtClean="0"/>
              <a:t>Avoid Searching with non-essential words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55" y="1788986"/>
            <a:ext cx="4013661" cy="41423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Effects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Impact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Consequences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Influence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Results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Importance  </a:t>
            </a:r>
          </a:p>
          <a:p>
            <a:r>
              <a:rPr lang="en-US" sz="3600" smtClean="0">
                <a:solidFill>
                  <a:schemeClr val="tx1"/>
                </a:solidFill>
              </a:rPr>
              <a:t>Significance </a:t>
            </a:r>
            <a:endParaRPr lang="en-US" sz="3600" dirty="0" smtClean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439338" y="1490591"/>
            <a:ext cx="3904091" cy="1815882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Each author may use different linking words when discussing similar topics. 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60492" y="3524938"/>
            <a:ext cx="3904091" cy="295465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 don’t </a:t>
            </a:r>
            <a:r>
              <a:rPr lang="en-US" sz="2800" dirty="0"/>
              <a:t>want your search to be limited to those books and articles that only contain the word “effect” or “consequence</a:t>
            </a:r>
            <a:r>
              <a:rPr lang="en-US" sz="2800" dirty="0" smtClean="0"/>
              <a:t>”.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79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658198"/>
          </a:xfrm>
        </p:spPr>
        <p:txBody>
          <a:bodyPr/>
          <a:lstStyle/>
          <a:p>
            <a:r>
              <a:rPr lang="en-US" dirty="0" smtClean="0"/>
              <a:t>Breaking down a topic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06" y="1423852"/>
            <a:ext cx="10753725" cy="3766185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</a:rPr>
              <a:t>A team of experts trying to control a global pandemic and the policy implications of that pandemic.</a:t>
            </a:r>
          </a:p>
          <a:p>
            <a:endParaRPr lang="en-US" sz="3600" i="1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Key concepts: </a:t>
            </a:r>
            <a:r>
              <a:rPr lang="en-US" sz="3600" dirty="0" smtClean="0">
                <a:solidFill>
                  <a:schemeClr val="tx1"/>
                </a:solidFill>
              </a:rPr>
              <a:t>pandemic, public health, government, health experts, control, policy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Alternate additional terms: </a:t>
            </a:r>
            <a:r>
              <a:rPr lang="en-US" sz="3600" dirty="0" smtClean="0">
                <a:solidFill>
                  <a:schemeClr val="tx1"/>
                </a:solidFill>
              </a:rPr>
              <a:t>infectious disease, communicable disease, </a:t>
            </a:r>
            <a:r>
              <a:rPr lang="en-US" sz="3600" dirty="0" smtClean="0">
                <a:solidFill>
                  <a:schemeClr val="tx1"/>
                </a:solidFill>
              </a:rPr>
              <a:t>management, </a:t>
            </a:r>
            <a:r>
              <a:rPr lang="en-US" sz="3600" dirty="0" smtClean="0">
                <a:solidFill>
                  <a:schemeClr val="tx1"/>
                </a:solidFill>
              </a:rPr>
              <a:t>regulation, legislation </a:t>
            </a:r>
            <a:endParaRPr lang="en-C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Sofia to find books, articles and policy documents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8" y="2514234"/>
            <a:ext cx="11797446" cy="34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04" y="165994"/>
            <a:ext cx="9186517" cy="6692006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7514705" y="4389120"/>
            <a:ext cx="2610197" cy="74814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title looks promising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01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351693"/>
            <a:ext cx="11388435" cy="618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Who am I?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Michelle Lake, librarian for Political Science, the School of Community and Public Affairs, First Peoples Studies and Government Publications</a:t>
            </a: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Michelle.Lake@Concordia.ca</a:t>
            </a:r>
            <a:r>
              <a:rPr lang="en-US" sz="3200" dirty="0" smtClean="0"/>
              <a:t> / </a:t>
            </a:r>
            <a:r>
              <a:rPr lang="en-US" sz="3200" dirty="0" smtClean="0">
                <a:solidFill>
                  <a:schemeClr val="tx1"/>
                </a:solidFill>
              </a:rPr>
              <a:t>Zoom Office Hours – Wednesdays 2-4pm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What do I do?</a:t>
            </a:r>
          </a:p>
          <a:p>
            <a:pPr lvl="1"/>
            <a:r>
              <a:rPr lang="en-US" sz="2800" dirty="0" smtClean="0"/>
              <a:t>Provide research support</a:t>
            </a:r>
          </a:p>
          <a:p>
            <a:pPr lvl="1"/>
            <a:r>
              <a:rPr lang="en-US" sz="2800" dirty="0" smtClean="0"/>
              <a:t>Help students with library databases  </a:t>
            </a:r>
          </a:p>
          <a:p>
            <a:pPr lvl="1"/>
            <a:r>
              <a:rPr lang="en-US" sz="2800" dirty="0" smtClean="0"/>
              <a:t>Help students find and access materials they need</a:t>
            </a:r>
          </a:p>
          <a:p>
            <a:pPr lvl="1"/>
            <a:r>
              <a:rPr lang="en-US" sz="2800" dirty="0" smtClean="0"/>
              <a:t>Help with citation issues</a:t>
            </a:r>
          </a:p>
          <a:p>
            <a:pPr lvl="1"/>
            <a:r>
              <a:rPr lang="en-US" sz="2800" dirty="0" smtClean="0"/>
              <a:t>Choose the books we buy for the above subject areas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414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42" y="164523"/>
            <a:ext cx="9210501" cy="6423801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8053137" y="1459831"/>
            <a:ext cx="2887579" cy="141972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options. This is an </a:t>
            </a:r>
            <a:r>
              <a:rPr lang="en-US" dirty="0" err="1" smtClean="0"/>
              <a:t>ebook</a:t>
            </a:r>
            <a:r>
              <a:rPr lang="en-US" dirty="0" smtClean="0"/>
              <a:t> that can be read online.</a:t>
            </a:r>
            <a:endParaRPr lang="en-CA" dirty="0"/>
          </a:p>
        </p:txBody>
      </p:sp>
      <p:sp>
        <p:nvSpPr>
          <p:cNvPr id="6" name="Left Arrow Callout 5"/>
          <p:cNvSpPr/>
          <p:nvPr/>
        </p:nvSpPr>
        <p:spPr>
          <a:xfrm>
            <a:off x="5518484" y="3569368"/>
            <a:ext cx="3304673" cy="1524001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Explore the subject headings, they are attached to all books, and you can click them to view all the materials on that subject in the database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6524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7" y="330868"/>
            <a:ext cx="10363200" cy="5715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38926" y="4074695"/>
            <a:ext cx="4563979" cy="13475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Arrow 5"/>
          <p:cNvSpPr/>
          <p:nvPr/>
        </p:nvSpPr>
        <p:spPr>
          <a:xfrm>
            <a:off x="5454316" y="4908885"/>
            <a:ext cx="569494" cy="1925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423" y="827673"/>
            <a:ext cx="8494546" cy="58647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85411" y="1660358"/>
            <a:ext cx="2438399" cy="10026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4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3371" y="2037347"/>
            <a:ext cx="10772775" cy="1658198"/>
          </a:xfrm>
        </p:spPr>
        <p:txBody>
          <a:bodyPr/>
          <a:lstStyle/>
          <a:p>
            <a:pPr algn="ctr"/>
            <a:r>
              <a:rPr lang="en-US" dirty="0" smtClean="0"/>
              <a:t>Searching for journal articles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14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20" y="86310"/>
            <a:ext cx="6236505" cy="5953543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2831432" y="5277853"/>
            <a:ext cx="866274" cy="360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640" y="198270"/>
            <a:ext cx="7234859" cy="479082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4997116" y="2133599"/>
            <a:ext cx="521368" cy="1122948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025" y="2695073"/>
            <a:ext cx="5196891" cy="38820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7154779" y="5526505"/>
            <a:ext cx="737937" cy="633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5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39" y="102003"/>
            <a:ext cx="7217699" cy="6627659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6641432" y="5702969"/>
            <a:ext cx="4692316" cy="115503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Political Science Complete is Concordia’s largest database of </a:t>
            </a:r>
            <a:r>
              <a:rPr lang="en-US" dirty="0" err="1" smtClean="0"/>
              <a:t>poli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 full-text articles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94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8" y="5386624"/>
            <a:ext cx="11691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pandemic </a:t>
            </a:r>
            <a:r>
              <a:rPr lang="en-CA" sz="2400" dirty="0" smtClean="0"/>
              <a:t>OR </a:t>
            </a:r>
            <a:r>
              <a:rPr lang="en-CA" sz="2400" dirty="0"/>
              <a:t>epidemic </a:t>
            </a:r>
            <a:r>
              <a:rPr lang="en-CA" sz="2400" dirty="0" smtClean="0"/>
              <a:t>OR </a:t>
            </a:r>
            <a:r>
              <a:rPr lang="en-CA" sz="2400" dirty="0"/>
              <a:t>outbreak </a:t>
            </a:r>
            <a:r>
              <a:rPr lang="en-CA" sz="2400" dirty="0" smtClean="0"/>
              <a:t>OR </a:t>
            </a:r>
            <a:r>
              <a:rPr lang="en-CA" sz="2400" dirty="0"/>
              <a:t>"infectious disease" </a:t>
            </a:r>
            <a:r>
              <a:rPr lang="en-CA" sz="2400" dirty="0" smtClean="0"/>
              <a:t>OR </a:t>
            </a:r>
            <a:r>
              <a:rPr lang="en-CA" sz="2400" dirty="0"/>
              <a:t>"communicable </a:t>
            </a:r>
            <a:r>
              <a:rPr lang="en-CA" sz="2400" dirty="0" smtClean="0"/>
              <a:t>disease“</a:t>
            </a:r>
          </a:p>
          <a:p>
            <a:r>
              <a:rPr lang="en-US" sz="2400" dirty="0" smtClean="0"/>
              <a:t>AND “public health”</a:t>
            </a:r>
          </a:p>
          <a:p>
            <a:r>
              <a:rPr lang="en-US" sz="2400" dirty="0" smtClean="0"/>
              <a:t>AND </a:t>
            </a:r>
            <a:r>
              <a:rPr lang="en-CA" sz="2400" dirty="0"/>
              <a:t>government </a:t>
            </a:r>
            <a:r>
              <a:rPr lang="en-CA" sz="2400" dirty="0" smtClean="0"/>
              <a:t>OR “disaster management” OR </a:t>
            </a:r>
            <a:r>
              <a:rPr lang="en-CA" sz="2400" dirty="0"/>
              <a:t>policy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95" y="127892"/>
            <a:ext cx="8654716" cy="52587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60507" y="4776622"/>
            <a:ext cx="2253916" cy="4960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1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42" y="142360"/>
            <a:ext cx="9585909" cy="6356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11" y="411834"/>
            <a:ext cx="1957179" cy="5818021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986589" y="3489157"/>
            <a:ext cx="930442" cy="3529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637" y="693820"/>
            <a:ext cx="6781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190749"/>
            <a:ext cx="10258676" cy="5897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096" y="896353"/>
            <a:ext cx="8915651" cy="577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Up Arrow 5"/>
          <p:cNvSpPr/>
          <p:nvPr/>
        </p:nvSpPr>
        <p:spPr>
          <a:xfrm>
            <a:off x="3376863" y="3014386"/>
            <a:ext cx="665747" cy="7700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Left Arrow Callout 1"/>
          <p:cNvSpPr/>
          <p:nvPr/>
        </p:nvSpPr>
        <p:spPr>
          <a:xfrm>
            <a:off x="5450180" y="5582590"/>
            <a:ext cx="3391593" cy="128847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Interlibrary loan to request an article Concordia does not have access to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86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55" y="119562"/>
            <a:ext cx="5672640" cy="65758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28611" y="119562"/>
            <a:ext cx="5618746" cy="654593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b="1" dirty="0" smtClean="0"/>
              <a:t>Interlibrary loans (ILL)</a:t>
            </a:r>
            <a:r>
              <a:rPr lang="en-CA" sz="2800" dirty="0" smtClean="0"/>
              <a:t>, via Colombo, allows you to access material not available at Concordia University Library. </a:t>
            </a:r>
          </a:p>
          <a:p>
            <a:r>
              <a:rPr lang="en-CA" sz="2800" dirty="0" smtClean="0"/>
              <a:t>This service attempts to obtain the research materials you need from other libraries, either in Quebec, Canada or abroad.</a:t>
            </a:r>
          </a:p>
          <a:p>
            <a:r>
              <a:rPr lang="en-CA" sz="2800" dirty="0" smtClean="0"/>
              <a:t>In most cases articles and book chapters will be delivered to you electronically.</a:t>
            </a:r>
          </a:p>
          <a:p>
            <a:r>
              <a:rPr lang="en-CA" sz="2800" dirty="0" smtClean="0"/>
              <a:t>There are no restrictions on what you can request (ex: book, article, video, microfilm, etc.), but currently we are unable to borrow e-books from other libraries.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6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14647" y="2136516"/>
            <a:ext cx="10561638" cy="1468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Statistics, government, international organization, media and think tanks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9805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ier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7" y="4307295"/>
            <a:ext cx="3303661" cy="22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ster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8" y="1629639"/>
            <a:ext cx="3329738" cy="22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243" y="4307295"/>
            <a:ext cx="7215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Vanier Library – Loyola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VL – “Vanier Library”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Sciences, Psychology, Communications &amp; Journalism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Special Collections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Print Journal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244" y="1453608"/>
            <a:ext cx="72154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Webster Library – SGW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of LB - “Library Building”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Government Info, Maps, History, Social Sciences, Humanities, Engineering &amp; Fine Arts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Interlibrary Loans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Print Journals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Librar</a:t>
            </a:r>
            <a:r>
              <a:rPr lang="en-US" dirty="0" smtClean="0"/>
              <a:t>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65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961"/>
            <a:ext cx="12191999" cy="937382"/>
          </a:xfrm>
        </p:spPr>
        <p:txBody>
          <a:bodyPr>
            <a:normAutofit/>
          </a:bodyPr>
          <a:lstStyle/>
          <a:p>
            <a:r>
              <a:rPr lang="en-US" dirty="0" smtClean="0"/>
              <a:t>Canadian Public Policy Collection – </a:t>
            </a:r>
            <a:r>
              <a:rPr lang="en-US" dirty="0" err="1" smtClean="0"/>
              <a:t>DesLibris</a:t>
            </a:r>
            <a:r>
              <a:rPr lang="en-US" dirty="0" smtClean="0"/>
              <a:t>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73" y="1972174"/>
            <a:ext cx="11410041" cy="4713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473" y="1110343"/>
            <a:ext cx="10952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is an online collection of policy </a:t>
            </a:r>
            <a:r>
              <a:rPr lang="en-US" dirty="0" smtClean="0"/>
              <a:t>documents from think tanks, non-government agencies, social organizations, </a:t>
            </a:r>
            <a:r>
              <a:rPr lang="en-US" dirty="0"/>
              <a:t>government publications and scholarly </a:t>
            </a:r>
            <a:r>
              <a:rPr lang="en-US" dirty="0" err="1"/>
              <a:t>ebooks</a:t>
            </a:r>
            <a:r>
              <a:rPr lang="en-US" dirty="0"/>
              <a:t>.  All Canadian publications; you can use your narrowing options to find just “public documents”, or narrow by subject keyword.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26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9" y="501152"/>
            <a:ext cx="11658031" cy="5364072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96834" y="1240971"/>
            <a:ext cx="1058092" cy="7707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496" y="2011680"/>
            <a:ext cx="3181350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854926" y="4114800"/>
            <a:ext cx="2233748" cy="47026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70" y="153352"/>
            <a:ext cx="11081685" cy="4274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62" y="2412070"/>
            <a:ext cx="11018317" cy="4032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83" y="3760028"/>
            <a:ext cx="8305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2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750277"/>
            <a:ext cx="9848850" cy="525193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9847385" y="1477108"/>
            <a:ext cx="1500553" cy="164123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4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3" y="118032"/>
            <a:ext cx="10772775" cy="1214379"/>
          </a:xfrm>
        </p:spPr>
        <p:txBody>
          <a:bodyPr/>
          <a:lstStyle/>
          <a:p>
            <a:pPr algn="ctr"/>
            <a:r>
              <a:rPr lang="en-US" dirty="0" smtClean="0"/>
              <a:t>Government Information Search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96" y="1123087"/>
            <a:ext cx="11102028" cy="4698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154" y="6113417"/>
            <a:ext cx="947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Search: "public </a:t>
            </a:r>
            <a:r>
              <a:rPr lang="en-CA" sz="2400" dirty="0"/>
              <a:t>health" pandemic outbreak control management policy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54434" y="2782389"/>
            <a:ext cx="3775166" cy="7968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8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8" y="338546"/>
            <a:ext cx="7086600" cy="586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289" y="755469"/>
            <a:ext cx="6734175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04" y="0"/>
            <a:ext cx="10772775" cy="1462255"/>
          </a:xfrm>
        </p:spPr>
        <p:txBody>
          <a:bodyPr/>
          <a:lstStyle/>
          <a:p>
            <a:r>
              <a:rPr lang="en-US" dirty="0" smtClean="0"/>
              <a:t>Statistics Canada: statcan.gc.ca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085" y="1136152"/>
            <a:ext cx="10058400" cy="548306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031965" y="2154270"/>
            <a:ext cx="809897" cy="44413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5055326" y="5316583"/>
            <a:ext cx="822960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407228"/>
            <a:ext cx="10287000" cy="30480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001691" y="4127863"/>
            <a:ext cx="535578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2011680" y="4931228"/>
            <a:ext cx="548640" cy="489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20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750277"/>
            <a:ext cx="9848850" cy="525193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690339" y="4900246"/>
            <a:ext cx="1500553" cy="164123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2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" y="328612"/>
            <a:ext cx="11371385" cy="5126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870" y="786912"/>
            <a:ext cx="58674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2" y="0"/>
            <a:ext cx="10772775" cy="1658198"/>
          </a:xfrm>
        </p:spPr>
        <p:txBody>
          <a:bodyPr/>
          <a:lstStyle/>
          <a:p>
            <a:r>
              <a:rPr lang="en-US" dirty="0" smtClean="0"/>
              <a:t>Media &amp; Newspapers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19" y="1402080"/>
            <a:ext cx="8713179" cy="50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AFD-9057-44F0-81EC-5AAB8BA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" y="230234"/>
            <a:ext cx="10772775" cy="1658198"/>
          </a:xfrm>
        </p:spPr>
        <p:txBody>
          <a:bodyPr/>
          <a:lstStyle/>
          <a:p>
            <a:r>
              <a:rPr lang="en-CA" dirty="0"/>
              <a:t>Library: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DAA4-F586-4832-BDC7-63EF4AB9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77715"/>
            <a:ext cx="11488189" cy="46064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Services </a:t>
            </a:r>
            <a:r>
              <a:rPr lang="en-US" sz="3600" dirty="0">
                <a:solidFill>
                  <a:schemeClr val="tx1"/>
                </a:solidFill>
              </a:rPr>
              <a:t>such as the </a:t>
            </a:r>
            <a:r>
              <a:rPr lang="en-US" sz="3600" dirty="0" smtClean="0">
                <a:solidFill>
                  <a:schemeClr val="tx1"/>
                </a:solidFill>
              </a:rPr>
              <a:t>loans </a:t>
            </a:r>
            <a:r>
              <a:rPr lang="en-US" sz="3600" dirty="0">
                <a:solidFill>
                  <a:schemeClr val="tx1"/>
                </a:solidFill>
              </a:rPr>
              <a:t>desk, </a:t>
            </a:r>
            <a:r>
              <a:rPr lang="en-US" sz="3600" dirty="0" smtClean="0">
                <a:solidFill>
                  <a:schemeClr val="tx1"/>
                </a:solidFill>
              </a:rPr>
              <a:t>Ask Us </a:t>
            </a:r>
            <a:r>
              <a:rPr lang="en-US" sz="3600" dirty="0">
                <a:solidFill>
                  <a:schemeClr val="tx1"/>
                </a:solidFill>
              </a:rPr>
              <a:t>desk and chat help are not open 24/7, check the library website for hours if you </a:t>
            </a:r>
            <a:r>
              <a:rPr lang="en-US" sz="3600" dirty="0" smtClean="0">
                <a:solidFill>
                  <a:schemeClr val="tx1"/>
                </a:solidFill>
              </a:rPr>
              <a:t>need a </a:t>
            </a:r>
            <a:r>
              <a:rPr lang="en-US" sz="3600" dirty="0">
                <a:solidFill>
                  <a:schemeClr val="tx1"/>
                </a:solidFill>
              </a:rPr>
              <a:t>particular service.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Course </a:t>
            </a:r>
            <a:r>
              <a:rPr lang="en-US" sz="3600" dirty="0">
                <a:solidFill>
                  <a:schemeClr val="tx1"/>
                </a:solidFill>
              </a:rPr>
              <a:t>Reserves room is open </a:t>
            </a:r>
            <a:r>
              <a:rPr lang="en-US" sz="3600" dirty="0" smtClean="0">
                <a:solidFill>
                  <a:schemeClr val="tx1"/>
                </a:solidFill>
              </a:rPr>
              <a:t> - need to use the call number of a book to locate them in course reserves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100 print items can be borrowed at a time, laptops &amp; tablets available for loan.</a:t>
            </a:r>
            <a:endParaRPr lang="en-CA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tx1"/>
                </a:solidFill>
              </a:rPr>
              <a:t> Procedural </a:t>
            </a:r>
            <a:r>
              <a:rPr lang="en-CA" sz="3600" dirty="0">
                <a:solidFill>
                  <a:schemeClr val="tx1"/>
                </a:solidFill>
              </a:rPr>
              <a:t>masks need to be worn at all times in the library.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D243-999F-4474-827B-79FE4670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99" y="278099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</a:t>
            </a:r>
            <a:r>
              <a:rPr lang="en-US" dirty="0" err="1" smtClean="0"/>
              <a:t>Newsstream</a:t>
            </a:r>
            <a:r>
              <a:rPr lang="en-US" dirty="0" smtClean="0"/>
              <a:t>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32" y="2157731"/>
            <a:ext cx="11596158" cy="41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21" y="443646"/>
            <a:ext cx="10916610" cy="4948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078" y="4092453"/>
            <a:ext cx="296227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6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help, ask us!</a:t>
            </a:r>
            <a:endParaRPr lang="en-CA" dirty="0"/>
          </a:p>
        </p:txBody>
      </p:sp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788" y="2639219"/>
            <a:ext cx="74676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87" y="56803"/>
            <a:ext cx="9875520" cy="1356360"/>
          </a:xfrm>
        </p:spPr>
        <p:txBody>
          <a:bodyPr/>
          <a:lstStyle/>
          <a:p>
            <a:r>
              <a:rPr lang="en-US" dirty="0" smtClean="0"/>
              <a:t>Print Books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123406"/>
            <a:ext cx="11821886" cy="5486399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4100" dirty="0"/>
              <a:t>Public aspect of medicine. </a:t>
            </a:r>
            <a:r>
              <a:rPr lang="en-US" sz="4100" dirty="0" smtClean="0"/>
              <a:t>Medicine and the state. Medicine and society. Epidemics.  </a:t>
            </a:r>
            <a:r>
              <a:rPr lang="en-US" sz="4100" b="1" dirty="0">
                <a:solidFill>
                  <a:schemeClr val="tx1"/>
                </a:solidFill>
              </a:rPr>
              <a:t>RA </a:t>
            </a:r>
            <a:r>
              <a:rPr lang="en-US" sz="4100" b="1" dirty="0" smtClean="0">
                <a:solidFill>
                  <a:schemeClr val="tx1"/>
                </a:solidFill>
              </a:rPr>
              <a:t>1-1270 </a:t>
            </a:r>
            <a:r>
              <a:rPr lang="en-US" sz="4100" dirty="0" smtClean="0"/>
              <a:t>(5</a:t>
            </a:r>
            <a:r>
              <a:rPr lang="en-US" sz="4100" baseline="30000" dirty="0" smtClean="0"/>
              <a:t>th</a:t>
            </a:r>
            <a:r>
              <a:rPr lang="en-US" sz="4100" dirty="0" smtClean="0"/>
              <a:t> floor)</a:t>
            </a:r>
            <a:endParaRPr lang="en-US" sz="4100" dirty="0"/>
          </a:p>
          <a:p>
            <a:pPr lvl="1"/>
            <a:endParaRPr lang="en-US" sz="4100" dirty="0" smtClean="0"/>
          </a:p>
          <a:p>
            <a:pPr lvl="1"/>
            <a:r>
              <a:rPr lang="en-US" sz="4100" dirty="0" smtClean="0"/>
              <a:t>Political </a:t>
            </a:r>
            <a:r>
              <a:rPr lang="en-US" sz="4100" dirty="0"/>
              <a:t>Science &amp; </a:t>
            </a:r>
            <a:r>
              <a:rPr lang="en-US" sz="4100" dirty="0" smtClean="0"/>
              <a:t>Government: </a:t>
            </a:r>
            <a:r>
              <a:rPr lang="en-US" sz="4100" b="1" dirty="0"/>
              <a:t>J – JZ </a:t>
            </a:r>
            <a:r>
              <a:rPr lang="en-US" sz="4100" dirty="0" smtClean="0"/>
              <a:t>(4</a:t>
            </a:r>
            <a:r>
              <a:rPr lang="en-US" sz="4100" baseline="30000" dirty="0" smtClean="0"/>
              <a:t>th</a:t>
            </a:r>
            <a:r>
              <a:rPr lang="en-US" sz="4100" dirty="0" smtClean="0"/>
              <a:t> floor)</a:t>
            </a:r>
          </a:p>
          <a:p>
            <a:pPr lvl="3"/>
            <a:r>
              <a:rPr lang="en-US" sz="3600" dirty="0" smtClean="0">
                <a:solidFill>
                  <a:schemeClr val="tx1"/>
                </a:solidFill>
              </a:rPr>
              <a:t>Political </a:t>
            </a:r>
            <a:r>
              <a:rPr lang="en-US" sz="3600" dirty="0">
                <a:solidFill>
                  <a:schemeClr val="tx1"/>
                </a:solidFill>
              </a:rPr>
              <a:t>institutions and public administration </a:t>
            </a:r>
            <a:r>
              <a:rPr lang="en-US" sz="3600" dirty="0" smtClean="0">
                <a:solidFill>
                  <a:schemeClr val="tx1"/>
                </a:solidFill>
              </a:rPr>
              <a:t>(Canada</a:t>
            </a:r>
            <a:r>
              <a:rPr lang="en-US" sz="4100" dirty="0" smtClean="0">
                <a:solidFill>
                  <a:schemeClr val="tx1"/>
                </a:solidFill>
              </a:rPr>
              <a:t>): </a:t>
            </a:r>
            <a:r>
              <a:rPr lang="en-US" sz="4100" b="1" dirty="0">
                <a:solidFill>
                  <a:schemeClr val="tx1"/>
                </a:solidFill>
              </a:rPr>
              <a:t>JL 1 – JL 500</a:t>
            </a:r>
            <a:endParaRPr lang="en-US" sz="4100" b="1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4100" dirty="0"/>
          </a:p>
          <a:p>
            <a:pPr lvl="1"/>
            <a:r>
              <a:rPr lang="en-US" sz="4100" dirty="0"/>
              <a:t>Law, </a:t>
            </a:r>
            <a:r>
              <a:rPr lang="en-US" sz="4100" b="1" dirty="0"/>
              <a:t>K-KZ</a:t>
            </a:r>
            <a:r>
              <a:rPr lang="en-US" sz="4100" dirty="0"/>
              <a:t> </a:t>
            </a:r>
            <a:r>
              <a:rPr lang="en-US" sz="4100" dirty="0" smtClean="0"/>
              <a:t>(4</a:t>
            </a:r>
            <a:r>
              <a:rPr lang="en-US" sz="4100" baseline="30000" dirty="0" smtClean="0"/>
              <a:t>th</a:t>
            </a:r>
            <a:r>
              <a:rPr lang="en-US" sz="4100" dirty="0" smtClean="0"/>
              <a:t> floor)</a:t>
            </a:r>
            <a:endParaRPr lang="en-US" sz="4100" dirty="0"/>
          </a:p>
          <a:p>
            <a:pPr lvl="3"/>
            <a:r>
              <a:rPr lang="en-US" sz="4100" dirty="0">
                <a:solidFill>
                  <a:schemeClr val="tx1"/>
                </a:solidFill>
              </a:rPr>
              <a:t>Canadian </a:t>
            </a:r>
            <a:r>
              <a:rPr lang="en-US" sz="4100" dirty="0" smtClean="0">
                <a:solidFill>
                  <a:schemeClr val="tx1"/>
                </a:solidFill>
              </a:rPr>
              <a:t>Law: </a:t>
            </a:r>
            <a:r>
              <a:rPr lang="en-US" sz="4100" b="1" dirty="0">
                <a:solidFill>
                  <a:schemeClr val="tx1"/>
                </a:solidFill>
              </a:rPr>
              <a:t>KE</a:t>
            </a:r>
            <a:r>
              <a:rPr lang="en-US" sz="4100" dirty="0">
                <a:solidFill>
                  <a:schemeClr val="tx1"/>
                </a:solidFill>
              </a:rPr>
              <a:t> (LB4</a:t>
            </a:r>
            <a:r>
              <a:rPr lang="en-US" sz="4100" dirty="0" smtClean="0">
                <a:solidFill>
                  <a:schemeClr val="tx1"/>
                </a:solidFill>
              </a:rPr>
              <a:t>)</a:t>
            </a:r>
          </a:p>
          <a:p>
            <a:pPr marL="548640" lvl="2" indent="0">
              <a:buNone/>
            </a:pPr>
            <a:endParaRPr lang="en-US" sz="4100" dirty="0"/>
          </a:p>
          <a:p>
            <a:pPr lvl="1"/>
            <a:r>
              <a:rPr lang="en-US" sz="4100" dirty="0"/>
              <a:t>Social Sciences: Public Policy, Economics, Statistics, Human rights, Social services, Social work, Public </a:t>
            </a:r>
            <a:r>
              <a:rPr lang="en-US" sz="4100" dirty="0" smtClean="0"/>
              <a:t>welfare: </a:t>
            </a:r>
            <a:r>
              <a:rPr lang="en-US" sz="4100" b="1" dirty="0"/>
              <a:t>H-HV</a:t>
            </a:r>
            <a:r>
              <a:rPr lang="en-US" sz="4100" dirty="0"/>
              <a:t> </a:t>
            </a:r>
            <a:r>
              <a:rPr lang="en-US" sz="4100" dirty="0" smtClean="0"/>
              <a:t>(4</a:t>
            </a:r>
            <a:r>
              <a:rPr lang="en-US" sz="4100" baseline="30000" dirty="0" smtClean="0"/>
              <a:t>th</a:t>
            </a:r>
            <a:r>
              <a:rPr lang="en-US" sz="4100" dirty="0" smtClean="0"/>
              <a:t> floor)</a:t>
            </a:r>
          </a:p>
          <a:p>
            <a:pPr marL="822960" lvl="3" indent="0">
              <a:buNone/>
            </a:pPr>
            <a:endParaRPr lang="en-US" sz="4100" dirty="0"/>
          </a:p>
          <a:p>
            <a:pPr lvl="1"/>
            <a:r>
              <a:rPr lang="en-US" sz="4100" dirty="0" smtClean="0"/>
              <a:t>History </a:t>
            </a:r>
            <a:r>
              <a:rPr lang="en-US" sz="4100" dirty="0"/>
              <a:t>of North and South America, First </a:t>
            </a:r>
            <a:r>
              <a:rPr lang="en-US" sz="4100" dirty="0" smtClean="0"/>
              <a:t>peoples and Indigenous studies: </a:t>
            </a:r>
            <a:r>
              <a:rPr lang="en-US" sz="4100" b="1" dirty="0"/>
              <a:t>E-FC </a:t>
            </a:r>
            <a:r>
              <a:rPr lang="en-US" sz="4100" dirty="0" smtClean="0"/>
              <a:t>(3</a:t>
            </a:r>
            <a:r>
              <a:rPr lang="en-US" sz="4100" baseline="30000" dirty="0" smtClean="0"/>
              <a:t>rd</a:t>
            </a:r>
            <a:r>
              <a:rPr lang="en-US" sz="4100" dirty="0" smtClean="0"/>
              <a:t> floor)</a:t>
            </a:r>
          </a:p>
          <a:p>
            <a:pPr lvl="1"/>
            <a:endParaRPr lang="en-US" sz="3400" dirty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6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14647" y="2136516"/>
            <a:ext cx="10561638" cy="146843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Locating known items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3541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83649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Lipsky</a:t>
            </a:r>
            <a:r>
              <a:rPr lang="en-US" dirty="0" smtClean="0"/>
              <a:t>, M. 2010.  </a:t>
            </a:r>
            <a:r>
              <a:rPr lang="en-US" i="1" dirty="0" smtClean="0"/>
              <a:t>Street-Level Bureaucrats: Dilemmas of the Individual in the Public Service.</a:t>
            </a:r>
            <a:r>
              <a:rPr lang="en-US" dirty="0" smtClean="0"/>
              <a:t> Sage.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2227812"/>
            <a:ext cx="10753725" cy="42394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it?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 book -&gt; Search Sofia </a:t>
            </a:r>
            <a:endParaRPr lang="en-CA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3275397"/>
            <a:ext cx="11263679" cy="35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93" y="294323"/>
            <a:ext cx="9547663" cy="63392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02442" y="4138863"/>
            <a:ext cx="2374232" cy="95450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Up Arrow 5"/>
          <p:cNvSpPr/>
          <p:nvPr/>
        </p:nvSpPr>
        <p:spPr>
          <a:xfrm>
            <a:off x="4636169" y="5277852"/>
            <a:ext cx="441158" cy="4973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70" y="1590675"/>
            <a:ext cx="10544175" cy="4591050"/>
          </a:xfrm>
          <a:prstGeom prst="rect">
            <a:avLst/>
          </a:prstGeom>
        </p:spPr>
      </p:pic>
      <p:sp>
        <p:nvSpPr>
          <p:cNvPr id="9" name="Up Arrow Callout 8"/>
          <p:cNvSpPr/>
          <p:nvPr/>
        </p:nvSpPr>
        <p:spPr>
          <a:xfrm>
            <a:off x="9424737" y="4235115"/>
            <a:ext cx="1411706" cy="183682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can request a book from the other campus be brought to Webster and put on hold for you</a:t>
            </a:r>
            <a:endParaRPr lang="en-CA" sz="1400" dirty="0"/>
          </a:p>
        </p:txBody>
      </p:sp>
      <p:sp>
        <p:nvSpPr>
          <p:cNvPr id="10" name="Right Arrow 9"/>
          <p:cNvSpPr/>
          <p:nvPr/>
        </p:nvSpPr>
        <p:spPr>
          <a:xfrm>
            <a:off x="7988968" y="2045368"/>
            <a:ext cx="1002632" cy="633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9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03" y="772249"/>
            <a:ext cx="10772775" cy="1658198"/>
          </a:xfrm>
        </p:spPr>
        <p:txBody>
          <a:bodyPr>
            <a:noAutofit/>
          </a:bodyPr>
          <a:lstStyle/>
          <a:p>
            <a:r>
              <a:rPr lang="en-US" sz="4400" dirty="0" smtClean="0"/>
              <a:t>Smith, M. 2008. Identity and Opportunity: The Lesbian and Gay Rights Movements. In </a:t>
            </a:r>
            <a:r>
              <a:rPr lang="en-US" sz="4400" i="1" dirty="0" smtClean="0"/>
              <a:t>Group Politics and Social Movements in Canada</a:t>
            </a:r>
            <a:r>
              <a:rPr lang="en-US" sz="4400" dirty="0" smtClean="0"/>
              <a:t>, M. Smith(ed.): 181-202. Peterborough: Broadview Press.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119" y="2975811"/>
            <a:ext cx="10753725" cy="36683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it</a:t>
            </a:r>
            <a:r>
              <a:rPr lang="en-US" sz="2800" dirty="0" smtClean="0"/>
              <a:t>? </a:t>
            </a:r>
            <a:r>
              <a:rPr lang="en-US" sz="2800" dirty="0">
                <a:solidFill>
                  <a:schemeClr val="tx1"/>
                </a:solidFill>
              </a:rPr>
              <a:t>A book chapter -&gt; Search Sofia </a:t>
            </a:r>
            <a:endParaRPr lang="en-CA" sz="2800" dirty="0">
              <a:solidFill>
                <a:schemeClr val="tx1"/>
              </a:solidFill>
            </a:endParaRP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3" y="3412926"/>
            <a:ext cx="11169161" cy="33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753</TotalTime>
  <Words>1022</Words>
  <Application>Microsoft Office PowerPoint</Application>
  <PresentationFormat>Widescreen</PresentationFormat>
  <Paragraphs>106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 Light</vt:lpstr>
      <vt:lpstr>Verdana</vt:lpstr>
      <vt:lpstr>Wingdings 2</vt:lpstr>
      <vt:lpstr>Metropolitan</vt:lpstr>
      <vt:lpstr>POLI 353: Principles of Public Policy Library Workshop</vt:lpstr>
      <vt:lpstr>PowerPoint Presentation</vt:lpstr>
      <vt:lpstr>The Librar(ies)</vt:lpstr>
      <vt:lpstr>Library: in person</vt:lpstr>
      <vt:lpstr>Print Books</vt:lpstr>
      <vt:lpstr>Locating known items</vt:lpstr>
      <vt:lpstr>Lipsky, M. 2010.  Street-Level Bureaucrats: Dilemmas of the Individual in the Public Service. Sage.</vt:lpstr>
      <vt:lpstr>PowerPoint Presentation</vt:lpstr>
      <vt:lpstr>Smith, M. 2008. Identity and Opportunity: The Lesbian and Gay Rights Movements. In Group Politics and Social Movements in Canada, M. Smith(ed.): 181-202. Peterborough: Broadview Press.</vt:lpstr>
      <vt:lpstr>PowerPoint Presentation</vt:lpstr>
      <vt:lpstr>Rochefrort, D. and Cobb, R. 1993. “Problem Definition, Agenda Access, and Policy Choice,” in Policy Studies Journal 21, 1, 56-71.</vt:lpstr>
      <vt:lpstr>PowerPoint Presentation</vt:lpstr>
      <vt:lpstr>PowerPoint Presentation</vt:lpstr>
      <vt:lpstr>Searching with keywords</vt:lpstr>
      <vt:lpstr>Search tips - Databases</vt:lpstr>
      <vt:lpstr>Avoid Searching with non-essential words</vt:lpstr>
      <vt:lpstr>Breaking down a topic</vt:lpstr>
      <vt:lpstr>Using Sofia to find books, articles and policy documents</vt:lpstr>
      <vt:lpstr>PowerPoint Presentation</vt:lpstr>
      <vt:lpstr>PowerPoint Presentation</vt:lpstr>
      <vt:lpstr>PowerPoint Presentation</vt:lpstr>
      <vt:lpstr>Searching for journal 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Statistics, government, international organization, media and think tanks</vt:lpstr>
      <vt:lpstr>Canadian Public Policy Collection – DesLibris </vt:lpstr>
      <vt:lpstr>PowerPoint Presentation</vt:lpstr>
      <vt:lpstr>PowerPoint Presentation</vt:lpstr>
      <vt:lpstr>PowerPoint Presentation</vt:lpstr>
      <vt:lpstr>Government Information Search</vt:lpstr>
      <vt:lpstr>PowerPoint Presentation</vt:lpstr>
      <vt:lpstr>Statistics Canada: statcan.gc.ca</vt:lpstr>
      <vt:lpstr>PowerPoint Presentation</vt:lpstr>
      <vt:lpstr>PowerPoint Presentation</vt:lpstr>
      <vt:lpstr>Media &amp; Newspapers</vt:lpstr>
      <vt:lpstr>Canadian Newsstream </vt:lpstr>
      <vt:lpstr>PowerPoint Presentation</vt:lpstr>
      <vt:lpstr>Need help, ask us!</vt:lpstr>
    </vt:vector>
  </TitlesOfParts>
  <Company>Concordia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Lake</dc:creator>
  <cp:lastModifiedBy>Michelle Lake</cp:lastModifiedBy>
  <cp:revision>40</cp:revision>
  <dcterms:created xsi:type="dcterms:W3CDTF">2021-09-09T19:51:04Z</dcterms:created>
  <dcterms:modified xsi:type="dcterms:W3CDTF">2021-09-15T15:27:41Z</dcterms:modified>
</cp:coreProperties>
</file>