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8" r:id="rId3"/>
    <p:sldId id="259" r:id="rId4"/>
    <p:sldId id="260" r:id="rId5"/>
    <p:sldId id="263" r:id="rId6"/>
    <p:sldId id="264" r:id="rId7"/>
    <p:sldId id="265" r:id="rId8"/>
    <p:sldId id="266" r:id="rId9"/>
    <p:sldId id="267" r:id="rId10"/>
    <p:sldId id="268" r:id="rId11"/>
    <p:sldId id="312" r:id="rId12"/>
    <p:sldId id="313" r:id="rId13"/>
    <p:sldId id="314" r:id="rId14"/>
    <p:sldId id="575" r:id="rId15"/>
    <p:sldId id="567" r:id="rId16"/>
    <p:sldId id="274" r:id="rId17"/>
    <p:sldId id="573" r:id="rId18"/>
    <p:sldId id="574" r:id="rId19"/>
    <p:sldId id="278" r:id="rId20"/>
    <p:sldId id="279" r:id="rId21"/>
    <p:sldId id="280" r:id="rId22"/>
    <p:sldId id="292" r:id="rId23"/>
    <p:sldId id="275" r:id="rId24"/>
    <p:sldId id="281" r:id="rId25"/>
    <p:sldId id="550" r:id="rId26"/>
    <p:sldId id="552" r:id="rId27"/>
    <p:sldId id="273" r:id="rId28"/>
    <p:sldId id="554" r:id="rId29"/>
    <p:sldId id="556" r:id="rId30"/>
    <p:sldId id="557" r:id="rId31"/>
    <p:sldId id="570" r:id="rId32"/>
    <p:sldId id="558" r:id="rId33"/>
    <p:sldId id="553" r:id="rId34"/>
    <p:sldId id="571" r:id="rId35"/>
    <p:sldId id="560" r:id="rId36"/>
    <p:sldId id="561" r:id="rId37"/>
    <p:sldId id="568" r:id="rId38"/>
    <p:sldId id="572" r:id="rId39"/>
    <p:sldId id="562" r:id="rId40"/>
    <p:sldId id="569" r:id="rId41"/>
    <p:sldId id="564" r:id="rId42"/>
    <p:sldId id="565" r:id="rId43"/>
    <p:sldId id="566" r:id="rId44"/>
    <p:sldId id="563" r:id="rId45"/>
    <p:sldId id="307" r:id="rId46"/>
    <p:sldId id="308" r:id="rId47"/>
    <p:sldId id="309" r:id="rId48"/>
    <p:sldId id="31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Lake" initials="ML" lastIdx="1" clrIdx="0">
    <p:extLst>
      <p:ext uri="{19B8F6BF-5375-455C-9EA6-DF929625EA0E}">
        <p15:presenceInfo xmlns:p15="http://schemas.microsoft.com/office/powerpoint/2012/main" userId="S::Michelle.Lake@concordia.ca::cb1dce72-67a8-436d-92ef-3808872c2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23" d="100"/>
          <a:sy n="123" d="100"/>
        </p:scale>
        <p:origin x="1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40DD7B-7F15-467B-9F19-DAE47C6EF51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4C22CBA-B209-4C1F-99A7-183A3E1BE0E2}">
      <dgm:prSet/>
      <dgm:spPr>
        <a:solidFill>
          <a:schemeClr val="accent1">
            <a:lumMod val="50000"/>
          </a:schemeClr>
        </a:solidFill>
      </dgm:spPr>
      <dgm:t>
        <a:bodyPr/>
        <a:lstStyle/>
        <a:p>
          <a:r>
            <a:rPr lang="en-US" dirty="0"/>
            <a:t>AND: combines concepts and limits your results </a:t>
          </a:r>
        </a:p>
      </dgm:t>
    </dgm:pt>
    <dgm:pt modelId="{87AA85F4-82AF-4F27-AEC1-150E9ADB6867}" type="parTrans" cxnId="{797CC188-62C9-42E3-9EEF-12D93091D5AA}">
      <dgm:prSet/>
      <dgm:spPr/>
      <dgm:t>
        <a:bodyPr/>
        <a:lstStyle/>
        <a:p>
          <a:endParaRPr lang="en-US"/>
        </a:p>
      </dgm:t>
    </dgm:pt>
    <dgm:pt modelId="{731110FE-5C44-4D29-9792-B47F281A7ED3}" type="sibTrans" cxnId="{797CC188-62C9-42E3-9EEF-12D93091D5AA}">
      <dgm:prSet/>
      <dgm:spPr/>
      <dgm:t>
        <a:bodyPr/>
        <a:lstStyle/>
        <a:p>
          <a:endParaRPr lang="en-US"/>
        </a:p>
      </dgm:t>
    </dgm:pt>
    <dgm:pt modelId="{48486139-6B2F-4424-93A9-6AB4AD28FD19}">
      <dgm:prSet custT="1"/>
      <dgm:spPr>
        <a:solidFill>
          <a:schemeClr val="accent1">
            <a:lumMod val="50000"/>
          </a:schemeClr>
        </a:solidFill>
      </dgm:spPr>
      <dgm:t>
        <a:bodyPr/>
        <a:lstStyle/>
        <a:p>
          <a:r>
            <a:rPr lang="en-CA" sz="2400" dirty="0"/>
            <a:t>politics AND security</a:t>
          </a:r>
          <a:endParaRPr lang="en-US" sz="2400" dirty="0"/>
        </a:p>
      </dgm:t>
    </dgm:pt>
    <dgm:pt modelId="{1DF02FCC-0B15-4763-BFEB-A0E0DA15A08E}" type="parTrans" cxnId="{11C193FC-E330-4DCF-935B-13980A2E5E99}">
      <dgm:prSet/>
      <dgm:spPr/>
      <dgm:t>
        <a:bodyPr/>
        <a:lstStyle/>
        <a:p>
          <a:endParaRPr lang="en-US"/>
        </a:p>
      </dgm:t>
    </dgm:pt>
    <dgm:pt modelId="{007B3E74-1B0F-407B-8F32-7CD2ECD41430}" type="sibTrans" cxnId="{11C193FC-E330-4DCF-935B-13980A2E5E99}">
      <dgm:prSet/>
      <dgm:spPr/>
      <dgm:t>
        <a:bodyPr/>
        <a:lstStyle/>
        <a:p>
          <a:endParaRPr lang="en-US"/>
        </a:p>
      </dgm:t>
    </dgm:pt>
    <dgm:pt modelId="{BAE5F201-4C25-4C4A-9F50-9251E5F4B32B}">
      <dgm:prSet/>
      <dgm:spPr>
        <a:solidFill>
          <a:schemeClr val="accent6">
            <a:lumMod val="75000"/>
          </a:schemeClr>
        </a:solidFill>
      </dgm:spPr>
      <dgm:t>
        <a:bodyPr/>
        <a:lstStyle/>
        <a:p>
          <a:r>
            <a:rPr lang="en-US" dirty="0"/>
            <a:t>state OR government</a:t>
          </a:r>
        </a:p>
        <a:p>
          <a:r>
            <a:rPr lang="en-US" dirty="0"/>
            <a:t>election OR voting </a:t>
          </a:r>
        </a:p>
      </dgm:t>
    </dgm:pt>
    <dgm:pt modelId="{D92AA8D1-1021-4446-85BC-5643E524EDD1}" type="parTrans" cxnId="{D8F7DDB7-7EA9-478B-A94F-4FD6617213ED}">
      <dgm:prSet/>
      <dgm:spPr/>
      <dgm:t>
        <a:bodyPr/>
        <a:lstStyle/>
        <a:p>
          <a:endParaRPr lang="en-US"/>
        </a:p>
      </dgm:t>
    </dgm:pt>
    <dgm:pt modelId="{8E20BC77-68AF-4E70-989E-007914532198}" type="sibTrans" cxnId="{D8F7DDB7-7EA9-478B-A94F-4FD6617213ED}">
      <dgm:prSet/>
      <dgm:spPr/>
      <dgm:t>
        <a:bodyPr/>
        <a:lstStyle/>
        <a:p>
          <a:endParaRPr lang="en-US"/>
        </a:p>
      </dgm:t>
    </dgm:pt>
    <dgm:pt modelId="{C8AA66A5-9487-4907-82ED-5CE172E4E829}">
      <dgm:prSet/>
      <dgm:spPr>
        <a:solidFill>
          <a:schemeClr val="accent6">
            <a:lumMod val="75000"/>
          </a:schemeClr>
        </a:solidFill>
      </dgm:spPr>
      <dgm:t>
        <a:bodyPr/>
        <a:lstStyle/>
        <a:p>
          <a:r>
            <a:rPr lang="en-CA" dirty="0"/>
            <a:t>OR: allows you to insert synonyms or alternative terms and increases your results</a:t>
          </a:r>
          <a:endParaRPr lang="en-US" dirty="0"/>
        </a:p>
      </dgm:t>
    </dgm:pt>
    <dgm:pt modelId="{03A105FF-8BB5-4198-8F11-363FD7BC3688}" type="parTrans" cxnId="{4D0DD005-242C-430B-BE80-444244B7FF17}">
      <dgm:prSet/>
      <dgm:spPr/>
      <dgm:t>
        <a:bodyPr/>
        <a:lstStyle/>
        <a:p>
          <a:endParaRPr lang="en-CA"/>
        </a:p>
      </dgm:t>
    </dgm:pt>
    <dgm:pt modelId="{572C09DB-6166-441F-B564-145F75C6F48C}" type="sibTrans" cxnId="{4D0DD005-242C-430B-BE80-444244B7FF17}">
      <dgm:prSet/>
      <dgm:spPr/>
      <dgm:t>
        <a:bodyPr/>
        <a:lstStyle/>
        <a:p>
          <a:endParaRPr lang="en-CA"/>
        </a:p>
      </dgm:t>
    </dgm:pt>
    <dgm:pt modelId="{39B7A7F6-11DC-41BE-8042-A01BE696672B}" type="pres">
      <dgm:prSet presAssocID="{E740DD7B-7F15-467B-9F19-DAE47C6EF512}" presName="diagram" presStyleCnt="0">
        <dgm:presLayoutVars>
          <dgm:dir/>
          <dgm:resizeHandles val="exact"/>
        </dgm:presLayoutVars>
      </dgm:prSet>
      <dgm:spPr/>
    </dgm:pt>
    <dgm:pt modelId="{0BBD4762-6969-4696-87A5-2D9FE4E175E7}" type="pres">
      <dgm:prSet presAssocID="{74C22CBA-B209-4C1F-99A7-183A3E1BE0E2}" presName="node" presStyleLbl="node1" presStyleIdx="0" presStyleCnt="4">
        <dgm:presLayoutVars>
          <dgm:bulletEnabled val="1"/>
        </dgm:presLayoutVars>
      </dgm:prSet>
      <dgm:spPr/>
    </dgm:pt>
    <dgm:pt modelId="{93E7150E-C55C-4C58-82AA-990617E0E8A2}" type="pres">
      <dgm:prSet presAssocID="{731110FE-5C44-4D29-9792-B47F281A7ED3}" presName="sibTrans" presStyleCnt="0"/>
      <dgm:spPr/>
    </dgm:pt>
    <dgm:pt modelId="{51006447-CB85-42AD-BAAF-414CBC42E9AF}" type="pres">
      <dgm:prSet presAssocID="{C8AA66A5-9487-4907-82ED-5CE172E4E829}" presName="node" presStyleLbl="node1" presStyleIdx="1" presStyleCnt="4">
        <dgm:presLayoutVars>
          <dgm:bulletEnabled val="1"/>
        </dgm:presLayoutVars>
      </dgm:prSet>
      <dgm:spPr/>
    </dgm:pt>
    <dgm:pt modelId="{E87AA084-7F77-4EF2-8DA1-C603726FF572}" type="pres">
      <dgm:prSet presAssocID="{572C09DB-6166-441F-B564-145F75C6F48C}" presName="sibTrans" presStyleCnt="0"/>
      <dgm:spPr/>
    </dgm:pt>
    <dgm:pt modelId="{F0852A59-C41D-421A-A07C-D83664D81F8C}" type="pres">
      <dgm:prSet presAssocID="{48486139-6B2F-4424-93A9-6AB4AD28FD19}" presName="node" presStyleLbl="node1" presStyleIdx="2" presStyleCnt="4">
        <dgm:presLayoutVars>
          <dgm:bulletEnabled val="1"/>
        </dgm:presLayoutVars>
      </dgm:prSet>
      <dgm:spPr/>
    </dgm:pt>
    <dgm:pt modelId="{760F5D5A-55C9-447C-A7E9-CA89D2C2C5A2}" type="pres">
      <dgm:prSet presAssocID="{007B3E74-1B0F-407B-8F32-7CD2ECD41430}" presName="sibTrans" presStyleCnt="0"/>
      <dgm:spPr/>
    </dgm:pt>
    <dgm:pt modelId="{7F1C4418-5817-41F7-9776-5D2DE2F7A3C1}" type="pres">
      <dgm:prSet presAssocID="{BAE5F201-4C25-4C4A-9F50-9251E5F4B32B}" presName="node" presStyleLbl="node1" presStyleIdx="3" presStyleCnt="4">
        <dgm:presLayoutVars>
          <dgm:bulletEnabled val="1"/>
        </dgm:presLayoutVars>
      </dgm:prSet>
      <dgm:spPr/>
    </dgm:pt>
  </dgm:ptLst>
  <dgm:cxnLst>
    <dgm:cxn modelId="{4D0DD005-242C-430B-BE80-444244B7FF17}" srcId="{E740DD7B-7F15-467B-9F19-DAE47C6EF512}" destId="{C8AA66A5-9487-4907-82ED-5CE172E4E829}" srcOrd="1" destOrd="0" parTransId="{03A105FF-8BB5-4198-8F11-363FD7BC3688}" sibTransId="{572C09DB-6166-441F-B564-145F75C6F48C}"/>
    <dgm:cxn modelId="{7C5C1F50-B332-4A8E-B453-06CBE976DC7E}" type="presOf" srcId="{74C22CBA-B209-4C1F-99A7-183A3E1BE0E2}" destId="{0BBD4762-6969-4696-87A5-2D9FE4E175E7}" srcOrd="0" destOrd="0" presId="urn:microsoft.com/office/officeart/2005/8/layout/default"/>
    <dgm:cxn modelId="{DF2B6E72-D546-42AD-94F3-4D6D37A631CF}" type="presOf" srcId="{48486139-6B2F-4424-93A9-6AB4AD28FD19}" destId="{F0852A59-C41D-421A-A07C-D83664D81F8C}" srcOrd="0" destOrd="0" presId="urn:microsoft.com/office/officeart/2005/8/layout/default"/>
    <dgm:cxn modelId="{447B2D73-BE55-4C13-8250-4F333C01A7BB}" type="presOf" srcId="{E740DD7B-7F15-467B-9F19-DAE47C6EF512}" destId="{39B7A7F6-11DC-41BE-8042-A01BE696672B}" srcOrd="0" destOrd="0" presId="urn:microsoft.com/office/officeart/2005/8/layout/default"/>
    <dgm:cxn modelId="{797CC188-62C9-42E3-9EEF-12D93091D5AA}" srcId="{E740DD7B-7F15-467B-9F19-DAE47C6EF512}" destId="{74C22CBA-B209-4C1F-99A7-183A3E1BE0E2}" srcOrd="0" destOrd="0" parTransId="{87AA85F4-82AF-4F27-AEC1-150E9ADB6867}" sibTransId="{731110FE-5C44-4D29-9792-B47F281A7ED3}"/>
    <dgm:cxn modelId="{D8F7DDB7-7EA9-478B-A94F-4FD6617213ED}" srcId="{E740DD7B-7F15-467B-9F19-DAE47C6EF512}" destId="{BAE5F201-4C25-4C4A-9F50-9251E5F4B32B}" srcOrd="3" destOrd="0" parTransId="{D92AA8D1-1021-4446-85BC-5643E524EDD1}" sibTransId="{8E20BC77-68AF-4E70-989E-007914532198}"/>
    <dgm:cxn modelId="{C586D1C6-B7F4-456F-8678-991C092F0F3E}" type="presOf" srcId="{BAE5F201-4C25-4C4A-9F50-9251E5F4B32B}" destId="{7F1C4418-5817-41F7-9776-5D2DE2F7A3C1}" srcOrd="0" destOrd="0" presId="urn:microsoft.com/office/officeart/2005/8/layout/default"/>
    <dgm:cxn modelId="{FE41D2E8-5B5C-4359-8D4D-E51661953B62}" type="presOf" srcId="{C8AA66A5-9487-4907-82ED-5CE172E4E829}" destId="{51006447-CB85-42AD-BAAF-414CBC42E9AF}" srcOrd="0" destOrd="0" presId="urn:microsoft.com/office/officeart/2005/8/layout/default"/>
    <dgm:cxn modelId="{11C193FC-E330-4DCF-935B-13980A2E5E99}" srcId="{E740DD7B-7F15-467B-9F19-DAE47C6EF512}" destId="{48486139-6B2F-4424-93A9-6AB4AD28FD19}" srcOrd="2" destOrd="0" parTransId="{1DF02FCC-0B15-4763-BFEB-A0E0DA15A08E}" sibTransId="{007B3E74-1B0F-407B-8F32-7CD2ECD41430}"/>
    <dgm:cxn modelId="{B576D386-C340-411F-8283-73C5D1EFC188}" type="presParOf" srcId="{39B7A7F6-11DC-41BE-8042-A01BE696672B}" destId="{0BBD4762-6969-4696-87A5-2D9FE4E175E7}" srcOrd="0" destOrd="0" presId="urn:microsoft.com/office/officeart/2005/8/layout/default"/>
    <dgm:cxn modelId="{3AF3F1C0-C3BF-471D-8DD5-51FD8F2E2A30}" type="presParOf" srcId="{39B7A7F6-11DC-41BE-8042-A01BE696672B}" destId="{93E7150E-C55C-4C58-82AA-990617E0E8A2}" srcOrd="1" destOrd="0" presId="urn:microsoft.com/office/officeart/2005/8/layout/default"/>
    <dgm:cxn modelId="{182469CA-F9D3-4E67-B5BE-8ADC51936435}" type="presParOf" srcId="{39B7A7F6-11DC-41BE-8042-A01BE696672B}" destId="{51006447-CB85-42AD-BAAF-414CBC42E9AF}" srcOrd="2" destOrd="0" presId="urn:microsoft.com/office/officeart/2005/8/layout/default"/>
    <dgm:cxn modelId="{4A178510-0F09-4870-9752-F575A6D44297}" type="presParOf" srcId="{39B7A7F6-11DC-41BE-8042-A01BE696672B}" destId="{E87AA084-7F77-4EF2-8DA1-C603726FF572}" srcOrd="3" destOrd="0" presId="urn:microsoft.com/office/officeart/2005/8/layout/default"/>
    <dgm:cxn modelId="{E5BA740D-2FC7-4294-99D6-3A6E5FCCFF57}" type="presParOf" srcId="{39B7A7F6-11DC-41BE-8042-A01BE696672B}" destId="{F0852A59-C41D-421A-A07C-D83664D81F8C}" srcOrd="4" destOrd="0" presId="urn:microsoft.com/office/officeart/2005/8/layout/default"/>
    <dgm:cxn modelId="{4A7EB46C-A451-41C0-BC3B-DF3E29F74054}" type="presParOf" srcId="{39B7A7F6-11DC-41BE-8042-A01BE696672B}" destId="{760F5D5A-55C9-447C-A7E9-CA89D2C2C5A2}" srcOrd="5" destOrd="0" presId="urn:microsoft.com/office/officeart/2005/8/layout/default"/>
    <dgm:cxn modelId="{3F5FDAF3-A6AF-4212-BE42-D7AC285A1DE1}" type="presParOf" srcId="{39B7A7F6-11DC-41BE-8042-A01BE696672B}" destId="{7F1C4418-5817-41F7-9776-5D2DE2F7A3C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40DD7B-7F15-467B-9F19-DAE47C6EF51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4C22CBA-B209-4C1F-99A7-183A3E1BE0E2}">
      <dgm:prSet/>
      <dgm:spPr>
        <a:solidFill>
          <a:srgbClr val="002060"/>
        </a:solidFill>
      </dgm:spPr>
      <dgm:t>
        <a:bodyPr/>
        <a:lstStyle/>
        <a:p>
          <a:r>
            <a:rPr lang="en-CA" dirty="0"/>
            <a:t>“quotation marks”: </a:t>
          </a:r>
          <a:r>
            <a:rPr lang="en-US" dirty="0"/>
            <a:t>If you put two or more words in quotation marks, that exact phrase will be searched and limits your results.</a:t>
          </a:r>
        </a:p>
      </dgm:t>
    </dgm:pt>
    <dgm:pt modelId="{87AA85F4-82AF-4F27-AEC1-150E9ADB6867}" type="parTrans" cxnId="{797CC188-62C9-42E3-9EEF-12D93091D5AA}">
      <dgm:prSet/>
      <dgm:spPr/>
      <dgm:t>
        <a:bodyPr/>
        <a:lstStyle/>
        <a:p>
          <a:endParaRPr lang="en-US"/>
        </a:p>
      </dgm:t>
    </dgm:pt>
    <dgm:pt modelId="{731110FE-5C44-4D29-9792-B47F281A7ED3}" type="sibTrans" cxnId="{797CC188-62C9-42E3-9EEF-12D93091D5AA}">
      <dgm:prSet/>
      <dgm:spPr/>
      <dgm:t>
        <a:bodyPr/>
        <a:lstStyle/>
        <a:p>
          <a:endParaRPr lang="en-US"/>
        </a:p>
      </dgm:t>
    </dgm:pt>
    <dgm:pt modelId="{48486139-6B2F-4424-93A9-6AB4AD28FD19}">
      <dgm:prSet custT="1"/>
      <dgm:spPr>
        <a:solidFill>
          <a:srgbClr val="002060"/>
        </a:solidFill>
      </dgm:spPr>
      <dgm:t>
        <a:bodyPr/>
        <a:lstStyle/>
        <a:p>
          <a:r>
            <a:rPr lang="en-CA" sz="2400" dirty="0"/>
            <a:t>“political parties”</a:t>
          </a:r>
        </a:p>
        <a:p>
          <a:r>
            <a:rPr lang="en-CA" sz="2400" dirty="0"/>
            <a:t>“foreign policy”</a:t>
          </a:r>
        </a:p>
        <a:p>
          <a:endParaRPr lang="en-US" sz="2400" dirty="0"/>
        </a:p>
      </dgm:t>
    </dgm:pt>
    <dgm:pt modelId="{1DF02FCC-0B15-4763-BFEB-A0E0DA15A08E}" type="parTrans" cxnId="{11C193FC-E330-4DCF-935B-13980A2E5E99}">
      <dgm:prSet/>
      <dgm:spPr/>
      <dgm:t>
        <a:bodyPr/>
        <a:lstStyle/>
        <a:p>
          <a:endParaRPr lang="en-US"/>
        </a:p>
      </dgm:t>
    </dgm:pt>
    <dgm:pt modelId="{007B3E74-1B0F-407B-8F32-7CD2ECD41430}" type="sibTrans" cxnId="{11C193FC-E330-4DCF-935B-13980A2E5E99}">
      <dgm:prSet/>
      <dgm:spPr/>
      <dgm:t>
        <a:bodyPr/>
        <a:lstStyle/>
        <a:p>
          <a:endParaRPr lang="en-US"/>
        </a:p>
      </dgm:t>
    </dgm:pt>
    <dgm:pt modelId="{BAE5F201-4C25-4C4A-9F50-9251E5F4B32B}">
      <dgm:prSet/>
      <dgm:spPr>
        <a:solidFill>
          <a:srgbClr val="7030A0"/>
        </a:solidFill>
      </dgm:spPr>
      <dgm:t>
        <a:bodyPr/>
        <a:lstStyle/>
        <a:p>
          <a:r>
            <a:rPr lang="en-US" dirty="0" err="1"/>
            <a:t>Democra</a:t>
          </a:r>
          <a:r>
            <a:rPr lang="en-US" dirty="0"/>
            <a:t>*</a:t>
          </a:r>
        </a:p>
        <a:p>
          <a:r>
            <a:rPr lang="en-US" dirty="0"/>
            <a:t>Finds: democracy, democracies, democratic, democratically,  democratization</a:t>
          </a:r>
        </a:p>
      </dgm:t>
    </dgm:pt>
    <dgm:pt modelId="{D92AA8D1-1021-4446-85BC-5643E524EDD1}" type="parTrans" cxnId="{D8F7DDB7-7EA9-478B-A94F-4FD6617213ED}">
      <dgm:prSet/>
      <dgm:spPr/>
      <dgm:t>
        <a:bodyPr/>
        <a:lstStyle/>
        <a:p>
          <a:endParaRPr lang="en-US"/>
        </a:p>
      </dgm:t>
    </dgm:pt>
    <dgm:pt modelId="{8E20BC77-68AF-4E70-989E-007914532198}" type="sibTrans" cxnId="{D8F7DDB7-7EA9-478B-A94F-4FD6617213ED}">
      <dgm:prSet/>
      <dgm:spPr/>
      <dgm:t>
        <a:bodyPr/>
        <a:lstStyle/>
        <a:p>
          <a:endParaRPr lang="en-US"/>
        </a:p>
      </dgm:t>
    </dgm:pt>
    <dgm:pt modelId="{C8AA66A5-9487-4907-82ED-5CE172E4E829}">
      <dgm:prSet/>
      <dgm:spPr>
        <a:solidFill>
          <a:srgbClr val="7030A0"/>
        </a:solidFill>
      </dgm:spPr>
      <dgm:t>
        <a:bodyPr/>
        <a:lstStyle/>
        <a:p>
          <a:r>
            <a:rPr lang="en-US" dirty="0"/>
            <a:t>* - when you add an </a:t>
          </a:r>
          <a:r>
            <a:rPr lang="en-CA" b="0" i="0" dirty="0"/>
            <a:t>asterisk </a:t>
          </a:r>
          <a:r>
            <a:rPr lang="en-US" dirty="0"/>
            <a:t>on the end of a word, your results will contain all the words with those endings or suffix </a:t>
          </a:r>
        </a:p>
      </dgm:t>
    </dgm:pt>
    <dgm:pt modelId="{03A105FF-8BB5-4198-8F11-363FD7BC3688}" type="parTrans" cxnId="{4D0DD005-242C-430B-BE80-444244B7FF17}">
      <dgm:prSet/>
      <dgm:spPr/>
      <dgm:t>
        <a:bodyPr/>
        <a:lstStyle/>
        <a:p>
          <a:endParaRPr lang="en-CA"/>
        </a:p>
      </dgm:t>
    </dgm:pt>
    <dgm:pt modelId="{572C09DB-6166-441F-B564-145F75C6F48C}" type="sibTrans" cxnId="{4D0DD005-242C-430B-BE80-444244B7FF17}">
      <dgm:prSet/>
      <dgm:spPr/>
      <dgm:t>
        <a:bodyPr/>
        <a:lstStyle/>
        <a:p>
          <a:endParaRPr lang="en-CA"/>
        </a:p>
      </dgm:t>
    </dgm:pt>
    <dgm:pt modelId="{39B7A7F6-11DC-41BE-8042-A01BE696672B}" type="pres">
      <dgm:prSet presAssocID="{E740DD7B-7F15-467B-9F19-DAE47C6EF512}" presName="diagram" presStyleCnt="0">
        <dgm:presLayoutVars>
          <dgm:dir/>
          <dgm:resizeHandles val="exact"/>
        </dgm:presLayoutVars>
      </dgm:prSet>
      <dgm:spPr/>
    </dgm:pt>
    <dgm:pt modelId="{0BBD4762-6969-4696-87A5-2D9FE4E175E7}" type="pres">
      <dgm:prSet presAssocID="{74C22CBA-B209-4C1F-99A7-183A3E1BE0E2}" presName="node" presStyleLbl="node1" presStyleIdx="0" presStyleCnt="4">
        <dgm:presLayoutVars>
          <dgm:bulletEnabled val="1"/>
        </dgm:presLayoutVars>
      </dgm:prSet>
      <dgm:spPr/>
    </dgm:pt>
    <dgm:pt modelId="{93E7150E-C55C-4C58-82AA-990617E0E8A2}" type="pres">
      <dgm:prSet presAssocID="{731110FE-5C44-4D29-9792-B47F281A7ED3}" presName="sibTrans" presStyleCnt="0"/>
      <dgm:spPr/>
    </dgm:pt>
    <dgm:pt modelId="{51006447-CB85-42AD-BAAF-414CBC42E9AF}" type="pres">
      <dgm:prSet presAssocID="{C8AA66A5-9487-4907-82ED-5CE172E4E829}" presName="node" presStyleLbl="node1" presStyleIdx="1" presStyleCnt="4">
        <dgm:presLayoutVars>
          <dgm:bulletEnabled val="1"/>
        </dgm:presLayoutVars>
      </dgm:prSet>
      <dgm:spPr/>
    </dgm:pt>
    <dgm:pt modelId="{E87AA084-7F77-4EF2-8DA1-C603726FF572}" type="pres">
      <dgm:prSet presAssocID="{572C09DB-6166-441F-B564-145F75C6F48C}" presName="sibTrans" presStyleCnt="0"/>
      <dgm:spPr/>
    </dgm:pt>
    <dgm:pt modelId="{F0852A59-C41D-421A-A07C-D83664D81F8C}" type="pres">
      <dgm:prSet presAssocID="{48486139-6B2F-4424-93A9-6AB4AD28FD19}" presName="node" presStyleLbl="node1" presStyleIdx="2" presStyleCnt="4">
        <dgm:presLayoutVars>
          <dgm:bulletEnabled val="1"/>
        </dgm:presLayoutVars>
      </dgm:prSet>
      <dgm:spPr/>
    </dgm:pt>
    <dgm:pt modelId="{760F5D5A-55C9-447C-A7E9-CA89D2C2C5A2}" type="pres">
      <dgm:prSet presAssocID="{007B3E74-1B0F-407B-8F32-7CD2ECD41430}" presName="sibTrans" presStyleCnt="0"/>
      <dgm:spPr/>
    </dgm:pt>
    <dgm:pt modelId="{7F1C4418-5817-41F7-9776-5D2DE2F7A3C1}" type="pres">
      <dgm:prSet presAssocID="{BAE5F201-4C25-4C4A-9F50-9251E5F4B32B}" presName="node" presStyleLbl="node1" presStyleIdx="3" presStyleCnt="4">
        <dgm:presLayoutVars>
          <dgm:bulletEnabled val="1"/>
        </dgm:presLayoutVars>
      </dgm:prSet>
      <dgm:spPr/>
    </dgm:pt>
  </dgm:ptLst>
  <dgm:cxnLst>
    <dgm:cxn modelId="{4D0DD005-242C-430B-BE80-444244B7FF17}" srcId="{E740DD7B-7F15-467B-9F19-DAE47C6EF512}" destId="{C8AA66A5-9487-4907-82ED-5CE172E4E829}" srcOrd="1" destOrd="0" parTransId="{03A105FF-8BB5-4198-8F11-363FD7BC3688}" sibTransId="{572C09DB-6166-441F-B564-145F75C6F48C}"/>
    <dgm:cxn modelId="{7C5C1F50-B332-4A8E-B453-06CBE976DC7E}" type="presOf" srcId="{74C22CBA-B209-4C1F-99A7-183A3E1BE0E2}" destId="{0BBD4762-6969-4696-87A5-2D9FE4E175E7}" srcOrd="0" destOrd="0" presId="urn:microsoft.com/office/officeart/2005/8/layout/default"/>
    <dgm:cxn modelId="{DF2B6E72-D546-42AD-94F3-4D6D37A631CF}" type="presOf" srcId="{48486139-6B2F-4424-93A9-6AB4AD28FD19}" destId="{F0852A59-C41D-421A-A07C-D83664D81F8C}" srcOrd="0" destOrd="0" presId="urn:microsoft.com/office/officeart/2005/8/layout/default"/>
    <dgm:cxn modelId="{447B2D73-BE55-4C13-8250-4F333C01A7BB}" type="presOf" srcId="{E740DD7B-7F15-467B-9F19-DAE47C6EF512}" destId="{39B7A7F6-11DC-41BE-8042-A01BE696672B}" srcOrd="0" destOrd="0" presId="urn:microsoft.com/office/officeart/2005/8/layout/default"/>
    <dgm:cxn modelId="{797CC188-62C9-42E3-9EEF-12D93091D5AA}" srcId="{E740DD7B-7F15-467B-9F19-DAE47C6EF512}" destId="{74C22CBA-B209-4C1F-99A7-183A3E1BE0E2}" srcOrd="0" destOrd="0" parTransId="{87AA85F4-82AF-4F27-AEC1-150E9ADB6867}" sibTransId="{731110FE-5C44-4D29-9792-B47F281A7ED3}"/>
    <dgm:cxn modelId="{D8F7DDB7-7EA9-478B-A94F-4FD6617213ED}" srcId="{E740DD7B-7F15-467B-9F19-DAE47C6EF512}" destId="{BAE5F201-4C25-4C4A-9F50-9251E5F4B32B}" srcOrd="3" destOrd="0" parTransId="{D92AA8D1-1021-4446-85BC-5643E524EDD1}" sibTransId="{8E20BC77-68AF-4E70-989E-007914532198}"/>
    <dgm:cxn modelId="{C586D1C6-B7F4-456F-8678-991C092F0F3E}" type="presOf" srcId="{BAE5F201-4C25-4C4A-9F50-9251E5F4B32B}" destId="{7F1C4418-5817-41F7-9776-5D2DE2F7A3C1}" srcOrd="0" destOrd="0" presId="urn:microsoft.com/office/officeart/2005/8/layout/default"/>
    <dgm:cxn modelId="{FE41D2E8-5B5C-4359-8D4D-E51661953B62}" type="presOf" srcId="{C8AA66A5-9487-4907-82ED-5CE172E4E829}" destId="{51006447-CB85-42AD-BAAF-414CBC42E9AF}" srcOrd="0" destOrd="0" presId="urn:microsoft.com/office/officeart/2005/8/layout/default"/>
    <dgm:cxn modelId="{11C193FC-E330-4DCF-935B-13980A2E5E99}" srcId="{E740DD7B-7F15-467B-9F19-DAE47C6EF512}" destId="{48486139-6B2F-4424-93A9-6AB4AD28FD19}" srcOrd="2" destOrd="0" parTransId="{1DF02FCC-0B15-4763-BFEB-A0E0DA15A08E}" sibTransId="{007B3E74-1B0F-407B-8F32-7CD2ECD41430}"/>
    <dgm:cxn modelId="{B576D386-C340-411F-8283-73C5D1EFC188}" type="presParOf" srcId="{39B7A7F6-11DC-41BE-8042-A01BE696672B}" destId="{0BBD4762-6969-4696-87A5-2D9FE4E175E7}" srcOrd="0" destOrd="0" presId="urn:microsoft.com/office/officeart/2005/8/layout/default"/>
    <dgm:cxn modelId="{3AF3F1C0-C3BF-471D-8DD5-51FD8F2E2A30}" type="presParOf" srcId="{39B7A7F6-11DC-41BE-8042-A01BE696672B}" destId="{93E7150E-C55C-4C58-82AA-990617E0E8A2}" srcOrd="1" destOrd="0" presId="urn:microsoft.com/office/officeart/2005/8/layout/default"/>
    <dgm:cxn modelId="{182469CA-F9D3-4E67-B5BE-8ADC51936435}" type="presParOf" srcId="{39B7A7F6-11DC-41BE-8042-A01BE696672B}" destId="{51006447-CB85-42AD-BAAF-414CBC42E9AF}" srcOrd="2" destOrd="0" presId="urn:microsoft.com/office/officeart/2005/8/layout/default"/>
    <dgm:cxn modelId="{4A178510-0F09-4870-9752-F575A6D44297}" type="presParOf" srcId="{39B7A7F6-11DC-41BE-8042-A01BE696672B}" destId="{E87AA084-7F77-4EF2-8DA1-C603726FF572}" srcOrd="3" destOrd="0" presId="urn:microsoft.com/office/officeart/2005/8/layout/default"/>
    <dgm:cxn modelId="{E5BA740D-2FC7-4294-99D6-3A6E5FCCFF57}" type="presParOf" srcId="{39B7A7F6-11DC-41BE-8042-A01BE696672B}" destId="{F0852A59-C41D-421A-A07C-D83664D81F8C}" srcOrd="4" destOrd="0" presId="urn:microsoft.com/office/officeart/2005/8/layout/default"/>
    <dgm:cxn modelId="{4A7EB46C-A451-41C0-BC3B-DF3E29F74054}" type="presParOf" srcId="{39B7A7F6-11DC-41BE-8042-A01BE696672B}" destId="{760F5D5A-55C9-447C-A7E9-CA89D2C2C5A2}" srcOrd="5" destOrd="0" presId="urn:microsoft.com/office/officeart/2005/8/layout/default"/>
    <dgm:cxn modelId="{3F5FDAF3-A6AF-4212-BE42-D7AC285A1DE1}" type="presParOf" srcId="{39B7A7F6-11DC-41BE-8042-A01BE696672B}" destId="{7F1C4418-5817-41F7-9776-5D2DE2F7A3C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D4762-6969-4696-87A5-2D9FE4E175E7}">
      <dsp:nvSpPr>
        <dsp:cNvPr id="0" name=""/>
        <dsp:cNvSpPr/>
      </dsp:nvSpPr>
      <dsp:spPr>
        <a:xfrm>
          <a:off x="1590332" y="205"/>
          <a:ext cx="3488471" cy="2093083"/>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AND: combines concepts and limits your results </a:t>
          </a:r>
        </a:p>
      </dsp:txBody>
      <dsp:txXfrm>
        <a:off x="1590332" y="205"/>
        <a:ext cx="3488471" cy="2093083"/>
      </dsp:txXfrm>
    </dsp:sp>
    <dsp:sp modelId="{51006447-CB85-42AD-BAAF-414CBC42E9AF}">
      <dsp:nvSpPr>
        <dsp:cNvPr id="0" name=""/>
        <dsp:cNvSpPr/>
      </dsp:nvSpPr>
      <dsp:spPr>
        <a:xfrm>
          <a:off x="5427651" y="205"/>
          <a:ext cx="3488471" cy="2093083"/>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CA" sz="2700" kern="1200" dirty="0"/>
            <a:t>OR: allows you to insert synonyms or alternative terms and increases your results</a:t>
          </a:r>
          <a:endParaRPr lang="en-US" sz="2700" kern="1200" dirty="0"/>
        </a:p>
      </dsp:txBody>
      <dsp:txXfrm>
        <a:off x="5427651" y="205"/>
        <a:ext cx="3488471" cy="2093083"/>
      </dsp:txXfrm>
    </dsp:sp>
    <dsp:sp modelId="{F0852A59-C41D-421A-A07C-D83664D81F8C}">
      <dsp:nvSpPr>
        <dsp:cNvPr id="0" name=""/>
        <dsp:cNvSpPr/>
      </dsp:nvSpPr>
      <dsp:spPr>
        <a:xfrm>
          <a:off x="1590332" y="2442135"/>
          <a:ext cx="3488471" cy="2093083"/>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dirty="0"/>
            <a:t>politics AND security</a:t>
          </a:r>
          <a:endParaRPr lang="en-US" sz="2400" kern="1200" dirty="0"/>
        </a:p>
      </dsp:txBody>
      <dsp:txXfrm>
        <a:off x="1590332" y="2442135"/>
        <a:ext cx="3488471" cy="2093083"/>
      </dsp:txXfrm>
    </dsp:sp>
    <dsp:sp modelId="{7F1C4418-5817-41F7-9776-5D2DE2F7A3C1}">
      <dsp:nvSpPr>
        <dsp:cNvPr id="0" name=""/>
        <dsp:cNvSpPr/>
      </dsp:nvSpPr>
      <dsp:spPr>
        <a:xfrm>
          <a:off x="5427651" y="2442135"/>
          <a:ext cx="3488471" cy="2093083"/>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state OR government</a:t>
          </a:r>
        </a:p>
        <a:p>
          <a:pPr marL="0" lvl="0" indent="0" algn="ctr" defTabSz="1200150">
            <a:lnSpc>
              <a:spcPct val="90000"/>
            </a:lnSpc>
            <a:spcBef>
              <a:spcPct val="0"/>
            </a:spcBef>
            <a:spcAft>
              <a:spcPct val="35000"/>
            </a:spcAft>
            <a:buNone/>
          </a:pPr>
          <a:r>
            <a:rPr lang="en-US" sz="2700" kern="1200" dirty="0"/>
            <a:t>election OR voting </a:t>
          </a:r>
        </a:p>
      </dsp:txBody>
      <dsp:txXfrm>
        <a:off x="5427651" y="2442135"/>
        <a:ext cx="3488471" cy="2093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D4762-6969-4696-87A5-2D9FE4E175E7}">
      <dsp:nvSpPr>
        <dsp:cNvPr id="0" name=""/>
        <dsp:cNvSpPr/>
      </dsp:nvSpPr>
      <dsp:spPr>
        <a:xfrm>
          <a:off x="1590332" y="205"/>
          <a:ext cx="3488471" cy="209308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dirty="0"/>
            <a:t>“quotation marks”: </a:t>
          </a:r>
          <a:r>
            <a:rPr lang="en-US" sz="2200" kern="1200" dirty="0"/>
            <a:t>If you put two or more words in quotation marks, that exact phrase will be searched and limits your results.</a:t>
          </a:r>
        </a:p>
      </dsp:txBody>
      <dsp:txXfrm>
        <a:off x="1590332" y="205"/>
        <a:ext cx="3488471" cy="2093083"/>
      </dsp:txXfrm>
    </dsp:sp>
    <dsp:sp modelId="{51006447-CB85-42AD-BAAF-414CBC42E9AF}">
      <dsp:nvSpPr>
        <dsp:cNvPr id="0" name=""/>
        <dsp:cNvSpPr/>
      </dsp:nvSpPr>
      <dsp:spPr>
        <a:xfrm>
          <a:off x="5427651" y="205"/>
          <a:ext cx="3488471" cy="20930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 - when you add an </a:t>
          </a:r>
          <a:r>
            <a:rPr lang="en-CA" sz="2200" b="0" i="0" kern="1200" dirty="0"/>
            <a:t>asterisk </a:t>
          </a:r>
          <a:r>
            <a:rPr lang="en-US" sz="2200" kern="1200" dirty="0"/>
            <a:t>on the end of a word, your results will contain all the words with those endings or suffix </a:t>
          </a:r>
        </a:p>
      </dsp:txBody>
      <dsp:txXfrm>
        <a:off x="5427651" y="205"/>
        <a:ext cx="3488471" cy="2093083"/>
      </dsp:txXfrm>
    </dsp:sp>
    <dsp:sp modelId="{F0852A59-C41D-421A-A07C-D83664D81F8C}">
      <dsp:nvSpPr>
        <dsp:cNvPr id="0" name=""/>
        <dsp:cNvSpPr/>
      </dsp:nvSpPr>
      <dsp:spPr>
        <a:xfrm>
          <a:off x="1590332" y="2442135"/>
          <a:ext cx="3488471" cy="209308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dirty="0"/>
            <a:t>“political parties”</a:t>
          </a:r>
        </a:p>
        <a:p>
          <a:pPr marL="0" lvl="0" indent="0" algn="ctr" defTabSz="1066800">
            <a:lnSpc>
              <a:spcPct val="90000"/>
            </a:lnSpc>
            <a:spcBef>
              <a:spcPct val="0"/>
            </a:spcBef>
            <a:spcAft>
              <a:spcPct val="35000"/>
            </a:spcAft>
            <a:buNone/>
          </a:pPr>
          <a:r>
            <a:rPr lang="en-CA" sz="2400" kern="1200" dirty="0"/>
            <a:t>“foreign policy”</a:t>
          </a:r>
        </a:p>
        <a:p>
          <a:pPr marL="0" lvl="0" indent="0" algn="ctr" defTabSz="1066800">
            <a:lnSpc>
              <a:spcPct val="90000"/>
            </a:lnSpc>
            <a:spcBef>
              <a:spcPct val="0"/>
            </a:spcBef>
            <a:spcAft>
              <a:spcPct val="35000"/>
            </a:spcAft>
            <a:buNone/>
          </a:pPr>
          <a:endParaRPr lang="en-US" sz="2400" kern="1200" dirty="0"/>
        </a:p>
      </dsp:txBody>
      <dsp:txXfrm>
        <a:off x="1590332" y="2442135"/>
        <a:ext cx="3488471" cy="2093083"/>
      </dsp:txXfrm>
    </dsp:sp>
    <dsp:sp modelId="{7F1C4418-5817-41F7-9776-5D2DE2F7A3C1}">
      <dsp:nvSpPr>
        <dsp:cNvPr id="0" name=""/>
        <dsp:cNvSpPr/>
      </dsp:nvSpPr>
      <dsp:spPr>
        <a:xfrm>
          <a:off x="5427651" y="2442135"/>
          <a:ext cx="3488471" cy="20930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t>Democra</a:t>
          </a:r>
          <a:r>
            <a:rPr lang="en-US" sz="2200" kern="1200" dirty="0"/>
            <a:t>*</a:t>
          </a:r>
        </a:p>
        <a:p>
          <a:pPr marL="0" lvl="0" indent="0" algn="ctr" defTabSz="977900">
            <a:lnSpc>
              <a:spcPct val="90000"/>
            </a:lnSpc>
            <a:spcBef>
              <a:spcPct val="0"/>
            </a:spcBef>
            <a:spcAft>
              <a:spcPct val="35000"/>
            </a:spcAft>
            <a:buNone/>
          </a:pPr>
          <a:r>
            <a:rPr lang="en-US" sz="2200" kern="1200" dirty="0"/>
            <a:t>Finds: democracy, democracies, democratic, democratically,  democratization</a:t>
          </a:r>
        </a:p>
      </dsp:txBody>
      <dsp:txXfrm>
        <a:off x="5427651" y="2442135"/>
        <a:ext cx="3488471" cy="209308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11/13/2023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637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11/13/2023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72969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11/13/2023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1529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11/13/2023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21524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11/13/2023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5769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11/13/2023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5364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11/13/2023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47856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11/13/2023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4875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11/13/2023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10202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11/13/2023</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44706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11/13/2023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50536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11/13/2023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94883472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concordia.ca/library/guides/political-science/political-theory-.htm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concordiauniversity.on.worldcat.org/search?queryString=Israel%2A%20AND%20Likud%20AND%20elect%2A%20&amp;databaseList=&amp;clusterResults=true&amp;groupVariantRecords=fals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library.concordia.ca/help/textbooks/?guid=textbooks"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concordiauniversity.on.worldcat.org/search?queryString=israel%2A%20AND%20%28coalition%20OR%20collaborative%29%20AND%20government%20AND%20%22political%20parties%22&amp;databaseList=&amp;clusterResults=true&amp;groupVariantRecords=false"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library.concordia.ca/technology/borrow/" TargetMode="External"/><Relationship Id="rId2" Type="http://schemas.openxmlformats.org/officeDocument/2006/relationships/hyperlink" Target="https://library.concordia.ca/help/circulation/borrowing.php"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library.concordia.ca/technology/reproduction/kic-scanners.php" TargetMode="External"/><Relationship Id="rId4" Type="http://schemas.openxmlformats.org/officeDocument/2006/relationships/hyperlink" Target="https://adsys2.concordia.ca/dprintpay/"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hyperlink" Target="https://library.concordia.ca/learn/finding-articles/scholarly-articles/"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4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s://www-chicagomanualofstyle-org.lib-ezproxy.concordia.ca/tools_citationguide/citation-guide-2.html" TargetMode="External"/><Relationship Id="rId2" Type="http://schemas.openxmlformats.org/officeDocument/2006/relationships/hyperlink" Target="https://library.concordia.ca/help/citing/" TargetMode="External"/><Relationship Id="rId1" Type="http://schemas.openxmlformats.org/officeDocument/2006/relationships/slideLayout" Target="../slideLayouts/slideLayout2.xml"/><Relationship Id="rId4" Type="http://schemas.openxmlformats.org/officeDocument/2006/relationships/hyperlink" Target="https://concordiauniversity.libcal.com/event/3736214"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library.concordia.ca/help/questions/" TargetMode="External"/><Relationship Id="rId2" Type="http://schemas.openxmlformats.org/officeDocument/2006/relationships/hyperlink" Target="mailto:Michelle.Lake@Concordia.ca" TargetMode="Externa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rt, scatter chart&#10;&#10;Description automatically generated">
            <a:extLst>
              <a:ext uri="{FF2B5EF4-FFF2-40B4-BE49-F238E27FC236}">
                <a16:creationId xmlns:a16="http://schemas.microsoft.com/office/drawing/2014/main" id="{AEF9CBBC-9077-94C2-9FB2-3CAAA8EE4462}"/>
              </a:ext>
            </a:extLst>
          </p:cNvPr>
          <p:cNvPicPr>
            <a:picLocks noChangeAspect="1"/>
          </p:cNvPicPr>
          <p:nvPr/>
        </p:nvPicPr>
        <p:blipFill rotWithShape="1">
          <a:blip r:embed="rId2"/>
          <a:srcRect l="12468"/>
          <a:stretch/>
        </p:blipFill>
        <p:spPr>
          <a:xfrm>
            <a:off x="3737055"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2CB4FE-8035-4EFE-BAA2-054B12FC19EF}"/>
              </a:ext>
            </a:extLst>
          </p:cNvPr>
          <p:cNvSpPr>
            <a:spLocks noGrp="1"/>
          </p:cNvSpPr>
          <p:nvPr>
            <p:ph type="ctrTitle"/>
          </p:nvPr>
        </p:nvSpPr>
        <p:spPr>
          <a:xfrm>
            <a:off x="477981" y="1122363"/>
            <a:ext cx="6380019" cy="3080267"/>
          </a:xfrm>
        </p:spPr>
        <p:txBody>
          <a:bodyPr anchor="b">
            <a:normAutofit/>
          </a:bodyPr>
          <a:lstStyle/>
          <a:p>
            <a:r>
              <a:rPr lang="en-US" sz="4800" dirty="0"/>
              <a:t>POLI 322: Israeli Political System</a:t>
            </a:r>
            <a:br>
              <a:rPr lang="en-US" sz="4800" dirty="0"/>
            </a:br>
            <a:r>
              <a:rPr lang="en-US" sz="4800" dirty="0"/>
              <a:t>Library Workshop</a:t>
            </a:r>
            <a:endParaRPr lang="en-CA" sz="4800" dirty="0"/>
          </a:p>
        </p:txBody>
      </p:sp>
      <p:sp>
        <p:nvSpPr>
          <p:cNvPr id="3" name="Subtitle 2">
            <a:extLst>
              <a:ext uri="{FF2B5EF4-FFF2-40B4-BE49-F238E27FC236}">
                <a16:creationId xmlns:a16="http://schemas.microsoft.com/office/drawing/2014/main" id="{C67E8AF3-5DCE-4946-BF78-60E3FCA4C258}"/>
              </a:ext>
            </a:extLst>
          </p:cNvPr>
          <p:cNvSpPr>
            <a:spLocks noGrp="1"/>
          </p:cNvSpPr>
          <p:nvPr>
            <p:ph type="subTitle" idx="1"/>
          </p:nvPr>
        </p:nvSpPr>
        <p:spPr>
          <a:xfrm>
            <a:off x="477981" y="4872922"/>
            <a:ext cx="3977640" cy="1738893"/>
          </a:xfrm>
        </p:spPr>
        <p:txBody>
          <a:bodyPr>
            <a:normAutofit lnSpcReduction="10000"/>
          </a:bodyPr>
          <a:lstStyle/>
          <a:p>
            <a:pPr>
              <a:lnSpc>
                <a:spcPct val="100000"/>
              </a:lnSpc>
            </a:pPr>
            <a:r>
              <a:rPr lang="en-US" sz="2000" dirty="0"/>
              <a:t>Michelle Lake</a:t>
            </a:r>
          </a:p>
          <a:p>
            <a:pPr>
              <a:lnSpc>
                <a:spcPct val="100000"/>
              </a:lnSpc>
            </a:pPr>
            <a:r>
              <a:rPr lang="en-US" sz="2000" dirty="0"/>
              <a:t>Political Science, SCPA, FPST and Government Information Librarian</a:t>
            </a:r>
          </a:p>
          <a:p>
            <a:pPr>
              <a:lnSpc>
                <a:spcPct val="100000"/>
              </a:lnSpc>
            </a:pPr>
            <a:r>
              <a:rPr lang="en-US" sz="2000" dirty="0"/>
              <a:t>Michelle.Lake@Concordia.ca</a:t>
            </a:r>
            <a:endParaRPr lang="en-CA" sz="2000" dirty="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7376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CDC153-6B16-4A17-9DCE-0D1A18D4286A}"/>
              </a:ext>
            </a:extLst>
          </p:cNvPr>
          <p:cNvPicPr>
            <a:picLocks noChangeAspect="1"/>
          </p:cNvPicPr>
          <p:nvPr/>
        </p:nvPicPr>
        <p:blipFill>
          <a:blip r:embed="rId2"/>
          <a:stretch>
            <a:fillRect/>
          </a:stretch>
        </p:blipFill>
        <p:spPr>
          <a:xfrm>
            <a:off x="1099930" y="153435"/>
            <a:ext cx="10257183" cy="4622064"/>
          </a:xfrm>
          <a:prstGeom prst="rect">
            <a:avLst/>
          </a:prstGeom>
        </p:spPr>
      </p:pic>
      <p:sp>
        <p:nvSpPr>
          <p:cNvPr id="5" name="Arrow: Up 4">
            <a:extLst>
              <a:ext uri="{FF2B5EF4-FFF2-40B4-BE49-F238E27FC236}">
                <a16:creationId xmlns:a16="http://schemas.microsoft.com/office/drawing/2014/main" id="{251EEB21-5333-402A-97A3-6AA73AEBAA78}"/>
              </a:ext>
            </a:extLst>
          </p:cNvPr>
          <p:cNvSpPr/>
          <p:nvPr/>
        </p:nvSpPr>
        <p:spPr>
          <a:xfrm>
            <a:off x="1895060" y="3591339"/>
            <a:ext cx="954157" cy="1934818"/>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098E8409-7BBC-4FBC-A0B7-79F6D7EDE336}"/>
              </a:ext>
            </a:extLst>
          </p:cNvPr>
          <p:cNvPicPr>
            <a:picLocks noChangeAspect="1"/>
          </p:cNvPicPr>
          <p:nvPr/>
        </p:nvPicPr>
        <p:blipFill>
          <a:blip r:embed="rId3"/>
          <a:stretch>
            <a:fillRect/>
          </a:stretch>
        </p:blipFill>
        <p:spPr>
          <a:xfrm>
            <a:off x="0" y="656024"/>
            <a:ext cx="12192000" cy="5545951"/>
          </a:xfrm>
          <a:prstGeom prst="rect">
            <a:avLst/>
          </a:prstGeom>
        </p:spPr>
      </p:pic>
      <p:sp>
        <p:nvSpPr>
          <p:cNvPr id="7" name="Arrow: Up 6">
            <a:extLst>
              <a:ext uri="{FF2B5EF4-FFF2-40B4-BE49-F238E27FC236}">
                <a16:creationId xmlns:a16="http://schemas.microsoft.com/office/drawing/2014/main" id="{04506469-6FC9-46BC-BA58-A0B2BD916405}"/>
              </a:ext>
            </a:extLst>
          </p:cNvPr>
          <p:cNvSpPr/>
          <p:nvPr/>
        </p:nvSpPr>
        <p:spPr>
          <a:xfrm>
            <a:off x="2372138" y="4558748"/>
            <a:ext cx="954157" cy="1166191"/>
          </a:xfrm>
          <a:prstGeom prs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838B1C33-F55E-4AC2-925E-7CC4554B236F}"/>
              </a:ext>
            </a:extLst>
          </p:cNvPr>
          <p:cNvPicPr>
            <a:picLocks noChangeAspect="1"/>
          </p:cNvPicPr>
          <p:nvPr/>
        </p:nvPicPr>
        <p:blipFill>
          <a:blip r:embed="rId4"/>
          <a:stretch>
            <a:fillRect/>
          </a:stretch>
        </p:blipFill>
        <p:spPr>
          <a:xfrm>
            <a:off x="1895060" y="100316"/>
            <a:ext cx="8401880" cy="6657368"/>
          </a:xfrm>
          <a:prstGeom prst="rect">
            <a:avLst/>
          </a:prstGeom>
        </p:spPr>
      </p:pic>
    </p:spTree>
    <p:extLst>
      <p:ext uri="{BB962C8B-B14F-4D97-AF65-F5344CB8AC3E}">
        <p14:creationId xmlns:p14="http://schemas.microsoft.com/office/powerpoint/2010/main" val="12310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CF18D0A-3992-4AA6-8DDD-BB612C24E9C1}" type="slidenum">
              <a:rPr lang="en-US" altLang="en-US" sz="1200" smtClean="0">
                <a:solidFill>
                  <a:srgbClr val="898989"/>
                </a:solidFill>
              </a:rPr>
              <a:pPr>
                <a:spcBef>
                  <a:spcPct val="0"/>
                </a:spcBef>
                <a:buFontTx/>
                <a:buNone/>
              </a:pPr>
              <a:t>11</a:t>
            </a:fld>
            <a:endParaRPr lang="en-US" altLang="en-US" sz="1200" dirty="0">
              <a:solidFill>
                <a:srgbClr val="898989"/>
              </a:solidFill>
            </a:endParaRPr>
          </a:p>
        </p:txBody>
      </p:sp>
      <p:pic>
        <p:nvPicPr>
          <p:cNvPr id="2" name="Picture 1"/>
          <p:cNvPicPr>
            <a:picLocks noChangeAspect="1"/>
          </p:cNvPicPr>
          <p:nvPr/>
        </p:nvPicPr>
        <p:blipFill>
          <a:blip r:embed="rId2"/>
          <a:stretch>
            <a:fillRect/>
          </a:stretch>
        </p:blipFill>
        <p:spPr>
          <a:xfrm>
            <a:off x="1227909" y="382367"/>
            <a:ext cx="9483159" cy="6206586"/>
          </a:xfrm>
          <a:prstGeom prst="rect">
            <a:avLst/>
          </a:prstGeom>
        </p:spPr>
      </p:pic>
      <p:pic>
        <p:nvPicPr>
          <p:cNvPr id="55302" name="Picture 5"/>
          <p:cNvPicPr>
            <a:picLocks noChangeAspect="1"/>
          </p:cNvPicPr>
          <p:nvPr/>
        </p:nvPicPr>
        <p:blipFill>
          <a:blip r:embed="rId3">
            <a:extLst>
              <a:ext uri="{28A0092B-C50C-407E-A947-70E740481C1C}">
                <a14:useLocalDpi xmlns:a14="http://schemas.microsoft.com/office/drawing/2010/main" val="0"/>
              </a:ext>
            </a:extLst>
          </a:blip>
          <a:srcRect l="11713" t="31250" r="69547" b="7291"/>
          <a:stretch>
            <a:fillRect/>
          </a:stretch>
        </p:blipFill>
        <p:spPr bwMode="auto">
          <a:xfrm>
            <a:off x="2157328" y="770663"/>
            <a:ext cx="1944409" cy="3585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42214A5-86AD-4AED-8975-F537FA642924}"/>
              </a:ext>
            </a:extLst>
          </p:cNvPr>
          <p:cNvSpPr/>
          <p:nvPr/>
        </p:nvSpPr>
        <p:spPr>
          <a:xfrm>
            <a:off x="2109424" y="881744"/>
            <a:ext cx="1992313" cy="960120"/>
          </a:xfrm>
          <a:prstGeom prst="rect">
            <a:avLst/>
          </a:prstGeom>
          <a:noFill/>
          <a:ln w="762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Tree>
    <p:extLst>
      <p:ext uri="{BB962C8B-B14F-4D97-AF65-F5344CB8AC3E}">
        <p14:creationId xmlns:p14="http://schemas.microsoft.com/office/powerpoint/2010/main" val="1755766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12" y="101640"/>
            <a:ext cx="10772775" cy="1658198"/>
          </a:xfrm>
        </p:spPr>
        <p:txBody>
          <a:bodyPr>
            <a:normAutofit/>
          </a:bodyPr>
          <a:lstStyle/>
          <a:p>
            <a:r>
              <a:rPr lang="en-US" sz="3200" dirty="0"/>
              <a:t>Subject Guide: Political Science</a:t>
            </a:r>
            <a:endParaRPr lang="en-CA" sz="3200" dirty="0"/>
          </a:p>
        </p:txBody>
      </p:sp>
      <p:pic>
        <p:nvPicPr>
          <p:cNvPr id="4" name="Content Placeholder 3"/>
          <p:cNvPicPr>
            <a:picLocks noGrp="1" noChangeAspect="1"/>
          </p:cNvPicPr>
          <p:nvPr>
            <p:ph idx="1"/>
          </p:nvPr>
        </p:nvPicPr>
        <p:blipFill>
          <a:blip r:embed="rId2"/>
          <a:stretch>
            <a:fillRect/>
          </a:stretch>
        </p:blipFill>
        <p:spPr>
          <a:xfrm>
            <a:off x="376372" y="1647153"/>
            <a:ext cx="4363795" cy="3767137"/>
          </a:xfrm>
          <a:prstGeom prst="rect">
            <a:avLst/>
          </a:prstGeom>
          <a:ln>
            <a:noFill/>
          </a:ln>
          <a:effectLst>
            <a:outerShdw blurRad="292100" dist="139700" dir="2700000" algn="tl" rotWithShape="0">
              <a:srgbClr val="333333">
                <a:alpha val="65000"/>
              </a:srgbClr>
            </a:outerShdw>
          </a:effectLst>
        </p:spPr>
      </p:pic>
      <p:sp>
        <p:nvSpPr>
          <p:cNvPr id="5" name="Up Arrow 4"/>
          <p:cNvSpPr/>
          <p:nvPr/>
        </p:nvSpPr>
        <p:spPr>
          <a:xfrm>
            <a:off x="798163" y="3530721"/>
            <a:ext cx="418454" cy="883403"/>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p:cNvPicPr>
            <a:picLocks noChangeAspect="1"/>
          </p:cNvPicPr>
          <p:nvPr/>
        </p:nvPicPr>
        <p:blipFill>
          <a:blip r:embed="rId3"/>
          <a:stretch>
            <a:fillRect/>
          </a:stretch>
        </p:blipFill>
        <p:spPr>
          <a:xfrm>
            <a:off x="5506500" y="1296773"/>
            <a:ext cx="5533628" cy="5468238"/>
          </a:xfrm>
          <a:prstGeom prst="rect">
            <a:avLst/>
          </a:prstGeom>
          <a:ln>
            <a:noFill/>
          </a:ln>
          <a:effectLst>
            <a:outerShdw blurRad="292100" dist="139700" dir="2700000" algn="tl" rotWithShape="0">
              <a:srgbClr val="333333">
                <a:alpha val="65000"/>
              </a:srgbClr>
            </a:outerShdw>
          </a:effectLst>
        </p:spPr>
      </p:pic>
      <p:sp>
        <p:nvSpPr>
          <p:cNvPr id="7" name="Right Arrow 6"/>
          <p:cNvSpPr/>
          <p:nvPr/>
        </p:nvSpPr>
        <p:spPr>
          <a:xfrm>
            <a:off x="6607592" y="4974956"/>
            <a:ext cx="767166" cy="27607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3981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29E8C7E3-BF6C-4B01-8A17-13874C3341C0}"/>
              </a:ext>
            </a:extLst>
          </p:cNvPr>
          <p:cNvPicPr>
            <a:picLocks noChangeAspect="1"/>
          </p:cNvPicPr>
          <p:nvPr/>
        </p:nvPicPr>
        <p:blipFill>
          <a:blip r:embed="rId3"/>
          <a:stretch>
            <a:fillRect/>
          </a:stretch>
        </p:blipFill>
        <p:spPr>
          <a:xfrm>
            <a:off x="1100139" y="149929"/>
            <a:ext cx="9844086" cy="6461238"/>
          </a:xfrm>
          <a:prstGeom prst="rect">
            <a:avLst/>
          </a:prstGeom>
        </p:spPr>
      </p:pic>
      <p:sp>
        <p:nvSpPr>
          <p:cNvPr id="3" name="Arrow: Right 2">
            <a:extLst>
              <a:ext uri="{FF2B5EF4-FFF2-40B4-BE49-F238E27FC236}">
                <a16:creationId xmlns:a16="http://schemas.microsoft.com/office/drawing/2014/main" id="{EA54F097-8F31-48E3-89CA-12E973C30C8F}"/>
              </a:ext>
            </a:extLst>
          </p:cNvPr>
          <p:cNvSpPr/>
          <p:nvPr/>
        </p:nvSpPr>
        <p:spPr>
          <a:xfrm>
            <a:off x="4920712" y="1038385"/>
            <a:ext cx="1175288" cy="50369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110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86E880-7ECB-7D61-90A7-CC56BE2CC87A}"/>
              </a:ext>
            </a:extLst>
          </p:cNvPr>
          <p:cNvPicPr>
            <a:picLocks noChangeAspect="1"/>
          </p:cNvPicPr>
          <p:nvPr/>
        </p:nvPicPr>
        <p:blipFill>
          <a:blip r:embed="rId2"/>
          <a:stretch>
            <a:fillRect/>
          </a:stretch>
        </p:blipFill>
        <p:spPr>
          <a:xfrm>
            <a:off x="76200" y="433387"/>
            <a:ext cx="12039600" cy="5991225"/>
          </a:xfrm>
          <a:prstGeom prst="rect">
            <a:avLst/>
          </a:prstGeom>
        </p:spPr>
      </p:pic>
      <p:sp>
        <p:nvSpPr>
          <p:cNvPr id="2" name="Arrow: Left 1">
            <a:extLst>
              <a:ext uri="{FF2B5EF4-FFF2-40B4-BE49-F238E27FC236}">
                <a16:creationId xmlns:a16="http://schemas.microsoft.com/office/drawing/2014/main" id="{34A0DFAE-25DA-CB44-C84F-14A050EBD562}"/>
              </a:ext>
            </a:extLst>
          </p:cNvPr>
          <p:cNvSpPr/>
          <p:nvPr/>
        </p:nvSpPr>
        <p:spPr>
          <a:xfrm>
            <a:off x="6041756" y="3595607"/>
            <a:ext cx="707756" cy="371959"/>
          </a:xfrm>
          <a:prstGeom prst="lef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78690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D3D746-078A-E683-217A-993D28938FAD}"/>
              </a:ext>
            </a:extLst>
          </p:cNvPr>
          <p:cNvPicPr>
            <a:picLocks noChangeAspect="1"/>
          </p:cNvPicPr>
          <p:nvPr/>
        </p:nvPicPr>
        <p:blipFill>
          <a:blip r:embed="rId2"/>
          <a:stretch>
            <a:fillRect/>
          </a:stretch>
        </p:blipFill>
        <p:spPr>
          <a:xfrm>
            <a:off x="-107076" y="0"/>
            <a:ext cx="6291680" cy="68580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D6910E7-E55E-C91D-0228-909103ABA625}"/>
              </a:ext>
            </a:extLst>
          </p:cNvPr>
          <p:cNvPicPr>
            <a:picLocks noChangeAspect="1"/>
          </p:cNvPicPr>
          <p:nvPr/>
        </p:nvPicPr>
        <p:blipFill>
          <a:blip r:embed="rId3"/>
          <a:stretch>
            <a:fillRect/>
          </a:stretch>
        </p:blipFill>
        <p:spPr>
          <a:xfrm>
            <a:off x="5905696" y="0"/>
            <a:ext cx="6190180"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9560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1792" y="1161288"/>
            <a:ext cx="3602736" cy="4526280"/>
          </a:xfrm>
        </p:spPr>
        <p:txBody>
          <a:bodyPr>
            <a:normAutofit/>
          </a:bodyPr>
          <a:lstStyle/>
          <a:p>
            <a:r>
              <a:rPr lang="en-US" dirty="0"/>
              <a:t>Types of sources</a:t>
            </a:r>
            <a:endParaRPr lang="en-CA" dirty="0"/>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092505" y="253218"/>
            <a:ext cx="6907237" cy="6344530"/>
          </a:xfrm>
        </p:spPr>
        <p:txBody>
          <a:bodyPr anchor="ctr">
            <a:normAutofit/>
          </a:bodyPr>
          <a:lstStyle/>
          <a:p>
            <a:pPr>
              <a:lnSpc>
                <a:spcPct val="100000"/>
              </a:lnSpc>
            </a:pPr>
            <a:r>
              <a:rPr lang="en-US" sz="1900" u="sng" dirty="0"/>
              <a:t>Primary sources:</a:t>
            </a:r>
            <a:r>
              <a:rPr lang="en-US" sz="1900" dirty="0"/>
              <a:t>  are </a:t>
            </a:r>
            <a:r>
              <a:rPr lang="en-CA" sz="1900" dirty="0"/>
              <a:t>first-hand testimony or direct evidence concerning a topic under investigation. Created by witnesses or recorders who experienced the events or conditions being documented. </a:t>
            </a:r>
          </a:p>
          <a:p>
            <a:pPr>
              <a:lnSpc>
                <a:spcPct val="100000"/>
              </a:lnSpc>
            </a:pPr>
            <a:r>
              <a:rPr lang="en-CA" sz="1900" dirty="0"/>
              <a:t>I</a:t>
            </a:r>
            <a:r>
              <a:rPr lang="en-US" sz="1900" dirty="0" err="1"/>
              <a:t>ncludes</a:t>
            </a:r>
            <a:r>
              <a:rPr lang="en-US" sz="1900" dirty="0"/>
              <a:t> government publications, websites or statistics written and published by governments, publications and websites written and published by international organizations, non-governmental organizations, independent institutions, news and media sources including newspapers, news websites and other media.</a:t>
            </a:r>
          </a:p>
          <a:p>
            <a:pPr>
              <a:lnSpc>
                <a:spcPct val="100000"/>
              </a:lnSpc>
            </a:pPr>
            <a:endParaRPr lang="en-US" sz="1900" dirty="0"/>
          </a:p>
          <a:p>
            <a:pPr>
              <a:lnSpc>
                <a:spcPct val="100000"/>
              </a:lnSpc>
            </a:pPr>
            <a:endParaRPr lang="en-US" sz="1900" dirty="0"/>
          </a:p>
          <a:p>
            <a:pPr>
              <a:lnSpc>
                <a:spcPct val="100000"/>
              </a:lnSpc>
            </a:pPr>
            <a:r>
              <a:rPr lang="en-US" sz="1900" u="sng" dirty="0"/>
              <a:t>Academic Secondary Sources</a:t>
            </a:r>
            <a:r>
              <a:rPr lang="en-US" sz="1900" dirty="0"/>
              <a:t>: books and journal articles written by academic researchers, affiliated with universities, colleges and other academic institutions, usually having gone through a peer review process.  Published by university presses and in academic journals. </a:t>
            </a:r>
            <a:endParaRPr lang="en-CA" sz="1900" dirty="0"/>
          </a:p>
        </p:txBody>
      </p:sp>
    </p:spTree>
    <p:extLst>
      <p:ext uri="{BB962C8B-B14F-4D97-AF65-F5344CB8AC3E}">
        <p14:creationId xmlns:p14="http://schemas.microsoft.com/office/powerpoint/2010/main" val="342247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876A8-A3CF-6F1E-13E6-0E7005269E07}"/>
              </a:ext>
            </a:extLst>
          </p:cNvPr>
          <p:cNvSpPr>
            <a:spLocks noGrp="1"/>
          </p:cNvSpPr>
          <p:nvPr>
            <p:ph type="title" idx="4294967295"/>
          </p:nvPr>
        </p:nvSpPr>
        <p:spPr>
          <a:xfrm>
            <a:off x="580262" y="0"/>
            <a:ext cx="10169525" cy="1179513"/>
          </a:xfrm>
        </p:spPr>
        <p:txBody>
          <a:bodyPr/>
          <a:lstStyle/>
          <a:p>
            <a:pPr algn="ctr"/>
            <a:r>
              <a:rPr lang="en-US" dirty="0"/>
              <a:t>Israel Democracy Institute </a:t>
            </a:r>
            <a:endParaRPr lang="en-CA" dirty="0"/>
          </a:p>
        </p:txBody>
      </p:sp>
      <p:pic>
        <p:nvPicPr>
          <p:cNvPr id="5" name="Picture 4">
            <a:extLst>
              <a:ext uri="{FF2B5EF4-FFF2-40B4-BE49-F238E27FC236}">
                <a16:creationId xmlns:a16="http://schemas.microsoft.com/office/drawing/2014/main" id="{A6014107-88DB-FEE6-509B-C9265D3F267D}"/>
              </a:ext>
            </a:extLst>
          </p:cNvPr>
          <p:cNvPicPr>
            <a:picLocks noChangeAspect="1"/>
          </p:cNvPicPr>
          <p:nvPr/>
        </p:nvPicPr>
        <p:blipFill>
          <a:blip r:embed="rId2"/>
          <a:stretch>
            <a:fillRect/>
          </a:stretch>
        </p:blipFill>
        <p:spPr>
          <a:xfrm>
            <a:off x="1225155" y="922150"/>
            <a:ext cx="8740255" cy="5699622"/>
          </a:xfrm>
          <a:prstGeom prst="rect">
            <a:avLst/>
          </a:prstGeom>
        </p:spPr>
      </p:pic>
      <p:sp>
        <p:nvSpPr>
          <p:cNvPr id="3" name="Callout: Right Arrow 2">
            <a:extLst>
              <a:ext uri="{FF2B5EF4-FFF2-40B4-BE49-F238E27FC236}">
                <a16:creationId xmlns:a16="http://schemas.microsoft.com/office/drawing/2014/main" id="{AEF315EF-517D-6E4E-B770-8A35853ADE49}"/>
              </a:ext>
            </a:extLst>
          </p:cNvPr>
          <p:cNvSpPr/>
          <p:nvPr/>
        </p:nvSpPr>
        <p:spPr>
          <a:xfrm>
            <a:off x="131736" y="1658319"/>
            <a:ext cx="1743559" cy="1179513"/>
          </a:xfrm>
          <a:prstGeom prst="rightArrowCallou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Click to find more information on the most recent election</a:t>
            </a:r>
            <a:endParaRPr lang="en-CA" sz="1200" dirty="0"/>
          </a:p>
        </p:txBody>
      </p:sp>
      <p:sp>
        <p:nvSpPr>
          <p:cNvPr id="4" name="Callout: Left Arrow 3">
            <a:extLst>
              <a:ext uri="{FF2B5EF4-FFF2-40B4-BE49-F238E27FC236}">
                <a16:creationId xmlns:a16="http://schemas.microsoft.com/office/drawing/2014/main" id="{AF35506C-14BA-865B-0308-E9514D66818F}"/>
              </a:ext>
            </a:extLst>
          </p:cNvPr>
          <p:cNvSpPr/>
          <p:nvPr/>
        </p:nvSpPr>
        <p:spPr>
          <a:xfrm>
            <a:off x="9585702" y="4835472"/>
            <a:ext cx="2448732" cy="1330978"/>
          </a:xfrm>
          <a:prstGeom prst="leftArrowCallou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Click on each party name for background information, candidates and election results</a:t>
            </a:r>
            <a:endParaRPr lang="en-CA" sz="1400" dirty="0"/>
          </a:p>
        </p:txBody>
      </p:sp>
    </p:spTree>
    <p:extLst>
      <p:ext uri="{BB962C8B-B14F-4D97-AF65-F5344CB8AC3E}">
        <p14:creationId xmlns:p14="http://schemas.microsoft.com/office/powerpoint/2010/main" val="346708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0205-6694-7315-D9EE-2E4686203AF6}"/>
              </a:ext>
            </a:extLst>
          </p:cNvPr>
          <p:cNvSpPr>
            <a:spLocks noGrp="1"/>
          </p:cNvSpPr>
          <p:nvPr>
            <p:ph type="title"/>
          </p:nvPr>
        </p:nvSpPr>
        <p:spPr/>
        <p:txBody>
          <a:bodyPr>
            <a:normAutofit fontScale="90000"/>
          </a:bodyPr>
          <a:lstStyle/>
          <a:p>
            <a:r>
              <a:rPr lang="en-US" dirty="0"/>
              <a:t>National Library of Israel: Primary Sources &amp; Election Chronicles</a:t>
            </a:r>
            <a:endParaRPr lang="en-CA" dirty="0"/>
          </a:p>
        </p:txBody>
      </p:sp>
      <p:pic>
        <p:nvPicPr>
          <p:cNvPr id="5" name="Content Placeholder 4">
            <a:extLst>
              <a:ext uri="{FF2B5EF4-FFF2-40B4-BE49-F238E27FC236}">
                <a16:creationId xmlns:a16="http://schemas.microsoft.com/office/drawing/2014/main" id="{923DE970-DD9D-DADC-0C07-FDE7FC52798F}"/>
              </a:ext>
            </a:extLst>
          </p:cNvPr>
          <p:cNvPicPr>
            <a:picLocks noGrp="1" noChangeAspect="1"/>
          </p:cNvPicPr>
          <p:nvPr>
            <p:ph idx="1"/>
          </p:nvPr>
        </p:nvPicPr>
        <p:blipFill>
          <a:blip r:embed="rId2"/>
          <a:stretch>
            <a:fillRect/>
          </a:stretch>
        </p:blipFill>
        <p:spPr>
          <a:xfrm>
            <a:off x="2652402" y="2032919"/>
            <a:ext cx="6259236" cy="4825081"/>
          </a:xfrm>
        </p:spPr>
      </p:pic>
    </p:spTree>
    <p:extLst>
      <p:ext uri="{BB962C8B-B14F-4D97-AF65-F5344CB8AC3E}">
        <p14:creationId xmlns:p14="http://schemas.microsoft.com/office/powerpoint/2010/main" val="3180021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0" y="-182256"/>
            <a:ext cx="12272210" cy="1658198"/>
          </a:xfrm>
        </p:spPr>
        <p:txBody>
          <a:bodyPr>
            <a:normAutofit/>
          </a:bodyPr>
          <a:lstStyle/>
          <a:p>
            <a:pPr algn="ctr"/>
            <a:r>
              <a:rPr lang="en-US" sz="2800" dirty="0"/>
              <a:t>Searching News sources: </a:t>
            </a:r>
            <a:br>
              <a:rPr lang="en-US" sz="2800" dirty="0"/>
            </a:br>
            <a:r>
              <a:rPr lang="en-US" sz="2800" dirty="0"/>
              <a:t>International </a:t>
            </a:r>
            <a:r>
              <a:rPr lang="en-US" sz="2800" dirty="0" err="1"/>
              <a:t>Newsstream</a:t>
            </a:r>
            <a:endParaRPr lang="en-CA" sz="2800" dirty="0"/>
          </a:p>
        </p:txBody>
      </p:sp>
      <p:pic>
        <p:nvPicPr>
          <p:cNvPr id="9" name="Picture 8">
            <a:extLst>
              <a:ext uri="{FF2B5EF4-FFF2-40B4-BE49-F238E27FC236}">
                <a16:creationId xmlns:a16="http://schemas.microsoft.com/office/drawing/2014/main" id="{00951507-93F0-D30C-8970-1A0B83C74950}"/>
              </a:ext>
            </a:extLst>
          </p:cNvPr>
          <p:cNvPicPr>
            <a:picLocks noChangeAspect="1"/>
          </p:cNvPicPr>
          <p:nvPr/>
        </p:nvPicPr>
        <p:blipFill>
          <a:blip r:embed="rId2"/>
          <a:stretch>
            <a:fillRect/>
          </a:stretch>
        </p:blipFill>
        <p:spPr>
          <a:xfrm>
            <a:off x="0" y="1075733"/>
            <a:ext cx="12192000" cy="4263192"/>
          </a:xfrm>
          <a:prstGeom prst="rect">
            <a:avLst/>
          </a:prstGeom>
        </p:spPr>
      </p:pic>
      <p:pic>
        <p:nvPicPr>
          <p:cNvPr id="6" name="Picture 5"/>
          <p:cNvPicPr>
            <a:picLocks noChangeAspect="1"/>
          </p:cNvPicPr>
          <p:nvPr/>
        </p:nvPicPr>
        <p:blipFill>
          <a:blip r:embed="rId3"/>
          <a:stretch>
            <a:fillRect/>
          </a:stretch>
        </p:blipFill>
        <p:spPr>
          <a:xfrm>
            <a:off x="4779511" y="4186556"/>
            <a:ext cx="3580397" cy="2580355"/>
          </a:xfrm>
          <a:prstGeom prst="rect">
            <a:avLst/>
          </a:prstGeom>
        </p:spPr>
      </p:pic>
      <p:pic>
        <p:nvPicPr>
          <p:cNvPr id="5" name="Picture 4"/>
          <p:cNvPicPr>
            <a:picLocks noChangeAspect="1"/>
          </p:cNvPicPr>
          <p:nvPr/>
        </p:nvPicPr>
        <p:blipFill>
          <a:blip r:embed="rId4"/>
          <a:stretch>
            <a:fillRect/>
          </a:stretch>
        </p:blipFill>
        <p:spPr>
          <a:xfrm>
            <a:off x="8359908" y="4191774"/>
            <a:ext cx="3561097" cy="2666226"/>
          </a:xfrm>
          <a:prstGeom prst="rect">
            <a:avLst/>
          </a:prstGeom>
        </p:spPr>
      </p:pic>
    </p:spTree>
    <p:extLst>
      <p:ext uri="{BB962C8B-B14F-4D97-AF65-F5344CB8AC3E}">
        <p14:creationId xmlns:p14="http://schemas.microsoft.com/office/powerpoint/2010/main" val="1984775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DCD5C-4C1F-480D-A5CF-5621A7B6566C}"/>
              </a:ext>
            </a:extLst>
          </p:cNvPr>
          <p:cNvSpPr>
            <a:spLocks noGrp="1"/>
          </p:cNvSpPr>
          <p:nvPr>
            <p:ph type="title"/>
          </p:nvPr>
        </p:nvSpPr>
        <p:spPr/>
        <p:txBody>
          <a:bodyPr/>
          <a:lstStyle/>
          <a:p>
            <a:r>
              <a:rPr lang="en-US" dirty="0"/>
              <a:t>Who am I?</a:t>
            </a:r>
            <a:endParaRPr lang="en-CA" dirty="0"/>
          </a:p>
        </p:txBody>
      </p:sp>
      <p:sp>
        <p:nvSpPr>
          <p:cNvPr id="3" name="Content Placeholder 2">
            <a:extLst>
              <a:ext uri="{FF2B5EF4-FFF2-40B4-BE49-F238E27FC236}">
                <a16:creationId xmlns:a16="http://schemas.microsoft.com/office/drawing/2014/main" id="{3E5796FA-55DA-4798-A98A-87A6126AFA6E}"/>
              </a:ext>
            </a:extLst>
          </p:cNvPr>
          <p:cNvSpPr>
            <a:spLocks noGrp="1"/>
          </p:cNvSpPr>
          <p:nvPr>
            <p:ph idx="1"/>
          </p:nvPr>
        </p:nvSpPr>
        <p:spPr>
          <a:xfrm>
            <a:off x="473202" y="2118277"/>
            <a:ext cx="11452860" cy="4326255"/>
          </a:xfrm>
        </p:spPr>
        <p:txBody>
          <a:bodyPr>
            <a:normAutofit fontScale="85000" lnSpcReduction="20000"/>
          </a:bodyPr>
          <a:lstStyle/>
          <a:p>
            <a:pPr marL="0" indent="0">
              <a:buNone/>
            </a:pPr>
            <a:r>
              <a:rPr lang="en-US" altLang="en-US" dirty="0"/>
              <a:t>Michelle Lake, librarian for Political Science, the School of Community and Public Affairs, First Peoples Studies, and Government Publications</a:t>
            </a:r>
          </a:p>
          <a:p>
            <a:pPr marL="0" indent="0">
              <a:buNone/>
            </a:pPr>
            <a:endParaRPr lang="en-US" altLang="en-US" dirty="0">
              <a:hlinkClick r:id="" action="ppaction://noaction"/>
            </a:endParaRPr>
          </a:p>
          <a:p>
            <a:pPr marL="0" indent="0">
              <a:buNone/>
            </a:pPr>
            <a:r>
              <a:rPr lang="en-US" altLang="en-US" dirty="0">
                <a:hlinkClick r:id="" action="ppaction://noaction"/>
              </a:rPr>
              <a:t>Michelle.Lake@Concordia.ca</a:t>
            </a:r>
            <a:r>
              <a:rPr lang="en-US" altLang="en-US" dirty="0"/>
              <a:t> / Make an appointment or ask a question</a:t>
            </a:r>
          </a:p>
          <a:p>
            <a:pPr marL="0" indent="0">
              <a:buNone/>
            </a:pPr>
            <a:endParaRPr lang="en-US" altLang="en-US" dirty="0"/>
          </a:p>
          <a:p>
            <a:pPr marL="0" indent="0">
              <a:buNone/>
            </a:pPr>
            <a:r>
              <a:rPr lang="en-US" altLang="en-US" dirty="0"/>
              <a:t>What do I do?</a:t>
            </a:r>
          </a:p>
          <a:p>
            <a:pPr lvl="1"/>
            <a:r>
              <a:rPr lang="en-US" altLang="en-US" dirty="0"/>
              <a:t>Provide research support</a:t>
            </a:r>
          </a:p>
          <a:p>
            <a:pPr lvl="1"/>
            <a:r>
              <a:rPr lang="en-US" altLang="en-US" dirty="0"/>
              <a:t>Help students with library databases  </a:t>
            </a:r>
          </a:p>
          <a:p>
            <a:pPr lvl="1"/>
            <a:r>
              <a:rPr lang="en-US" altLang="en-US" dirty="0"/>
              <a:t>Help students find and access materials they need</a:t>
            </a:r>
          </a:p>
          <a:p>
            <a:pPr lvl="1"/>
            <a:r>
              <a:rPr lang="en-US" altLang="en-US" dirty="0"/>
              <a:t>Help with citation issues</a:t>
            </a:r>
          </a:p>
          <a:p>
            <a:pPr lvl="1"/>
            <a:r>
              <a:rPr lang="en-US" altLang="en-US" dirty="0"/>
              <a:t>Choose the books we buy for the above subject areas</a:t>
            </a:r>
            <a:endParaRPr lang="en-CA" altLang="en-US" dirty="0"/>
          </a:p>
          <a:p>
            <a:endParaRPr lang="en-CA" dirty="0"/>
          </a:p>
        </p:txBody>
      </p:sp>
    </p:spTree>
    <p:extLst>
      <p:ext uri="{BB962C8B-B14F-4D97-AF65-F5344CB8AC3E}">
        <p14:creationId xmlns:p14="http://schemas.microsoft.com/office/powerpoint/2010/main" val="3314349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83A1DB-662C-4AA0-9392-6B6629646928}"/>
              </a:ext>
            </a:extLst>
          </p:cNvPr>
          <p:cNvPicPr>
            <a:picLocks noChangeAspect="1"/>
          </p:cNvPicPr>
          <p:nvPr/>
        </p:nvPicPr>
        <p:blipFill>
          <a:blip r:embed="rId2"/>
          <a:stretch>
            <a:fillRect/>
          </a:stretch>
        </p:blipFill>
        <p:spPr>
          <a:xfrm>
            <a:off x="0" y="1509126"/>
            <a:ext cx="12192000" cy="5133975"/>
          </a:xfrm>
          <a:prstGeom prst="rect">
            <a:avLst/>
          </a:prstGeom>
        </p:spPr>
      </p:pic>
      <p:sp>
        <p:nvSpPr>
          <p:cNvPr id="2" name="Title 1">
            <a:extLst>
              <a:ext uri="{FF2B5EF4-FFF2-40B4-BE49-F238E27FC236}">
                <a16:creationId xmlns:a16="http://schemas.microsoft.com/office/drawing/2014/main" id="{6E716428-030C-44A2-8325-E4888AB30969}"/>
              </a:ext>
            </a:extLst>
          </p:cNvPr>
          <p:cNvSpPr>
            <a:spLocks noGrp="1"/>
          </p:cNvSpPr>
          <p:nvPr>
            <p:ph type="title"/>
          </p:nvPr>
        </p:nvSpPr>
        <p:spPr>
          <a:xfrm>
            <a:off x="1115568" y="329550"/>
            <a:ext cx="10168128" cy="1179576"/>
          </a:xfrm>
        </p:spPr>
        <p:txBody>
          <a:bodyPr/>
          <a:lstStyle/>
          <a:p>
            <a:r>
              <a:rPr lang="en-US" dirty="0"/>
              <a:t>Searching news sources: Jerusalem Post</a:t>
            </a:r>
            <a:endParaRPr lang="en-CA" dirty="0"/>
          </a:p>
        </p:txBody>
      </p:sp>
    </p:spTree>
    <p:extLst>
      <p:ext uri="{BB962C8B-B14F-4D97-AF65-F5344CB8AC3E}">
        <p14:creationId xmlns:p14="http://schemas.microsoft.com/office/powerpoint/2010/main" val="160052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14E16B-4E26-480C-8490-497445423DEF}"/>
              </a:ext>
            </a:extLst>
          </p:cNvPr>
          <p:cNvPicPr>
            <a:picLocks noChangeAspect="1"/>
          </p:cNvPicPr>
          <p:nvPr/>
        </p:nvPicPr>
        <p:blipFill>
          <a:blip r:embed="rId2"/>
          <a:stretch>
            <a:fillRect/>
          </a:stretch>
        </p:blipFill>
        <p:spPr>
          <a:xfrm>
            <a:off x="0" y="586610"/>
            <a:ext cx="12192000" cy="5684780"/>
          </a:xfrm>
          <a:prstGeom prst="rect">
            <a:avLst/>
          </a:prstGeom>
        </p:spPr>
      </p:pic>
      <p:pic>
        <p:nvPicPr>
          <p:cNvPr id="3" name="Picture 2">
            <a:extLst>
              <a:ext uri="{FF2B5EF4-FFF2-40B4-BE49-F238E27FC236}">
                <a16:creationId xmlns:a16="http://schemas.microsoft.com/office/drawing/2014/main" id="{2F9497CB-CEEE-4621-B55B-E0ADBC32C663}"/>
              </a:ext>
            </a:extLst>
          </p:cNvPr>
          <p:cNvPicPr>
            <a:picLocks noChangeAspect="1"/>
          </p:cNvPicPr>
          <p:nvPr/>
        </p:nvPicPr>
        <p:blipFill>
          <a:blip r:embed="rId3"/>
          <a:stretch>
            <a:fillRect/>
          </a:stretch>
        </p:blipFill>
        <p:spPr>
          <a:xfrm>
            <a:off x="9242401" y="4108791"/>
            <a:ext cx="2433784" cy="2446394"/>
          </a:xfrm>
          <a:prstGeom prst="rect">
            <a:avLst/>
          </a:prstGeom>
        </p:spPr>
      </p:pic>
    </p:spTree>
    <p:extLst>
      <p:ext uri="{BB962C8B-B14F-4D97-AF65-F5344CB8AC3E}">
        <p14:creationId xmlns:p14="http://schemas.microsoft.com/office/powerpoint/2010/main" val="310207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57223" y="-174235"/>
            <a:ext cx="10772775" cy="1658198"/>
          </a:xfrm>
        </p:spPr>
        <p:txBody>
          <a:bodyPr/>
          <a:lstStyle/>
          <a:p>
            <a:r>
              <a:rPr lang="en-US" dirty="0"/>
              <a:t>Searching news sources: </a:t>
            </a:r>
            <a:r>
              <a:rPr lang="en-CA" dirty="0"/>
              <a:t>Jerusalem Post</a:t>
            </a:r>
          </a:p>
        </p:txBody>
      </p:sp>
      <p:sp>
        <p:nvSpPr>
          <p:cNvPr id="6" name="Rectangle 5"/>
          <p:cNvSpPr/>
          <p:nvPr/>
        </p:nvSpPr>
        <p:spPr>
          <a:xfrm>
            <a:off x="328863" y="2358189"/>
            <a:ext cx="5385135" cy="32405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a:t>This database is an online archive and all the historical newspaper images have been scanned as PDFs.</a:t>
            </a:r>
          </a:p>
          <a:p>
            <a:pPr algn="ctr"/>
            <a:endParaRPr lang="en-US" sz="2000" dirty="0"/>
          </a:p>
          <a:p>
            <a:pPr algn="ctr"/>
            <a:r>
              <a:rPr lang="en-US" sz="2000" dirty="0"/>
              <a:t>When you search for keywords, they will be highlighted throughout the scanned image.</a:t>
            </a:r>
          </a:p>
          <a:p>
            <a:pPr algn="ctr"/>
            <a:endParaRPr lang="en-US" sz="2000" dirty="0"/>
          </a:p>
          <a:p>
            <a:pPr algn="ctr"/>
            <a:r>
              <a:rPr lang="en-US" sz="2000" dirty="0"/>
              <a:t>You can download and save the PDF images of the newspaper.</a:t>
            </a:r>
            <a:endParaRPr lang="en-CA" sz="2000" dirty="0"/>
          </a:p>
        </p:txBody>
      </p:sp>
      <p:pic>
        <p:nvPicPr>
          <p:cNvPr id="3" name="Picture 2">
            <a:extLst>
              <a:ext uri="{FF2B5EF4-FFF2-40B4-BE49-F238E27FC236}">
                <a16:creationId xmlns:a16="http://schemas.microsoft.com/office/drawing/2014/main" id="{A73041B6-17F7-41D8-B5DA-EF4CA759E639}"/>
              </a:ext>
            </a:extLst>
          </p:cNvPr>
          <p:cNvPicPr>
            <a:picLocks noChangeAspect="1"/>
          </p:cNvPicPr>
          <p:nvPr/>
        </p:nvPicPr>
        <p:blipFill>
          <a:blip r:embed="rId2"/>
          <a:stretch>
            <a:fillRect/>
          </a:stretch>
        </p:blipFill>
        <p:spPr>
          <a:xfrm>
            <a:off x="6698275" y="1483963"/>
            <a:ext cx="3781425" cy="4962525"/>
          </a:xfrm>
          <a:prstGeom prst="rect">
            <a:avLst/>
          </a:prstGeom>
        </p:spPr>
      </p:pic>
    </p:spTree>
    <p:extLst>
      <p:ext uri="{BB962C8B-B14F-4D97-AF65-F5344CB8AC3E}">
        <p14:creationId xmlns:p14="http://schemas.microsoft.com/office/powerpoint/2010/main" val="1749037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49" y="-150172"/>
            <a:ext cx="10772775" cy="1658198"/>
          </a:xfrm>
        </p:spPr>
        <p:txBody>
          <a:bodyPr>
            <a:normAutofit/>
          </a:bodyPr>
          <a:lstStyle/>
          <a:p>
            <a:pPr algn="ctr"/>
            <a:r>
              <a:rPr lang="en-US" sz="3200" dirty="0"/>
              <a:t>Advanced Google – searching smarter</a:t>
            </a:r>
            <a:endParaRPr lang="en-CA" sz="3200" dirty="0"/>
          </a:p>
        </p:txBody>
      </p:sp>
      <p:pic>
        <p:nvPicPr>
          <p:cNvPr id="6" name="Picture 5"/>
          <p:cNvPicPr>
            <a:picLocks noChangeAspect="1"/>
          </p:cNvPicPr>
          <p:nvPr/>
        </p:nvPicPr>
        <p:blipFill>
          <a:blip r:embed="rId2"/>
          <a:stretch>
            <a:fillRect/>
          </a:stretch>
        </p:blipFill>
        <p:spPr>
          <a:xfrm>
            <a:off x="272715" y="1172077"/>
            <a:ext cx="10282989" cy="4827292"/>
          </a:xfrm>
          <a:prstGeom prst="rect">
            <a:avLst/>
          </a:prstGeom>
        </p:spPr>
      </p:pic>
      <p:sp>
        <p:nvSpPr>
          <p:cNvPr id="7" name="Rounded Rectangle 6"/>
          <p:cNvSpPr/>
          <p:nvPr/>
        </p:nvSpPr>
        <p:spPr>
          <a:xfrm>
            <a:off x="208547" y="4884821"/>
            <a:ext cx="10491537" cy="35292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Left Arrow 7"/>
          <p:cNvSpPr/>
          <p:nvPr/>
        </p:nvSpPr>
        <p:spPr>
          <a:xfrm>
            <a:off x="9216189" y="3754231"/>
            <a:ext cx="1082842" cy="368968"/>
          </a:xfrm>
          <a:prstGeom prst="leftArrow">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9" name="Rectangle 8"/>
          <p:cNvSpPr/>
          <p:nvPr/>
        </p:nvSpPr>
        <p:spPr>
          <a:xfrm>
            <a:off x="10320838" y="1153108"/>
            <a:ext cx="1512720" cy="4238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AND</a:t>
            </a:r>
            <a:endParaRPr lang="en-CA" dirty="0"/>
          </a:p>
        </p:txBody>
      </p:sp>
      <p:sp>
        <p:nvSpPr>
          <p:cNvPr id="10" name="Rectangle 9"/>
          <p:cNvSpPr/>
          <p:nvPr/>
        </p:nvSpPr>
        <p:spPr>
          <a:xfrm>
            <a:off x="10320839" y="1621352"/>
            <a:ext cx="1520740" cy="38391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“phrase search”</a:t>
            </a:r>
            <a:endParaRPr lang="en-CA" sz="1600" dirty="0"/>
          </a:p>
        </p:txBody>
      </p:sp>
      <p:sp>
        <p:nvSpPr>
          <p:cNvPr id="11" name="Rectangle 10"/>
          <p:cNvSpPr/>
          <p:nvPr/>
        </p:nvSpPr>
        <p:spPr>
          <a:xfrm>
            <a:off x="10320837" y="2049697"/>
            <a:ext cx="1520741" cy="38870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a:t>
            </a:r>
            <a:endParaRPr lang="en-CA" dirty="0"/>
          </a:p>
        </p:txBody>
      </p:sp>
    </p:spTree>
    <p:extLst>
      <p:ext uri="{BB962C8B-B14F-4D97-AF65-F5344CB8AC3E}">
        <p14:creationId xmlns:p14="http://schemas.microsoft.com/office/powerpoint/2010/main" val="4224487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3" descr="Books on a table">
            <a:extLst>
              <a:ext uri="{FF2B5EF4-FFF2-40B4-BE49-F238E27FC236}">
                <a16:creationId xmlns:a16="http://schemas.microsoft.com/office/drawing/2014/main" id="{BBDD9C39-F9DD-9CEE-72D4-83C907501F50}"/>
              </a:ext>
            </a:extLst>
          </p:cNvPr>
          <p:cNvPicPr>
            <a:picLocks noChangeAspect="1"/>
          </p:cNvPicPr>
          <p:nvPr/>
        </p:nvPicPr>
        <p:blipFill rotWithShape="1">
          <a:blip r:embed="rId2"/>
          <a:srcRect t="15730"/>
          <a:stretch/>
        </p:blipFill>
        <p:spPr>
          <a:xfrm>
            <a:off x="20" y="-22"/>
            <a:ext cx="12191977" cy="6858022"/>
          </a:xfrm>
          <a:prstGeom prst="rect">
            <a:avLst/>
          </a:prstGeom>
        </p:spPr>
      </p:pic>
      <p:sp>
        <p:nvSpPr>
          <p:cNvPr id="23" name="Rectangle 11">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262626">
                  <a:alpha val="24000"/>
                </a:srgbClr>
              </a:gs>
              <a:gs pos="85000">
                <a:srgbClr val="262626">
                  <a:alpha val="45000"/>
                </a:srgb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28F7C4-47FA-4A26-9B6C-9D476786C698}"/>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6000" dirty="0">
                <a:solidFill>
                  <a:schemeClr val="bg1"/>
                </a:solidFill>
              </a:rPr>
              <a:t>Scholarly Sources: Books and Articles</a:t>
            </a:r>
          </a:p>
        </p:txBody>
      </p:sp>
      <p:sp>
        <p:nvSpPr>
          <p:cNvPr id="24" name="Rectangle 13">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262626">
                  <a:alpha val="24000"/>
                </a:srgbClr>
              </a:gs>
              <a:gs pos="85000">
                <a:srgbClr val="262626">
                  <a:alpha val="45000"/>
                </a:srgb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682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968B8-D228-42EA-A6C6-03A99DD1E1C6}"/>
              </a:ext>
            </a:extLst>
          </p:cNvPr>
          <p:cNvSpPr>
            <a:spLocks noGrp="1"/>
          </p:cNvSpPr>
          <p:nvPr>
            <p:ph type="title"/>
          </p:nvPr>
        </p:nvSpPr>
        <p:spPr>
          <a:xfrm>
            <a:off x="841248" y="334644"/>
            <a:ext cx="10509504" cy="1076914"/>
          </a:xfrm>
        </p:spPr>
        <p:txBody>
          <a:bodyPr anchor="ctr">
            <a:normAutofit/>
          </a:bodyPr>
          <a:lstStyle/>
          <a:p>
            <a:r>
              <a:rPr lang="en-US" sz="3400" dirty="0"/>
              <a:t>How do we combine search words for the best possible results?</a:t>
            </a:r>
            <a:endParaRPr lang="en-CA" sz="3400" dirty="0"/>
          </a:p>
        </p:txBody>
      </p:sp>
      <p:graphicFrame>
        <p:nvGraphicFramePr>
          <p:cNvPr id="8" name="Content Placeholder 5">
            <a:extLst>
              <a:ext uri="{FF2B5EF4-FFF2-40B4-BE49-F238E27FC236}">
                <a16:creationId xmlns:a16="http://schemas.microsoft.com/office/drawing/2014/main" id="{C4C68B48-4562-7359-BCA9-426F5568BB8C}"/>
              </a:ext>
            </a:extLst>
          </p:cNvPr>
          <p:cNvGraphicFramePr>
            <a:graphicFrameLocks noGrp="1"/>
          </p:cNvGraphicFramePr>
          <p:nvPr>
            <p:ph idx="1"/>
            <p:extLst>
              <p:ext uri="{D42A27DB-BD31-4B8C-83A1-F6EECF244321}">
                <p14:modId xmlns:p14="http://schemas.microsoft.com/office/powerpoint/2010/main" val="4094731799"/>
              </p:ext>
            </p:extLst>
          </p:nvPr>
        </p:nvGraphicFramePr>
        <p:xfrm>
          <a:off x="841248" y="2214439"/>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8413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968B8-D228-42EA-A6C6-03A99DD1E1C6}"/>
              </a:ext>
            </a:extLst>
          </p:cNvPr>
          <p:cNvSpPr>
            <a:spLocks noGrp="1"/>
          </p:cNvSpPr>
          <p:nvPr>
            <p:ph type="title"/>
          </p:nvPr>
        </p:nvSpPr>
        <p:spPr>
          <a:xfrm>
            <a:off x="841248" y="334644"/>
            <a:ext cx="10509504" cy="1076914"/>
          </a:xfrm>
        </p:spPr>
        <p:txBody>
          <a:bodyPr anchor="ctr">
            <a:normAutofit/>
          </a:bodyPr>
          <a:lstStyle/>
          <a:p>
            <a:r>
              <a:rPr lang="en-US" sz="3400" dirty="0"/>
              <a:t>How do we combine search words for the best possible results?</a:t>
            </a:r>
            <a:endParaRPr lang="en-CA" sz="3400" dirty="0"/>
          </a:p>
        </p:txBody>
      </p:sp>
      <p:graphicFrame>
        <p:nvGraphicFramePr>
          <p:cNvPr id="8" name="Content Placeholder 5">
            <a:extLst>
              <a:ext uri="{FF2B5EF4-FFF2-40B4-BE49-F238E27FC236}">
                <a16:creationId xmlns:a16="http://schemas.microsoft.com/office/drawing/2014/main" id="{C4C68B48-4562-7359-BCA9-426F5568BB8C}"/>
              </a:ext>
            </a:extLst>
          </p:cNvPr>
          <p:cNvGraphicFramePr>
            <a:graphicFrameLocks noGrp="1"/>
          </p:cNvGraphicFramePr>
          <p:nvPr>
            <p:ph idx="1"/>
            <p:extLst>
              <p:ext uri="{D42A27DB-BD31-4B8C-83A1-F6EECF244321}">
                <p14:modId xmlns:p14="http://schemas.microsoft.com/office/powerpoint/2010/main" val="922707410"/>
              </p:ext>
            </p:extLst>
          </p:nvPr>
        </p:nvGraphicFramePr>
        <p:xfrm>
          <a:off x="841248" y="2214439"/>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077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522" y="514533"/>
            <a:ext cx="10175631" cy="990600"/>
          </a:xfrm>
        </p:spPr>
        <p:txBody>
          <a:bodyPr rtlCol="0">
            <a:normAutofit/>
          </a:bodyPr>
          <a:lstStyle/>
          <a:p>
            <a:pPr algn="ctr">
              <a:defRPr/>
            </a:pPr>
            <a:r>
              <a:rPr lang="en-US" dirty="0"/>
              <a:t>Avoid Searching with Linking words</a:t>
            </a:r>
            <a:endParaRPr lang="en-CA" dirty="0"/>
          </a:p>
        </p:txBody>
      </p:sp>
      <p:sp>
        <p:nvSpPr>
          <p:cNvPr id="16387" name="Content Placeholder 2"/>
          <p:cNvSpPr>
            <a:spLocks noGrp="1"/>
          </p:cNvSpPr>
          <p:nvPr>
            <p:ph idx="1"/>
          </p:nvPr>
        </p:nvSpPr>
        <p:spPr>
          <a:xfrm>
            <a:off x="937847" y="2163426"/>
            <a:ext cx="6495766" cy="4910855"/>
          </a:xfrm>
        </p:spPr>
        <p:txBody>
          <a:bodyPr>
            <a:noAutofit/>
          </a:bodyPr>
          <a:lstStyle/>
          <a:p>
            <a:pPr>
              <a:buFont typeface="Arial" panose="020B0604020202020204" pitchFamily="34" charset="0"/>
              <a:buChar char="•"/>
            </a:pPr>
            <a:r>
              <a:rPr lang="en-US" altLang="en-US" sz="2000" dirty="0">
                <a:solidFill>
                  <a:schemeClr val="tx1"/>
                </a:solidFill>
              </a:rPr>
              <a:t>Effects  </a:t>
            </a:r>
          </a:p>
          <a:p>
            <a:pPr>
              <a:buFont typeface="Arial" panose="020B0604020202020204" pitchFamily="34" charset="0"/>
              <a:buChar char="•"/>
            </a:pPr>
            <a:r>
              <a:rPr lang="en-US" altLang="en-US" sz="2000" dirty="0">
                <a:solidFill>
                  <a:schemeClr val="tx1"/>
                </a:solidFill>
              </a:rPr>
              <a:t>Impact </a:t>
            </a:r>
          </a:p>
          <a:p>
            <a:pPr>
              <a:buFont typeface="Arial" panose="020B0604020202020204" pitchFamily="34" charset="0"/>
              <a:buChar char="•"/>
            </a:pPr>
            <a:r>
              <a:rPr lang="en-US" altLang="en-US" sz="2000" dirty="0">
                <a:solidFill>
                  <a:schemeClr val="tx1"/>
                </a:solidFill>
              </a:rPr>
              <a:t>Consequences  </a:t>
            </a:r>
          </a:p>
          <a:p>
            <a:pPr>
              <a:buFont typeface="Arial" panose="020B0604020202020204" pitchFamily="34" charset="0"/>
              <a:buChar char="•"/>
            </a:pPr>
            <a:r>
              <a:rPr lang="en-US" altLang="en-US" sz="2000" dirty="0">
                <a:solidFill>
                  <a:schemeClr val="tx1"/>
                </a:solidFill>
              </a:rPr>
              <a:t>Influence </a:t>
            </a:r>
          </a:p>
          <a:p>
            <a:pPr>
              <a:buFont typeface="Arial" panose="020B0604020202020204" pitchFamily="34" charset="0"/>
              <a:buChar char="•"/>
            </a:pPr>
            <a:r>
              <a:rPr lang="en-US" altLang="en-US" sz="2000" dirty="0">
                <a:solidFill>
                  <a:schemeClr val="tx1"/>
                </a:solidFill>
              </a:rPr>
              <a:t>Results</a:t>
            </a:r>
          </a:p>
          <a:p>
            <a:pPr>
              <a:buFont typeface="Arial" panose="020B0604020202020204" pitchFamily="34" charset="0"/>
              <a:buChar char="•"/>
            </a:pPr>
            <a:r>
              <a:rPr lang="en-US" altLang="en-US" sz="2000" dirty="0">
                <a:solidFill>
                  <a:schemeClr val="tx1"/>
                </a:solidFill>
              </a:rPr>
              <a:t>Importance </a:t>
            </a:r>
          </a:p>
          <a:p>
            <a:pPr>
              <a:buFont typeface="Arial" panose="020B0604020202020204" pitchFamily="34" charset="0"/>
              <a:buChar char="•"/>
            </a:pPr>
            <a:r>
              <a:rPr lang="en-US" altLang="en-US" sz="2000" dirty="0">
                <a:solidFill>
                  <a:schemeClr val="tx1"/>
                </a:solidFill>
              </a:rPr>
              <a:t>Significance</a:t>
            </a:r>
          </a:p>
          <a:p>
            <a:pPr>
              <a:buFont typeface="Arial" panose="020B0604020202020204" pitchFamily="34" charset="0"/>
              <a:buChar char="•"/>
            </a:pPr>
            <a:r>
              <a:rPr lang="en-US" altLang="en-US" sz="2000" dirty="0">
                <a:solidFill>
                  <a:schemeClr val="tx1"/>
                </a:solidFill>
              </a:rPr>
              <a:t>Response</a:t>
            </a:r>
          </a:p>
          <a:p>
            <a:pPr>
              <a:buFont typeface="Arial" panose="020B0604020202020204" pitchFamily="34" charset="0"/>
              <a:buChar char="•"/>
            </a:pPr>
            <a:r>
              <a:rPr lang="en-US" altLang="en-US" sz="2000" dirty="0">
                <a:solidFill>
                  <a:schemeClr val="tx1"/>
                </a:solidFill>
              </a:rPr>
              <a:t>Emphasis</a:t>
            </a:r>
          </a:p>
          <a:p>
            <a:r>
              <a:rPr lang="en-US" altLang="en-US" sz="2000" dirty="0">
                <a:solidFill>
                  <a:schemeClr val="tx1"/>
                </a:solidFill>
              </a:rPr>
              <a:t> </a:t>
            </a:r>
            <a:r>
              <a:rPr lang="en-US" altLang="en-US" sz="2000" dirty="0"/>
              <a:t>C</a:t>
            </a:r>
            <a:r>
              <a:rPr lang="en-US" altLang="en-US" sz="2000" dirty="0">
                <a:solidFill>
                  <a:schemeClr val="tx1"/>
                </a:solidFill>
              </a:rPr>
              <a:t>auses </a:t>
            </a:r>
            <a:endParaRPr lang="en-CA" altLang="en-US" dirty="0"/>
          </a:p>
        </p:txBody>
      </p:sp>
      <p:sp>
        <p:nvSpPr>
          <p:cNvPr id="4" name="TextBox 3"/>
          <p:cNvSpPr txBox="1"/>
          <p:nvPr/>
        </p:nvSpPr>
        <p:spPr>
          <a:xfrm>
            <a:off x="4323270" y="2235786"/>
            <a:ext cx="3347075" cy="2246769"/>
          </a:xfrm>
          <a:prstGeom prst="rect">
            <a:avLst/>
          </a:prstGeom>
          <a:solidFill>
            <a:srgbClr val="FFC000"/>
          </a:solidFill>
          <a:ln/>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sz="2800" dirty="0"/>
              <a:t>Each author may use different linking words when discussing similar topics</a:t>
            </a:r>
            <a:r>
              <a:rPr lang="en-US" sz="2400" dirty="0"/>
              <a:t>. </a:t>
            </a:r>
            <a:endParaRPr lang="en-CA" sz="2400" dirty="0"/>
          </a:p>
        </p:txBody>
      </p:sp>
      <p:sp>
        <p:nvSpPr>
          <p:cNvPr id="6" name="TextBox 5"/>
          <p:cNvSpPr txBox="1"/>
          <p:nvPr/>
        </p:nvSpPr>
        <p:spPr>
          <a:xfrm>
            <a:off x="7220315" y="4145631"/>
            <a:ext cx="4033838" cy="2146742"/>
          </a:xfrm>
          <a:prstGeom prst="rect">
            <a:avLst/>
          </a:prstGeom>
          <a:solidFill>
            <a:srgbClr val="0070C0"/>
          </a:solid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a:defRPr/>
            </a:pPr>
            <a:r>
              <a:rPr lang="en-US" sz="2400" dirty="0"/>
              <a:t>You don’t want your search to be limited to those books and articles that only contain the word “effect” or “consequence”</a:t>
            </a:r>
            <a:endParaRPr lang="en-CA" sz="2400" dirty="0"/>
          </a:p>
          <a:p>
            <a:pPr>
              <a:defRPr/>
            </a:pPr>
            <a:endParaRPr lang="en-CA" sz="1350" dirty="0"/>
          </a:p>
        </p:txBody>
      </p:sp>
    </p:spTree>
    <p:extLst>
      <p:ext uri="{BB962C8B-B14F-4D97-AF65-F5344CB8AC3E}">
        <p14:creationId xmlns:p14="http://schemas.microsoft.com/office/powerpoint/2010/main" val="2305496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D40A2-2CEE-4EE8-8B93-FDF79C247C76}"/>
              </a:ext>
            </a:extLst>
          </p:cNvPr>
          <p:cNvSpPr>
            <a:spLocks noGrp="1"/>
          </p:cNvSpPr>
          <p:nvPr>
            <p:ph type="title" idx="4294967295"/>
          </p:nvPr>
        </p:nvSpPr>
        <p:spPr>
          <a:xfrm>
            <a:off x="558486" y="951523"/>
            <a:ext cx="11282289" cy="1179513"/>
          </a:xfrm>
        </p:spPr>
        <p:txBody>
          <a:bodyPr>
            <a:noAutofit/>
          </a:bodyPr>
          <a:lstStyle/>
          <a:p>
            <a:r>
              <a:rPr lang="en-US" sz="3200" dirty="0"/>
              <a:t>Topic: Since the general elections of 2009, Likud has consistently remained the largest political party in Israel. What explains the apparent dominance of this party? </a:t>
            </a:r>
            <a:endParaRPr lang="en-CA" sz="3200" dirty="0"/>
          </a:p>
        </p:txBody>
      </p:sp>
      <p:graphicFrame>
        <p:nvGraphicFramePr>
          <p:cNvPr id="4" name="Table 4">
            <a:extLst>
              <a:ext uri="{FF2B5EF4-FFF2-40B4-BE49-F238E27FC236}">
                <a16:creationId xmlns:a16="http://schemas.microsoft.com/office/drawing/2014/main" id="{93F985F4-56EF-4D85-B8A5-1942D4785600}"/>
              </a:ext>
            </a:extLst>
          </p:cNvPr>
          <p:cNvGraphicFramePr>
            <a:graphicFrameLocks noGrp="1"/>
          </p:cNvGraphicFramePr>
          <p:nvPr>
            <p:extLst>
              <p:ext uri="{D42A27DB-BD31-4B8C-83A1-F6EECF244321}">
                <p14:modId xmlns:p14="http://schemas.microsoft.com/office/powerpoint/2010/main" val="400312388"/>
              </p:ext>
            </p:extLst>
          </p:nvPr>
        </p:nvGraphicFramePr>
        <p:xfrm>
          <a:off x="1115566" y="3106075"/>
          <a:ext cx="10168127" cy="2527646"/>
        </p:xfrm>
        <a:graphic>
          <a:graphicData uri="http://schemas.openxmlformats.org/drawingml/2006/table">
            <a:tbl>
              <a:tblPr firstRow="1" bandRow="1">
                <a:tableStyleId>{5C22544A-7EE6-4342-B048-85BDC9FD1C3A}</a:tableStyleId>
              </a:tblPr>
              <a:tblGrid>
                <a:gridCol w="3184628">
                  <a:extLst>
                    <a:ext uri="{9D8B030D-6E8A-4147-A177-3AD203B41FA5}">
                      <a16:colId xmlns:a16="http://schemas.microsoft.com/office/drawing/2014/main" val="1514360108"/>
                    </a:ext>
                  </a:extLst>
                </a:gridCol>
                <a:gridCol w="6983499">
                  <a:extLst>
                    <a:ext uri="{9D8B030D-6E8A-4147-A177-3AD203B41FA5}">
                      <a16:colId xmlns:a16="http://schemas.microsoft.com/office/drawing/2014/main" val="3804737086"/>
                    </a:ext>
                  </a:extLst>
                </a:gridCol>
              </a:tblGrid>
              <a:tr h="395000">
                <a:tc>
                  <a:txBody>
                    <a:bodyPr/>
                    <a:lstStyle/>
                    <a:p>
                      <a:r>
                        <a:rPr lang="en-US" sz="2400"/>
                        <a:t>Key Concepts</a:t>
                      </a:r>
                      <a:endParaRPr lang="en-CA"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Related terms/Synonyms </a:t>
                      </a:r>
                      <a:endParaRPr lang="en-CA" sz="2400" dirty="0"/>
                    </a:p>
                  </a:txBody>
                  <a:tcPr/>
                </a:tc>
                <a:extLst>
                  <a:ext uri="{0D108BD9-81ED-4DB2-BD59-A6C34878D82A}">
                    <a16:rowId xmlns:a16="http://schemas.microsoft.com/office/drawing/2014/main" val="4127096582"/>
                  </a:ext>
                </a:extLst>
              </a:tr>
              <a:tr h="395000">
                <a:tc>
                  <a:txBody>
                    <a:bodyPr/>
                    <a:lstStyle/>
                    <a:p>
                      <a:r>
                        <a:rPr lang="en-US" sz="2400" dirty="0"/>
                        <a:t>Israel </a:t>
                      </a:r>
                      <a:endParaRPr lang="en-CA" sz="2400" dirty="0"/>
                    </a:p>
                  </a:txBody>
                  <a:tcPr/>
                </a:tc>
                <a:tc>
                  <a:txBody>
                    <a:bodyPr/>
                    <a:lstStyle/>
                    <a:p>
                      <a:r>
                        <a:rPr lang="en-US" sz="2400"/>
                        <a:t>Israeli</a:t>
                      </a:r>
                      <a:endParaRPr lang="en-CA" sz="2400" dirty="0"/>
                    </a:p>
                  </a:txBody>
                  <a:tcPr/>
                </a:tc>
                <a:extLst>
                  <a:ext uri="{0D108BD9-81ED-4DB2-BD59-A6C34878D82A}">
                    <a16:rowId xmlns:a16="http://schemas.microsoft.com/office/drawing/2014/main" val="1747391611"/>
                  </a:ext>
                </a:extLst>
              </a:tr>
              <a:tr h="698846">
                <a:tc>
                  <a:txBody>
                    <a:bodyPr/>
                    <a:lstStyle/>
                    <a:p>
                      <a:r>
                        <a:rPr lang="en-US" sz="2400" dirty="0"/>
                        <a:t>Elections</a:t>
                      </a:r>
                      <a:endParaRPr lang="en-CA"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Elect, voting, voters, parliament</a:t>
                      </a:r>
                      <a:endParaRPr lang="en-CA" sz="2400" dirty="0"/>
                    </a:p>
                  </a:txBody>
                  <a:tcPr/>
                </a:tc>
                <a:extLst>
                  <a:ext uri="{0D108BD9-81ED-4DB2-BD59-A6C34878D82A}">
                    <a16:rowId xmlns:a16="http://schemas.microsoft.com/office/drawing/2014/main" val="1853689994"/>
                  </a:ext>
                </a:extLst>
              </a:tr>
              <a:tr h="395000">
                <a:tc>
                  <a:txBody>
                    <a:bodyPr/>
                    <a:lstStyle/>
                    <a:p>
                      <a:r>
                        <a:rPr lang="en-US" sz="2400" dirty="0"/>
                        <a:t>Likud</a:t>
                      </a:r>
                      <a:endParaRPr lang="en-CA" sz="2400" dirty="0"/>
                    </a:p>
                  </a:txBody>
                  <a:tcPr/>
                </a:tc>
                <a:tc>
                  <a:txBody>
                    <a:bodyPr/>
                    <a:lstStyle/>
                    <a:p>
                      <a:r>
                        <a:rPr lang="en-US" sz="2400" dirty="0"/>
                        <a:t>Likud-National Liberal Movement, Netanyahu</a:t>
                      </a:r>
                      <a:endParaRPr lang="en-CA" sz="2400" dirty="0"/>
                    </a:p>
                  </a:txBody>
                  <a:tcPr/>
                </a:tc>
                <a:extLst>
                  <a:ext uri="{0D108BD9-81ED-4DB2-BD59-A6C34878D82A}">
                    <a16:rowId xmlns:a16="http://schemas.microsoft.com/office/drawing/2014/main" val="1967659019"/>
                  </a:ext>
                </a:extLst>
              </a:tr>
              <a:tr h="395000">
                <a:tc>
                  <a:txBody>
                    <a:bodyPr/>
                    <a:lstStyle/>
                    <a:p>
                      <a:r>
                        <a:rPr lang="en-US" sz="2400" dirty="0"/>
                        <a:t>Political party</a:t>
                      </a:r>
                      <a:endParaRPr lang="en-CA" sz="2400" dirty="0"/>
                    </a:p>
                  </a:txBody>
                  <a:tcPr/>
                </a:tc>
                <a:tc>
                  <a:txBody>
                    <a:bodyPr/>
                    <a:lstStyle/>
                    <a:p>
                      <a:r>
                        <a:rPr lang="en-US" sz="2400" dirty="0"/>
                        <a:t>Political parties, candidates, party members </a:t>
                      </a:r>
                      <a:endParaRPr lang="en-CA" sz="2400" dirty="0"/>
                    </a:p>
                  </a:txBody>
                  <a:tcPr/>
                </a:tc>
                <a:extLst>
                  <a:ext uri="{0D108BD9-81ED-4DB2-BD59-A6C34878D82A}">
                    <a16:rowId xmlns:a16="http://schemas.microsoft.com/office/drawing/2014/main" val="2498597041"/>
                  </a:ext>
                </a:extLst>
              </a:tr>
            </a:tbl>
          </a:graphicData>
        </a:graphic>
      </p:graphicFrame>
    </p:spTree>
    <p:extLst>
      <p:ext uri="{BB962C8B-B14F-4D97-AF65-F5344CB8AC3E}">
        <p14:creationId xmlns:p14="http://schemas.microsoft.com/office/powerpoint/2010/main" val="1597535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D9A9B5-1620-4DD2-B5A9-45A56A772B3E}"/>
              </a:ext>
            </a:extLst>
          </p:cNvPr>
          <p:cNvSpPr txBox="1"/>
          <p:nvPr/>
        </p:nvSpPr>
        <p:spPr>
          <a:xfrm>
            <a:off x="773724" y="675250"/>
            <a:ext cx="11057206" cy="584775"/>
          </a:xfrm>
          <a:prstGeom prst="rect">
            <a:avLst/>
          </a:prstGeom>
          <a:noFill/>
        </p:spPr>
        <p:txBody>
          <a:bodyPr wrap="square" rtlCol="0">
            <a:spAutoFit/>
          </a:bodyPr>
          <a:lstStyle/>
          <a:p>
            <a:r>
              <a:rPr lang="en-CA" sz="3200" dirty="0"/>
              <a:t>Israel* AND Likud AND elect* </a:t>
            </a:r>
          </a:p>
        </p:txBody>
      </p:sp>
      <p:pic>
        <p:nvPicPr>
          <p:cNvPr id="3" name="Picture 2">
            <a:hlinkClick r:id="rId2"/>
            <a:extLst>
              <a:ext uri="{FF2B5EF4-FFF2-40B4-BE49-F238E27FC236}">
                <a16:creationId xmlns:a16="http://schemas.microsoft.com/office/drawing/2014/main" id="{B4376A40-C1F9-743D-F0E4-37D58593C79D}"/>
              </a:ext>
            </a:extLst>
          </p:cNvPr>
          <p:cNvPicPr>
            <a:picLocks noChangeAspect="1"/>
          </p:cNvPicPr>
          <p:nvPr/>
        </p:nvPicPr>
        <p:blipFill>
          <a:blip r:embed="rId3"/>
          <a:stretch>
            <a:fillRect/>
          </a:stretch>
        </p:blipFill>
        <p:spPr>
          <a:xfrm>
            <a:off x="909637" y="1890712"/>
            <a:ext cx="10372725" cy="3076575"/>
          </a:xfrm>
          <a:prstGeom prst="rect">
            <a:avLst/>
          </a:prstGeom>
        </p:spPr>
      </p:pic>
    </p:spTree>
    <p:extLst>
      <p:ext uri="{BB962C8B-B14F-4D97-AF65-F5344CB8AC3E}">
        <p14:creationId xmlns:p14="http://schemas.microsoft.com/office/powerpoint/2010/main" val="1345018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DE6E4-C1B7-4EF3-B8E3-F0E9142A687A}"/>
              </a:ext>
            </a:extLst>
          </p:cNvPr>
          <p:cNvSpPr>
            <a:spLocks noGrp="1"/>
          </p:cNvSpPr>
          <p:nvPr>
            <p:ph type="title"/>
          </p:nvPr>
        </p:nvSpPr>
        <p:spPr>
          <a:xfrm>
            <a:off x="838201" y="345810"/>
            <a:ext cx="5120561" cy="1325563"/>
          </a:xfrm>
        </p:spPr>
        <p:txBody>
          <a:bodyPr>
            <a:normAutofit/>
          </a:bodyPr>
          <a:lstStyle/>
          <a:p>
            <a:r>
              <a:rPr lang="en-US" altLang="en-US" dirty="0"/>
              <a:t>The Librar(ies)</a:t>
            </a:r>
            <a:endParaRPr lang="en-CA" dirty="0"/>
          </a:p>
        </p:txBody>
      </p:sp>
      <p:sp>
        <p:nvSpPr>
          <p:cNvPr id="23" name="Content Placeholder 8">
            <a:extLst>
              <a:ext uri="{FF2B5EF4-FFF2-40B4-BE49-F238E27FC236}">
                <a16:creationId xmlns:a16="http://schemas.microsoft.com/office/drawing/2014/main" id="{619EA245-FDDF-FF3D-7B44-3BB6CBC7BDFF}"/>
              </a:ext>
            </a:extLst>
          </p:cNvPr>
          <p:cNvSpPr>
            <a:spLocks noGrp="1"/>
          </p:cNvSpPr>
          <p:nvPr>
            <p:ph idx="1"/>
          </p:nvPr>
        </p:nvSpPr>
        <p:spPr>
          <a:xfrm>
            <a:off x="838200" y="2160852"/>
            <a:ext cx="5092194" cy="4351338"/>
          </a:xfrm>
        </p:spPr>
        <p:txBody>
          <a:bodyPr>
            <a:normAutofit fontScale="92500" lnSpcReduction="20000"/>
          </a:bodyPr>
          <a:lstStyle/>
          <a:p>
            <a:r>
              <a:rPr lang="en-US" altLang="en-US" sz="2000" dirty="0">
                <a:cs typeface="Arial" panose="020B0604020202020204" pitchFamily="34" charset="0"/>
              </a:rPr>
              <a:t>24/7 access, with student card, after 11pm</a:t>
            </a:r>
          </a:p>
          <a:p>
            <a:r>
              <a:rPr lang="en-US" altLang="en-US" sz="2000" dirty="0">
                <a:cs typeface="Arial" panose="020B0604020202020204" pitchFamily="34" charset="0"/>
              </a:rPr>
              <a:t>Webster Library (LB) – downtown on SGW campus &amp; Vanier Library (VL) on Loyola campus </a:t>
            </a:r>
          </a:p>
          <a:p>
            <a:r>
              <a:rPr lang="en-US" altLang="en-US" sz="2000" dirty="0">
                <a:cs typeface="Arial" panose="020B0604020202020204" pitchFamily="34" charset="0"/>
              </a:rPr>
              <a:t>Webster: Social Sciences, Humanities, Business, Engineering &amp; Fine Arts</a:t>
            </a:r>
          </a:p>
          <a:p>
            <a:r>
              <a:rPr lang="en-US" altLang="en-US" sz="2000" dirty="0">
                <a:cs typeface="Arial" panose="020B0604020202020204" pitchFamily="34" charset="0"/>
              </a:rPr>
              <a:t>Vanier: Science(s), Health, Communications, Journalism and Psychology</a:t>
            </a:r>
          </a:p>
          <a:p>
            <a:r>
              <a:rPr lang="en-US" altLang="en-US" sz="2000" dirty="0">
                <a:cs typeface="Arial" panose="020B0604020202020204" pitchFamily="34" charset="0"/>
                <a:hlinkClick r:id="rId2"/>
              </a:rPr>
              <a:t>Course Reserves Room(s): </a:t>
            </a:r>
            <a:r>
              <a:rPr lang="en-US" altLang="en-US" sz="2000" dirty="0">
                <a:cs typeface="Arial" panose="020B0604020202020204" pitchFamily="34" charset="0"/>
              </a:rPr>
              <a:t>have the required undergraduate print textbooks for the courses taught at that campus (for example: Webster has the Political Science and SCPA course reserves)</a:t>
            </a:r>
          </a:p>
        </p:txBody>
      </p:sp>
      <p:pic>
        <p:nvPicPr>
          <p:cNvPr id="5" name="Picture 2" descr="Vanier Library">
            <a:extLst>
              <a:ext uri="{FF2B5EF4-FFF2-40B4-BE49-F238E27FC236}">
                <a16:creationId xmlns:a16="http://schemas.microsoft.com/office/drawing/2014/main" id="{DD960AEC-C332-4EA5-BA8C-ADE286C238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878" r="-2" b="-2"/>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4" name="Picture 4" descr="Webster Library">
            <a:extLst>
              <a:ext uri="{FF2B5EF4-FFF2-40B4-BE49-F238E27FC236}">
                <a16:creationId xmlns:a16="http://schemas.microsoft.com/office/drawing/2014/main" id="{F0B08ABB-97BC-4172-915B-AD9BD6FF0A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210" r="4695" b="4"/>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2167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D14C48-597F-5F7C-9F14-200B9A629980}"/>
              </a:ext>
            </a:extLst>
          </p:cNvPr>
          <p:cNvPicPr>
            <a:picLocks noChangeAspect="1"/>
          </p:cNvPicPr>
          <p:nvPr/>
        </p:nvPicPr>
        <p:blipFill>
          <a:blip r:embed="rId2"/>
          <a:stretch>
            <a:fillRect/>
          </a:stretch>
        </p:blipFill>
        <p:spPr>
          <a:xfrm>
            <a:off x="2077110" y="0"/>
            <a:ext cx="8037780" cy="6858000"/>
          </a:xfrm>
          <a:prstGeom prst="rect">
            <a:avLst/>
          </a:prstGeom>
        </p:spPr>
      </p:pic>
      <p:sp>
        <p:nvSpPr>
          <p:cNvPr id="3" name="Callout: Left Arrow 2">
            <a:extLst>
              <a:ext uri="{FF2B5EF4-FFF2-40B4-BE49-F238E27FC236}">
                <a16:creationId xmlns:a16="http://schemas.microsoft.com/office/drawing/2014/main" id="{1BAC2DD0-DA54-4D61-9CB7-D7C239B6E95E}"/>
              </a:ext>
            </a:extLst>
          </p:cNvPr>
          <p:cNvSpPr/>
          <p:nvPr/>
        </p:nvSpPr>
        <p:spPr>
          <a:xfrm>
            <a:off x="6830893" y="5665304"/>
            <a:ext cx="3962400" cy="1192696"/>
          </a:xfrm>
          <a:prstGeom prst="lef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the subject headings to find more books relevant to your topic</a:t>
            </a:r>
            <a:endParaRPr lang="en-CA" dirty="0"/>
          </a:p>
        </p:txBody>
      </p:sp>
    </p:spTree>
    <p:extLst>
      <p:ext uri="{BB962C8B-B14F-4D97-AF65-F5344CB8AC3E}">
        <p14:creationId xmlns:p14="http://schemas.microsoft.com/office/powerpoint/2010/main" val="388269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C90-1945-CA86-2AC7-1DB849252C4B}"/>
              </a:ext>
            </a:extLst>
          </p:cNvPr>
          <p:cNvSpPr>
            <a:spLocks noGrp="1"/>
          </p:cNvSpPr>
          <p:nvPr>
            <p:ph type="title"/>
          </p:nvPr>
        </p:nvSpPr>
        <p:spPr/>
        <p:txBody>
          <a:bodyPr/>
          <a:lstStyle/>
          <a:p>
            <a:r>
              <a:rPr lang="en-US" dirty="0"/>
              <a:t>How do I know if a book is academic?</a:t>
            </a:r>
            <a:endParaRPr lang="en-CA" dirty="0"/>
          </a:p>
        </p:txBody>
      </p:sp>
      <p:pic>
        <p:nvPicPr>
          <p:cNvPr id="5" name="Picture 4">
            <a:extLst>
              <a:ext uri="{FF2B5EF4-FFF2-40B4-BE49-F238E27FC236}">
                <a16:creationId xmlns:a16="http://schemas.microsoft.com/office/drawing/2014/main" id="{A19B9F34-A572-295B-3DEC-6333339A1185}"/>
              </a:ext>
            </a:extLst>
          </p:cNvPr>
          <p:cNvPicPr>
            <a:picLocks noChangeAspect="1"/>
          </p:cNvPicPr>
          <p:nvPr/>
        </p:nvPicPr>
        <p:blipFill>
          <a:blip r:embed="rId2"/>
          <a:stretch>
            <a:fillRect/>
          </a:stretch>
        </p:blipFill>
        <p:spPr>
          <a:xfrm>
            <a:off x="2182751" y="1728216"/>
            <a:ext cx="7571943" cy="4880384"/>
          </a:xfrm>
          <a:prstGeom prst="rect">
            <a:avLst/>
          </a:prstGeom>
        </p:spPr>
      </p:pic>
      <p:sp>
        <p:nvSpPr>
          <p:cNvPr id="6" name="Callout: Left Arrow 5">
            <a:extLst>
              <a:ext uri="{FF2B5EF4-FFF2-40B4-BE49-F238E27FC236}">
                <a16:creationId xmlns:a16="http://schemas.microsoft.com/office/drawing/2014/main" id="{A2C116AA-72C4-3A49-1C36-7B37C887F41C}"/>
              </a:ext>
            </a:extLst>
          </p:cNvPr>
          <p:cNvSpPr/>
          <p:nvPr/>
        </p:nvSpPr>
        <p:spPr>
          <a:xfrm>
            <a:off x="6392658" y="2394528"/>
            <a:ext cx="3905966" cy="1034472"/>
          </a:xfrm>
          <a:prstGeom prst="leftArrowCallou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If the book is published by a university press, it is an academic book</a:t>
            </a:r>
            <a:endParaRPr lang="en-CA" dirty="0"/>
          </a:p>
        </p:txBody>
      </p:sp>
    </p:spTree>
    <p:extLst>
      <p:ext uri="{BB962C8B-B14F-4D97-AF65-F5344CB8AC3E}">
        <p14:creationId xmlns:p14="http://schemas.microsoft.com/office/powerpoint/2010/main" val="2924198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48CDE-150C-4B04-86C9-652939D80FD4}"/>
              </a:ext>
            </a:extLst>
          </p:cNvPr>
          <p:cNvSpPr>
            <a:spLocks noGrp="1"/>
          </p:cNvSpPr>
          <p:nvPr>
            <p:ph type="title"/>
          </p:nvPr>
        </p:nvSpPr>
        <p:spPr>
          <a:xfrm>
            <a:off x="1115568" y="548640"/>
            <a:ext cx="10168128" cy="1179576"/>
          </a:xfrm>
        </p:spPr>
        <p:txBody>
          <a:bodyPr/>
          <a:lstStyle/>
          <a:p>
            <a:r>
              <a:rPr lang="en-US" dirty="0"/>
              <a:t>How do I know if a book is academic?</a:t>
            </a:r>
            <a:endParaRPr lang="en-CA" dirty="0"/>
          </a:p>
        </p:txBody>
      </p:sp>
      <p:pic>
        <p:nvPicPr>
          <p:cNvPr id="9" name="Picture 8">
            <a:extLst>
              <a:ext uri="{FF2B5EF4-FFF2-40B4-BE49-F238E27FC236}">
                <a16:creationId xmlns:a16="http://schemas.microsoft.com/office/drawing/2014/main" id="{22F9AB09-974E-1956-D897-6158051EA263}"/>
              </a:ext>
            </a:extLst>
          </p:cNvPr>
          <p:cNvPicPr>
            <a:picLocks noChangeAspect="1"/>
          </p:cNvPicPr>
          <p:nvPr/>
        </p:nvPicPr>
        <p:blipFill>
          <a:blip r:embed="rId2"/>
          <a:stretch>
            <a:fillRect/>
          </a:stretch>
        </p:blipFill>
        <p:spPr>
          <a:xfrm>
            <a:off x="1806890" y="1634846"/>
            <a:ext cx="8174018" cy="5223154"/>
          </a:xfrm>
          <a:prstGeom prst="rect">
            <a:avLst/>
          </a:prstGeom>
        </p:spPr>
      </p:pic>
      <p:pic>
        <p:nvPicPr>
          <p:cNvPr id="11" name="Picture 10">
            <a:extLst>
              <a:ext uri="{FF2B5EF4-FFF2-40B4-BE49-F238E27FC236}">
                <a16:creationId xmlns:a16="http://schemas.microsoft.com/office/drawing/2014/main" id="{DE751D81-E604-21DF-2C42-713412DADE7F}"/>
              </a:ext>
            </a:extLst>
          </p:cNvPr>
          <p:cNvPicPr>
            <a:picLocks noChangeAspect="1"/>
          </p:cNvPicPr>
          <p:nvPr/>
        </p:nvPicPr>
        <p:blipFill>
          <a:blip r:embed="rId3"/>
          <a:stretch>
            <a:fillRect/>
          </a:stretch>
        </p:blipFill>
        <p:spPr>
          <a:xfrm>
            <a:off x="2043194" y="1728216"/>
            <a:ext cx="7315200" cy="4048125"/>
          </a:xfrm>
          <a:prstGeom prst="rect">
            <a:avLst/>
          </a:prstGeom>
          <a:ln>
            <a:noFill/>
          </a:ln>
          <a:effectLst>
            <a:outerShdw blurRad="292100" dist="139700" dir="2700000" algn="tl" rotWithShape="0">
              <a:srgbClr val="333333">
                <a:alpha val="65000"/>
              </a:srgbClr>
            </a:outerShdw>
          </a:effectLst>
        </p:spPr>
      </p:pic>
      <p:sp>
        <p:nvSpPr>
          <p:cNvPr id="6" name="Callout: Left Arrow 5">
            <a:extLst>
              <a:ext uri="{FF2B5EF4-FFF2-40B4-BE49-F238E27FC236}">
                <a16:creationId xmlns:a16="http://schemas.microsoft.com/office/drawing/2014/main" id="{98560A03-A33D-49FB-B4A0-04F1B3EB7E27}"/>
              </a:ext>
            </a:extLst>
          </p:cNvPr>
          <p:cNvSpPr/>
          <p:nvPr/>
        </p:nvSpPr>
        <p:spPr>
          <a:xfrm>
            <a:off x="8009421" y="2419068"/>
            <a:ext cx="3942974" cy="1643270"/>
          </a:xfrm>
          <a:prstGeom prst="leftArrow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should be able to locate the author/editor/contributor’s academic affiliations easily</a:t>
            </a:r>
            <a:endParaRPr lang="en-CA" dirty="0"/>
          </a:p>
        </p:txBody>
      </p:sp>
    </p:spTree>
    <p:extLst>
      <p:ext uri="{BB962C8B-B14F-4D97-AF65-F5344CB8AC3E}">
        <p14:creationId xmlns:p14="http://schemas.microsoft.com/office/powerpoint/2010/main" val="285643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34147A-24FA-4605-824A-BE13F2897292}"/>
              </a:ext>
            </a:extLst>
          </p:cNvPr>
          <p:cNvSpPr>
            <a:spLocks noGrp="1"/>
          </p:cNvSpPr>
          <p:nvPr>
            <p:ph type="title" idx="4294967295"/>
          </p:nvPr>
        </p:nvSpPr>
        <p:spPr>
          <a:xfrm>
            <a:off x="898648" y="612823"/>
            <a:ext cx="10167937" cy="1179513"/>
          </a:xfrm>
        </p:spPr>
        <p:txBody>
          <a:bodyPr>
            <a:noAutofit/>
          </a:bodyPr>
          <a:lstStyle/>
          <a:p>
            <a:r>
              <a:rPr lang="en-US" sz="3200" dirty="0"/>
              <a:t>Topic: Israel has a complex multi-party system leading to the formation of coalition governments. Explain why some coalition governments have been more durable than others!</a:t>
            </a:r>
            <a:endParaRPr lang="en-CA" sz="3200" dirty="0"/>
          </a:p>
        </p:txBody>
      </p:sp>
      <p:graphicFrame>
        <p:nvGraphicFramePr>
          <p:cNvPr id="6" name="Table 6">
            <a:extLst>
              <a:ext uri="{FF2B5EF4-FFF2-40B4-BE49-F238E27FC236}">
                <a16:creationId xmlns:a16="http://schemas.microsoft.com/office/drawing/2014/main" id="{1320E1C2-9A94-4746-92FB-6F42E1198FDF}"/>
              </a:ext>
            </a:extLst>
          </p:cNvPr>
          <p:cNvGraphicFramePr>
            <a:graphicFrameLocks noGrp="1"/>
          </p:cNvGraphicFramePr>
          <p:nvPr>
            <p:ph idx="4294967295"/>
            <p:extLst>
              <p:ext uri="{D42A27DB-BD31-4B8C-83A1-F6EECF244321}">
                <p14:modId xmlns:p14="http://schemas.microsoft.com/office/powerpoint/2010/main" val="526059149"/>
              </p:ext>
            </p:extLst>
          </p:nvPr>
        </p:nvGraphicFramePr>
        <p:xfrm>
          <a:off x="1012032" y="2554947"/>
          <a:ext cx="10167936" cy="3444240"/>
        </p:xfrm>
        <a:graphic>
          <a:graphicData uri="http://schemas.openxmlformats.org/drawingml/2006/table">
            <a:tbl>
              <a:tblPr firstRow="1" bandRow="1">
                <a:tableStyleId>{5C22544A-7EE6-4342-B048-85BDC9FD1C3A}</a:tableStyleId>
              </a:tblPr>
              <a:tblGrid>
                <a:gridCol w="3559968">
                  <a:extLst>
                    <a:ext uri="{9D8B030D-6E8A-4147-A177-3AD203B41FA5}">
                      <a16:colId xmlns:a16="http://schemas.microsoft.com/office/drawing/2014/main" val="3519690828"/>
                    </a:ext>
                  </a:extLst>
                </a:gridCol>
                <a:gridCol w="6607968">
                  <a:extLst>
                    <a:ext uri="{9D8B030D-6E8A-4147-A177-3AD203B41FA5}">
                      <a16:colId xmlns:a16="http://schemas.microsoft.com/office/drawing/2014/main" val="4202835740"/>
                    </a:ext>
                  </a:extLst>
                </a:gridCol>
              </a:tblGrid>
              <a:tr h="370840">
                <a:tc>
                  <a:txBody>
                    <a:bodyPr/>
                    <a:lstStyle/>
                    <a:p>
                      <a:r>
                        <a:rPr lang="en-US" sz="2800" dirty="0"/>
                        <a:t>Key Concept</a:t>
                      </a:r>
                      <a:endParaRPr lang="en-CA" sz="2800" dirty="0"/>
                    </a:p>
                  </a:txBody>
                  <a:tcPr/>
                </a:tc>
                <a:tc>
                  <a:txBody>
                    <a:bodyPr/>
                    <a:lstStyle/>
                    <a:p>
                      <a:r>
                        <a:rPr lang="en-US" sz="2800" dirty="0"/>
                        <a:t>Related terms/Synonyms </a:t>
                      </a:r>
                      <a:endParaRPr lang="en-CA" sz="2800" dirty="0"/>
                    </a:p>
                  </a:txBody>
                  <a:tcPr/>
                </a:tc>
                <a:extLst>
                  <a:ext uri="{0D108BD9-81ED-4DB2-BD59-A6C34878D82A}">
                    <a16:rowId xmlns:a16="http://schemas.microsoft.com/office/drawing/2014/main" val="834450031"/>
                  </a:ext>
                </a:extLst>
              </a:tr>
              <a:tr h="370840">
                <a:tc>
                  <a:txBody>
                    <a:bodyPr/>
                    <a:lstStyle/>
                    <a:p>
                      <a:r>
                        <a:rPr lang="en-US" sz="2800" dirty="0"/>
                        <a:t>Israel</a:t>
                      </a:r>
                      <a:endParaRPr lang="en-CA" sz="2800" dirty="0"/>
                    </a:p>
                  </a:txBody>
                  <a:tcPr/>
                </a:tc>
                <a:tc>
                  <a:txBody>
                    <a:bodyPr/>
                    <a:lstStyle/>
                    <a:p>
                      <a:r>
                        <a:rPr lang="en-US" sz="2800" dirty="0"/>
                        <a:t>Israeli </a:t>
                      </a:r>
                      <a:endParaRPr lang="en-CA" sz="2800" dirty="0"/>
                    </a:p>
                  </a:txBody>
                  <a:tcPr/>
                </a:tc>
                <a:extLst>
                  <a:ext uri="{0D108BD9-81ED-4DB2-BD59-A6C34878D82A}">
                    <a16:rowId xmlns:a16="http://schemas.microsoft.com/office/drawing/2014/main" val="1854483261"/>
                  </a:ext>
                </a:extLst>
              </a:tr>
              <a:tr h="370840">
                <a:tc>
                  <a:txBody>
                    <a:bodyPr/>
                    <a:lstStyle/>
                    <a:p>
                      <a:r>
                        <a:rPr lang="en-US" sz="2800" dirty="0"/>
                        <a:t>Multi-party system</a:t>
                      </a:r>
                      <a:endParaRPr lang="en-CA" sz="2800" dirty="0"/>
                    </a:p>
                  </a:txBody>
                  <a:tcPr/>
                </a:tc>
                <a:tc>
                  <a:txBody>
                    <a:bodyPr/>
                    <a:lstStyle/>
                    <a:p>
                      <a:r>
                        <a:rPr lang="en-US" sz="2800" dirty="0"/>
                        <a:t>Party system, electoral system, political parties</a:t>
                      </a:r>
                      <a:endParaRPr lang="en-CA" sz="2800" dirty="0"/>
                    </a:p>
                  </a:txBody>
                  <a:tcPr/>
                </a:tc>
                <a:extLst>
                  <a:ext uri="{0D108BD9-81ED-4DB2-BD59-A6C34878D82A}">
                    <a16:rowId xmlns:a16="http://schemas.microsoft.com/office/drawing/2014/main" val="2385084463"/>
                  </a:ext>
                </a:extLst>
              </a:tr>
              <a:tr h="370840">
                <a:tc>
                  <a:txBody>
                    <a:bodyPr/>
                    <a:lstStyle/>
                    <a:p>
                      <a:r>
                        <a:rPr lang="en-US" sz="2800" dirty="0"/>
                        <a:t>Coalition government</a:t>
                      </a:r>
                      <a:endParaRPr lang="en-CA" sz="2800" dirty="0"/>
                    </a:p>
                  </a:txBody>
                  <a:tcPr/>
                </a:tc>
                <a:tc>
                  <a:txBody>
                    <a:bodyPr/>
                    <a:lstStyle/>
                    <a:p>
                      <a:r>
                        <a:rPr lang="en-CA" sz="2800" b="0" i="0" kern="1200" dirty="0">
                          <a:solidFill>
                            <a:schemeClr val="dk1"/>
                          </a:solidFill>
                          <a:effectLst/>
                          <a:latin typeface="+mn-lt"/>
                          <a:ea typeface="+mn-ea"/>
                          <a:cs typeface="+mn-cs"/>
                        </a:rPr>
                        <a:t> Proportional representation, political cooperation</a:t>
                      </a:r>
                      <a:endParaRPr lang="en-CA" sz="2800" dirty="0"/>
                    </a:p>
                  </a:txBody>
                  <a:tcPr/>
                </a:tc>
                <a:extLst>
                  <a:ext uri="{0D108BD9-81ED-4DB2-BD59-A6C34878D82A}">
                    <a16:rowId xmlns:a16="http://schemas.microsoft.com/office/drawing/2014/main" val="2391312294"/>
                  </a:ext>
                </a:extLst>
              </a:tr>
              <a:tr h="370840">
                <a:tc>
                  <a:txBody>
                    <a:bodyPr/>
                    <a:lstStyle/>
                    <a:p>
                      <a:r>
                        <a:rPr lang="en-US" sz="2800" dirty="0"/>
                        <a:t>Durability</a:t>
                      </a:r>
                      <a:endParaRPr lang="en-CA" sz="2800" dirty="0"/>
                    </a:p>
                  </a:txBody>
                  <a:tcPr/>
                </a:tc>
                <a:tc>
                  <a:txBody>
                    <a:bodyPr/>
                    <a:lstStyle/>
                    <a:p>
                      <a:r>
                        <a:rPr lang="en-US" sz="2800" dirty="0"/>
                        <a:t>Longevity, long-lasting, permanence </a:t>
                      </a:r>
                      <a:endParaRPr lang="en-CA" sz="2800" dirty="0"/>
                    </a:p>
                  </a:txBody>
                  <a:tcPr/>
                </a:tc>
                <a:extLst>
                  <a:ext uri="{0D108BD9-81ED-4DB2-BD59-A6C34878D82A}">
                    <a16:rowId xmlns:a16="http://schemas.microsoft.com/office/drawing/2014/main" val="1056584934"/>
                  </a:ext>
                </a:extLst>
              </a:tr>
            </a:tbl>
          </a:graphicData>
        </a:graphic>
      </p:graphicFrame>
    </p:spTree>
    <p:extLst>
      <p:ext uri="{BB962C8B-B14F-4D97-AF65-F5344CB8AC3E}">
        <p14:creationId xmlns:p14="http://schemas.microsoft.com/office/powerpoint/2010/main" val="356699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E9B8A5AA-9544-C9D9-44F9-7A447B26B4F2}"/>
              </a:ext>
            </a:extLst>
          </p:cNvPr>
          <p:cNvPicPr>
            <a:picLocks noChangeAspect="1"/>
          </p:cNvPicPr>
          <p:nvPr/>
        </p:nvPicPr>
        <p:blipFill>
          <a:blip r:embed="rId3"/>
          <a:stretch>
            <a:fillRect/>
          </a:stretch>
        </p:blipFill>
        <p:spPr>
          <a:xfrm>
            <a:off x="1081087" y="1933575"/>
            <a:ext cx="10029825" cy="2990850"/>
          </a:xfrm>
          <a:prstGeom prst="rect">
            <a:avLst/>
          </a:prstGeom>
        </p:spPr>
      </p:pic>
      <p:sp>
        <p:nvSpPr>
          <p:cNvPr id="4" name="TextBox 3">
            <a:extLst>
              <a:ext uri="{FF2B5EF4-FFF2-40B4-BE49-F238E27FC236}">
                <a16:creationId xmlns:a16="http://schemas.microsoft.com/office/drawing/2014/main" id="{C3729FDA-F53E-9019-05E0-D65A50411DB3}"/>
              </a:ext>
            </a:extLst>
          </p:cNvPr>
          <p:cNvSpPr txBox="1"/>
          <p:nvPr/>
        </p:nvSpPr>
        <p:spPr>
          <a:xfrm>
            <a:off x="773724" y="675250"/>
            <a:ext cx="11057206" cy="1077218"/>
          </a:xfrm>
          <a:prstGeom prst="rect">
            <a:avLst/>
          </a:prstGeom>
          <a:noFill/>
        </p:spPr>
        <p:txBody>
          <a:bodyPr wrap="square" rtlCol="0">
            <a:spAutoFit/>
          </a:bodyPr>
          <a:lstStyle/>
          <a:p>
            <a:r>
              <a:rPr lang="en-CA" sz="3200" dirty="0" err="1"/>
              <a:t>israel</a:t>
            </a:r>
            <a:r>
              <a:rPr lang="en-CA" sz="3200" dirty="0"/>
              <a:t>* AND (coalition OR collaborative) AND government AND "political parties"</a:t>
            </a:r>
          </a:p>
        </p:txBody>
      </p:sp>
    </p:spTree>
    <p:extLst>
      <p:ext uri="{BB962C8B-B14F-4D97-AF65-F5344CB8AC3E}">
        <p14:creationId xmlns:p14="http://schemas.microsoft.com/office/powerpoint/2010/main" val="4125822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10220-E44E-479D-8B9A-ADA60E788127}"/>
              </a:ext>
            </a:extLst>
          </p:cNvPr>
          <p:cNvSpPr>
            <a:spLocks noGrp="1"/>
          </p:cNvSpPr>
          <p:nvPr>
            <p:ph type="title" idx="4294967295"/>
          </p:nvPr>
        </p:nvSpPr>
        <p:spPr>
          <a:xfrm>
            <a:off x="1269683" y="79693"/>
            <a:ext cx="10167937" cy="1179513"/>
          </a:xfrm>
        </p:spPr>
        <p:txBody>
          <a:bodyPr>
            <a:normAutofit/>
          </a:bodyPr>
          <a:lstStyle/>
          <a:p>
            <a:r>
              <a:rPr lang="en-US" dirty="0"/>
              <a:t>Political Science Complete: Articles</a:t>
            </a:r>
            <a:endParaRPr lang="en-CA" dirty="0"/>
          </a:p>
        </p:txBody>
      </p:sp>
      <p:pic>
        <p:nvPicPr>
          <p:cNvPr id="5" name="Picture 4">
            <a:extLst>
              <a:ext uri="{FF2B5EF4-FFF2-40B4-BE49-F238E27FC236}">
                <a16:creationId xmlns:a16="http://schemas.microsoft.com/office/drawing/2014/main" id="{9CE7C5D8-6D74-495C-BD23-269C6A1E7497}"/>
              </a:ext>
            </a:extLst>
          </p:cNvPr>
          <p:cNvPicPr>
            <a:picLocks noChangeAspect="1"/>
          </p:cNvPicPr>
          <p:nvPr/>
        </p:nvPicPr>
        <p:blipFill>
          <a:blip r:embed="rId2"/>
          <a:stretch>
            <a:fillRect/>
          </a:stretch>
        </p:blipFill>
        <p:spPr>
          <a:xfrm>
            <a:off x="1202314" y="3738364"/>
            <a:ext cx="2370078" cy="2670760"/>
          </a:xfrm>
          <a:prstGeom prst="rect">
            <a:avLst/>
          </a:prstGeom>
          <a:ln>
            <a:noFill/>
          </a:ln>
          <a:effectLst>
            <a:outerShdw blurRad="292100" dist="139700" dir="2700000" algn="tl" rotWithShape="0">
              <a:srgbClr val="333333">
                <a:alpha val="65000"/>
              </a:srgbClr>
            </a:outerShdw>
          </a:effectLst>
        </p:spPr>
      </p:pic>
      <p:sp>
        <p:nvSpPr>
          <p:cNvPr id="8" name="Oval 7">
            <a:extLst>
              <a:ext uri="{FF2B5EF4-FFF2-40B4-BE49-F238E27FC236}">
                <a16:creationId xmlns:a16="http://schemas.microsoft.com/office/drawing/2014/main" id="{034533E5-E1B9-4E4B-AB78-C7D188F70E88}"/>
              </a:ext>
            </a:extLst>
          </p:cNvPr>
          <p:cNvSpPr/>
          <p:nvPr/>
        </p:nvSpPr>
        <p:spPr>
          <a:xfrm>
            <a:off x="1379349" y="4595248"/>
            <a:ext cx="1952787" cy="51919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BEEFB6E5-0AC2-B2A3-47D3-CBBC69D74264}"/>
              </a:ext>
            </a:extLst>
          </p:cNvPr>
          <p:cNvPicPr>
            <a:picLocks noChangeAspect="1"/>
          </p:cNvPicPr>
          <p:nvPr/>
        </p:nvPicPr>
        <p:blipFill>
          <a:blip r:embed="rId3"/>
          <a:stretch>
            <a:fillRect/>
          </a:stretch>
        </p:blipFill>
        <p:spPr>
          <a:xfrm>
            <a:off x="922843" y="1038382"/>
            <a:ext cx="7763957" cy="2390618"/>
          </a:xfrm>
          <a:prstGeom prst="rect">
            <a:avLst/>
          </a:prstGeom>
        </p:spPr>
      </p:pic>
      <p:pic>
        <p:nvPicPr>
          <p:cNvPr id="12" name="Picture 11">
            <a:extLst>
              <a:ext uri="{FF2B5EF4-FFF2-40B4-BE49-F238E27FC236}">
                <a16:creationId xmlns:a16="http://schemas.microsoft.com/office/drawing/2014/main" id="{E356D052-17FA-130E-88DA-83BE117363A7}"/>
              </a:ext>
            </a:extLst>
          </p:cNvPr>
          <p:cNvPicPr>
            <a:picLocks noChangeAspect="1"/>
          </p:cNvPicPr>
          <p:nvPr/>
        </p:nvPicPr>
        <p:blipFill>
          <a:blip r:embed="rId4"/>
          <a:stretch>
            <a:fillRect/>
          </a:stretch>
        </p:blipFill>
        <p:spPr>
          <a:xfrm>
            <a:off x="4463028" y="3738364"/>
            <a:ext cx="2305050" cy="2619375"/>
          </a:xfrm>
          <a:prstGeom prst="rect">
            <a:avLst/>
          </a:prstGeom>
          <a:ln>
            <a:noFill/>
          </a:ln>
          <a:effectLst>
            <a:outerShdw blurRad="292100" dist="139700" dir="2700000" algn="tl" rotWithShape="0">
              <a:srgbClr val="333333">
                <a:alpha val="65000"/>
              </a:srgbClr>
            </a:outerShdw>
          </a:effectLst>
        </p:spPr>
      </p:pic>
      <p:sp>
        <p:nvSpPr>
          <p:cNvPr id="3" name="Arrow: Right 2">
            <a:extLst>
              <a:ext uri="{FF2B5EF4-FFF2-40B4-BE49-F238E27FC236}">
                <a16:creationId xmlns:a16="http://schemas.microsoft.com/office/drawing/2014/main" id="{B11E3E55-58BE-4A6A-97C4-7D77CECA181E}"/>
              </a:ext>
            </a:extLst>
          </p:cNvPr>
          <p:cNvSpPr/>
          <p:nvPr/>
        </p:nvSpPr>
        <p:spPr>
          <a:xfrm>
            <a:off x="5302898" y="6009027"/>
            <a:ext cx="1976034" cy="34871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a:extLst>
              <a:ext uri="{FF2B5EF4-FFF2-40B4-BE49-F238E27FC236}">
                <a16:creationId xmlns:a16="http://schemas.microsoft.com/office/drawing/2014/main" id="{3976129B-589A-28A0-D496-D387F48E5169}"/>
              </a:ext>
            </a:extLst>
          </p:cNvPr>
          <p:cNvPicPr>
            <a:picLocks noChangeAspect="1"/>
          </p:cNvPicPr>
          <p:nvPr/>
        </p:nvPicPr>
        <p:blipFill>
          <a:blip r:embed="rId5"/>
          <a:stretch>
            <a:fillRect/>
          </a:stretch>
        </p:blipFill>
        <p:spPr>
          <a:xfrm>
            <a:off x="7743260" y="2945562"/>
            <a:ext cx="3950212" cy="3546904"/>
          </a:xfrm>
          <a:prstGeom prst="rect">
            <a:avLst/>
          </a:prstGeom>
        </p:spPr>
      </p:pic>
    </p:spTree>
    <p:extLst>
      <p:ext uri="{BB962C8B-B14F-4D97-AF65-F5344CB8AC3E}">
        <p14:creationId xmlns:p14="http://schemas.microsoft.com/office/powerpoint/2010/main" val="342494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E7E5CF-F9C7-4238-ABFF-C974A83819D4}"/>
              </a:ext>
            </a:extLst>
          </p:cNvPr>
          <p:cNvPicPr>
            <a:picLocks noChangeAspect="1"/>
          </p:cNvPicPr>
          <p:nvPr/>
        </p:nvPicPr>
        <p:blipFill>
          <a:blip r:embed="rId2"/>
          <a:stretch>
            <a:fillRect/>
          </a:stretch>
        </p:blipFill>
        <p:spPr>
          <a:xfrm>
            <a:off x="795851" y="215966"/>
            <a:ext cx="9925050" cy="2562225"/>
          </a:xfrm>
          <a:prstGeom prst="rect">
            <a:avLst/>
          </a:prstGeom>
        </p:spPr>
      </p:pic>
      <p:sp>
        <p:nvSpPr>
          <p:cNvPr id="3" name="Callout: Up Arrow 2">
            <a:extLst>
              <a:ext uri="{FF2B5EF4-FFF2-40B4-BE49-F238E27FC236}">
                <a16:creationId xmlns:a16="http://schemas.microsoft.com/office/drawing/2014/main" id="{C3D21634-A578-490E-A3C4-79CD7FD902CE}"/>
              </a:ext>
            </a:extLst>
          </p:cNvPr>
          <p:cNvSpPr/>
          <p:nvPr/>
        </p:nvSpPr>
        <p:spPr>
          <a:xfrm>
            <a:off x="6740973" y="1087861"/>
            <a:ext cx="2208627" cy="1843224"/>
          </a:xfrm>
          <a:prstGeom prst="upArrow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can search for a specific political party, as a “CO Company Entity”</a:t>
            </a:r>
            <a:endParaRPr lang="en-CA" dirty="0"/>
          </a:p>
        </p:txBody>
      </p:sp>
      <p:pic>
        <p:nvPicPr>
          <p:cNvPr id="4" name="Picture 3">
            <a:extLst>
              <a:ext uri="{FF2B5EF4-FFF2-40B4-BE49-F238E27FC236}">
                <a16:creationId xmlns:a16="http://schemas.microsoft.com/office/drawing/2014/main" id="{117A0EE0-7FB6-4A81-A191-C5AD479807E8}"/>
              </a:ext>
            </a:extLst>
          </p:cNvPr>
          <p:cNvPicPr>
            <a:picLocks noChangeAspect="1"/>
          </p:cNvPicPr>
          <p:nvPr/>
        </p:nvPicPr>
        <p:blipFill>
          <a:blip r:embed="rId3"/>
          <a:stretch>
            <a:fillRect/>
          </a:stretch>
        </p:blipFill>
        <p:spPr>
          <a:xfrm>
            <a:off x="358429" y="3642847"/>
            <a:ext cx="10106025" cy="2886075"/>
          </a:xfrm>
          <a:prstGeom prst="rect">
            <a:avLst/>
          </a:prstGeom>
        </p:spPr>
      </p:pic>
      <p:sp>
        <p:nvSpPr>
          <p:cNvPr id="5" name="Callout: Left Arrow 4">
            <a:extLst>
              <a:ext uri="{FF2B5EF4-FFF2-40B4-BE49-F238E27FC236}">
                <a16:creationId xmlns:a16="http://schemas.microsoft.com/office/drawing/2014/main" id="{5956D532-7681-42AE-A57A-1421B48851FA}"/>
              </a:ext>
            </a:extLst>
          </p:cNvPr>
          <p:cNvSpPr/>
          <p:nvPr/>
        </p:nvSpPr>
        <p:spPr>
          <a:xfrm>
            <a:off x="6096000" y="3465450"/>
            <a:ext cx="3498574" cy="774495"/>
          </a:xfrm>
          <a:prstGeom prst="lef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Search in 2 databases at once</a:t>
            </a:r>
            <a:endParaRPr lang="en-CA" dirty="0"/>
          </a:p>
        </p:txBody>
      </p:sp>
      <p:pic>
        <p:nvPicPr>
          <p:cNvPr id="6" name="Picture 5">
            <a:extLst>
              <a:ext uri="{FF2B5EF4-FFF2-40B4-BE49-F238E27FC236}">
                <a16:creationId xmlns:a16="http://schemas.microsoft.com/office/drawing/2014/main" id="{51BAD3D6-F649-4125-848F-00F2F4B1181F}"/>
              </a:ext>
            </a:extLst>
          </p:cNvPr>
          <p:cNvPicPr>
            <a:picLocks noChangeAspect="1"/>
          </p:cNvPicPr>
          <p:nvPr/>
        </p:nvPicPr>
        <p:blipFill>
          <a:blip r:embed="rId4"/>
          <a:stretch>
            <a:fillRect/>
          </a:stretch>
        </p:blipFill>
        <p:spPr>
          <a:xfrm>
            <a:off x="8726970" y="4062547"/>
            <a:ext cx="3219450" cy="2419350"/>
          </a:xfrm>
          <a:prstGeom prst="rect">
            <a:avLst/>
          </a:prstGeom>
          <a:ln>
            <a:no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0E8F20E4-03CA-4834-A3EF-49A2E63B84E6}"/>
              </a:ext>
            </a:extLst>
          </p:cNvPr>
          <p:cNvSpPr/>
          <p:nvPr/>
        </p:nvSpPr>
        <p:spPr>
          <a:xfrm>
            <a:off x="8726970" y="5085884"/>
            <a:ext cx="1737484" cy="334255"/>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158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2E6141-E597-40E9-ABF6-4814FBDF1216}"/>
              </a:ext>
            </a:extLst>
          </p:cNvPr>
          <p:cNvPicPr>
            <a:picLocks noChangeAspect="1"/>
          </p:cNvPicPr>
          <p:nvPr/>
        </p:nvPicPr>
        <p:blipFill>
          <a:blip r:embed="rId2"/>
          <a:stretch>
            <a:fillRect/>
          </a:stretch>
        </p:blipFill>
        <p:spPr>
          <a:xfrm>
            <a:off x="0" y="923262"/>
            <a:ext cx="12192000" cy="5011475"/>
          </a:xfrm>
          <a:prstGeom prst="rect">
            <a:avLst/>
          </a:prstGeom>
        </p:spPr>
      </p:pic>
      <p:sp>
        <p:nvSpPr>
          <p:cNvPr id="3" name="Callout: Left Arrow 2">
            <a:extLst>
              <a:ext uri="{FF2B5EF4-FFF2-40B4-BE49-F238E27FC236}">
                <a16:creationId xmlns:a16="http://schemas.microsoft.com/office/drawing/2014/main" id="{030FA87D-8133-4A71-BE1B-6AFE8C7EF795}"/>
              </a:ext>
            </a:extLst>
          </p:cNvPr>
          <p:cNvSpPr/>
          <p:nvPr/>
        </p:nvSpPr>
        <p:spPr>
          <a:xfrm>
            <a:off x="1235242" y="1540041"/>
            <a:ext cx="3128211" cy="1395664"/>
          </a:xfrm>
          <a:prstGeom prst="leftArrow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Find it @ Concordia if  there is no PDF or HTML full text</a:t>
            </a:r>
            <a:endParaRPr lang="en-CA" dirty="0"/>
          </a:p>
        </p:txBody>
      </p:sp>
      <p:pic>
        <p:nvPicPr>
          <p:cNvPr id="4" name="Picture 3">
            <a:extLst>
              <a:ext uri="{FF2B5EF4-FFF2-40B4-BE49-F238E27FC236}">
                <a16:creationId xmlns:a16="http://schemas.microsoft.com/office/drawing/2014/main" id="{2E7EAE94-D7C1-4318-ADE4-12CEFB34BD7E}"/>
              </a:ext>
            </a:extLst>
          </p:cNvPr>
          <p:cNvPicPr>
            <a:picLocks noChangeAspect="1"/>
          </p:cNvPicPr>
          <p:nvPr/>
        </p:nvPicPr>
        <p:blipFill>
          <a:blip r:embed="rId3"/>
          <a:stretch>
            <a:fillRect/>
          </a:stretch>
        </p:blipFill>
        <p:spPr>
          <a:xfrm>
            <a:off x="2799347" y="0"/>
            <a:ext cx="6628635" cy="6858000"/>
          </a:xfrm>
          <a:prstGeom prst="rect">
            <a:avLst/>
          </a:prstGeom>
          <a:ln>
            <a:noFill/>
          </a:ln>
          <a:effectLst>
            <a:outerShdw blurRad="292100" dist="139700" dir="2700000" algn="tl" rotWithShape="0">
              <a:srgbClr val="333333">
                <a:alpha val="65000"/>
              </a:srgbClr>
            </a:outerShdw>
          </a:effectLst>
        </p:spPr>
      </p:pic>
      <p:sp>
        <p:nvSpPr>
          <p:cNvPr id="5" name="Arrow: Left 4">
            <a:extLst>
              <a:ext uri="{FF2B5EF4-FFF2-40B4-BE49-F238E27FC236}">
                <a16:creationId xmlns:a16="http://schemas.microsoft.com/office/drawing/2014/main" id="{8BB32FA7-35C1-435C-A1AE-32508FA66741}"/>
              </a:ext>
            </a:extLst>
          </p:cNvPr>
          <p:cNvSpPr/>
          <p:nvPr/>
        </p:nvSpPr>
        <p:spPr>
          <a:xfrm>
            <a:off x="4748463" y="3170319"/>
            <a:ext cx="641684" cy="5173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96F10A5A-4E3D-4220-8BBA-E0086155F792}"/>
              </a:ext>
            </a:extLst>
          </p:cNvPr>
          <p:cNvPicPr>
            <a:picLocks noChangeAspect="1"/>
          </p:cNvPicPr>
          <p:nvPr/>
        </p:nvPicPr>
        <p:blipFill>
          <a:blip r:embed="rId4"/>
          <a:stretch>
            <a:fillRect/>
          </a:stretch>
        </p:blipFill>
        <p:spPr>
          <a:xfrm>
            <a:off x="1870326" y="0"/>
            <a:ext cx="8451347"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88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EFFF0-2F0D-0D36-3FA3-A2FF8BBA2CFD}"/>
              </a:ext>
            </a:extLst>
          </p:cNvPr>
          <p:cNvSpPr txBox="1">
            <a:spLocks/>
          </p:cNvSpPr>
          <p:nvPr/>
        </p:nvSpPr>
        <p:spPr>
          <a:xfrm>
            <a:off x="2959938" y="0"/>
            <a:ext cx="10167937" cy="11795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dirty="0"/>
              <a:t>JSTOR: Articles</a:t>
            </a:r>
            <a:endParaRPr lang="en-CA" dirty="0"/>
          </a:p>
        </p:txBody>
      </p:sp>
      <p:pic>
        <p:nvPicPr>
          <p:cNvPr id="4" name="Picture 3">
            <a:extLst>
              <a:ext uri="{FF2B5EF4-FFF2-40B4-BE49-F238E27FC236}">
                <a16:creationId xmlns:a16="http://schemas.microsoft.com/office/drawing/2014/main" id="{CFA83867-D7B8-3D5E-9411-65308D1CACD7}"/>
              </a:ext>
            </a:extLst>
          </p:cNvPr>
          <p:cNvPicPr>
            <a:picLocks noChangeAspect="1"/>
          </p:cNvPicPr>
          <p:nvPr/>
        </p:nvPicPr>
        <p:blipFill>
          <a:blip r:embed="rId2"/>
          <a:stretch>
            <a:fillRect/>
          </a:stretch>
        </p:blipFill>
        <p:spPr>
          <a:xfrm>
            <a:off x="134370" y="0"/>
            <a:ext cx="4826602" cy="6858000"/>
          </a:xfrm>
          <a:prstGeom prst="rect">
            <a:avLst/>
          </a:prstGeom>
        </p:spPr>
      </p:pic>
      <p:pic>
        <p:nvPicPr>
          <p:cNvPr id="6" name="Picture 5">
            <a:extLst>
              <a:ext uri="{FF2B5EF4-FFF2-40B4-BE49-F238E27FC236}">
                <a16:creationId xmlns:a16="http://schemas.microsoft.com/office/drawing/2014/main" id="{D6915756-A348-1CD9-3385-402D0C221EDE}"/>
              </a:ext>
            </a:extLst>
          </p:cNvPr>
          <p:cNvPicPr>
            <a:picLocks noChangeAspect="1"/>
          </p:cNvPicPr>
          <p:nvPr/>
        </p:nvPicPr>
        <p:blipFill>
          <a:blip r:embed="rId3"/>
          <a:stretch>
            <a:fillRect/>
          </a:stretch>
        </p:blipFill>
        <p:spPr>
          <a:xfrm>
            <a:off x="5567507" y="3661353"/>
            <a:ext cx="3790950" cy="2952750"/>
          </a:xfrm>
          <a:prstGeom prst="rect">
            <a:avLst/>
          </a:prstGeom>
        </p:spPr>
      </p:pic>
      <p:sp>
        <p:nvSpPr>
          <p:cNvPr id="7" name="TextBox 6">
            <a:extLst>
              <a:ext uri="{FF2B5EF4-FFF2-40B4-BE49-F238E27FC236}">
                <a16:creationId xmlns:a16="http://schemas.microsoft.com/office/drawing/2014/main" id="{5FED8EB2-49ED-A5F6-DCF0-D4C587A45B66}"/>
              </a:ext>
            </a:extLst>
          </p:cNvPr>
          <p:cNvSpPr txBox="1"/>
          <p:nvPr/>
        </p:nvSpPr>
        <p:spPr>
          <a:xfrm>
            <a:off x="5902036" y="1257655"/>
            <a:ext cx="5070764" cy="1938992"/>
          </a:xfrm>
          <a:prstGeom prst="rect">
            <a:avLst/>
          </a:prstGeom>
          <a:noFill/>
        </p:spPr>
        <p:txBody>
          <a:bodyPr wrap="square" rtlCol="0">
            <a:spAutoFit/>
          </a:bodyPr>
          <a:lstStyle/>
          <a:p>
            <a:r>
              <a:rPr lang="en-CA" sz="2400" dirty="0" err="1"/>
              <a:t>israel</a:t>
            </a:r>
            <a:r>
              <a:rPr lang="en-CA" sz="2400" dirty="0"/>
              <a:t>*</a:t>
            </a:r>
          </a:p>
          <a:p>
            <a:r>
              <a:rPr lang="en-CA" sz="2400" dirty="0"/>
              <a:t>AND Ben-Gurion</a:t>
            </a:r>
          </a:p>
          <a:p>
            <a:r>
              <a:rPr lang="en-CA" sz="2400" dirty="0"/>
              <a:t>AND Netanyahu</a:t>
            </a:r>
          </a:p>
          <a:p>
            <a:r>
              <a:rPr lang="en-CA" sz="2400" dirty="0"/>
              <a:t>AND prime minister*</a:t>
            </a:r>
          </a:p>
          <a:p>
            <a:r>
              <a:rPr lang="en-CA" sz="2400" dirty="0"/>
              <a:t>AND power</a:t>
            </a:r>
          </a:p>
        </p:txBody>
      </p:sp>
      <p:sp>
        <p:nvSpPr>
          <p:cNvPr id="8" name="Callout: Left Arrow 7">
            <a:extLst>
              <a:ext uri="{FF2B5EF4-FFF2-40B4-BE49-F238E27FC236}">
                <a16:creationId xmlns:a16="http://schemas.microsoft.com/office/drawing/2014/main" id="{9AE74D77-2E76-0697-1624-401C68410518}"/>
              </a:ext>
            </a:extLst>
          </p:cNvPr>
          <p:cNvSpPr/>
          <p:nvPr/>
        </p:nvSpPr>
        <p:spPr>
          <a:xfrm>
            <a:off x="9232062" y="4100945"/>
            <a:ext cx="2451938" cy="1938992"/>
          </a:xfrm>
          <a:prstGeom prst="leftArrowCallou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Narrow by discipline</a:t>
            </a:r>
            <a:endParaRPr lang="en-CA" dirty="0"/>
          </a:p>
        </p:txBody>
      </p:sp>
      <p:sp>
        <p:nvSpPr>
          <p:cNvPr id="9" name="Oval 8">
            <a:extLst>
              <a:ext uri="{FF2B5EF4-FFF2-40B4-BE49-F238E27FC236}">
                <a16:creationId xmlns:a16="http://schemas.microsoft.com/office/drawing/2014/main" id="{D16EF6ED-956A-73B8-2C6B-D69634148206}"/>
              </a:ext>
            </a:extLst>
          </p:cNvPr>
          <p:cNvSpPr/>
          <p:nvPr/>
        </p:nvSpPr>
        <p:spPr>
          <a:xfrm>
            <a:off x="286719" y="6338806"/>
            <a:ext cx="953145" cy="170481"/>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95084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D6F8EA3-7CBD-4C0C-800D-BC3A70308ECF}"/>
              </a:ext>
            </a:extLst>
          </p:cNvPr>
          <p:cNvSpPr txBox="1"/>
          <p:nvPr/>
        </p:nvSpPr>
        <p:spPr>
          <a:xfrm>
            <a:off x="1787236" y="208257"/>
            <a:ext cx="7966364" cy="707886"/>
          </a:xfrm>
          <a:prstGeom prst="rect">
            <a:avLst/>
          </a:prstGeom>
          <a:noFill/>
        </p:spPr>
        <p:txBody>
          <a:bodyPr wrap="square" rtlCol="0">
            <a:spAutoFit/>
          </a:bodyPr>
          <a:lstStyle/>
          <a:p>
            <a:pPr algn="ctr"/>
            <a:r>
              <a:rPr lang="en-US" sz="4000" b="1" dirty="0"/>
              <a:t>Google Scholar </a:t>
            </a:r>
            <a:endParaRPr lang="en-CA" sz="4000" b="1" dirty="0"/>
          </a:p>
        </p:txBody>
      </p:sp>
      <p:pic>
        <p:nvPicPr>
          <p:cNvPr id="3" name="Picture 2">
            <a:extLst>
              <a:ext uri="{FF2B5EF4-FFF2-40B4-BE49-F238E27FC236}">
                <a16:creationId xmlns:a16="http://schemas.microsoft.com/office/drawing/2014/main" id="{86F55BA2-9AA7-B988-1BFD-A214546D0CA3}"/>
              </a:ext>
            </a:extLst>
          </p:cNvPr>
          <p:cNvPicPr>
            <a:picLocks noChangeAspect="1"/>
          </p:cNvPicPr>
          <p:nvPr/>
        </p:nvPicPr>
        <p:blipFill>
          <a:blip r:embed="rId2"/>
          <a:stretch>
            <a:fillRect/>
          </a:stretch>
        </p:blipFill>
        <p:spPr>
          <a:xfrm>
            <a:off x="1545247" y="1099127"/>
            <a:ext cx="7952469" cy="5390462"/>
          </a:xfrm>
          <a:prstGeom prst="rect">
            <a:avLst/>
          </a:prstGeom>
        </p:spPr>
      </p:pic>
      <p:sp>
        <p:nvSpPr>
          <p:cNvPr id="7" name="Rectangle: Rounded Corners 6">
            <a:extLst>
              <a:ext uri="{FF2B5EF4-FFF2-40B4-BE49-F238E27FC236}">
                <a16:creationId xmlns:a16="http://schemas.microsoft.com/office/drawing/2014/main" id="{394DEB0A-F919-4ABF-ACBA-2F673849B26E}"/>
              </a:ext>
            </a:extLst>
          </p:cNvPr>
          <p:cNvSpPr/>
          <p:nvPr/>
        </p:nvSpPr>
        <p:spPr>
          <a:xfrm>
            <a:off x="7973716" y="3133753"/>
            <a:ext cx="4068417" cy="16002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can narrow your search results by date, but you cannot narrow down to peer reviewed journal articles only in Google Scholar</a:t>
            </a:r>
            <a:endParaRPr lang="en-CA" dirty="0"/>
          </a:p>
        </p:txBody>
      </p:sp>
      <p:sp>
        <p:nvSpPr>
          <p:cNvPr id="8" name="Rectangle: Rounded Corners 7">
            <a:extLst>
              <a:ext uri="{FF2B5EF4-FFF2-40B4-BE49-F238E27FC236}">
                <a16:creationId xmlns:a16="http://schemas.microsoft.com/office/drawing/2014/main" id="{8EC5F467-3DB9-BAA1-371D-B289F5FA85C0}"/>
              </a:ext>
            </a:extLst>
          </p:cNvPr>
          <p:cNvSpPr/>
          <p:nvPr/>
        </p:nvSpPr>
        <p:spPr>
          <a:xfrm>
            <a:off x="1671782" y="1819564"/>
            <a:ext cx="1022502" cy="886691"/>
          </a:xfrm>
          <a:prstGeom prst="round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63655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4CA1-8F1F-4685-BED7-92945EC6069B}"/>
              </a:ext>
            </a:extLst>
          </p:cNvPr>
          <p:cNvSpPr>
            <a:spLocks noGrp="1"/>
          </p:cNvSpPr>
          <p:nvPr>
            <p:ph type="title"/>
          </p:nvPr>
        </p:nvSpPr>
        <p:spPr>
          <a:xfrm>
            <a:off x="838200" y="365125"/>
            <a:ext cx="5387502" cy="1325563"/>
          </a:xfrm>
        </p:spPr>
        <p:txBody>
          <a:bodyPr>
            <a:normAutofit/>
          </a:bodyPr>
          <a:lstStyle/>
          <a:p>
            <a:r>
              <a:rPr lang="en-US" dirty="0"/>
              <a:t>Library Services</a:t>
            </a:r>
            <a:endParaRPr lang="en-CA" dirty="0"/>
          </a:p>
        </p:txBody>
      </p:sp>
      <p:sp>
        <p:nvSpPr>
          <p:cNvPr id="3" name="Content Placeholder 2">
            <a:extLst>
              <a:ext uri="{FF2B5EF4-FFF2-40B4-BE49-F238E27FC236}">
                <a16:creationId xmlns:a16="http://schemas.microsoft.com/office/drawing/2014/main" id="{C1460C17-62EE-4F12-A5C5-2D0CF70B180A}"/>
              </a:ext>
            </a:extLst>
          </p:cNvPr>
          <p:cNvSpPr>
            <a:spLocks noGrp="1"/>
          </p:cNvSpPr>
          <p:nvPr>
            <p:ph idx="1"/>
          </p:nvPr>
        </p:nvSpPr>
        <p:spPr>
          <a:xfrm>
            <a:off x="422748" y="2055813"/>
            <a:ext cx="6000750" cy="4802187"/>
          </a:xfrm>
        </p:spPr>
        <p:txBody>
          <a:bodyPr>
            <a:normAutofit fontScale="92500" lnSpcReduction="10000"/>
          </a:bodyPr>
          <a:lstStyle/>
          <a:p>
            <a:pPr marL="0" indent="0">
              <a:buNone/>
              <a:defRPr/>
            </a:pPr>
            <a:r>
              <a:rPr lang="en-US" sz="1700" b="1" dirty="0"/>
              <a:t>Your student card is your library card.  </a:t>
            </a:r>
          </a:p>
          <a:p>
            <a:pPr marL="0" indent="0">
              <a:buNone/>
              <a:defRPr/>
            </a:pPr>
            <a:r>
              <a:rPr lang="en-US" sz="1700" dirty="0"/>
              <a:t>You need it to:</a:t>
            </a:r>
          </a:p>
          <a:p>
            <a:pPr>
              <a:defRPr/>
            </a:pPr>
            <a:r>
              <a:rPr lang="en-US" sz="1700" dirty="0"/>
              <a:t> borrow books (</a:t>
            </a:r>
            <a:r>
              <a:rPr lang="en-US" sz="1700" dirty="0">
                <a:hlinkClick r:id="rId2"/>
              </a:rPr>
              <a:t>up to 100 a time</a:t>
            </a:r>
            <a:r>
              <a:rPr lang="en-US" sz="1700" dirty="0"/>
              <a:t>)</a:t>
            </a:r>
          </a:p>
          <a:p>
            <a:pPr>
              <a:defRPr/>
            </a:pPr>
            <a:r>
              <a:rPr lang="en-US" sz="1700" dirty="0"/>
              <a:t>borrow a laptop and </a:t>
            </a:r>
            <a:r>
              <a:rPr lang="en-US" sz="1700" dirty="0">
                <a:hlinkClick r:id="rId3"/>
              </a:rPr>
              <a:t>other technology  </a:t>
            </a:r>
            <a:r>
              <a:rPr lang="en-US" sz="1700" dirty="0"/>
              <a:t>(for 24 hours)</a:t>
            </a:r>
          </a:p>
          <a:p>
            <a:pPr>
              <a:defRPr/>
            </a:pPr>
            <a:r>
              <a:rPr lang="en-US" sz="1700" dirty="0"/>
              <a:t>print on campus (</a:t>
            </a:r>
            <a:r>
              <a:rPr lang="en-US" sz="1700" dirty="0">
                <a:hlinkClick r:id="rId4"/>
              </a:rPr>
              <a:t>add money to your Dprint account</a:t>
            </a:r>
            <a:r>
              <a:rPr lang="en-US" sz="1700" dirty="0"/>
              <a:t>)</a:t>
            </a:r>
          </a:p>
          <a:p>
            <a:pPr>
              <a:defRPr/>
            </a:pPr>
            <a:r>
              <a:rPr lang="en-US" sz="1700" dirty="0"/>
              <a:t>access the library overnight during 24/7 hours.</a:t>
            </a:r>
          </a:p>
          <a:p>
            <a:pPr marL="45720" indent="0">
              <a:buNone/>
              <a:defRPr/>
            </a:pPr>
            <a:endParaRPr lang="en-US" sz="1700" dirty="0"/>
          </a:p>
          <a:p>
            <a:pPr marL="0" indent="0">
              <a:buNone/>
              <a:defRPr/>
            </a:pPr>
            <a:r>
              <a:rPr lang="en-US" sz="1700" dirty="0"/>
              <a:t> Webster library has </a:t>
            </a:r>
            <a:r>
              <a:rPr lang="en-US" sz="1700" dirty="0">
                <a:hlinkClick r:id="rId5"/>
              </a:rPr>
              <a:t>5 book scanners </a:t>
            </a:r>
            <a:r>
              <a:rPr lang="en-US" sz="1700" dirty="0"/>
              <a:t> (And Vanier has 2!) that can be used for free to scan chapters from our print books and email them to yourself as a PDF.</a:t>
            </a:r>
          </a:p>
          <a:p>
            <a:pPr marL="0" indent="0">
              <a:buNone/>
              <a:defRPr/>
            </a:pPr>
            <a:endParaRPr lang="en-US" sz="1700" dirty="0"/>
          </a:p>
          <a:p>
            <a:pPr marL="0" indent="0">
              <a:buNone/>
              <a:defRPr/>
            </a:pPr>
            <a:r>
              <a:rPr lang="en-US" sz="1700" dirty="0"/>
              <a:t> To use Library databases, access online articles and ebooks when you are </a:t>
            </a:r>
            <a:r>
              <a:rPr lang="en-US" sz="1700" b="1" dirty="0"/>
              <a:t>off campus</a:t>
            </a:r>
            <a:r>
              <a:rPr lang="en-US" sz="1700" dirty="0"/>
              <a:t>, login with your MyConcordia Netname and password.</a:t>
            </a:r>
            <a:endParaRPr lang="en-CA" sz="1700" dirty="0"/>
          </a:p>
          <a:p>
            <a:endParaRPr lang="en-CA" sz="1500" dirty="0"/>
          </a:p>
        </p:txBody>
      </p:sp>
      <p:pic>
        <p:nvPicPr>
          <p:cNvPr id="5" name="Picture 4" descr="Books stacked on a table">
            <a:extLst>
              <a:ext uri="{FF2B5EF4-FFF2-40B4-BE49-F238E27FC236}">
                <a16:creationId xmlns:a16="http://schemas.microsoft.com/office/drawing/2014/main" id="{1D5678AA-E662-BC9E-BDB7-F17B10A910EE}"/>
              </a:ext>
            </a:extLst>
          </p:cNvPr>
          <p:cNvPicPr>
            <a:picLocks noChangeAspect="1"/>
          </p:cNvPicPr>
          <p:nvPr/>
        </p:nvPicPr>
        <p:blipFill rotWithShape="1">
          <a:blip r:embed="rId6"/>
          <a:srcRect l="17326" r="15828"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Tree>
    <p:extLst>
      <p:ext uri="{BB962C8B-B14F-4D97-AF65-F5344CB8AC3E}">
        <p14:creationId xmlns:p14="http://schemas.microsoft.com/office/powerpoint/2010/main" val="1266833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E70B29-8A8D-F5B3-EA3F-BDAC7FCB38AE}"/>
              </a:ext>
            </a:extLst>
          </p:cNvPr>
          <p:cNvPicPr>
            <a:picLocks noChangeAspect="1"/>
          </p:cNvPicPr>
          <p:nvPr/>
        </p:nvPicPr>
        <p:blipFill>
          <a:blip r:embed="rId2"/>
          <a:stretch>
            <a:fillRect/>
          </a:stretch>
        </p:blipFill>
        <p:spPr>
          <a:xfrm>
            <a:off x="0" y="0"/>
            <a:ext cx="11249025" cy="5762625"/>
          </a:xfrm>
          <a:prstGeom prst="rect">
            <a:avLst/>
          </a:prstGeom>
        </p:spPr>
      </p:pic>
      <p:pic>
        <p:nvPicPr>
          <p:cNvPr id="9" name="Picture 8">
            <a:extLst>
              <a:ext uri="{FF2B5EF4-FFF2-40B4-BE49-F238E27FC236}">
                <a16:creationId xmlns:a16="http://schemas.microsoft.com/office/drawing/2014/main" id="{7DE2409B-2421-9D9C-CCB0-BDF0884F13DF}"/>
              </a:ext>
            </a:extLst>
          </p:cNvPr>
          <p:cNvPicPr>
            <a:picLocks noChangeAspect="1"/>
          </p:cNvPicPr>
          <p:nvPr/>
        </p:nvPicPr>
        <p:blipFill>
          <a:blip r:embed="rId3"/>
          <a:stretch>
            <a:fillRect/>
          </a:stretch>
        </p:blipFill>
        <p:spPr>
          <a:xfrm>
            <a:off x="2189595" y="1767610"/>
            <a:ext cx="9342687" cy="4559300"/>
          </a:xfrm>
          <a:prstGeom prst="rect">
            <a:avLst/>
          </a:prstGeom>
          <a:ln>
            <a:noFill/>
          </a:ln>
          <a:effectLst>
            <a:outerShdw blurRad="292100" dist="139700" dir="2700000" algn="tl" rotWithShape="0">
              <a:srgbClr val="333333">
                <a:alpha val="65000"/>
              </a:srgbClr>
            </a:outerShdw>
          </a:effectLst>
        </p:spPr>
      </p:pic>
      <p:sp>
        <p:nvSpPr>
          <p:cNvPr id="10" name="Arrow: Up 9">
            <a:extLst>
              <a:ext uri="{FF2B5EF4-FFF2-40B4-BE49-F238E27FC236}">
                <a16:creationId xmlns:a16="http://schemas.microsoft.com/office/drawing/2014/main" id="{F59C6F0A-D660-8871-65C1-890A030978A0}"/>
              </a:ext>
            </a:extLst>
          </p:cNvPr>
          <p:cNvSpPr/>
          <p:nvPr/>
        </p:nvSpPr>
        <p:spPr>
          <a:xfrm>
            <a:off x="157018" y="517236"/>
            <a:ext cx="230909" cy="1052946"/>
          </a:xfrm>
          <a:prstGeom prst="up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sp>
        <p:nvSpPr>
          <p:cNvPr id="11" name="Arrow: Left 10">
            <a:extLst>
              <a:ext uri="{FF2B5EF4-FFF2-40B4-BE49-F238E27FC236}">
                <a16:creationId xmlns:a16="http://schemas.microsoft.com/office/drawing/2014/main" id="{4506A1FE-A577-7A60-A79D-62271B8538D4}"/>
              </a:ext>
            </a:extLst>
          </p:cNvPr>
          <p:cNvSpPr/>
          <p:nvPr/>
        </p:nvSpPr>
        <p:spPr>
          <a:xfrm>
            <a:off x="1182848" y="4269996"/>
            <a:ext cx="1006747" cy="343949"/>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41C41647-7ADF-F058-BF2D-0E3B86C6610D}"/>
              </a:ext>
            </a:extLst>
          </p:cNvPr>
          <p:cNvSpPr/>
          <p:nvPr/>
        </p:nvSpPr>
        <p:spPr>
          <a:xfrm>
            <a:off x="2499919" y="3355596"/>
            <a:ext cx="1082180" cy="28522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Arrow: Right 12">
            <a:extLst>
              <a:ext uri="{FF2B5EF4-FFF2-40B4-BE49-F238E27FC236}">
                <a16:creationId xmlns:a16="http://schemas.microsoft.com/office/drawing/2014/main" id="{8BB95F08-E4A7-C017-BAF8-2D89CBF7DF5F}"/>
              </a:ext>
            </a:extLst>
          </p:cNvPr>
          <p:cNvSpPr/>
          <p:nvPr/>
        </p:nvSpPr>
        <p:spPr>
          <a:xfrm>
            <a:off x="8397380" y="5408432"/>
            <a:ext cx="922789" cy="489029"/>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952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fferent coloured question marks">
            <a:extLst>
              <a:ext uri="{FF2B5EF4-FFF2-40B4-BE49-F238E27FC236}">
                <a16:creationId xmlns:a16="http://schemas.microsoft.com/office/drawing/2014/main" id="{C0D1A35E-DAE6-7066-1C68-7EF2D5F8F22A}"/>
              </a:ext>
            </a:extLst>
          </p:cNvPr>
          <p:cNvPicPr>
            <a:picLocks noChangeAspect="1"/>
          </p:cNvPicPr>
          <p:nvPr/>
        </p:nvPicPr>
        <p:blipFill rotWithShape="1">
          <a:blip r:embed="rId2"/>
          <a:srcRect l="16292" r="17420"/>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Title 1">
            <a:extLst>
              <a:ext uri="{FF2B5EF4-FFF2-40B4-BE49-F238E27FC236}">
                <a16:creationId xmlns:a16="http://schemas.microsoft.com/office/drawing/2014/main" id="{219C4519-C938-43F1-84EE-60177D79B406}"/>
              </a:ext>
            </a:extLst>
          </p:cNvPr>
          <p:cNvSpPr>
            <a:spLocks noGrp="1"/>
          </p:cNvSpPr>
          <p:nvPr>
            <p:ph type="title"/>
          </p:nvPr>
        </p:nvSpPr>
        <p:spPr>
          <a:xfrm>
            <a:off x="981563" y="1826933"/>
            <a:ext cx="4023360" cy="3204134"/>
          </a:xfrm>
        </p:spPr>
        <p:txBody>
          <a:bodyPr vert="horz" lIns="91440" tIns="45720" rIns="91440" bIns="45720" rtlCol="0" anchor="b">
            <a:normAutofit fontScale="90000"/>
          </a:bodyPr>
          <a:lstStyle/>
          <a:p>
            <a:r>
              <a:rPr lang="en-US" sz="3700" dirty="0"/>
              <a:t>What is peer review? </a:t>
            </a:r>
            <a:br>
              <a:rPr lang="en-US" sz="3700" dirty="0"/>
            </a:br>
            <a:br>
              <a:rPr lang="en-US" sz="3700" dirty="0"/>
            </a:br>
            <a:r>
              <a:rPr lang="en-US" sz="3700" dirty="0"/>
              <a:t>What are peer reviewed, scholarly articles?</a:t>
            </a:r>
          </a:p>
        </p:txBody>
      </p:sp>
    </p:spTree>
    <p:extLst>
      <p:ext uri="{BB962C8B-B14F-4D97-AF65-F5344CB8AC3E}">
        <p14:creationId xmlns:p14="http://schemas.microsoft.com/office/powerpoint/2010/main" val="1317606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E9323-A1D5-446C-9705-6A1238FFF4E3}"/>
              </a:ext>
            </a:extLst>
          </p:cNvPr>
          <p:cNvSpPr>
            <a:spLocks noGrp="1"/>
          </p:cNvSpPr>
          <p:nvPr>
            <p:ph type="title" idx="4294967295"/>
          </p:nvPr>
        </p:nvSpPr>
        <p:spPr>
          <a:xfrm>
            <a:off x="1524000" y="2330920"/>
            <a:ext cx="9144000" cy="2764028"/>
          </a:xfrm>
        </p:spPr>
        <p:txBody>
          <a:bodyPr vert="horz" lIns="91440" tIns="45720" rIns="91440" bIns="45720" rtlCol="0" anchor="ctr">
            <a:noAutofit/>
          </a:bodyPr>
          <a:lstStyle/>
          <a:p>
            <a:pPr marL="45720" indent="0"/>
            <a:r>
              <a:rPr lang="en-US" sz="2400" dirty="0"/>
              <a:t>Has the article gone through the peer review process?</a:t>
            </a:r>
            <a:br>
              <a:rPr lang="en-US" sz="2400" dirty="0"/>
            </a:br>
            <a:r>
              <a:rPr lang="en-US" sz="2400" b="1" dirty="0"/>
              <a:t>What is peer review?</a:t>
            </a:r>
            <a:br>
              <a:rPr lang="en-US" sz="2400" b="1" dirty="0"/>
            </a:br>
            <a:br>
              <a:rPr lang="en-US" sz="2400" dirty="0"/>
            </a:br>
            <a:r>
              <a:rPr lang="en-US" sz="2400" b="0" dirty="0"/>
              <a:t>Peer review is a system used to decide if an article should be published in a peer-reviewed journal. Each paper submitted to a peer-reviewed journal is read and evaluated by experts in the article’s subject area. </a:t>
            </a:r>
            <a:br>
              <a:rPr lang="en-US" sz="2400" b="0" dirty="0"/>
            </a:br>
            <a:br>
              <a:rPr lang="en-US" sz="2400" b="0" dirty="0"/>
            </a:br>
            <a:r>
              <a:rPr lang="en-US" sz="2400" b="0" dirty="0"/>
              <a:t>The reviewers assess the article’s validity, importance, and originality, and then recommend whether it should be printed in the journal. </a:t>
            </a:r>
            <a:br>
              <a:rPr lang="en-US" sz="2400" b="0" dirty="0"/>
            </a:br>
            <a:br>
              <a:rPr lang="en-US" sz="2400" b="0" dirty="0"/>
            </a:br>
            <a:r>
              <a:rPr lang="en-US" sz="2400" b="0" dirty="0"/>
              <a:t>The reviewers’ suggestions are considered by the journal’s editor, who makes the final decision about whether to accept or reject the article.</a:t>
            </a:r>
            <a:br>
              <a:rPr lang="en-US" sz="2400" b="0" dirty="0"/>
            </a:br>
            <a:br>
              <a:rPr lang="en-US" sz="2800" b="0" dirty="0"/>
            </a:br>
            <a:br>
              <a:rPr lang="en-US" sz="2800" b="0" dirty="0"/>
            </a:br>
            <a:r>
              <a:rPr lang="en-US" sz="2800" b="0" dirty="0">
                <a:hlinkClick r:id="rId2"/>
              </a:rPr>
              <a:t>Criteria for evaluating academic or scholarly articles</a:t>
            </a:r>
            <a:br>
              <a:rPr lang="en-US" sz="2800" b="0" dirty="0"/>
            </a:br>
            <a:endParaRPr lang="en-US" sz="2800" b="0" dirty="0"/>
          </a:p>
        </p:txBody>
      </p:sp>
    </p:spTree>
    <p:extLst>
      <p:ext uri="{BB962C8B-B14F-4D97-AF65-F5344CB8AC3E}">
        <p14:creationId xmlns:p14="http://schemas.microsoft.com/office/powerpoint/2010/main" val="2544178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39FE89-DAE6-43CD-B818-F8BCC34D24E3}"/>
              </a:ext>
            </a:extLst>
          </p:cNvPr>
          <p:cNvPicPr>
            <a:picLocks noChangeAspect="1"/>
          </p:cNvPicPr>
          <p:nvPr/>
        </p:nvPicPr>
        <p:blipFill>
          <a:blip r:embed="rId2"/>
          <a:stretch>
            <a:fillRect/>
          </a:stretch>
        </p:blipFill>
        <p:spPr>
          <a:xfrm>
            <a:off x="2548075" y="0"/>
            <a:ext cx="7095850" cy="6858000"/>
          </a:xfrm>
          <a:prstGeom prst="rect">
            <a:avLst/>
          </a:prstGeom>
        </p:spPr>
      </p:pic>
    </p:spTree>
    <p:extLst>
      <p:ext uri="{BB962C8B-B14F-4D97-AF65-F5344CB8AC3E}">
        <p14:creationId xmlns:p14="http://schemas.microsoft.com/office/powerpoint/2010/main" val="2561858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F416B5-C773-4931-BCD7-0F841D78271A}"/>
              </a:ext>
            </a:extLst>
          </p:cNvPr>
          <p:cNvPicPr>
            <a:picLocks noChangeAspect="1"/>
          </p:cNvPicPr>
          <p:nvPr/>
        </p:nvPicPr>
        <p:blipFill>
          <a:blip r:embed="rId2"/>
          <a:stretch>
            <a:fillRect/>
          </a:stretch>
        </p:blipFill>
        <p:spPr>
          <a:xfrm>
            <a:off x="466725" y="481012"/>
            <a:ext cx="11258550" cy="5895975"/>
          </a:xfrm>
          <a:prstGeom prst="rect">
            <a:avLst/>
          </a:prstGeom>
        </p:spPr>
      </p:pic>
      <p:sp>
        <p:nvSpPr>
          <p:cNvPr id="3" name="Arrow: Left 2">
            <a:extLst>
              <a:ext uri="{FF2B5EF4-FFF2-40B4-BE49-F238E27FC236}">
                <a16:creationId xmlns:a16="http://schemas.microsoft.com/office/drawing/2014/main" id="{2BB7D3D9-D6D6-47EE-A541-872451474E6D}"/>
              </a:ext>
            </a:extLst>
          </p:cNvPr>
          <p:cNvSpPr/>
          <p:nvPr/>
        </p:nvSpPr>
        <p:spPr>
          <a:xfrm>
            <a:off x="4028661" y="3193774"/>
            <a:ext cx="781878" cy="4240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a:extLst>
              <a:ext uri="{FF2B5EF4-FFF2-40B4-BE49-F238E27FC236}">
                <a16:creationId xmlns:a16="http://schemas.microsoft.com/office/drawing/2014/main" id="{B52040D2-E8BE-435C-964D-F0E981EE4085}"/>
              </a:ext>
            </a:extLst>
          </p:cNvPr>
          <p:cNvPicPr>
            <a:picLocks noChangeAspect="1"/>
          </p:cNvPicPr>
          <p:nvPr/>
        </p:nvPicPr>
        <p:blipFill>
          <a:blip r:embed="rId3"/>
          <a:stretch>
            <a:fillRect/>
          </a:stretch>
        </p:blipFill>
        <p:spPr>
          <a:xfrm>
            <a:off x="6096000" y="1850231"/>
            <a:ext cx="4457700" cy="34290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617ED11B-B2E4-452F-BAAB-85074470015C}"/>
              </a:ext>
            </a:extLst>
          </p:cNvPr>
          <p:cNvPicPr>
            <a:picLocks noChangeAspect="1"/>
          </p:cNvPicPr>
          <p:nvPr/>
        </p:nvPicPr>
        <p:blipFill>
          <a:blip r:embed="rId4"/>
          <a:stretch>
            <a:fillRect/>
          </a:stretch>
        </p:blipFill>
        <p:spPr>
          <a:xfrm>
            <a:off x="233363" y="454094"/>
            <a:ext cx="6934200" cy="5295900"/>
          </a:xfrm>
          <a:prstGeom prst="rect">
            <a:avLst/>
          </a:prstGeom>
        </p:spPr>
      </p:pic>
      <p:pic>
        <p:nvPicPr>
          <p:cNvPr id="5" name="Picture 4">
            <a:extLst>
              <a:ext uri="{FF2B5EF4-FFF2-40B4-BE49-F238E27FC236}">
                <a16:creationId xmlns:a16="http://schemas.microsoft.com/office/drawing/2014/main" id="{65AFD094-7AF4-4D2C-802D-C7DD194D0A5B}"/>
              </a:ext>
            </a:extLst>
          </p:cNvPr>
          <p:cNvPicPr>
            <a:picLocks noChangeAspect="1"/>
          </p:cNvPicPr>
          <p:nvPr/>
        </p:nvPicPr>
        <p:blipFill>
          <a:blip r:embed="rId5"/>
          <a:stretch>
            <a:fillRect/>
          </a:stretch>
        </p:blipFill>
        <p:spPr>
          <a:xfrm>
            <a:off x="6456443" y="1822812"/>
            <a:ext cx="5750155" cy="4558050"/>
          </a:xfrm>
          <a:prstGeom prst="rect">
            <a:avLst/>
          </a:prstGeom>
        </p:spPr>
      </p:pic>
      <p:sp>
        <p:nvSpPr>
          <p:cNvPr id="7" name="Rectangle 6">
            <a:extLst>
              <a:ext uri="{FF2B5EF4-FFF2-40B4-BE49-F238E27FC236}">
                <a16:creationId xmlns:a16="http://schemas.microsoft.com/office/drawing/2014/main" id="{795F008E-9E73-46B2-9469-1EA99136BE98}"/>
              </a:ext>
            </a:extLst>
          </p:cNvPr>
          <p:cNvSpPr/>
          <p:nvPr/>
        </p:nvSpPr>
        <p:spPr>
          <a:xfrm>
            <a:off x="7179839" y="141375"/>
            <a:ext cx="4457700" cy="196639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Citations throughout the article and an extensive reference list/bibliography/endnotes/footnotes is available at the end of the article.</a:t>
            </a:r>
            <a:endParaRPr lang="en-CA" dirty="0"/>
          </a:p>
        </p:txBody>
      </p:sp>
      <p:sp>
        <p:nvSpPr>
          <p:cNvPr id="8" name="Rectangle: Rounded Corners 7">
            <a:extLst>
              <a:ext uri="{FF2B5EF4-FFF2-40B4-BE49-F238E27FC236}">
                <a16:creationId xmlns:a16="http://schemas.microsoft.com/office/drawing/2014/main" id="{DDF2D5B8-A397-4306-BC98-AE89F42F98E3}"/>
              </a:ext>
            </a:extLst>
          </p:cNvPr>
          <p:cNvSpPr/>
          <p:nvPr/>
        </p:nvSpPr>
        <p:spPr>
          <a:xfrm>
            <a:off x="3611105" y="2115519"/>
            <a:ext cx="2836190" cy="424069"/>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Rounded Corners 8">
            <a:extLst>
              <a:ext uri="{FF2B5EF4-FFF2-40B4-BE49-F238E27FC236}">
                <a16:creationId xmlns:a16="http://schemas.microsoft.com/office/drawing/2014/main" id="{B8C058C4-5AE9-4405-AA37-1347DCFBC254}"/>
              </a:ext>
            </a:extLst>
          </p:cNvPr>
          <p:cNvSpPr/>
          <p:nvPr/>
        </p:nvSpPr>
        <p:spPr>
          <a:xfrm>
            <a:off x="3594881" y="3429000"/>
            <a:ext cx="2982442" cy="600559"/>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Rounded Corners 9">
            <a:extLst>
              <a:ext uri="{FF2B5EF4-FFF2-40B4-BE49-F238E27FC236}">
                <a16:creationId xmlns:a16="http://schemas.microsoft.com/office/drawing/2014/main" id="{4DEE8A15-2C3C-4614-9B2D-45D4A7174470}"/>
              </a:ext>
            </a:extLst>
          </p:cNvPr>
          <p:cNvSpPr/>
          <p:nvPr/>
        </p:nvSpPr>
        <p:spPr>
          <a:xfrm>
            <a:off x="705173" y="4618495"/>
            <a:ext cx="2889708" cy="600559"/>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Arrow: Left 10">
            <a:extLst>
              <a:ext uri="{FF2B5EF4-FFF2-40B4-BE49-F238E27FC236}">
                <a16:creationId xmlns:a16="http://schemas.microsoft.com/office/drawing/2014/main" id="{3BC80A94-A2D7-4A13-9C18-E38558AFC514}"/>
              </a:ext>
            </a:extLst>
          </p:cNvPr>
          <p:cNvSpPr/>
          <p:nvPr/>
        </p:nvSpPr>
        <p:spPr>
          <a:xfrm>
            <a:off x="7862784" y="4107051"/>
            <a:ext cx="994497" cy="379708"/>
          </a:xfrm>
          <a:prstGeom prst="lef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0808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en placed on top of a signature line">
            <a:extLst>
              <a:ext uri="{FF2B5EF4-FFF2-40B4-BE49-F238E27FC236}">
                <a16:creationId xmlns:a16="http://schemas.microsoft.com/office/drawing/2014/main" id="{A8A6E03E-F046-400E-ECCF-A34C5831779B}"/>
              </a:ext>
            </a:extLst>
          </p:cNvPr>
          <p:cNvPicPr>
            <a:picLocks noChangeAspect="1"/>
          </p:cNvPicPr>
          <p:nvPr/>
        </p:nvPicPr>
        <p:blipFill rotWithShape="1">
          <a:blip r:embed="rId2"/>
          <a:srcRect b="15730"/>
          <a:stretch/>
        </p:blipFill>
        <p:spPr>
          <a:xfrm>
            <a:off x="20" y="10"/>
            <a:ext cx="12191981" cy="6857990"/>
          </a:xfrm>
          <a:prstGeom prst="rect">
            <a:avLst/>
          </a:prstGeom>
        </p:spPr>
      </p:pic>
      <p:sp>
        <p:nvSpPr>
          <p:cNvPr id="14" name="Rectangle 13">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solidFill>
                  <a:schemeClr val="bg1"/>
                </a:solidFill>
              </a:rPr>
              <a:t>Citing your sources</a:t>
            </a:r>
          </a:p>
        </p:txBody>
      </p:sp>
    </p:spTree>
    <p:extLst>
      <p:ext uri="{BB962C8B-B14F-4D97-AF65-F5344CB8AC3E}">
        <p14:creationId xmlns:p14="http://schemas.microsoft.com/office/powerpoint/2010/main" val="1968104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165913"/>
            <a:ext cx="10772775" cy="1658198"/>
          </a:xfrm>
        </p:spPr>
        <p:txBody>
          <a:bodyPr/>
          <a:lstStyle/>
          <a:p>
            <a:r>
              <a:rPr lang="en-US" dirty="0"/>
              <a:t>Citation Resources </a:t>
            </a:r>
            <a:endParaRPr lang="en-CA" dirty="0"/>
          </a:p>
        </p:txBody>
      </p:sp>
      <p:sp>
        <p:nvSpPr>
          <p:cNvPr id="3" name="Content Placeholder 2"/>
          <p:cNvSpPr>
            <a:spLocks noGrp="1"/>
          </p:cNvSpPr>
          <p:nvPr>
            <p:ph idx="1"/>
          </p:nvPr>
        </p:nvSpPr>
        <p:spPr>
          <a:xfrm>
            <a:off x="601076" y="1679732"/>
            <a:ext cx="10753725" cy="4328037"/>
          </a:xfrm>
        </p:spPr>
        <p:txBody>
          <a:bodyPr>
            <a:noAutofit/>
          </a:bodyPr>
          <a:lstStyle/>
          <a:p>
            <a:pPr marL="0" indent="0">
              <a:buNone/>
            </a:pPr>
            <a:endParaRPr lang="en-US" sz="3600" dirty="0"/>
          </a:p>
          <a:p>
            <a:r>
              <a:rPr lang="en-US" sz="3600" dirty="0"/>
              <a:t>Help and How to: </a:t>
            </a:r>
            <a:r>
              <a:rPr lang="en-US" sz="3600" dirty="0">
                <a:hlinkClick r:id="rId2"/>
              </a:rPr>
              <a:t>How to Cite </a:t>
            </a:r>
            <a:endParaRPr lang="en-US" sz="3600" dirty="0"/>
          </a:p>
          <a:p>
            <a:r>
              <a:rPr lang="en-US" sz="3600" b="1" dirty="0">
                <a:hlinkClick r:id="rId3"/>
              </a:rPr>
              <a:t>Chicago (Author-Date) style guide</a:t>
            </a:r>
            <a:endParaRPr lang="en-US" sz="3600" b="1" dirty="0"/>
          </a:p>
          <a:p>
            <a:r>
              <a:rPr lang="en-US" sz="3600" dirty="0">
                <a:hlinkClick r:id="rId4"/>
              </a:rPr>
              <a:t>Citation Help for Undergrads Online! </a:t>
            </a:r>
            <a:r>
              <a:rPr lang="en-US" sz="3600" dirty="0"/>
              <a:t>Nov 16, 2023 11am-12pm</a:t>
            </a:r>
          </a:p>
        </p:txBody>
      </p:sp>
    </p:spTree>
    <p:extLst>
      <p:ext uri="{BB962C8B-B14F-4D97-AF65-F5344CB8AC3E}">
        <p14:creationId xmlns:p14="http://schemas.microsoft.com/office/powerpoint/2010/main" val="635227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0"/>
            <a:ext cx="10772775" cy="1658198"/>
          </a:xfrm>
        </p:spPr>
        <p:txBody>
          <a:bodyPr/>
          <a:lstStyle/>
          <a:p>
            <a:r>
              <a:rPr lang="en-US" dirty="0"/>
              <a:t>Wrap up</a:t>
            </a:r>
            <a:endParaRPr lang="en-CA" dirty="0"/>
          </a:p>
        </p:txBody>
      </p:sp>
      <p:sp>
        <p:nvSpPr>
          <p:cNvPr id="3" name="Content Placeholder 2"/>
          <p:cNvSpPr>
            <a:spLocks noGrp="1"/>
          </p:cNvSpPr>
          <p:nvPr>
            <p:ph idx="1"/>
          </p:nvPr>
        </p:nvSpPr>
        <p:spPr>
          <a:xfrm>
            <a:off x="657606" y="2075263"/>
            <a:ext cx="11190848" cy="4364283"/>
          </a:xfrm>
        </p:spPr>
        <p:txBody>
          <a:bodyPr>
            <a:noAutofit/>
          </a:bodyPr>
          <a:lstStyle/>
          <a:p>
            <a:pPr>
              <a:buFont typeface="Arial" panose="020B0604020202020204" pitchFamily="34" charset="0"/>
              <a:buChar char="•"/>
            </a:pPr>
            <a:r>
              <a:rPr lang="en-US" sz="3200" dirty="0"/>
              <a:t>Political Science subject guide - POLI 322 Course guide provides quick access to key resources </a:t>
            </a:r>
          </a:p>
          <a:p>
            <a:pPr>
              <a:buFont typeface="Arial" panose="020B0604020202020204" pitchFamily="34" charset="0"/>
              <a:buChar char="•"/>
            </a:pPr>
            <a:r>
              <a:rPr lang="en-US" sz="3200" dirty="0"/>
              <a:t>The </a:t>
            </a:r>
            <a:r>
              <a:rPr lang="en-US" sz="3200" dirty="0" err="1"/>
              <a:t>poli</a:t>
            </a:r>
            <a:r>
              <a:rPr lang="en-US" sz="3200" dirty="0"/>
              <a:t> subject librarian (Michelle) is here to help</a:t>
            </a:r>
          </a:p>
          <a:p>
            <a:pPr>
              <a:buFont typeface="Arial" panose="020B0604020202020204" pitchFamily="34" charset="0"/>
              <a:buChar char="•"/>
            </a:pPr>
            <a:r>
              <a:rPr lang="en-US" sz="3200" dirty="0"/>
              <a:t>Your sources must collectively answer your research question</a:t>
            </a:r>
          </a:p>
          <a:p>
            <a:pPr>
              <a:buFont typeface="Arial" panose="020B0604020202020204" pitchFamily="34" charset="0"/>
              <a:buChar char="•"/>
            </a:pPr>
            <a:r>
              <a:rPr lang="en-US" sz="3200" dirty="0"/>
              <a:t>Evaluate everything you cite in your assignments</a:t>
            </a:r>
          </a:p>
          <a:p>
            <a:pPr>
              <a:buFont typeface="Arial" panose="020B0604020202020204" pitchFamily="34" charset="0"/>
              <a:buChar char="•"/>
            </a:pPr>
            <a:r>
              <a:rPr lang="en-US" sz="3200" dirty="0"/>
              <a:t>Properly cite all your sources!</a:t>
            </a:r>
            <a:endParaRPr lang="en-CA" sz="3200" dirty="0"/>
          </a:p>
        </p:txBody>
      </p:sp>
    </p:spTree>
    <p:extLst>
      <p:ext uri="{BB962C8B-B14F-4D97-AF65-F5344CB8AC3E}">
        <p14:creationId xmlns:p14="http://schemas.microsoft.com/office/powerpoint/2010/main" val="42631546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help, ask us!</a:t>
            </a:r>
            <a:endParaRPr lang="en-CA" dirty="0"/>
          </a:p>
        </p:txBody>
      </p:sp>
      <p:sp>
        <p:nvSpPr>
          <p:cNvPr id="4" name="AutoShape 2" descr="data:image/jpeg;base64,/9j/4AAQSkZJRgABAQEAYABgAAD/2wBDAAgGBgcGBQgHBwcJCQgKDBQNDAsLDBkSEw8UHRofHh0aHBwgJC4nICIsIxwcKDcpLDAxNDQ0Hyc5PTgyPC4zNDL/2wBDAQkJCQwLDBgNDRgyIRwhMjIyMjIyMjIyMjIyMjIyMjIyMjIyMjIyMjIyMjIyMjIyMjIyMjIyMjIyMjIyMjIyMjL/wAARCAFXAx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vCPiJ8afEXhLxzqGiWNnpsltbeXsaaNy53RqxzhwOpPagD3e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0f8ADRvi7/oH6P8A9+ZP/i6APp+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0f8ADRvi7/oH6P8A9+ZP/i6APp+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0f8ADRvi7/oH6P8A9+ZP/i6APp+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10/w8+NXiLxb4507RL6z02O2ufM3tDG4cbY2YYy5HUDtQB7xXyB8bP8Akretf9sf/RKV9f18gfGz/kretf8AbH/0SlAHn9FFFABRRRQAUV718HfhVofiHwrJrHiKwa5NxKRbKZXTai8E/KRnJz+Vch8ZvAtn4M8R2zaVbmHTLuHMaF2ba68MMnJ9D1oA80ooqxY2c2oX9vZW67priRYkHqScCgCvRX1Zo3wx8D+AvDovvEUVpcyog+0XV8AyBj2VTx16cZqzYaJ8K/iBYzQaVY6VLtHzfZYfs8ye+AA39KAPkqiur+Ifg5vBHiqbS1uBcW7KJIJMjJQ9m9xWBpMEdzrNjbzLuiluI0dc4yCwBoAp0V9E/FT4ZeEPDfw/u9T0nSfs95G8YWT7RI2AWAPDMRXlfw18A3PjrxEkBV49NgIe7nA6D+6Pc0AcVRXvnxU8NfDjwNonkWuiiTWrpcW6G6lPljvIw3fkO5rwOgAooooAKK7T4bfD+58fa6bbzGgsLcB7mcDkDso9zX0DeeH/AIWfD7Too9VstLjDD5TeRefLJ74IJ/IYoA+SqK+srz4d/Dz4gaEbnRYbKHIxHd6cAmxvRlHH4EZr5m8U+G77wn4hutHv1/ewt8rgcSKejD2IoAxqKu6RBHda3YW8y7opbmNHXOMqWAIr3/4pfDDwf4d+H99qelaT5F5EUCSfaJGxlgDwzEUAfOdFFfS3gv4V+DNW+HGm6te6P5t7NZmWST7RKMtzzgNigD5poqSdQlxIqjAViB+desfA/wAF6B4vn1ZdcsftQt1Qx/vXTbknP3SKAPI6K+qb/wCHfwf0q6NrqKadaXAAJin1R0YA9DgyZqr/AMIb8Ef+fnR//Bw3/wAcoA+YKK0deis4PEGoRaeUNmlw6wlH3DZnjB78V1/wo+Hq+PNelW8kePTbRQ85Q4Zyeig9s0Aef0V9aalbfCXwXJBpep2OjQTMBtSa2858erHBI+prL8bfCXwp4k8Nyav4bS1s7kRGWGW1YCCYAdCBwM+ooA+X6KVlKOysMFTg17R8LfD3w21PwmZ/Fc2npqPnsoFxqBhbZxj5d4oA8Wor6y034V/CzWIWm0yxtb2NDtZ7fUJJAD6Eh6p3fgL4NWF1Ja3jaXb3EZw8UuqurKfQgyZFAHyzRXU/EOy0PT/Gl7beHGhbS1C+UYZvNX7ozhsnPPvXVfBDwhofi/W9Ut9csvtUUFurxr5rptJbGflIoA8sor0L4x+GtJ8K+NF0/RrX7Nam2R9nmM/zHOTliTXnvU4FABRX0V8M/gnpq6TBrfiqEzzzKJY7N2xHEvUF/U+3SuoivPg9dasdGjt/DrXROwAWiBSfQPtwT9DQB8m0V7z8V/gxZaXpc2v+GYnjih+a5s8lgF/vJnnjuK8GoAKK9Y+CHg7QfF+oarFrlj9qSCJGjHmum0k8/dIrT+MfwmsvDdhDrnhy1aKxT5LqHez7D2fLEnHY0AeKUV1/wx0TT/EPj7T9M1SDz7Sbdvj3lc4BPUEGu7+OHgPw34Q0rSZtD077LJcTukh8533AKCPvE0AeK0UoBZgoGSTgCvpvwJ8IfDXh/wANxa14ohgurtoRNKbo/uYFIzjB4PHc0AfMdFfWmlxfCTxlJNpum2WiTzYIMcVqIZCO5U4BP1FeH/Fr4eQeBdbhOnzGTTrsFoldsvER1U+o9DQB53RRRQAUUUUAFFFFABRRUkEEtzcRwQRtJLIwVEUZLE9BQBHRX074M+DXhzwzoi6r4sSC5vAnmTfaW/cQD0x0P1NbOmQ/CXxfNPpem2WhzzAEMkVsInI7lTgE/UGgD5Jor1D4ufC+LwPcw3+mTF9LuWKrHI2Xib09x715fQAUV9UaF8Jfh/N4R07U9Q0lFZ7KOaeZ7uVVyUBJPzgCq3/CG/BH/n50f/wcN/8AHKAPmCiva/ij4e+GumeETceFZtPfUvPRcW+oGZtvf5d5/lXkmhxWk+vWEV+VFo86LMXbaNmecntxQBn0V9QDwZ8EmYKtxo5JOABrDc/+RK17z4RfDPTrRru90uG2tk+9LNfSog+pL4oA+SKK+gvGfhb4S2fg7VbjRbjS21OOAtbiLVDIxfthd5z+VfPtABRRT4gGmRT0LAGgBlFfSfjT4WeDdJ+Gt/q1lpHlX0VoJEl+0SnDcc4LY/SvmygAor6N+F/ww8H+Ivh7Yapqmk+feS+Zvk+0SLnDEDgMB0FfP2rQx22s30EK7YoriREXOcAMQKAKdFekfBbwto3izxbdWOt2n2q3SzaVU8xkwwZRnKkHoTXsmpfDb4R6PMsOpw2FlKy7lS41N4yR6gGSgD5Tor6f/wCEN+CP/Pzo/wD4OG/+OV8/eNLbSrPxlqlvojRtpkc2LcxS+YpXA6Nk5/OgDBor0L4OeGtJ8VeNW0/WbX7Tai1eQJ5jJ8wxg5Ug1pfG/wAIaF4Q1jSoNDsvssc8DvIPNd9xDAD7xNAHldFFFABRXu3wV+Hvhfxb4TvL3W9N+1XEd40Sv58iYXapxhWA6k111z4E+DFncyW9y+lQzxtteOTVmVlPoQZOKAPluivqHVfgd4J1/R/P8Ny/ZJGUmG4guDNE598k5H0Ir5s1jSrrQ9YutLvU2XNrIY5B2yO49qAKNFFFABXoHwT/AOStaL/22/8ARL15/XoHwT/5K1ov/bb/ANEvQB9f18gfGz/kretf9sf/AESlfX9fIHxs/wCSt61/2x/9EpQB5/RRRQAVb0vTp9X1W0062UtNcyrEgA7k4qpXsH7Pvhn+0/F02tTIDb6anyZHWVuB+Qz+dAHtWvavZfC74eWzJHujtFit4oweWOQD+mTWV8XNDi8X/DKS+tAJJbZBewMvOVx8wH1U/pV34lfDq4+IUNjbjWvsFvbMzmP7P5m9jwDncMYGfzre8J+HJfDvhK10K7vhqCwIYhKYtmU7DGT0HHWgD4frS8P6kNG8RadqTLuW2uElZfUA8/pWj478Ot4W8Z6lpRUiKOUtCSOsbcr+h/SsK2tbi9uEt7WCSeZzhY41LM30AoA+x/Eei6R8VPA6w22oYt59s0NxDhtjD1H8xXgmsfCLx34MllvdJeS5iClTPpsrLJs7grw34DNYCx+PPhotrfD7dpCXeTGCw2uR/eTkZ9mGa9e+F/xrvfEmuW+ga9bRfabgEQXMC7dzAZwy/QHkUAfOMxlMz+eXMuTu35znvnNXdB/5GHTP+vuL/wBDFew/tEeF7HT77T9dtIkhlvC0dwqjAdhghvrivHtB/wCRh0z/AK+4v/QxQB9d/E7Qb3xP4IfR7BQbi5niUE9FG7JJ9gK0fDnhi38F+EhpmjQJJNFEWy5x58uOrH3Naer6xY6Bo0+p6jMIbW3Tc7H+Q9Sa8s+G3xffxb401LTL8LBDcHfpyf3Qo5U+pI5/OgD578U6rqus+JL671pmN+ZSsin+Ag42gdgKx69r/aA8Ff2drEXiazixbXp2XIUcLKOh/EfqK8UoAKKKKAPqz4BaZHZfDlLsIBLeXDu7eoB2j9BXz78RtduPEPjvVbydyyrO0USk8KinAA/Kvoj4D3yXfwytoQV8y2mkjcDtzkfoa+dvFPhzUo/iJqeiwWks1412/lRRrlnDHII9sHNAHX/ADXLiw8dnTBI32W+hYMmeN68g/wA66X9pPSkWTRdWRAHcPA7Y5IGCP5moPhl8MPEfhb4j6ZdatbokJtZJi8b7ghxjYx/vc9qu/tKainkaHpoYGQtJMwz0HAH9aAPDdA/5GPS/+vuL/wBDFfVXxt/5JVqX+9H/AOhCvlPQ2CeINNdui3URP/fYr6t+NQMnwo1IqCQDExx6bhQB8h19j/Dn/kkGkf8AXgf5Gvjivsf4f5t/g7pZkUrt04sQ3HGCaAPj25/4+pv99v517t+zV/x9a9/uR/zNeETnNzKR3cn9a93/AGav+PrXv9yP+ZoAT4ufDTxb4n8dzalpGlfaLRoY0Ennxrkgc8MwNeO+IvC+seFL9LHWrT7LcOgkVPMV8r65UkV7z8TfjD4g8GeMZdI0+006W3SJHDTxuWyRz0YCvEvGfjTUfHOrx6lqUNtFNHEIgturBcAk9yeeaAObr2f9nzxTYaRrV9pF9KkBvwpgkc4Bcfw/j2rxitnQfCuveJZxHo2l3N2QcF0XCKfdjwPxNAH0N8TfgvJ4w1eTXNJ1BIb6RFWSG4B2PgYBDDlePY14d4o8N+M/CdnHp2tR30WnKx8oCUvb59sHaCfwNamk/E/xz4HvX02a8eYWrmOS0vh5gUjjGeo/A4r6H8HeJdO+KPgqWW809VRyYLq2f5lzjsfT09KAPjaitfxTpUeheKtU0qJi0dpcvEpPUgHisigD6Y/Zw/5FHVP+vwf+givGfit/yU/Xv+vk/wAhXs37OH/Ioap/1+D/ANBFeM/Fb/kp+vf9fJ/kKAONr279mv8A5GTW/wDr0T/0OvEa9u/Zr/5GTW/+vRP/AEOgDJ/aE/5KKv8A16R/1rh/A2nR6t450WwmGY5rtAw9RnP9K7j9oT/koq/9ekf9a4z4fXsWn/EHQrqZgscd4m4ntk4/rQB9IfG/XJ9D+HM0VoxjkvJFttynG1D1x+AxXyUCQQQcEdCK+rfj5pc+ofDpriBS32O4WVwP7nIJ/UV8pUAfY3wx1N/FPwwsHvz5rtE1tMW/jA+Xn8K+SNcsv7N16/su0Fw8Y47AmvrP4RadJonwu00XYMbOjXDBuNqsc/yr5Q8R3o1HxLqd4v3ZrmRx9CxoA9i/Zr/5C2uf9cI//Qq94ml07WG1DRZwkpWMLcQt3Rxwa8H/AGa/+Qtrn/XCP/0KrHxD8Y3Pgn45QanCS0DWkUdzF/fjPX8R1FAGd4c8F3Hgf496fYMGazlMklpKf40wePqOhrof2lf+QHoP/XzJ/wCgivV0g0vxPFpGuWxSURET2s4HIDDBH4jr9K8o/aV/5Aeg/wDXzJ/6CKAPnWKQxTJIBkowbH0r7H0y60b4nfDj7NHc/ubq2EM6xt88LgDII9iPxr43RHlkWONWd2OFVRkk11sGjeOPBVhH4jit9Q0m3Zwgm3eWSewZeuD7jFAHXa18DvGXhm6+3+H7n7csR3RyWshinX3xnr9Ca8s1E3/2+Yambj7YGxKLjO8H3zzmvbfh/wDHfV59Ys9J8RwxXUVw4iW6iXZIrE4BYDgj6AVuftDeGLCXw5B4iSJY76CZYXdRgyI3QH1xQB82UUUUAFO8t/7jflVnSrqOy1ezu5QzRwzJIwUckAgnFfSX/DRHg7/oGat/34i/+LoA+YyCvUEfWkrvviv410zxx4gtb/S7e5hhig8thcIqknOf4Sa4GgAr0f4H6RFqvxKs3mUNHaI1xgj+ID5f1NecV6h8BL+Oz+JUMUhx9pgkiU++Mj+VAHdftH67Nb6fpWiRSMkdyzTzKP4wvAB/E14Bp17e6XfwX9hLJDcwOHjlTqpFe7ftJ6VKy6LqyqxiQPbuQOFJ5Gaj+FHxU0LR/D+l+GJ7C/lv3nMYaKJChLtxyWB7+lAHiut63q/iC+a+1i8nup2/jlPA9gOgHsKzK+rvj55afDCcYUM11CBx15r5RoA+zYrK41L4PwWVpH5lxPo6RxpkDcxjGBk8V83T/Brx7bW8k8uh7Y4kLuftUJwAMn+KvpWz1GbSPhPaajbqjTW2kxyorglSRGDzivCLv9oTxXeWc9rJYaQEmjaNisUmQCMcfPQB5LRRRQBNZ/8AH9b/APXRf519cfGL/kk+qf7kf/oQr5Is/wDj+t/+ui/zr64+MX/JJ9U/3I//AEIUAfIFFFFABUkP+vj/AN4fzqOpIf8AXx/7w/nQB9peJdDufEnw6uNHs3iS4urNURpSQoOB1wCf0rwn/hnLxd/0ENH/AO/0n/xFe4eMNVvdE+GF5qWnTeTd29krxSbQ204HY5FfN/8Awuz4g/8AQe/8lYf/AIigD6U+Hvhu88JeB7PRr+SGS4g3lmgJKnLEjGQD39K+O9d/5GHUv+vqX/0M19efDDXNR8R/Dyx1PVbj7ReS+Zvk2KucMQOFAHSvkPXf+Rh1L/r6l/8AQzQB6h+zn/yPt9/2D2/9DSur+NXw+8T+LfE1leaJpv2qCO28t386NMNuJxhmFcp+zn/yPt9/2D2/9DSu/wDix8Vdc8C+ILSw0y1sJYprfzWNwjsc5I7MKAPn3xL4O13whNbw65Y/ZZLhS0Q81H3AcH7pPrWFXV+OPiBqvj66s7jVILSFrVGRBbIyggkE5yx9K5SgD1f9nv8A5KO//XlJ/MVs/tJ/8jBon/XtJ/6EKxv2e/8Ako7/APXlJ/MVs/tJ/wDIwaJ/17Sf+hCgDw+iiigD6d/Zy/5EXUP+wg3/AKAleSePfB3ia88ea3cW3h7VZoJLp2SSOzkZWHqCBzXrf7OX/Ii6h/2EG/8AQEqr4j/aB/sDxHf6T/wjfn/ZJjF5v2zbux3xsOPzoA1fgR4b1zw94YvRrNvLarcTh4LeXhlGMEkds+ntXiPxiu7W8+KGrvabSqMsbsvRnCgE/wBPwrrPEf7Q+s6pp72uk6ZFpjSAq05lMrgH+7wAD74NeNu7ySNJIxZ2OWZjkk+tADaKKKACvQPgn/yVrRf+23/ol68/r0D4J/8AJWtF/wC23/ol6APr+vkD42f8lb1r/tj/AOiUr6/r5A+Nn/JW9a/7Y/8AolKAPP6KKKACvqP4War4U8HfDu3S41/SlvZlN1cx/a49+4jhcZzkDAr5cooA67WPiP4p1HWby8h8QapbwzTM8cMV26qik8AAHAwK6z4TfEzUrLxpFD4h126m066Qxs97csyRN1DZY4HTH415LRQB7f8AH1vD+sHTtb0jWNNu7lM288dvco7leqnAPQcj8a8k8Oa9deGfEFnrFkR51tIGCnow7g/UVl0UAfYFjr/gv4teGxZ3LwSlwGks5X2TQv6jvx6iofD/AMOPBPw8u5NaW5KyoDtuL64XEQPXHQfj1r5GBIOQSPpSl2IwWJ+poA9O+NHxBtPGetW1ppTM+nWAYLKRgSuepA9OOK890WRItd0+SR1REuY2ZmOAAGGSao0UAfUHxj8U+HtT+Gl7aWGuabdXDSRFYoLpHY4YZ4BzXzTpmo3Ok6nbahZyGO4t5BJGw7EVVooA+t5vFvg3x98P/s2p63pto99b/vIZ7lEeGT1wT2PNfKF/a/Yb+4tfOim8mQp5kThkfB6gjqKr0UAFFFFAHo3wk+Iy+Btalhv97aTeYE20ZMbDo4Hf3r6EudC8J+OL2w8R2N8v261YNDfWMwDgD+FuufTBGea+NaUMy9GI+hoA++0kjclUkV2XqARkfWvjj4rarquqfELUjq0axS27+THErbgkY6YPfPX8awtF8U654eW6Gk6lPaC6j8ubyz94f0PuOayZJHlkaSR2d2OWZjkk0AICVYMpIIOQR2r6l+H/AMSfD/jbwumha/NbxX5hFvNBcNtW4GMZUnqT6da+WaKAPqqP4EeBIdQ+2s128AO77O9yPK/PG7H41m/FX4oaNo3hubw54fuIZ7yaPyG+zsClvH0IyOM44xXzT5j/AN9vzptABXtn7PuuaTo1xrR1TU7OyEiRhPtM6x7sE9MnmvE6KAPrPX9O+EvifVG1LV9S0e4u2UIZP7V2cDpwrgVl/wDCG/BH/n50f/wcN/8AHK+YKKAOl8fWmjWPjPULbw+0LaWjDyTDN5q4wM4bJzz712Xwa+JsHg67m0rV3ZdKum3CUDPkv0yR/dPevKKKAPrzxD8PPBHxFdNX85TK4GbuwnUeYP8Aa6g/lmn3Wt+DPhH4XNlbzRJsBaO1STfNM57nv+J4r5CDsBgMR9DSEknJJP1oAuavqU2s6xealcY826maVgOxJzVKiigD6F+AXiLRNH8LajDqer2FlK90GVLi4WMkbeoBNeTfEy7tr/4i61dWdxFcW8lwSksThlYYHII4NcnRQAV7D+z9rOl6Nr+sSapqNpZJJaqqNczLGGO7oMnmvHqKAPTfjnqmn6t48W502+t7yD7Ki+Zbyh1zzxkV5mrMjq6khlOQR2NJRQB9S/Dj4qaJ4r0CLRfEE8EGpCPyZEuCAlyuMZBPGSOoq5B8EvAlprH9q+XK0SnettJcAwqeufXHsTivk6neY/8Afb86APpP4tfFnS7DQ5/D/h66juL2dDFLLAQUgToQCOCcccdK+aqKKAPZv2fdb0rRtT1l9U1K0slkhQIbmZYwxz2yeaxPjjqdhq3xA+06de295B9ljXzLeUOuRnjIrzSigD2r4H/EmHRJn8O63dpDp8pL288zhVhbupJ6A/zrR/aC8QaNrOjaKml6tY3rx3Ehdba4WQqCo5ODxXglFAE1ndzWF7Dd27lJoXEiMOxByK+sPCfxB8L/ABI8O/2XqzWyXssfl3NjcELvPqmeo78civkmgEg5FAH1rpPwg8D+GNYGthpD5LeZGt1cAxQkdx0z+JNecfHH4k6br9vD4d0WdbmCKXzLm4TlGYdFU98eteJl3IwWY/jTaACiiigAooooAKKKKACremajc6RqlrqNo5S4tpBJG3uDVSigD668PeNvCXxQ8N/2bqLW63EyBbiwncK271T1HcEcijQfhf4J8D3764sh8yIlo5b24UrB9Og/E5NfIoJByDinF3IwWYj60Aet/Gv4kWfiu6t9H0aUy6daOXkmHAlk6ceoFeRUUUAfYGieJ/B114D07S9R8QaTsfT4oZ4XvUU/cAKn5gQa57/hDfgj/wA/Oj/+Dhv/AI5XzBRQB7/448L/AAnsvBmpXOhT6Y2pxxZtxFqZkYtkdF3nP5V4BRRQBNaELeQMxAAkUkntzX1D8VvFfh3UfhlqVpZa9ptzcOibYobpHZuR0AOa+WKKACiiigAp8JAmjJOAGFMooA+rPHvizw5efCnUrO217TJrp7JVWGO6RnY4HAAOc18p0UUAfUvwi8V+HdN+GWnWl9rum2tynmboprpEZcucZBOa+aNZdJdd1CSNldHuZGVlOQQWOCKo0UAeqfAXVtO0fxreXGp39tZQtYsokuJVjUnevGSeteyeI4PhV4tvY7zW9V0e6njTy1b+1AmF64wrivkeigD6f/4Q34I/8/Oj/wDg4b/45XiXxOsPDum+MpLfws9u+mCBCDBcGZdxzn5iT/OuNooA9N+BeqafpPj5rnUr63s4Pski+ZcShFySOMnvXt3iVPhb4vuIJ9c1bR7qSBSkbf2mEwCcn7rivkSigD6f/wCEN+CP/Pzo/wD4OG/+OV4D45tdIsvGup22gtE2lxyAW5il8xSu0dGyc8571z1FAH0V8BPEmh6P4MvoNT1iwspmvmZY7i4SNiNi84J6V4x49uYLzx7rdxbTRzQSXTskkbBlYeoI61zlFABRRRQAUUUUAFegfBP/AJK1ov8A22/9EvXn9egfBP8A5K1ov/bb/wBEvQB9f18gfGz/AJK3rX/bH/0SlfX9fOHxR+F/jDxF8RNU1TS9I8+yn8ry5PtEa5xGqnhmB6g0AeH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0V6B/wAKT+IP/QB/8mof/i6P+FJ/EH/oA/8Ak1D/APF0Aef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0V6B/wAKT+IP/QB/8mof/i6P+FJ/EH/oA/8Ak1D/APF0Aef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0V6B/wAKT+IP/QB/8mof/i6P+FJ/EH/oA/8Ak1D/APF0Aef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16B8E/8AkrWi/wDbb/0S9H/Ck/iD/wBAH/yah/8Ai66/4XfC7xj4d+Iml6pqmkeRZQeb5kn2iNtuY2UcKxPUigD6QooooAKKKKACiiigAooooAKKKKACiiigAooooAKKKKACiiigAooooAKKKKACiiigAooooAKKKKACiiigAooooAKKKKACiiigAooooAKKKKACiiigAooooAKKKKACiiigAooooAKKKKACiiigAooooAKKKKACiiigAooooAKKKKACiiigAooooAKKKKACiiigAooooAKKKKACiiigAooooAKKKKACiikLKv3iB9TQAtFRfaIB1mj/AO+hR9og/wCe0f8A30KAJaKQMrfdYH6GloAKKKKACiiigAooooAKKKKACiiigAooooAKKKKACiiigAooooAKKKKACiiigAooooAKKKKACiiigAooooAKKKKACiiigAooooAKKKKACiiigAooooAKKKKACiiigAooooAKKKKACiiigAooooAKKKKACiiigAooooAKKKKACiiigAooooAKKKKACiiigAooooAKKKKACiiigAooooAKKKKACiiigAooooAKKKKACiiigAooooAK5Hxh8R/D3gyFhf3QkusfLaw/M5+vp+NcZ8T/AIsyaVdHw34YH2jV5DsklQbvKJ7D1b+VZ/gb4I+e66341ke7vJT5n2VnyB/vnufagDKn+KnxB8Z3DQeEtGa2gY4Egj3H/vo8Clj+FvxP14+drHiVrct1R7lmI/BeK9+tbO2sbdbe0gjghQYVI1CgfgKnoA+fv+FAeIjy3i4Z/wBx/wDGj/hQHiEcr4uGf9x/8a+gaKAPnqT4V/E3Qv32j+JmuCvRFuWQn8G4psPxR+IfgudYfFejtc26nBkMe0/99Divoeobq0t72BoLqCOaFxhkkUMD+BoA5Xwf8SvD3jOJRY3Iiu8fNazHa4+nr+FdhXiPjn4IqjtrXgyR7O+iPmfZkbAJ/wBg9j7Vb+GPxZm1C7HhrxUDb6tGdkc0g2+YR/C3o386APY6KKKACiiigAooooAKKKKACiiigAooooAKKKKACiiigAooooAKKKKACiiigAooooAKKKKACiiigAooooAKKKKACiiigAooooAKKKKACiiigAooooAKKyPEHibSfDFg15ql2kKAcKT8zfQV4leftA6g2uC5stLLaJG218qct757UAfQlFc54U8b6L4wsVn025UyY+eFjh1P0ro6ACiiigAooooAKKKKACiiigAooooAKKKKACiiigAoorxr4mfF6XS73+wPC4FxqTHY8qjcEJ7D1NAHshdQcFgCexNLXzdF8NPifq8ceqXOsSRXJG9Ee4IZc/yrS8H/ABL17wj4h/4Rvxzv8snalxJyV9DnuKAPf6KZDNHcQpNC6vG4yrKcgin0AFFFFABRRRQAUUUUAFFFFABRRRQAUUUUAFFFFABRRRQAUUUUAFFFFABXnXxd8ff8Id4d+z2bZ1S+BjgA/gHdv8K9EZgilmOFAyT6V84adE/xV+N89zOC2laaxIU8jahwo/4EaAOv+Dnw2GlWi+Jtbi8zVrsb4hLyYlPf/eNew0igKoVQAAMADtS0AFFFFABRUF5e22n2kl1eTpBBGMvJI2ABSWN/a6lZx3dlcRz28gyskbZBoAsUUUUAFeQ/GP4brrFk/iTRozHq9oN8gj4Mqjv/ALwr16kIBBBGQeCDQB5z8IPHx8YeHfs17IDqtkAk2esi9m/xr0evm/VoT8Lfjhb3lsPK0zUWyR/Dtc4Yfgea+j1YMoZTkEZBoAWiiigAooooAKKKKACiiigAooooAKKKKACiiigAoorkPFXxJ8O+Eo2F5eLJcAcQRHcxP9KAOvqhqOtaZpMRlv76C3UD/lpIBXzb4j+OniTXZmtdEh+xxMcL5Y3SH8ayNP8Ahx488ZzC4u0uNrnJlu3I/Q0Ae3av8cvB+mbliuZbuQdoU4P41xmoftIoCRp+ikjPBlk7VJo/7ONuoVtX1VnPdIVwPzrtNP8Agl4LsQN1i9wwGCZXJzQB5TcftE+InmJgsbSNOykE03/hoLxWRkWVrj18s17vD8PPCUEaoug2RC9C0QJrQTwvoSReUukWYTGMeSKAPnqD9onxGkwM9jaOg6qAQa3tO/aQjLAahorKM8mKTPFetSeAfCku7foNj83U+SK5/UPgr4LvkIGntA2OsT4oATRfjV4P1gqjXjWkrfwzrgD8a720vbW+hEtpcRTxno0bhh+leE67+zmm1pNE1MhuojnH9a8+m03x98M7vzUN1BEpzujJaJvr2oA+vqK8T8CfHi01J47DxIi21wTtW4X7jfX0r2mGaO4hWWF1eNxlWU5BFAD6KKKACiiigAooooAr3l9a6fbme8uI4IgcF5GwKzf+Ev8ADv8A0GbL/v8ALXG/Hb/km1z/ANdU/nXn/hH4GWPiTwvY6tJq9xE9wm4oqAgUAe5f8Jf4d/6DNl/3+Wj/AIS/w7/0GbL/AL/LXlH/AAzhp3/Qcuf++BR/wzhp3/Qcuf8AvgUAer/8Jf4d/wCgzZf9/lrgPHnxt0vw/G9porJfX5H3lOUT8e9Y/wDwzhp3/Qcuf++BR/wzdpn/AEG7j/v2KAOO0LQZfiFqQ1rxn4jghticrC04DEegGeBXtVonw+stCOjRTaV9iZcMhdTu9yfWuG/4Zw07/oOXP/fAo/4Zw07/AKDlz/3wKAOY8VeDrPwxfnXvA/iK3UxnebcXA3D6c8j2rrvAHx0tdT8vTvEm22u/urcD7j/X0qD/AIZw07/oOXP/AHwKP+GbtM/6Ddx/37FAHq//AAl/h3/oM2X/AH+Wj/hL/Dv/AEGbL/v8teUf8M4ad/0HLn/vgUf8M4ad/wBBy5/74FAHq/8Awl/h3/oM2X/f5aP+Ev8ADv8A0GbL/v8ALXlH/DOGnf8AQcuf++BWP4q+BNj4e8M32qx6xcSvbR7whQAGgD6Asr+01GDz7O4jnizjfG2RVmvLvgH/AMk5T/ru9eo0AFFFFABRRRQAUUUUAFFFFAHm3xi8cnwp4c+x2b/8TK+BSIDqq9zWJ8IPhjHpttF4l1pDLqVwPMiWTnywe5965R0PxF+PjRTZex09yMdtqf4mvo5VCKFUAKBgAdqAFrjfiD8P9P8AHGkNFKqx30YJgnA5B9D7V2VFAHz14C8d6n8P9cPhHxbvW1VtkMz/AMHpz/dr6CiljniWWJ1eNxlWU5BFcd8Qvh7YeOdJaN1WLUI1JguAOQfQ+1eX+APH2p+A9bPg/wAYBkt0bZDO/wDyz9Oe6mgD6EopsciTRrJG6ujDKspyCKdQAV4Z4t8Y/E7S/E10ljpZawSTEWyHeGX617nRQB89Q/HDxbpU23WvDrFARnEbIQPyruvDfxu8L666QXEj2Fw3G2b7ufrXodxY2l4hS5topVPUOgNcB4m+C3hfX43e3t/7PujyJIOBn6UAehwzxXMSywSJJGwyGQ5BqSvmlz47+DN+Czvf6KWxnJZCP/ZTXt/gzxzpHjXTRc6fKBMoHnQMfmQ/4UAdPRRRQAUUUUAFFFFABRRRQAUUUUAFFFFAHPeOtS/snwPrF4G2slq+0+5GBXnP7O2leT4Xv9WcZku7jZuPcL/+uun+NLsnwt1QqcZMYP03CoPgaoX4W2GB96WQn/vqgD0eiio5Z4YELzSpGg5LOwAFAElRXFzDaW8lxcSpFDGpZ3c4AFcL4n+MHhPw3G6/bRfXI+7Dandk+7dBXlNxqHjv403gtrWBtP0Pd83UR49z/GfagCbx14v1H4q+JIvCXhcO2mq/7yXBAkI/ib/ZFN8E+KtT+EnieXwr4mVhpkj5SUZIQno6/wCye9ez+CPAWk+BtM+zWKb7hwPOuXHzSH+g9qf418C6T440v7LqEe2ZATDcKPnjP9R7UAdDa3UF7bR3NtKk0MihkdDkEVNXzVBd+O/greGCaFtQ0IvkdWjx7H+A16r4Y+MXhTxJGiNeCwuiPmhujtwfZuhoA9AoqOGeG4QPDKkiHkMjAg/lUlAHjX7ROkJceE7LVlX99Z3ATd/sv/8AXAr0HwBqh1nwJo96x3O1squfUqMH+VYPxriEvwv1IH+FkYfg1J8EpDJ8LtOz/C8i/wDj1AHodFFFABRRRQAUUUUAFFFFABRRRQAUUUUAFRXFxDaW7z3EixxINzOxwAKkd1jRnchVUZJPYV8x/Fv4mXPibVW8P6JI/wBhjfy2MfWZ84/KgDU+I3xwuLuWTSfC7GOLJR7oD5n/AN2ue8HfB3X/ABhKuo6vLJaWkh3NJLkyP9Aa7/4W/BuDS4otZ8QxLLeMA0VuwyI/c+9e1KoVQqgADoBQByfhj4ceG/CsSiysEecDmaYbmP8AhXWgADAGKKKACiiigAooooAKKKKACori2gu4GhuIkljYYZXXINS0UAeIfEP4F2t7FJqXhhRBdD5mtc/K/wBPQ1x3w2+Juo+CdWOg+IfNNjv2ESZ3QH/CvqCvIfjL8NYte0uTXNMgVdRt13SBR/rVH9aAPWba5hvLaO5t5FkhkUMjqcgg1LXgPwH8eyGRvCupSk4ybVnPI9Vr36gAooooAKKKKAPM/jt/yTW5/wCuqfzra+Ff/JN9H/641zvx6vbWPwBLavPGtxJKpSMt8x59K6L4V/8AJN9H/wCuNAHZUUUUAFFFHQZNABRXnniv4taToN22m6dDJqmqZ2iC3GQD7kVzv9ufF3Wl82y0m1sIjyqy/ex+NAHstFeKyeKvit4bHnarosF/bLy5gHIH4V23gr4laN4zUwwlra/QfvLWbhgfb1oA7SiiigArkviZ/wAk71n/AK4GutrkviZ/yTvWf+uBoA5v4B/8k5j/AOu716jXkvwAv7STwL9jW4jNzHMxaLd8wB9q9aoAKKKKACiiigAooooAKqarciz0i8uTnEUDvx14BNW6y/EnPhfVQP8An0l/9BNAHif7PiC91/xDqrISznhz/tEmvoCvB/2bZk+w61B/y0EiMR7Yr3igAooooAK4X4m+AbHxloEzmMJqNuhaCYDnj+E+oruq5bx74wsfB/hy4u7qUCd0KwR5+Z2xQBwfwE8T3l9pt94fv3Z5dPb92WOSF6Y/CvZa8Q/Z+0W88vVfEd2rIt6+I8j73OSa9voAztZ13TfD9l9s1S6S2gzt3OeprNsPHnhfUtv2bWbVi3ADSAH9ak8W+ENM8Z6WthqauY1fepQ4INeaX/7O2kNETp+p3MEo5BbkUAezxyxyoHjdXU9CpyKfXzVcaV8SPhXL9qtriS/01D82CXXHuO1er/D/AOKWleNoBAxFrqaj57dz973X1oA7a9srbUbOS0u4UmgkXa6OMgivnbxp4S1P4TeIofE3hmST+znf95H1Ceqt7GvpGqmp6ba6vps9heRLJBOhR1I9aAMrwd4rsvGHh6DU7NxlhiWPuj9xXQV83eErq5+FXxXn8P3bsNMvHCoT0IP3T/SvpAEEAg5B6UALRRRQAUUUUAFFFFABRRRQAUUUUAeffGz/AJJZqn+9H/6GKj+B/wDyS3T/APrpJ/6FUnxs/wCSWap/vR/+hivHvB/xd1Hw/wCELTw/ouiNeXURdnkOW6nPCigC7f8AiDx345+Iur6V4a1SWCK2dwqLJ5aqiHbnPua0Y/gn421tx/wkPigiPPIMrzH8sgUz9ntmu/FviG+mXbO6ZYY6FnyR+dfQ9AHmHh34FeFNFdJrtJNSnXnM5+T/AL5r0q3t4LSBILeFIokGFRFAAHsBXI+LPih4a8HXyWOpXMjXTAMY4U3FQe59K6LRNc0/xFpUWpaZcLPay/dYdj6EdjQBo0UUUARz28N1C0NxEksTjDI6ggj6V5r4i+BnhTWnea1jk02ducwH5M/7td/rOs2GgaXNqWpTrBawjLOf5D3rmfCvxT8MeL9Qaw065kW6AJWOZNpcD09aAPMZfgl410RyfD3igmPPAErwn8gSKzLTXPHvgf4gaPpniLVZZYrmRAyNL5isjHHWvpavnn9oZ2tPE/h28hXMyozKPUqwIoA9I+M3/JL9U/4B/Oq/wO/5JbYf9dJP/Qq8m8VfGDUtb8J3nh/W9Da0uJlUxyDK9D3Vq9Z+B3/JLbD/AK6Sf+hUAejUUUUAFFFFABRRRQAUUUUAFFFFABRRRQB5V8cPGbeHvDQ020l23l9lcjqqd6434EfD+O8Y+KNSiDojbbZGHBPdq5T4q38vij4qvYRsWSOVbZB6c4NfUHh/SYND0Gy023QLHBEqcdzjk0AaVFFFABRRRQAUUUUAFFFFABRRRQAUUUUAFIyhlKsMqRgg0tFAHyZ8RtHl8AfFBb2xzHDJILmErxjJ5FfUWg6nHrOhWWoxkFZ4lf8AHHNeSftF6UJ/D+n6kq/PBKUJA7Gt74Eao2ofDyOJyS1rM0fPp1FAHp1FFFADXdI0Z3YKqjJJOAK8h8dfGy00x30vw0n2/UWOzzFGUQ+3qa7r4hMyeA9YZWKn7O3INfLHgjVb3whf2/iWXShd6cZDGzumQD3wexoA2PFPg7xXceGrjxd4nuXWRmURwOctg+3YV9B/Cv8A5Jvo/wD1xrifid4q0vxb8H5b/TJ1dTIm+PPzIc9CK7b4V/8AJN9H/wCuNAHZUUUUAFeVfFjxpe2s1r4T0Ak6tqJCsy9Y1NepSyCKF5G+6ilj+FeG/C+L/hKvilr/AIku/wB59lcxwZ6Lzj+VAHfeA/h1p3g/TlklRbnVJBunuZBk7j1wasa/8TPCvhuYwXupIZx1ji+Yj8q5L4y+OrzSEtvDeisRqV8QGZeqqeBj3NT+Cvg1pGnafHea9F9v1SYb5TKchSe1AGha/GvwXeXCwG9kTfxmSMgVy3xX8JLpkcHjrwzi3uYGEkoi4Dqe/Fc58V9C0m3+IWg6RpdlFbmV1MojTGckV7h4ps4v+ED1G1ZFKJZsoHbhaAF8FeI4/FXhOx1VD80qYkHo4610FeQfs8zu3gq6gOdsd0209ua9foAK5L4mf8k71n/rga62uS+Jn/JO9Z/64GgD518KeCfEzeGYvFvhi6f7RFIweBDhsD09fpXqXgX42QXkq6T4qj+w6gp2eawwrH39DUfwm8SaZ4W+EZ1HVJ1jhSd8D+Jz6Ad68f8AHes3fjXUrrxDbaULbTYWEYkVMZz0ye5oA+x45EmjWSN1dGGVZTkEU6uS+GTs/wAO9HZ2LHyByTXW0AFFFFABRRRQAVFcxCe1lhOMOhXn3FS0UAfPXwTuP7I+JHiDRZcKzs+BjHKsf6V9C185eLAfAvx4tNWA2Wt64Zj2w3DV9FxyLLGsiEMjAFSO4oAdRRRQBznjLxlpvgvRZL+/kBfBEMIPzSN6CvEvDHhnW/jB4mPiPxEXj0eN/wB3H0DD+6vt6mnfHbS7uz8Y6drN9vudIkKr5WThcHkfjXvHhmfTrrw5YTaSiJYvCpiVOijHSgC/ZWdvp9nFaWkSxQRKFRFGABU9FFABRRRQA10SRGSRQyMMFWGQa8C+Kfw1m8O3Y8YeFd0BhfzJ4Y+Nh/vD29RXv9RXEEV1bSW8yB4pFKsp7g0Ach8NPHEPjbw1HcMVW+hGy4jHY+v412lfOHhgv8OfjdNpBJSxvX2qO2G+7X0fQB4x+0DoHn6FZ6/bpi4spQrOo52np+Rrv/h3rn/CQeB9Nvi2ZPKCP/vDin/EDT11PwLq9u+P+PdnGR3AzXn/AOzvfPN4VvrJiCIJ8rzzzQB7LRRRQAUUUUAFFFFABRRRQAUUUUAeT/tA6ubHwCligG6+uFQ+yr8x/kK2fhX4MsvDfgm0cQob69hE00xHJ3DIGfQA1hftCaVJeeBYb+Pn7Fcqz/7rcfzxXV/C/wAR2/iTwHps8Tr5tvEtvMmeVZRjn64zQB5Z8FZfsPxU8Tac/wArMZcA/wCzJ/hX0JXzJ4n1pPh18e7vVoYTNCy+Y8KHBIdcEfnzXVf8NIWH/QAuf+/o/wAKAPIvinDewfEjWRfbvMabcpbuh+7j8K9p/Z1hvE8IX0kwYWz3H7nPTpziuT1/4teDvE80c2r+DZLiWPhZDIA2PQkDkVr2P7QOi6ZZR2dl4Ymgt4hhI43AA/SgD3qivDv+GkLD/oAXP/f0f4Uf8NIWH/QAuf8Av6P8KANL9oiG8k8DWrwBjbx3amcL6YOCfbNeF/DSK7m+IeiizDGQXCs23so6/hivWr39oLRtRs5LS88MzT28o2vG7ggj8qxtB+LHg3wzcSXGk+DZLeaTgyeYCwHoCRwKAPpKvnz42sNQ+JfhnTU5YFAR/vOP8K0v+GkLD/oAXP8A39H+FcloeuJ8R/jtp+pNCbeFcMkTtkjYM/zoA9i+KHg+x8ReCLxpIE+2WcJlhlC/MCozjPocVz/7PmqteeBprBgM2VwQPo3Ndd8S9ft/D3gPU7idwrzRNBEp6szDAxXHfs86XJaeC7q/fpeXBK/ReP8AGgD1+iiigAooooAKKKKACiiigAooooAKZKSInI6hTT6bIC0bKO4IoA+SfDEb6j8bkMuHY3zu272Jr64r5F0Rjo/xuVZ32Fb9kYj3NfXVABRRRQB5H8afiLqHhGG103SsR3NypdpiM7V9q4f4Y/F7XZfFVtpms3H2q1u28sFh8yMelenfFP4Zjx3aQT20wh1C3BCFvusPQ1yXw7+CF3oXiGLVtbnif7Od0UUfOW9TQB7nTXYJGznooJNOpGAZSpGQRg0AfLPjb4yeJLjxLdRaZdG0tLeQoiKOTg9TXsHwg8d3XjTQZhqAH2y1YK7gcOOxrg/GPwE1C98QT3ui3MX2e4cuUkOChPWvTvht4Ci8CaE1sZRNdzHdNIOmfQUAdrXIfEjxc/g3whcalCge5JEcIPTce5rr657xp4Vt/GPhq40m4bYX+aOQD7rDoaAPmjSfjR4ts9Zju7m9+0Ql/wB5Cy8EZ5xX1dpl6upaXa3qKVWeJZAD2yM188aV+zxq39sRjUbyEWKPlmQ/Mwr6Ks7WKxsobSEYihQIo9gMUAT0UUUAebfHOAzfDW7I/gkRj+dcv+ze7HRdWQk7RKpA/Cuk+O05i+G1woYAvKgx681zv7OEEi6Dqk5X928wUH1IFAHt9FFFAHMfET/kQdY/692rz/4I6RY658Lbix1C3Se3kunDKwr0D4if8iDrH/Xu1cb+z3/yT2T/AK+3oA8w+I/wt1XwctxdaU8s+iTNl0XJMf8AvD+tetfBjxZpWqeELTSIZwt9Zptkifgn3HrXpc0MdxE0UyK8bjDKwyCK8H8e/Ce+0G/PiXwW0kbxsZJLdDyvf5fb2oA97oryr4bfF208SKul6yVtNWT5BuOBKf8AGvVaAKWsf8gW+/64P/6Ca8h/Z7K/YtcGRu+08jvXtEsayxPG33XUqfxrwHwPef8ACAfF3VNB1D91bag5MLtwMk5WgClcsmo/tJRrqTbUilAjDdDgfLX0VcTxWtvJPM4SKNSzMTwAK8n+KHwtvfEWqw+IPD84h1KMDcCcbsdCD61k2vgj4k+KY4rLxPq4ttNUgSJEw3SD04oA5rTtbh8cftA212CfsschWH3Cjg17J8Udfg0DwJqEsrqJJ4zDGp6sTxXFeLvhZqmnavputeCPLhuLOIR+WSBnHf3p9h8NvE/ivWbfUvHd8rwW53JaRH5c+9AG98EtEm0f4eW7XClZLtzPtI6A9K9HpkUUcEKRRKFjRQqqBwAKfQAV5v8AGLxXpWj+D7zTLmcG9vIykUS8n6n0FR/Er4sWXhCFtPsCtzq0i4VVORH7n/CuC8CfDHVPGmpL4n8YSStbyHekMhO6T0+goA5j4c/DbWfGy27XsksGgQuW5JG899o/rXqHxg0TT/D3whOn6bbrDBHPGAAOTz1NetWlpb2NrHbWsSRQxjaiIMACvNvj3/yTSb/r4j/nQB0Hwv8A+SdaP/1wFdfXIfC//knWj/8AXAV19ABRRRQAUUUUAFFFFAHl/wAcPCZ1/wAIHULdCbzTj5i46lO9W/g54uTxL4MhglkBvbICKRc8kDoa9CmiSeF4ZVDRupVlPcGvmy6W5+DfxWFwit/Yt62fbYTz+IoA+lqKgs7uC/s4bu2kEkMyh0cHgg1PQBzfjnwtB4v8LXemSAeYyloW/uuOleT/AAV8WT6Jq114H1omOSOQi339mHVf8K98rxD41+BJxJH4y0NWS8tiGuBH1IHRhQB7fRXBfC/4gW/jXQEWWRV1S3ULcR55P+0PrXe0AFFFFABRRRQB8+fHaJbDxt4f1RFIckbmB64YV73YzfaLC3m5/eRq3PuKyvEPhDRvFDWrara+c1s++M5xg1txosUaxoAqqMADsKAK2qWhv9Ju7QYzNCyDPuMV5t8HvAur+Dm1ZtTVEWeQeUqtnIHevVKKACiiigAooooAKKKKACiiigAooooA8++Nf/JLNU/3o/8A0MV4l4J8PeP9K0ODxL4Sk82G5LLJChB+6ccqeDXtvxs/5JZqn+9H/wChio/gf/yS3T/+ukn/AKFQB4pY3GtX3xp0qbxhZql7NLGHikiABXoPlr6e/wCEe0X/AKBFh/4Dp/hXinx5sZtI8TaD4rgQ4jcI7D+8pyB+Wa9u0XVINa0Wz1K2dXiuYlkBB9RyPwoAzbyHwhp83lXkWjW8mM7JUjU4+hqv9o8C/wDPTQP/ACFXM+Mvgvpvi/xFNrEuqXVvLKoDIoDLwMcZ6Vgf8M36V/0Hbz/v2KAPRftHgX/npoH/AJCo+0eBf+emgf8AkKvOv+Gb9K/6Dt5/37FH/DN+lf8AQdvP+/YoA9F+0eBf+emgf+QqsWkXg+/m8mzi0W4lxnZEsbHH0FeZf8M36V/0Hbz/AL9itzwl8EtM8KeIYNXj1W7uJIM7UICgk+uKAPQP+Ee0X/oEWH/gOn+FfM+vzatZfG/UJPCFmrXsDERxRRAgAKN3y9K+ndX1KDR9Iu9RuWCw28TSMT7CvDfgXYz674x13xfcg4ZmRM92c5OPoOPxoA5Pxl4d+IWt6NceIvFkhht7UDZC5A6nsg6V7L8Dv+SW2H/XST/0KrHxm/5Jhqn/AAD+dV/gd/yS2w/66Sf+hUAejUUUUAFFFFABRRRQAUUUUAFFFFABRRRQB8q/GfSpvDvxIXVIVKpcFZ0Yf3gea+j/AAhrsPiTwtYanCwPmxDePRsciua+Lfgv/hLvCcht0BvrTMkRxyfUV5H8FvH58Naq/h3VWKWlxJhC/HlSehoA+nKKQEMoZSCDyCKWgAooooAKKKKACiiigAooooAKKKKACiio5547aCSeZwkcalmY9ABQB4b+0drCJp+maSrDzJHMrjuAOldh8EtIbSvh1as67XuXaY+4PSvDPEV7c/E74riK1BeF5hDF6CNTya+r9MsY9N0y2sogBHBGqAD2FAFqiiigDmPiJ/yIOsf9e7Vxv7Pf/JPZP+vt67L4if8AIg6x/wBe7Vxv7Pf/ACT2T/r7egD1mggEYIyDRRQB5H8SfhBBrTNrXh4C01SP5ykfyiQj+RrH+HvxbutPvF8NeMleG6RvLjuJBj6Bv8a90rg/iF8MtM8bWTSqi2+qIP3Vwoxn2b1oA7qORJY1kjYMjDIYHIIrhPiT8OofGljHcWz/AGfVrbmCYcZ9jXmPhTx5rvwx1keGvFkckmnhsJMckoPUHuK+gdP1G01WxivLKdJoJRlXU5BoA8V0j4n+JPBTDSfGmlTypF8qXca5yB/Ousj+OHgx4Q7XcyMRkoYjkV6Dc2Vrex7Lq3imX0kQGsg+CvDROTollk/9MhQBxVt8ZodZ1i1sdD0W8ukkkCySlCAi+tepA5ANVrTTrKwXbaWkMI/6ZoBUtxcQ2lu89xIscUY3M7HAAoAkZgqlmIAAySe1eL/Er4wG1mfw/wCFv9Jv5P3bzR87Cey+prF8efFHU/Fup/8ACL+C1d45TsknQfM/rj0HvXafDT4S2XhSFNS1RVudYcZLNyIvYe/vQBgfDX4Psk8fiLxVunvXPmJbyc7Se7epr21VVFCqAFAwAB0paKACvMPj3/yTSb/r4j/nXp9eYfHv/kmk3/XxH/OgDoPhf/yTrR/+uArr65D4X/8AJOtH/wCuArr6ACiiigAooooAKKKKACuT+IXgy38a+GprF1UXSAvbyHqrf4V1lFAHgnwg8bXWgarL4H8RExyRyFbZpP4T/dz6ele915J8YPhs2vW3/CQaKhTV7UbmCHBkUf1FS/CP4lL4js10PVSY9XtV2/PwZQOPzoA9WpskaTRNHIoZHGGUjIIp1FAHzh458L6p8LPFSeKvDhb7BK+ZIwOEz1U+1ey+BvHOneNtGS6tXVblQBPATyh/wrob+wtdUspbO8hWaCVdrowyCK+efFXgjXvhZrf/AAkfhR5JNPzmSMDOwejDuPegD6Porg/AHxP0nxtarFvW31NVHmW7nGT6r6iu8oAKKKxfE/inS/CWkvqGqTiOMcKo+859AKANqivny6+OPijVp3bw74fZrZD94ozkj3xXReC/jfDquqJpHiKz/s27c7Vc5Ck+hz0oA9hopAQQCCCD0IpaACiiigAooooAKKKKACiiigAooooA4b4v2N1qHw01O3s4JJ5vkYJGuSQGBPFeM+EPiV4r8H+HINGtvDDzRQsxDvG4Jyc+lfT9N8tP7i/lQB8y+KfiX4k8W6BcaRqHhD91Lgh1jk3Iw6EcVb+DvxEfwtcjwv4iElvaytm3klUr5THsc9jX0f5cf9xfyri/H/w20rxzp4EgFtqEQ/c3KLyPZvUUAbHi3VNU03wtdX+hWYv71FBiiHIbPfjrxzXjH/Czfi1/0Kz/APgBJVa01/4hfCKYWOqWT6no6nCOSWUD/Zft9DXa6Z+0D4Tuoh9tS7s5e6mPcB+IoA5P/hZvxa/6FZ//AAAko/4Wb8Wv+hWf/wAAJK7/AP4Xj4F/6CMv/fhqP+F4+Bf+gjL/AN+GoA4D/hZvxa/6FZ//AAAkr2Twbqurar4Vtr/X7IWF8wJkiI24A6HB6Vw+p/tA+ErWI/Yku7yXsoj2j8zXE3niP4hfFuY2OkWL6bpDHDuMqpH+0/f6CgBfjH8Rn8SXB8LeHC9xbI2bmSEFvNYdhjsKz/CXxI8S+D9Ah0mw8JFo4yWaRo33Ox6k8V7L8PvhnpfgaxLDF1qUo/fXLrz9F9BXb+XH/cX8qAPmXxX8TvFnivw7c6PceGGhinxl0jckYP0r174NWN1p/wANNPgvLeSCXe7bJFwcE8cV3nlx/wBxfyp3TpQAUUUUAFFFFABRRRQAUUUUAFFFFABRRRQAV4F8YvhTI88niTw/Cd5O+5gjHOf7wr32kIDKVYAg8EGgD53+GHxnOniHQ/ErN5SnZHdN1X2avoS2uoLy3Se2lSWJxlXQ5BryH4jfBK111pNT0DZbXxyzw9EkP9DXkvhXxx4o8AeIBpTO8saTCKW0kO4dccelAH17RUVtKZ7WKZkKF0DFT1GR0qWgAooooAKKKKACiiigAoorL1nxFpPh+0a51O+ht0UZwzDJ+goA1CQBk9BXgXxo+KEbxSeGdEn3Ox23MqH/AMdFY/xA+N95rofSfDSSQW7na04H7yT2HpWn8Kfg/NLcx+IPE0J674baTksf7zUAbvwO+HraLp//AAkOpRYvLpf3KMOUT1+pr2WkVVRQqgBQMAAdKWgAooooA5j4if8AIg6x/wBe7Vxv7Pf/ACT2T/r7euy+In/Ig6x/17tXG/s9/wDJPZP+vt6APWaKKKACiiigDnfF3gzSvGWlPZajCNxH7uZR86H1Brwu3vPFPwS1/wAm6WS80GR8DupHqPQ19LVQ1fRrDXdPksdRtkngkGCrDp7igCr4b8T6Z4q0qO/0y4WRGHzJn5kPoRWzXzbrvhfxL8Htb/tvw/LJcaS7/NHgkKPRh/WvSNM+NPhq78KSavcTeTcQqBJan7xb0X1FAHeatq9joemy3+oTrDbxLlmY/wAq+efEXi7xD8XNf/sLw3HLBpQOGbpuH95j/Sof+Kp+N/iPP7yy0KNvfYo/q1e++FvCWl+EdJjsNNgVdo+eUj5nPqTQBk+AvhzpXgjTkWKNZtQYfvrlhyT6D0FdnRRQAUUUUAFeYfHv/kmk3/XxH/OvT68w+Pf/ACTSb/r4j/nQB0Hwv/5J1o//AFwFdfXIfC//AJJ1o/8A1wFdfQAUUUUAFFFFABRRRQAUUUUAFeGfFP4bXWnXzeMvCpeG6hbzJ4YvX+8P6ivc6RlV1KsAykYIPegDzn4X/E628Z2As7xlh1iFcSRnjzPcV6PXz/8AEr4aX/h3VD4t8Jb49jeZLDF1Q+oHp7V3fwy+J1p4zsBa3bLBrEIxJEeN/uKAPRaZLFHNE0UqK8bDDKwyCKfRQB4h46+C0i3ba54Nla1vFO82yttBP+ye30qn4T+Nd9otwui+NrSWOSM7PtOzDD/eH9a97rm/FPgbQvF1qYtSs0MmPlmQYdfxoAZq3j/w9pfhptcOoQzW2392I2BLt2AHrXiOk6Vrvxt8WNqmpmS30G3fCqOmP7q+p9TWqv7Pd0NejhbVS+hq+8qT8+PTHT8a900vS7PRtOhsLCBYbeFdqqooAZpejafo1jHZ2FrFDDGu0BVHP1rh/iZ8LrPxhp5urBEttXhG6ORRgSex/wAa9HooA8M+GHxMutMvv+EP8XFobqFvLhnl4P8Ausf5GvcgQQCDkHoRXnHxP+GVv4wsjfWKrBrEAyki8eZjsa5b4YfE25sL0eEfFhaG6hby4ZpeM/7J/wAaAPcaKQEEZByD3paACiiigAooooAKKKKACiiigAooooAKp6lqtho9m93qN3DbQIMl5WAFch8RPidpngW08ri51SVcxWynp7t6CvKtF8DeMPixeDWvFF9NaaY5zGhGCV/2E6Ae5oA9Zsvin4G1uZrMavbcnG25XYrfi3Brxz+w9D139oWfTXt4JtKlyRHCcIf3YPG33r0PUP2fvCN1aRxWjXdnMi4Mqybt59SD/TFchcfs961p90LnRfEC+av3HYGNh+IoA9I/4Ux4D/6Ag/7/AD/40f8ACmPAf/QEH/f5/wDGvOP+EA+MNodsGvB1HQi8P9RQfAPxhuvlm14Ip65vD/QUAY2paDoegfHyy02C2hg0yNo2aOU5QZHOd1ez33xR8DaFKtmdXthjjbbLvVfrt4FeXwfs+a5qV19p1vxAnmt951zI35muw039n7wlaW0iXj3d7M648xpNm0+oA/rmgD0rS9X0/WrNbvTbyG6gYZDxMCKu184a34B8XfCu7Ot+Fb6a706M7pI+pC/7SdCPcV6j8Ofihp3jq18h9trq0a5ltifve6+ooA76iiigAooooAKKKKACiiigAooooAKKKKACiiigAoorj/GfxH0PwdZu1zcJLd4+S3Q5Yn39KAJPiF4ytfBnhme9lcfaZAUt488sx/wrwH4SeGbrxp45bWr8GS3t5POldhwz5yBWZcXPiL4xeMVBBWLPAz+7gT1r6M8O2/hn4f8Ah6LThqNrEEGZJHcAu3c0Adj0GBRXmmufHDwlpIZILh72YdFhXj868s8RfHnxDrRa10W3Fkj8BkG6Q0Ae+eKPG+h+EbNp9TvEV8fLCpy7H6V51a/tF6DI7C40+6iUfdIwc15x4e+FXi7xxdi+1Z5reBzlprkksfoDXqX/AAz54XNikRnuhOAN0obqfpQBoRfHfwS6KWurhGI5BhPFaKfGHwS8Pmf2wg4+6VOa4m5/Zv0x5M22s3Ea+jIDUH/DNtp/0HZf+/QoA66T46+CY92LydyPSE81z+oftF6LEh+w6dcTNjjf8oqrB+zdp6ygza3O6dwsYBrf074A+ErQhrg3F0Qc4d8D9KAPMdZ+PPinVy0Gl28dmG4HlrvaszS/h7478e3Yub4XCxMfmmu2IH4CvpbSfBHhvRAosNIto2HRim4/ma3wAowoAA7CgDznwP8AB/Q/CWy5nUX2oDnzZBwp9hXo4AAwBgCiigAooooAKKKKAOY+In/Ig6x/17tXG/s9/wDJPZP+vt67L4if8iDrH/Xu1cb+z3/yT2T/AK+3oA9ZooooAKKKKACiiigCOe3huoHhnjWSJxhlYZBFeOap+z/pl34qjvLW6aDS3YvPbjrn0X2r2eigClpOkWOiadFY6fbpBbxLhVUfzq7RRQAUUUUAFFFFABXmHx7/AOSaTf8AXxH/ADr0+vMPj3/yTSb/AK+I/wCdAHQfC/8A5J1o/wD1wFdfXIfC/wD5J1o//XAV19ABRRRQAUUUUAFFFFABRRRQAUUUUAIyhlKsAVIwQR1rw34kfCe7tL5/FPg9mguYz5ktvEcHI7r/AIV7nRQB5H8N/jDb62U0bxBiz1VMIHfgSn+hr1sEEZByDXmHxE+EFh4p3alpRWy1Zedy8LIff0PvXDeGfif4h+H98ugeM7WaS2jO1ZyMso9j/EKAPomis3Rte0zxBYpd6ZeR3ETDPynkfUdq0qACiiigAooooAK81+KHwwt/F1mdQ08LBrEA3I68eZjsfevSqa7rHGzuwVVGST0AoA8f+DPju/1KS48La5n7fYgiN2+8wHBB+lexV86eB5E1n9oO/v8ATlAtIzKXZeh4xn8TX0XQAUUUUAFFFFABRRRQAUUUUAFcj8Q/G9r4H8NyXshD3cuUtoe7P6/QV1pIVSxOABkmvm3UDN8X/jILJCx0bTmIPpsU/Mf+BHigDS+F3w9ufF2ot418W751lkL28Mv/AC0OfvEf3R2FfQCqqIERQqqMAAYAplvbxWtvHbwIEijUIiqOAB0qSgAooooAKKKKACiiigBGVXUqwDKRggjg14F8Uvh3ceGL9fGvhLdbmFxJcQxfwH+8B6eor36o54Y7mCSCZFeKRSrqwyCD2oA5T4c+OLfxz4ajvRtS8iwlzED91vX6Guvr5utlk+EXxnFsrMujaiwABPy7GPH/AHya+kAQygg5BGQaAFooooAKKKKACiiigAooooAKKKKACiiigDyD42614t0y3tItBWdLSUETSwrls+ntXz3JoXiXUZGuJdOv53Y8u0bEmvuF0SRdrqrD0IzSLDEowsaAeyigD410nwj47ERGm6bqMUbnBKKUz9a6Kz+CfjrVnBvCsCk8tPMTX1UAB0AH0paAPB9G/ZxtkKvrGrPIf4o4FwPzNen6B8O/DHhtV+w6ZEZB/wAtJBub9a6migBAAowAAB2FLRRQAUUUUAFFFFABRRRQAUUUUAFFFFABRRRQBzHxE/5EHWP+vdq439nv/knsn/X29d74w0251fwnqNhaKGnnhKoCcZNeA6V8OfipolobXTZvs8JbdsScAZoA+mqK+c/+ER+Mf/QQk/8AAij/AIRH4x/9BCT/AMCKAPoyivnP/hEfjH/0EJP/AAIo/wCER+Mf/QQk/wDAigD6Mor5z/4RH4x/9BCT/wACKP8AhEfjH/0EJP8AwIoA+jKK+c/+ER+Mf/QQk/8AAij/AIRH4x/9BCT/AMCKAPoyivnP/hEfjH/0EJP/AAIo/wCER+Mf/QQk/wDAigD6Mor5z/4RH4x/9BCT/wACKP8AhEfjH/0EJP8AwIoA+jKK+c/+ER+Mf/QQk/8AAij/AIRH4x/9BCT/AMCKAPoyvMPj3/yTSb/r4j/nXBf8Ij8Y/wDoISf+BFUtU+HnxW1myNpqE5uICQxR5wRkUAe1fC//AJJ1o/8A1wFdfXPeBtKutE8G6bp16oW4giCuAcgGuhoAKKKKACiiigAooooAKKKKACiiigAooooAKxfEfhTR/FNg1pqlokqkfK+PmX6GtqigD511b4YeL/AF6+qeD72W4tlOTEp+bHuvetvwz8eollWw8V2T2dwvytKqnGfcdq9vrmPEngDw54piI1HT4zKRxKg2sPxFAGppXiHSdcgWbTb+C4UjPyOCfyrTrwPVPgNqulytc+FtckQjlY3YqfzFUE1z4weEW8u6spr6FeMsm8H8RQB9F0V8+f8AC+vElnF/p3hoKynDMQwFNb47+J9Sj2aV4cBkY4VgrNQB7/dXdvY273F1MkMKDLO5wBXgnj/4m3vjG+HhTwcssgmfZLOn8Y9vb3qjH4O+JXxHuFk165ksbFjkq52jHsor2HwV8PNF8E2m2yhEl0w/eXEgyx+noKAKnw1+Hlt4G0g7j5uo3ABuJf6D2ruaKKACiiigAooooAKKKKACiiigDlviLrQ0DwFq18G2uITHGf8Aabgfzrhf2etDFr4Vu9akGZr6YqGPXav/ANc1Z/aFumh+H0UAPE92gP4ZP9Kn+HfjXwfoXgLSdPn16xhmjhzIjSAEMTk5/OgD1OiuU/4WZ4K/6GTT/wDv6KP+FmeCv+hk0/8A7+igDq6K5T/hZngr/oZNP/7+ij/hZngr/oZNP/7+igDq6K5T/hZngr/oZNP/AO/oo/4WZ4K/6GTT/wDv6KAOrorlP+FmeCv+hk0//v6KP+FmeCv+hk0//v6KAOrorlP+FmeCv+hk0/8A7+ij/hZngr/oZNP/AO/ooA4v9oLQUvfCFvrEaf6TYTAbh12Nwf1xXafDbW21/wAAaTeyNukEIic+rLxn9K5vx9448H6z4G1axg16xmmkgPlosgJZh0xVP9nu6abwBLCTkQ3Tge2cGgD1uiiigAooooAKKKKACiiigAooooAKKKKACiiigAooooAKKKKACiiigAooooAKKKKACiiigAooooAKKKKACiiigAooooAKKKKACiiigAooooAKKKKACiiigAooooAKKKKACiiigAooooAKKKKACiiigAooooAKKKKACiiigAooooAKKKKACiiigApCARggGlooAgksrSZSsltC4PUMgNJDY2luMQ2sMY/2IwKsUUAFFFFABRRRQAUUUUAFFFFABRRRQAUUUUAYHi7whpnjTSBp2qK/lK4kRo2wysK4T/hnvwl/z3vv+/g/wr1qigDyX/hnvwl/z3vv+/g/wo/4Z78Jf8977/v4P8K9aooA8l/4Z78Jf8977/v4P8KP+Ge/CX/Pe+/7+D/CvWqKAPJf+Ge/CX/Pe+/7+D/Cj/hnvwl/z3vv+/g/wr1qigDyX/hnvwl/z3vv+/g/wo/4Z78Jf8977/v4P8K9aooA8l/4Z78Jf8977/v4P8KP+Ge/CX/Pe+/7+D/CvWqKAPJf+Ge/CX/Pe+/7+D/Cu68I+DtL8F6U2n6Wsnlu5d2kbJY10FFABRRRQAUUUUAFFFFABRRRQAUUUUAFFFFABRRRQAUUVBe3kGn2Fxe3T+Xb28TSyvgnaqjJOBz0FAE9Fef/APC7Ph9/0Hv/ACVm/wDiKP8Ahdnw+/6D3/krN/8AEUAegUV5/wD8Ls+H3/Qe/wDJWb/4ij/hdnw+/wCg9/5Kzf8AxFAHoFFef/8AC7Ph9/0Hv/JWb/4ij/hdnw+/6D3/AJKzf/EUAegUV5//AMLs+H3/AEHv/JWb/wCIo/4XZ8Pv+g9/5Kzf/EUAegUV5/8A8Ls+H3/Qe/8AJWb/AOIo/wCF2fD7/oPf+Ss3/wARQB6BRXn/APwuz4ff9B7/AMlZv/iKP+F2fD7/AKD3/krN/wDEUAegUV5//wALs+H3/Qe/8lZv/iKP+F2fD7/oPf8AkrN/8RQB6BRXn/8Awuz4ff8AQe/8lZv/AIij/hdnw+/6D3/krN/8RQB6BRXn/wDwuz4ff9B7/wAlZv8A4ij/AIXZ8Pv+g9/5Kzf/ABFAHoFFef8A/C7Ph9/0Hv8AyVm/+Io/4XZ8Pv8AoPf+Ss3/AMRQB6BRXn//AAuz4ff9B7/yVm/+Io/4XZ8Pv+g9/wCSs3/xFAHoFFef/wDC7Ph9/wBB7/yVm/8AiKP+F2fD7/oPf+Ss3/xFAHoFFef/APC7Ph9/0Hv/ACVm/wDiKP8Ahdnw+/6D3/krN/8AEUAegUV5/wD8Ls+H3/Qe/wDJWb/4ij/hdnw+/wCg9/5Kzf8AxFAHoFFef/8AC7Ph9/0Hv/JWb/4ij/hdnw+/6D3/AJKzf/EUAegUV5//AMLs+H3/AEHv/JWb/wCIo/4XZ8Pv+g9/5Kzf/EUAegUV5/8A8Ls+H3/Qe/8AJWb/AOIo/wCF2fD7/oPf+Ss3/wARQB6BRXn/APwuz4ff9B7/AMlZv/iKP+F2fD7/AKD3/krN/wDEUAegUV5//wALs+H3/Qe/8lZv/iKP+F2fD7/oPf8AkrN/8RQB6BRXn/8Awuz4ff8AQe/8lZv/AIij/hdnw+/6D3/krN/8RQB6BRXn/wDwuz4ff9B7/wAlZv8A4ij/AIXZ8Pv+g9/5Kzf/ABFAHoFFef8A/C7Ph9/0Hv8AyVm/+Io/4XZ8Pv8AoPf+Ss3/AMRQB6BRXn//AAuz4ff9B7/yVm/+Io/4XZ8Pv+g9/wCSs3/xFAHoFFef/wDC7Ph9/wBB7/yVm/8AiKP+F2fD7/oPf+Ss3/xFAHoFFef/APC7Ph9/0Hv/ACVm/wDiKP8Ahdnw+/6D3/krN/8AEUAegUV5/wD8Ls+H3/Qe/wDJWb/4ij/hdnw+/wCg9/5Kzf8AxFAHoFFef/8AC7Ph9/0Hv/JWb/4ij/hdnw+/6D3/AJKzf/EUAegUV5//AMLs+H3/AEHv/JWb/wCIo/4XZ8Pv+g9/5Kzf/EUAegUV5/8A8Ls+H3/Qe/8AJWb/AOIo/wCF2fD7/oPf+Ss3/wARQB6BRXn/APwuz4ff9B7/AMlZv/iKP+F2fD7/AKD3/krN/wDEUAegUV5//wALs+H3/Qe/8lZv/iKP+F2fD7/oPf8AkrN/8RQB6BRXn/8Awuz4ff8AQe/8lZv/AIij/hdnw+/6D3/krN/8RQB6BRXn/wDwuz4ff9B7/wAlZv8A4ij/AIXZ8Pv+g9/5Kzf/ABFAHoFFef8A/C7Ph9/0Hv8AyVm/+Io/4XZ8Pv8AoPf+Ss3/AMRQB6BRXn//AAuz4ff9B7/yVm/+Io/4XZ8Pv+g9/wCSs3/xFAHoFFef/wDC7Ph9/wBB7/yVm/8AiKP+F2fD7/oPf+Ss3/xFAHoFFef/APC7Ph9/0Hv/ACVm/wDiKP8Ahdnw+/6D3/krN/8AEUAegUV5/wD8Ls+H3/Qe/wDJWb/4ij/hdnw+/wCg9/5Kzf8AxFAHoFFef/8AC7Ph9/0Hv/JWb/4itHQ/if4P8R6vDpelat9ovZgxjj+zyLnaCx5ZQOgNAHX0UUUAFFFFABRRRQAUUUUAFFFFABRRRQAUUUUAFFFFABRRRQAVh+M/+RF8Qf8AYNuP/RbVuVh+M/8AkRfEH/YNuP8A0W1AHlvwn8M6DqPw5026vdF0+5uHaXdLNbI7NiRgMkjPSu1/4Qvwt/0Lmk/+Acf+Fc/8G/8Akl+l/wC/N/6Nau8r8jzPE1ljayU38Uur7s74JcqMP/hC/C3/AELmk/8AgHH/AIUf8IX4W/6FzSf/AADj/wAK3KK4frVf+d/eyuVdjD/4Qvwt/wBC5pP/AIBx/wCFH/CF+Fv+hc0n/wAA4/8ACtyij61X/nf3sOVdjD/4Qvwt/wBC5pP/AIBx/wCFH/CF+Fv+hc0n/wAA4/8ACtyvM/jLqEunaboci3UsEJ1BfO2MQGQcnOOorqwbxGKrxoqo1fzYpWir2Ow/4Qvwt/0Lmk/+Acf+FH/CF+Fv+hc0n/wDj/wrB0L4seGdd1tNItpLmOaQ7YXmi2pKfQHOfzAri/GvxCttP+Kmnl/7Q+x6UWS5hTGJH5wVGcHr1OK66GAzGrWdGTlFpN63/wA+r0JcoJXPUv8AhC/C3/QuaT/4Bx/4Uf8ACF+Fv+hc0n/wDj/wrzP4s+OofsOjWlob6BpzFevt+UNCc/KcHk8dOldovxJ0dfA6+KDbXwsRL5Pl7F8zOcdN2MfjSng8wjRp1U5PndrXe/Tr1BShdo2P+EL8Lf8AQuaT/wCAcf8AhR/whfhb/oXNJ/8AAOP/AArndJ+MHhXV9Yj06KW5heUhYpZ4tqOx7ZzkfiK0vFnxE0LwdNHb6g08t1Iu8QW6BmC+pyQB+dYPD5kqqotT5nqlqO8LXND/AIQvwt/0Lmk/+Acf+FH/AAhfhb/oXNJ/8A4/8KpwePtCuvCNx4lhkmextwfMXyyHB/u4Pfn1xWxoes2niDRrbVLLf9nuF3LvXDD6isan12mnKbkknbd79hrlexSPgzwqOvh3Sef+nOP/AApf+EL8Lf8AQuaT/wCAcf8AhXF6UT43+Kt1qpJbStBHkW/PyvN3P+faum+IXiP/AIRrwlc3ERzeT/6PbKOpkbgY+nWumdLExrU8PGo3OSV1d6N9N+2rEnGzdi6PBnhU9PDukn/tzj/wo/4Qzwt/0Luk/wDgHH/hXnuvaPceD/gc8Mc8sV9IySXMqOQxdz8wz+laPi5rHyvA5vb3UIJDNH5QtlDB22r97LDH1571tHDVZNclZtOUknr9lXva/UV12Oy/4Qzwt/0Lmk/+Acf+FH/CF+Fv+hc0n/wDj/wrz/x14mj8O/FjRrm/urhdOisy7RJlgWJYD5fWu08JePtE8ZCVdNklSeEZeCddrgevBII/Gsq2Gx1OhHEKUnFq99bLW1hpxbsXP+EL8Lf9C5pP/gHH/hR/whfhb/oXNJ/8A4/8K5a5+NHhm0v57KaHUBPDOYWAhB6HBb73T9fatrxR8QdF8JR2zX63cjXKeZEkEJYkfU4H61Dw2ZKUYNSvLbV6heBf/wCEL8Lf9C5pP/gHH/hR/wAIX4W/6FzSf/AOP/CqvhPx3ovjGKc6a8yzQDMsE6bXUHoepGPxrn1+NXhc3otDFqCzef5BBhB2nON3DdM/j7URw+ZSnKmlK8d1roF4WudV/wAIX4W/6FzSf/AOP/Cj/hC/C3/QuaT/AOAcf+FM03xbYal4m1DQEiuIb2yUOwlUBZFPdcE5H5Utj4ssdR8U32gW0Vw9xYoGnm2jy1J/hznOfwrF/XVe7lor7vZ7P8R+6O/4Qvwt/wBC5pP/AIBx/wCFH/CF+Fv+hc0n/wAA4/8ACpPEfifSvCum/btVuPKiJ2oqjLOfQDvWP4U+JXh/xfdvZ2Lzw3agsILlArMB3GCQfzpwjj50nXjzOC662D3L2NT/AIQvwt/0Lmk/+Acf+FH/AAhfhb/oXNJ/8A4/8KxfE3xT8N+F9SOn3L3FxdLjzEtow3l/UkgfhWva+MdHv/C83iGyma4soY2dwi/OMdRg45qpU8wjCNSXMoy2euoXhew//hC/C3/QuaT/AOAcf+FH/CF+Fv8AoXNJ/wDAOP8AwrkR8cfCRNvxfgS/fPkDEX+9z/LNdnqvifSNG0Iaze3arYsoZHXkvnoFHcmnVo5jRlGNRTTltvqJOD2Iv+EL8Lf9C5pP/gHH/hR/whfhb/oXNJ/8A4/8Kx/DHxR8OeKtR/s+0e4gujkxx3MYXzAP7pBI/Cn+KviZ4e8JXi2V68892QGaG2QMyA9zkgD86fsMy9t7C0ube2u3cLwtc1f+EL8Lf9C5pP8A4Bx/4Uf8IX4W/wChc0n/AMA4/wDCm6L4w0fxBoU2r6bO0sECsZU24dCBkgg965vSfjH4Z1jUrOwt479Zrp/LG+EYRuwYgnr7ZpRo5jPm5VL3d99PULwOm/4Qvwt/0Lmk/wDgHH/hSf8ACGeFv+hc0n/wDj/wrJ8TfE/w74V1NdOvZJ5rngyJbx7vKB7tyPyGTXJ/D/VxrNl44vZr26ltmdmSUMS6x7W+7npx2ranhcdKg8ROUox0tvrd20E5RvZHoX/CGeFj08O6T/4Bx/4Uv/CF+Fv+hc0n/wAA4/8ACud8CarpejfC+LURdX09hBvZpJ4syfe/uqTx+NM0n4x+F9W1WLT1F7bPK2yOS4hARiegyCSPxFTLDY9zqKk5SUG03r0HeGlzpf8AhC/C3/QuaT/4Bx/4Uf8ACF+Fv+hc0n/wDj/wrcrhvEPxZ8M+HNVbTp5Lm4uIziX7NGGER9ySP0zXNh/ruJlyUXKT8mxvlW5u/wDCF+Fv+hc0n/wDj/wo/wCEL8Lf9C5pP/gHH/hTl8V6RJ4YbxFFcGXTVTeXjQsQO42jnNcvpXxk8L6rqsVgovbZpXCRyTwgIxPQZBJH4itadLMailKCk+XffQG4I6b/AIQvwt/0Lmk/+Acf+FJ/whnhXOP+Ed0nPp9jj/wrYubmKztZbmdwkUSF3Y9gBk15n4Ahn16913xxdhlN3vhsQT9yJe4/z60qHt6lKdWVRpRt1erey39X8gdk0rHa/wDCGeFv+hc0n/wDj/wo/wCEL8Lf9C5pP/gHH/hXk/gf4paT4a0GeDWZr66vZb2R22KZCq8YJLEV67H4m0iTw4PEAvEGmmPzPObjA+nXPbFbY3C4/C1OWTk1eyeuvoKMoSRF/wAIX4W/6FzSf/AOP/Cj/hC/C3/QuaT/AOAcf+Fc3pfxi8K6pqqWCvd25kbZHNPFtjcnpzkkfiBUPiC6uB8ZvDdqJ5RbtbSOYg52k8846ZoWGxyqOFaUovlctb9FcLxtdHVf8IX4W/6FzSf/AADj/wAKP+EL8Lf9C5pP/gHH/hWBr3xZ8P8Ah3WbvSr6K++024B/dxBg+eynP88Vv+F/Fuk+L9Pa80qZmCNtkjkXa8Z9CKxqUswp0lWnzKL63dtRpwbsJ/whnhYdfDuk/wDgHH/hQPBnhYjI8O6Sf+3OP/CuY+Kep3E9rYeE9OY/btYlEbbTykQPzGtzUdb0L4c+GLOK8lZIIkEMMaLueQgc4H61ap4p0qcozk5TbtFX2XXfv+Qrxu9Ni5/whfhb/oXNJ/8AAOP/AAo/4Qvwt/0Lmk/+Acf+FYGg/Fnw94i1m00qxivvtNyCR5kQUJgZwxz7ds1u6T4ssdY8RapotvFcLc6aQJmdQEbP90g5/MCoq0swotqpzKyu9Xte1/vGnB7Dv+EL8Lf9C5pP/gHH/hR/whfhb/oXNJ/8A4/8KZofi7T9f1DVbK2jnjfTJPLnaZQFJ55BBPHHfFc3d/Gfwnaao1n5l3Kitte5ihzED9c5P4CnCjmNSbhDmbWr1fXYTcFqdP8A8IX4W/6FzSf/AADj/wAKP+EL8Lf9C5pP/gHH/hTdZ8Y6JoegR63dXYazmA8lohuMuegUVn+F/iNoXiz7Qlh9pjnt0Mjwzx7W2juMEj9alQx7pOqublWjeo/cvY0v+EM8Lf8AQuaT/wCAcf8AhSf8IZ4Wzj/hHdJ/8A4/8K8m8OfEyzPxP1O6uF1KW1vylvaRMAfKOQORuwBn0rtrFrD/AIXRqCpeag179hXdAyjyAOOhzn8MV24jBYzDtqpOS93m6+V1v0vuSpReyOk/4Qvwt/0Lmk/+Acf+FH/CF+Fv+hc0n/wDj/wrC8Q/Fjwz4c1RtOne5ubiM4lFtGGEf1JI/TNbP/CZaQ/hGbxNbSvc6fDGZG8pfn46jBxg/WuOVLMIxjOXMlLbfW+xV4En/CF+Fv8AoXNJ/wDAOP8Awo/4Qvwt/wBC5pP/AIBx/wCFcmvxv8ItLbpm+CygbnMHyxE9m5/lmun8SeNNF8LaXDqGoTs0dx/qEhXc0vGeB9KqeHzKnOMJKactt9RJwauS/wDCF+Fv+hc0n/wDj/wo/wCEL8Lf9C5pP/gHH/hVXwl460bxnHMdNM6Sw4MkM8e1lB6eo/I1l/FLXZtO8OppVgSdS1aQWsCr1AP3j+X86VOnjZYlYaUpRlfq3p5/dqDcbXN0eDPCxGR4d0k/9ucf+FL/AMIX4W/6FzSf/AOP/CpfDGhxeHPDllpUXPkRgO395urH86165qmIqxm1Co2u93r+JSStsYf/AAhfhb/oXNJ/8A4/8KP+EL8Lf9C5pP8A4Bx/4VuUVH1qv/O/vYcq7GH/AMIX4W/6FzSf/AOP/Cj/AIQvwt/0Lmk/+Acf+FblFH1qv/O/vYcq7GH/AMIX4W/6FzSf/AOP/CuDh02w0r9pDQbfTrK3tITpzuY4Iwiltk3OB34H5V6xXmVz/wAnMaB/2DH/APQJq+i4Xr1Z49KUm1Z9TKukoHtVFFFfpBxhRRRQAUUUUAFFFFABRRRQAUUUUAFFFFABRRRQAUUUUAFYfjP/AJEXxB/2Dbj/ANFtW5WH4z/5EXxB/wBg24/9FtQBwXwb/wCSX6X/AL83/o1q7yuD+Df/ACS/S/8Afm/9GtXeV+O5r/v1b/FL82ehD4UFFFFcBYUUUUAFeX/GhVe08OI4BVtTQEHoRXqFVb3TbHURGL6zt7kRPvjE0YfY3qM9DXXgMSsNiI1mr2/yJkuZWPNfibDDH4p8EukaI/20LlRg4yvH0qD4g6nZaH8V/DGpai/k2cUD+ZJsLAcnsBk9a9RutNsb6WCW7s7eeSBt0LSxhjGfVSeh+lJfaVp+qKi6hY210sZ3IJ4lfafUZHFd1DMqcFTjOLajGUXr/Nfb0uS4PWx5p8YryC48J6HqUWTam+il37DwmCc0nxM1vTvEHwikv9Lm861a4jQPsKZIODwQDXp9xYWd5ZmzubWCa2IwYZIwyY+h4rk/H/hObWvBJ0PQ7a3gJmQqgxHGgB5PH9K0wONoc1CEk1yTve+lm+vmKUXq+5514s8UaD4t0Lw7ougBrjVlnhwFgZTDgYPJH8vStj4jjQLXxJY3E3iG70PXorYAXKW7yRuvocd/p+Nem6XoVhpyRTJYWiXoiVJJ44lDMQAD82MmrN/pen6pEItQsba7jByFniVwPzFUs1o06kFTjJQjzdU2+bfdWt5WFyNrU8y8D+NPtHgbW7rxFFFd6fYSFDPFbAC5U/7GACf8ea1/EXjWws/hlFqOhx+X9vQW9hCECEM3GAo4GOeldwunWK2JsVs4BaFdpgEY2Eem3pXN6l4Hh1PxNpGoSXKR6dpa/uNOSEBN/wDeznHpxjtWSxWDq4h1JxcVfmt0dltZLdvrtYfLJKxZ8CeHF8L+E7OwIzcMvm3Dd2kbk/4VyU//ABXPxaS3+/pPh0bn/uvOe34f0r0y5SWW1ljglEUrIQkhXdtOODjvWB4M8JReEdJktftJu7meZpp7lk2mRj7ZP86xo4xL2uJm/wB5LRfPd/JaL1G47LoYvxl/5Jtff9dI/wD0Kuf8e9Ph9/18xf8AoK16te2NpqNs1tfWsNzAxyY5kDqfwNR3GladdfZ/tFjbTfZiDB5kSt5RHQrkcfhVYTMY0IQi435XJ/8AgUbBKF2zynx1q2naH8ZtCv8AVWCWkVmdzbC+3JbBwOaf4c1Gz8UfGmbWNAVjp0NlsnnEZQSMenBH8/SvUrnR9Mvbpbm6061nnVNgllhVmC+mSOlSWOnWWmQeRYWcFrFnOyCMIv5Ctf7TorDqCg+fk5L30s3e9rb/ADFyO55p8KIYn1zxg7RozHUCuSoJxk8VmfEvX76PxrDotxr83h7SFtxIt1DAzl29Pl59uteu2mm2Ng8z2dnb27TtvlaKMKXb1OOppt/pWnarGseo2NtdopyFniVwPzFKOZ0/rrxM4XTVul1oldXTXTqg5Hy2PF/hTcJcfEfWXj1aTVUNngXjxGMy4I5Knn866L4MwQvp/iB2iRmbUnBJUEkeleiWui6XY3DXFpptpbzMgQyRQqrFR2yB0qSy02x01ZFsbOC2WRt7iGMIGb1OOpqsbmsK6qKMWuZQXT7PpZa+SCNNqx5n8SZH8IeLtH8aW8RaMK1rdqv8Qx8v+fan+CLuDwp4Ev8Axjray+bqU5uZNi5cqThQK2/iXomreJdLsdH061ElvNdK13MXUeVGPqck/SutXTLP+y006S3iltFjEflSIGUqB0INVLG0/qNKnPVt2lZ68kXdLy1b+5ByvmbR5T8Q9Stb248HeLHgkn0BJfMmBjztBxgsP89K29F8XeFPEvxAQaPpJvLpbfnU1iKiMDsQwBHpmvQDaWxtPsht4jb7dvlFBsx6Y6YqGw0rTtKjaPT7G2tEY5ZYIlQE/gKwePoPD+zcHeKaj71lZu+umrX3PqPkd7nj/h3xBo/gjxj4pg8UhoLm5uDJFM0JfzIzngYB65+lN8IQu/gDxvqUUDwadetI9qjDHy4PIFew3+j6ZqhQ6hp9rdFDlDPCr7fpkVO9pbSWhtHgia3ZdhiKDYV9MdMVvUzenKN1B80uXm10922ytpewlTZ5Fb21uf2cZCYY8/ZWfO0fe39frVDxNDIPhp4H1KWF7jT7J43u41Gfl45Pt1r2YaVpw03+zRY2wsSu37MIl8vHptxjFTR2dtDZraR28SWyrsEKoAgX0x0xSjnChPnUb++5b9GrW9fMPZ6fI85svGfg/wAR+OdMh0rSDqN2sXy3qw7fsw9wwHT1FYtnremeC/ir4km8TboftuHtbloWcFPQYBP/AOqvWbDSNM0sudP0+1tTIcv5EKpu+uBS3+ladqiKmoWFtdqpyoniVwPzFZxzDDRk4KEvZuPK/e97e907WXpawcj36nlHgPF/J451uxgaHSLsP9nBXaGIU5IH+etb3wXgh/4V1bP5SbmnkYnaMk56136WtvHbfZkgjW327fKVAFx6Y6YptlYWem2wtrG1htoFJIjhQIoJ9hU4rM1Xp1IKNuZxtr0imte7HGFmjx/Tde0nwX8TfFDeJy0L3bh7e4aFnDJ6DAJ//VUfw7ube80Xx9c2oxbys7x/Lj5SjY47V7Be6Tp2pPG99YWty0RzGZolcqfbI4pLfR9MtEuEt9PtYVuf9eI4VUS/72Bz+NbzzWjKk1yPnkop66e7bZW62EqbueO6ZrWpaF8AYLvSiVmMxjaULu8pSxy2K4jWb6GZNLWPxtc65K11HI9vLbOghORyGY/hxX05b6bY2dl9itrO3htcEeTHGFTnr8o4qkvhTw6ibV0LTQu8PgWqfe9enWunD57QpVJzdN3cm/s9ejum9PJol0m1a5Tk8ZaXB4tg8LuZv7QlhEikJ8g4yBn1/CvLvDHiLQ/Bd14q07xTCyX81w7DfCW+0Ic4UEA4B/LmvbDYWZvVvTawG6VdizmMbwvoG64qG90bS9SkSS+060unj5RpoVcr9MivOw2Nw1KLpyg+WSV7PW6d7rTbyLcW9TzXUfEj6f8AB3+1fC+jvo8ckgQIYwTGpODIPX6mvMdav4ZotNEfja51uVrmOR7eW1dBCcjkMx/DivqNoYmhMLRoYiNpQqNuPTFZa+FPDqoUXQtNClt5AtUxu9enWu3BZ1Qw/M3Td22909H0bab08miZU2+pyHxQ1K4ubLTfCWnMftusyBHx1WIfeNdna6bBo/htdOtlCw21sY1H0XrWTaeDvL8dXXii8vftMjRCG1h8raLdfY5OT+A611BAZSrAEEYIPevMxFemqVOhSd0tX5yf+S0+8tJ3bZ5D8NLeCT4Wa+XhjYvLc7iVBzheM1gJY3l/+ztGtoHfybkyyKgySgbn8ute52ulafZWslraWNtBbyEl4oogqsT1yBwc0+zsLPT7UWtlaw29uM4ihjCqM9eBxXc85SqyqRjvNTV/K+hPs9LeR84WWnaV4hl0rTW+IOo3cszqEtHsZWELehy+PbIr0jWk8r41eFoy24pZOufXANegWuiaTY3T3VpplnBcP96WKBVZvqQM1LJp1jNfRX0lnA93ECsc7RgugPYN1FViM6VWpdJ8vLJa8u8lbokJU7I8fbxJo3hn43a5da1N5MMlssaSeUXw3ynsCelaXwxmhvfFXizxBZRmDRZ3HlErtDEck4/P862rPwVPL8Rtb1nU7W0n0u7gWKOKUByxGOSpGMcV0Wu+HzqXhi40XTLiPTEmTyw8UIIRe4CgjrV4nG4ZwVKO8owjJ3uklZvRK90EYy3ON8CRv4s8Z6t40uFJt42NnpwI4CDqw/z3qv8AFF49M8Y+Fdb1KJpdHtpGWbCbgjZyCR/npXomgaLb+HtCtNKtf9Vbxhd2MFj3J+pq7c2tveQNBdQRzQuMNHIoZT9Qa5P7SjHG+1irwS5Utvdtb7+vqVye7Y8aXxJo3ib43aFdaLN50McDo8nlFMnB9QDUlh4l03wV8WPFLa9JJax3m14ZPKZgw49ATXU3PgqdfiTo+rada2trpVhbsjIgCcnPCqB712N5pGm6hLFLe6fa3MkRzG80KuU+hI4rrrY/CxUYJNwdPlauuZe83va1/kSoy363PIfh9Mde/wCE/l04tm7YmDIwTkPjivP9MSyi0CSy1HxtqWmTIzRy6StpI4znpwwU598V9QWmmWFhLNLZ2VvbyTndK0UQUyH1JHWopdD0me+W+l0yzku16TtApcf8Cxmrp59CFWbUGoy5WtrrlVuqa/C4nSbSPNfEOheH9H+Fukabreq3YhikDWt9DbsGRmJIJXnAAPTNUvhx4ovpfG76NHq6a/p725Y3xtTFIm3oCSMn8c9a9int4bmFoZ4kliYYZHUMD+BqvYaTp2lIy6fYW1orHLCCJUz+QrjWaQlhp06sXKUrvW1k31Wl0/R2ZXI7po8p0vXdM0D41eI01OUwm8EcVuPKLb2OMAYHH1rS07/k4DVADz/Zw/8AZa9Dm0fTLm+jvp9PtZbuP7k7wqXX6NjIp66bYpqDagtnbreuuxrgRjzCvoW64pTzKlK7UXdw5HrpdW1/AFB/ieM+EvEmieCNW8T2HilWgvprtpA7wM/nIc4AIB9fpzUfh62mj+DXjG8MLw2d48stqjDHyeoHp2/CvZr7RtL1ORJL/TrS6ePlGmhVyv0yKnms7W4s2tJ7eKS2ddjQugKFfTHTFbTzim/eUHzScXLXT3f5VbS/mCps8l1K1t/+GdISII8i1Rwdo+9u6/Wk8TJ4fl+HnhN9a1K7065WCNrS8giZ/LbYMlsdv1r1ZtK059NGnPY2zWIXaLYxL5ePTb0pz6dYy2K2MlnbvaKoUQNGCgA6Db0xWcM1jGSdn8cpaNXs1a2qf5WYezPLfhb4pv77xLqGkvqEesWMcIlXUhbmJiRgANkAnr39Kt+HgfG3xPvvED/NpmjZtbPPRpP4mH+fSu5utAhTQbvTdFW30pp4yiyQQABCeM7RjJpnhPw3b+E/D1vpNu/m+XlpJSuDI56sRTrY/Dy9rWpLllJKKXl9qWiSu9tPMFF6Jm3RRRXhmoUUUUAFFFFABXmVz/ycxoH/AGDH/wDQJq9NrzK5/wCTmNA/7Bj/APoE1fScK/8AIwXozGv8B7VRRRX6acQUUUUAFFFFABRRRQAUUUUAFFFFABRRRQAUUUUAFFFFABWH4z/5EbxB/wBg24/9FtW5R1oA+avAHxY0Twt4NstHvbLUpLiBpCzQxKVO52YYywPQ+ldN/wAL58Nf9A7WP+/Kf/F17b5af3F/Kjy0/uL+VeBW4bwFapKrNO8m29e5qq0krHiX/C+fDX/QO1j/AL8p/wDF0f8AC+fDX/QO1j/vyn/xde2+Wn9xfyo8tP7i/lWf+quXdn94/bzPEv8AhfPhr/oHax/35T/4uj/hfPhr/oHax/35T/4uvbfLT+4v5UeWn9xfyo/1Vy7s/vD28zxL/hfPhr/oHax/35T/AOLo/wCF8+Gv+gdrH/flP/i69t8tP7i/lR5af3F/Kj/VXLuz+8PbzPEv+F8+Gv8AoHax/wB+U/8Ai6P+F8+Gv+gdrH/flP8A4uvbfLT+4v5UeWn9xfyo/wBVcu7P7w9vM8S/4Xz4a/6B2sf9+U/+Lo/4Xz4a/wCgdrH/AH5T/wCLr23y0/uL+VHlp/cX8qP9Vcu7P7w9vM8S/wCF8+Gv+gdrH/flP/i6P+F8+Gv+gdrH/flP/i69t8tP7i/lR5af3F/Kj/VXLuz+8PbzPEv+F8+Gv+gdrH/flP8A4uj/AIXz4a/6B2sf9+U/+Lr23y0/uL+VHlp/cX8qP9Vcu7P7w9vM8S/4Xz4a/wCgdrH/AH5T/wCLo/4Xz4a/6B2sf9+U/wDi69t8tP7i/lR5af3F/Kj/AFVy7s/vD28zxL/hfPhr/oHax/35T/4uj/hfPhr/AKB2sf8AflP/AIuvbfLT+4v5UeWn9xfyo/1Vy7s/vD28zxL/AIXz4a/6B2sf9+U/+Lo/4Xz4a/6B2sf9+U/+Lr23y0/uL+VHlp/cX8qP9Vcu7P7w9vM8S/4Xz4a/6B2sf9+U/wDi6P8AhfPhr/oHax/35T/4uvbfLT+4v5UeWn9xfyo/1Vy7s/vD28zxL/hfPhr/AKB2sf8AflP/AIuj/hfPhr/oHax/35T/AOLr23y0/uL+VHlp/cX8qP8AVXLuz+8PbzPEv+F8+Gv+gdrH/flP/i6P+F8+Gv8AoHax/wB+U/8Ai69t8tP7i/lR5af3F/Kj/VXLuz+8PbzPEv8AhfPhr/oHax/35T/4uj/hfPhr/oHax/35T/4uvbfLT+4v5UeWn9xfyo/1Vy7s/vD28zxL/hfPhr/oHax/35T/AOLo/wCF8+Gv+gdrH/flP/i69t8tP7i/lR5af3F/Kj/VXLuz+8PbzPEv+F8+Gv8AoHax/wB+U/8Ai6P+F8+Gv+gdrH/flP8A4uvbfLT+4v5UeWn9xfyo/wBVcu7P7w9vM8S/4Xz4a/6B2sf9+U/+Lo/4Xz4a/wCgdrH/AH5T/wCLr23y0/uL+VHlp/cX8qP9Vcu7P7w9vM8S/wCF8+Gv+gdrH/flP/i6P+F8+Gv+gdrH/flP/i69t8tP7i/lR5af3F/Kj/VXLuz+8PbzPEv+F8+Gv+gdrH/flP8A4uj/AIXz4a/6B2sf9+U/+Lr23y0/uL+VHlp/cX8qP9Vcu7P7w9vM8S/4Xz4a/wCgdrH/AH5T/wCLo/4Xz4a/6B2sf9+U/wDi69t8tP7i/lR5af3F/Kj/AFVy7s/vD28zxL/hfPhr/oHax/35T/4uj/hfPhr/AKB2sf8AflP/AIuvbfLT+4v5UeWn9xfyo/1Vy7s/vD28zxL/AIXz4a/6B2sf9+U/+Lo/4Xz4a/6B2sf9+U/+Lr23y0/uL+VHlp/cX8qP9Vcu7P7w9vM8S/4Xz4a/6B2sf9+U/wDi6P8AhfPhr/oHax/35T/4uvbfLT+4v5UeWn9xfyo/1Vy7s/vD28zxL/hfPhr/AKB2sf8AflP/AIuj/hfPhr/oHax/35T/AOLr23y0/uL+VHlp/cX8qP8AVXLuz+8PbzPEv+F8+Gv+gdrH/flP/i6P+F8+Gv8AoHax/wB+U/8Ai69t8tP7i/lR5af3F/Kj/VXLuz+8PbzPEv8AhfPhr/oHax/35T/4uj/hfPhr/oHax/35T/4uvbfLT+4v5UeWn9xfyo/1Vy7s/vD28zxL/hfPhr/oHax/35T/AOLo/wCF8+Gv+gdrH/flP/i69t8tP7i/lR5af3F/Kj/VXLuz+8PbzPEv+F8+Gv8AoHax/wB+U/8Ai6P+F8+Gv+gdrH/flP8A4uvbfLT+4v5UeWn9xfyo/wBVcu7P7w9vM8S/4Xz4a/6B2sf9+U/+Lo/4Xz4a/wCgdrH/AH5T/wCLr23y0/uL+VHlp/cX8qP9Vcu7P7w9vM8S/wCF8+Gv+gdrH/flP/i6P+F8+Gv+gdrH/flP/i69t8tP7i/lR5af3F/Kj/VXLuz+8PbzPEv+F8+Gv+gdrH/flP8A4uj/AIXz4a/6B2sf9+U/+Lr23y0/uL+VHlp/cX8qP9Vcu7P7w9vM8S/4Xz4a/wCgdrH/AH5T/wCLo/4Xz4a/6B2sf9+U/wDi69t8tP7i/lR5af3F/Kj/AFVy7s/vD28zxL/hfPhr/oHax/35T/4uj/hfPhr/AKB2sf8AflP/AIuvbfLT+4v5UeWn9xfyo/1Vy7s/vD28zxL/AIXz4a/6B2sf9+U/+Lo/4Xz4a/6B2sf9+U/+Lr23y0/uL+VHlp/cX8qP9Vcu7P7w9vM8S/4Xz4a/6B2sf9+U/wDi6P8AhfPhr/oHax/35T/4uvbfLT+4v5UeWn9xfyo/1Vy7s/vD28zxL/hfPhr/AKB2sf8AflP/AIuj/hfPhr/oHax/35T/AOLr23y0/uL+VHlp/cX8qP8AVXLuz+8PbzPEv+F8+Gv+gdrH/flP/i6P+F8+Gv8AoHax/wB+U/8Ai69t8tP7i/lR5af3F/Kj/VXLuz+8PbzPEv8AhfPhr/oHax/35T/4usfw54qs/GP7QGh6nYQXMUCWUkJFwgVtwjlPYnj5hX0L5af3F/KgIoOQoB9hXXgsjwmCq+2op323JlVlJWY6iiivYM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3" name="TextBox 2"/>
          <p:cNvSpPr txBox="1"/>
          <p:nvPr/>
        </p:nvSpPr>
        <p:spPr>
          <a:xfrm>
            <a:off x="1954934" y="5774025"/>
            <a:ext cx="8177349" cy="830997"/>
          </a:xfrm>
          <a:prstGeom prst="rect">
            <a:avLst/>
          </a:prstGeom>
          <a:noFill/>
        </p:spPr>
        <p:txBody>
          <a:bodyPr wrap="square" rtlCol="0">
            <a:spAutoFit/>
          </a:bodyPr>
          <a:lstStyle/>
          <a:p>
            <a:pPr algn="ctr"/>
            <a:r>
              <a:rPr lang="en-US" sz="4800" dirty="0">
                <a:hlinkClick r:id="rId2"/>
              </a:rPr>
              <a:t>Michelle.Lake@Concordia.ca</a:t>
            </a:r>
            <a:r>
              <a:rPr lang="en-US" sz="4800" dirty="0"/>
              <a:t> </a:t>
            </a:r>
            <a:endParaRPr lang="en-CA" sz="3200" dirty="0"/>
          </a:p>
        </p:txBody>
      </p:sp>
      <p:pic>
        <p:nvPicPr>
          <p:cNvPr id="6" name="Content Placeholder 2" descr="image">
            <a:hlinkClick r:id="rId3"/>
            <a:extLst>
              <a:ext uri="{FF2B5EF4-FFF2-40B4-BE49-F238E27FC236}">
                <a16:creationId xmlns:a16="http://schemas.microsoft.com/office/drawing/2014/main" id="{BBD6E63B-357B-0836-BF5E-0B6B9B79C79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149215" y="2108310"/>
            <a:ext cx="7893569" cy="3473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796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80E8B-9E54-4BE8-B117-45565977790F}"/>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4500" dirty="0"/>
              <a:t>How can I find out if the library has access to an item I’m looking for?</a:t>
            </a:r>
          </a:p>
        </p:txBody>
      </p:sp>
    </p:spTree>
    <p:extLst>
      <p:ext uri="{BB962C8B-B14F-4D97-AF65-F5344CB8AC3E}">
        <p14:creationId xmlns:p14="http://schemas.microsoft.com/office/powerpoint/2010/main" val="2659122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931A3-A145-4738-B3BE-009454974D9E}"/>
              </a:ext>
            </a:extLst>
          </p:cNvPr>
          <p:cNvSpPr>
            <a:spLocks noGrp="1"/>
          </p:cNvSpPr>
          <p:nvPr>
            <p:ph type="title"/>
          </p:nvPr>
        </p:nvSpPr>
        <p:spPr/>
        <p:txBody>
          <a:bodyPr>
            <a:normAutofit fontScale="90000"/>
          </a:bodyPr>
          <a:lstStyle/>
          <a:p>
            <a:r>
              <a:rPr lang="en-US" dirty="0"/>
              <a:t>The Oxford Handbook of Israeli Politics and Society edited by Reuven Y. </a:t>
            </a:r>
            <a:r>
              <a:rPr lang="en-US" dirty="0" err="1"/>
              <a:t>Hazan</a:t>
            </a:r>
            <a:r>
              <a:rPr lang="en-US" dirty="0"/>
              <a:t>, et al., Oxford University Press, 2021.</a:t>
            </a:r>
            <a:endParaRPr lang="en-CA" dirty="0"/>
          </a:p>
        </p:txBody>
      </p:sp>
      <p:pic>
        <p:nvPicPr>
          <p:cNvPr id="4" name="Content Placeholder 3">
            <a:extLst>
              <a:ext uri="{FF2B5EF4-FFF2-40B4-BE49-F238E27FC236}">
                <a16:creationId xmlns:a16="http://schemas.microsoft.com/office/drawing/2014/main" id="{BF77D248-F348-41E8-A697-FB0344F586F1}"/>
              </a:ext>
            </a:extLst>
          </p:cNvPr>
          <p:cNvPicPr>
            <a:picLocks noGrp="1" noChangeAspect="1"/>
          </p:cNvPicPr>
          <p:nvPr>
            <p:ph idx="1"/>
          </p:nvPr>
        </p:nvPicPr>
        <p:blipFill>
          <a:blip r:embed="rId2"/>
          <a:stretch>
            <a:fillRect/>
          </a:stretch>
        </p:blipFill>
        <p:spPr>
          <a:xfrm>
            <a:off x="617220" y="2568887"/>
            <a:ext cx="11361420" cy="3242763"/>
          </a:xfrm>
          <a:prstGeom prst="rect">
            <a:avLst/>
          </a:prstGeom>
        </p:spPr>
      </p:pic>
    </p:spTree>
    <p:extLst>
      <p:ext uri="{BB962C8B-B14F-4D97-AF65-F5344CB8AC3E}">
        <p14:creationId xmlns:p14="http://schemas.microsoft.com/office/powerpoint/2010/main" val="1573757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AA51D1-6305-4933-B4AC-A3510380A1AF}"/>
              </a:ext>
            </a:extLst>
          </p:cNvPr>
          <p:cNvPicPr>
            <a:picLocks noChangeAspect="1"/>
          </p:cNvPicPr>
          <p:nvPr/>
        </p:nvPicPr>
        <p:blipFill>
          <a:blip r:embed="rId2"/>
          <a:stretch>
            <a:fillRect/>
          </a:stretch>
        </p:blipFill>
        <p:spPr>
          <a:xfrm>
            <a:off x="1195552" y="692467"/>
            <a:ext cx="10131578" cy="4633913"/>
          </a:xfrm>
          <a:prstGeom prst="rect">
            <a:avLst/>
          </a:prstGeom>
        </p:spPr>
      </p:pic>
      <p:sp>
        <p:nvSpPr>
          <p:cNvPr id="5" name="Arrow: Up 4">
            <a:extLst>
              <a:ext uri="{FF2B5EF4-FFF2-40B4-BE49-F238E27FC236}">
                <a16:creationId xmlns:a16="http://schemas.microsoft.com/office/drawing/2014/main" id="{12DF423D-43F5-463E-9F14-63C0BEB7E514}"/>
              </a:ext>
            </a:extLst>
          </p:cNvPr>
          <p:cNvSpPr/>
          <p:nvPr/>
        </p:nvSpPr>
        <p:spPr>
          <a:xfrm>
            <a:off x="1775792" y="3856382"/>
            <a:ext cx="1126434" cy="1908313"/>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5FE0E116-4F55-445B-98FE-EAC9D2EB709A}"/>
              </a:ext>
            </a:extLst>
          </p:cNvPr>
          <p:cNvPicPr>
            <a:picLocks noChangeAspect="1"/>
          </p:cNvPicPr>
          <p:nvPr/>
        </p:nvPicPr>
        <p:blipFill>
          <a:blip r:embed="rId3"/>
          <a:stretch>
            <a:fillRect/>
          </a:stretch>
        </p:blipFill>
        <p:spPr>
          <a:xfrm>
            <a:off x="119062" y="523875"/>
            <a:ext cx="11953875" cy="5810250"/>
          </a:xfrm>
          <a:prstGeom prst="rect">
            <a:avLst/>
          </a:prstGeom>
        </p:spPr>
      </p:pic>
      <p:sp>
        <p:nvSpPr>
          <p:cNvPr id="7" name="Oval 6">
            <a:extLst>
              <a:ext uri="{FF2B5EF4-FFF2-40B4-BE49-F238E27FC236}">
                <a16:creationId xmlns:a16="http://schemas.microsoft.com/office/drawing/2014/main" id="{C1A7FD57-CB8C-4C4A-A405-9245DF331DC2}"/>
              </a:ext>
            </a:extLst>
          </p:cNvPr>
          <p:cNvSpPr/>
          <p:nvPr/>
        </p:nvSpPr>
        <p:spPr>
          <a:xfrm>
            <a:off x="768626" y="4320209"/>
            <a:ext cx="2332383" cy="56984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88460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355E51-84A4-4B2D-8A8F-60D44616F7B9}"/>
              </a:ext>
            </a:extLst>
          </p:cNvPr>
          <p:cNvPicPr>
            <a:picLocks noChangeAspect="1"/>
          </p:cNvPicPr>
          <p:nvPr/>
        </p:nvPicPr>
        <p:blipFill>
          <a:blip r:embed="rId2"/>
          <a:stretch>
            <a:fillRect/>
          </a:stretch>
        </p:blipFill>
        <p:spPr>
          <a:xfrm>
            <a:off x="1433512" y="100618"/>
            <a:ext cx="9324975" cy="2524125"/>
          </a:xfrm>
          <a:prstGeom prst="rect">
            <a:avLst/>
          </a:prstGeom>
        </p:spPr>
      </p:pic>
      <p:pic>
        <p:nvPicPr>
          <p:cNvPr id="3" name="Picture 2">
            <a:extLst>
              <a:ext uri="{FF2B5EF4-FFF2-40B4-BE49-F238E27FC236}">
                <a16:creationId xmlns:a16="http://schemas.microsoft.com/office/drawing/2014/main" id="{502BAED1-ECD9-48BA-B1A0-AF787F49B582}"/>
              </a:ext>
            </a:extLst>
          </p:cNvPr>
          <p:cNvPicPr>
            <a:picLocks noChangeAspect="1"/>
          </p:cNvPicPr>
          <p:nvPr/>
        </p:nvPicPr>
        <p:blipFill>
          <a:blip r:embed="rId3"/>
          <a:stretch>
            <a:fillRect/>
          </a:stretch>
        </p:blipFill>
        <p:spPr>
          <a:xfrm>
            <a:off x="1319065" y="608827"/>
            <a:ext cx="9439422" cy="5640346"/>
          </a:xfrm>
          <a:prstGeom prst="rect">
            <a:avLst/>
          </a:prstGeom>
        </p:spPr>
      </p:pic>
      <p:sp>
        <p:nvSpPr>
          <p:cNvPr id="4" name="Callout: Left Arrow 3">
            <a:extLst>
              <a:ext uri="{FF2B5EF4-FFF2-40B4-BE49-F238E27FC236}">
                <a16:creationId xmlns:a16="http://schemas.microsoft.com/office/drawing/2014/main" id="{9058E708-1F3C-47CB-9F68-BB2C3D9E6FFE}"/>
              </a:ext>
            </a:extLst>
          </p:cNvPr>
          <p:cNvSpPr/>
          <p:nvPr/>
        </p:nvSpPr>
        <p:spPr>
          <a:xfrm>
            <a:off x="3352800" y="3101009"/>
            <a:ext cx="3034748" cy="993913"/>
          </a:xfrm>
          <a:prstGeom prst="lef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Access online</a:t>
            </a:r>
            <a:endParaRPr lang="en-CA" dirty="0"/>
          </a:p>
        </p:txBody>
      </p:sp>
      <p:sp>
        <p:nvSpPr>
          <p:cNvPr id="5" name="Callout: Down Arrow 4">
            <a:extLst>
              <a:ext uri="{FF2B5EF4-FFF2-40B4-BE49-F238E27FC236}">
                <a16:creationId xmlns:a16="http://schemas.microsoft.com/office/drawing/2014/main" id="{87526D96-D96C-49BA-B3DB-78D97E21E746}"/>
              </a:ext>
            </a:extLst>
          </p:cNvPr>
          <p:cNvSpPr/>
          <p:nvPr/>
        </p:nvSpPr>
        <p:spPr>
          <a:xfrm>
            <a:off x="7209183" y="3101009"/>
            <a:ext cx="1762539" cy="2067339"/>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Borrow or scan chapters from the print book</a:t>
            </a:r>
            <a:endParaRPr lang="en-CA" dirty="0"/>
          </a:p>
        </p:txBody>
      </p:sp>
      <p:sp>
        <p:nvSpPr>
          <p:cNvPr id="6" name="Arrow: Left 5">
            <a:extLst>
              <a:ext uri="{FF2B5EF4-FFF2-40B4-BE49-F238E27FC236}">
                <a16:creationId xmlns:a16="http://schemas.microsoft.com/office/drawing/2014/main" id="{EB622D5B-561C-4D8E-9118-1AD1EB1713F3}"/>
              </a:ext>
            </a:extLst>
          </p:cNvPr>
          <p:cNvSpPr/>
          <p:nvPr/>
        </p:nvSpPr>
        <p:spPr>
          <a:xfrm>
            <a:off x="9475304" y="5625134"/>
            <a:ext cx="649357" cy="3781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3BB63350-A444-4E22-8294-2A98DFB5E2D6}"/>
              </a:ext>
            </a:extLst>
          </p:cNvPr>
          <p:cNvPicPr>
            <a:picLocks noChangeAspect="1"/>
          </p:cNvPicPr>
          <p:nvPr/>
        </p:nvPicPr>
        <p:blipFill>
          <a:blip r:embed="rId4"/>
          <a:stretch>
            <a:fillRect/>
          </a:stretch>
        </p:blipFill>
        <p:spPr>
          <a:xfrm>
            <a:off x="2119311" y="538162"/>
            <a:ext cx="7953375" cy="5781675"/>
          </a:xfrm>
          <a:prstGeom prst="rect">
            <a:avLst/>
          </a:prstGeom>
        </p:spPr>
      </p:pic>
      <p:sp>
        <p:nvSpPr>
          <p:cNvPr id="8" name="Rectangle: Rounded Corners 7">
            <a:extLst>
              <a:ext uri="{FF2B5EF4-FFF2-40B4-BE49-F238E27FC236}">
                <a16:creationId xmlns:a16="http://schemas.microsoft.com/office/drawing/2014/main" id="{FC414212-77B8-4C10-AE1E-BAC99B571880}"/>
              </a:ext>
            </a:extLst>
          </p:cNvPr>
          <p:cNvSpPr/>
          <p:nvPr/>
        </p:nvSpPr>
        <p:spPr>
          <a:xfrm>
            <a:off x="2305878" y="946758"/>
            <a:ext cx="2411896" cy="208358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048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7015BC-8CA3-4C37-B4FF-DC9CE8B78D6B}"/>
              </a:ext>
            </a:extLst>
          </p:cNvPr>
          <p:cNvSpPr>
            <a:spLocks noGrp="1"/>
          </p:cNvSpPr>
          <p:nvPr>
            <p:ph type="title"/>
          </p:nvPr>
        </p:nvSpPr>
        <p:spPr/>
        <p:txBody>
          <a:bodyPr>
            <a:noAutofit/>
          </a:bodyPr>
          <a:lstStyle/>
          <a:p>
            <a:r>
              <a:rPr lang="en-US" sz="3200" dirty="0"/>
              <a:t>Nikolenyi, C. (2020). The 2018 Municipal Elections in Jerusalem: A Tale of Fragmentation and Polarization. </a:t>
            </a:r>
            <a:r>
              <a:rPr lang="en-US" sz="3200" i="1" dirty="0"/>
              <a:t>Contemporary Review of the Middle East</a:t>
            </a:r>
            <a:r>
              <a:rPr lang="en-US" sz="3200" dirty="0"/>
              <a:t>, 71(1): pp. 6-24. </a:t>
            </a:r>
            <a:endParaRPr lang="en-CA" sz="3200" dirty="0"/>
          </a:p>
        </p:txBody>
      </p:sp>
      <p:pic>
        <p:nvPicPr>
          <p:cNvPr id="9" name="Content Placeholder 8">
            <a:extLst>
              <a:ext uri="{FF2B5EF4-FFF2-40B4-BE49-F238E27FC236}">
                <a16:creationId xmlns:a16="http://schemas.microsoft.com/office/drawing/2014/main" id="{52ED7628-EDC5-4A08-BF85-A704C35F9166}"/>
              </a:ext>
            </a:extLst>
          </p:cNvPr>
          <p:cNvPicPr>
            <a:picLocks noGrp="1" noChangeAspect="1"/>
          </p:cNvPicPr>
          <p:nvPr>
            <p:ph idx="1"/>
          </p:nvPr>
        </p:nvPicPr>
        <p:blipFill>
          <a:blip r:embed="rId2"/>
          <a:stretch>
            <a:fillRect/>
          </a:stretch>
        </p:blipFill>
        <p:spPr>
          <a:xfrm>
            <a:off x="484996" y="2641508"/>
            <a:ext cx="11004599" cy="3107048"/>
          </a:xfrm>
          <a:prstGeom prst="rect">
            <a:avLst/>
          </a:prstGeom>
        </p:spPr>
      </p:pic>
    </p:spTree>
    <p:extLst>
      <p:ext uri="{BB962C8B-B14F-4D97-AF65-F5344CB8AC3E}">
        <p14:creationId xmlns:p14="http://schemas.microsoft.com/office/powerpoint/2010/main" val="799575309"/>
      </p:ext>
    </p:extLst>
  </p:cSld>
  <p:clrMapOvr>
    <a:masterClrMapping/>
  </p:clrMapOvr>
</p:sld>
</file>

<file path=ppt/theme/theme1.xml><?xml version="1.0" encoding="utf-8"?>
<a:theme xmlns:a="http://schemas.openxmlformats.org/drawingml/2006/main" name="AccentBoxVTI">
  <a:themeElements>
    <a:clrScheme name="AnalogousFromLightSeedRightStep">
      <a:dk1>
        <a:srgbClr val="000000"/>
      </a:dk1>
      <a:lt1>
        <a:srgbClr val="FFFFFF"/>
      </a:lt1>
      <a:dk2>
        <a:srgbClr val="413324"/>
      </a:dk2>
      <a:lt2>
        <a:srgbClr val="E2E7E8"/>
      </a:lt2>
      <a:accent1>
        <a:srgbClr val="C49792"/>
      </a:accent1>
      <a:accent2>
        <a:srgbClr val="BA9D7F"/>
      </a:accent2>
      <a:accent3>
        <a:srgbClr val="A8A57F"/>
      </a:accent3>
      <a:accent4>
        <a:srgbClr val="98AB74"/>
      </a:accent4>
      <a:accent5>
        <a:srgbClr val="8DAC83"/>
      </a:accent5>
      <a:accent6>
        <a:srgbClr val="78AF81"/>
      </a:accent6>
      <a:hlink>
        <a:srgbClr val="588C91"/>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732</TotalTime>
  <Words>1356</Words>
  <Application>Microsoft Office PowerPoint</Application>
  <PresentationFormat>Widescreen</PresentationFormat>
  <Paragraphs>147</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Avenir Next LT Pro</vt:lpstr>
      <vt:lpstr>Calibri</vt:lpstr>
      <vt:lpstr>AccentBoxVTI</vt:lpstr>
      <vt:lpstr>POLI 322: Israeli Political System Library Workshop</vt:lpstr>
      <vt:lpstr>Who am I?</vt:lpstr>
      <vt:lpstr>The Librar(ies)</vt:lpstr>
      <vt:lpstr>Library Services</vt:lpstr>
      <vt:lpstr>How can I find out if the library has access to an item I’m looking for?</vt:lpstr>
      <vt:lpstr>The Oxford Handbook of Israeli Politics and Society edited by Reuven Y. Hazan, et al., Oxford University Press, 2021.</vt:lpstr>
      <vt:lpstr>PowerPoint Presentation</vt:lpstr>
      <vt:lpstr>PowerPoint Presentation</vt:lpstr>
      <vt:lpstr>Nikolenyi, C. (2020). The 2018 Municipal Elections in Jerusalem: A Tale of Fragmentation and Polarization. Contemporary Review of the Middle East, 71(1): pp. 6-24. </vt:lpstr>
      <vt:lpstr>PowerPoint Presentation</vt:lpstr>
      <vt:lpstr>PowerPoint Presentation</vt:lpstr>
      <vt:lpstr>Subject Guide: Political Science</vt:lpstr>
      <vt:lpstr>PowerPoint Presentation</vt:lpstr>
      <vt:lpstr>PowerPoint Presentation</vt:lpstr>
      <vt:lpstr>PowerPoint Presentation</vt:lpstr>
      <vt:lpstr>Types of sources</vt:lpstr>
      <vt:lpstr>Israel Democracy Institute </vt:lpstr>
      <vt:lpstr>National Library of Israel: Primary Sources &amp; Election Chronicles</vt:lpstr>
      <vt:lpstr>Searching News sources:  International Newsstream</vt:lpstr>
      <vt:lpstr>Searching news sources: Jerusalem Post</vt:lpstr>
      <vt:lpstr>PowerPoint Presentation</vt:lpstr>
      <vt:lpstr>Searching news sources: Jerusalem Post</vt:lpstr>
      <vt:lpstr>Advanced Google – searching smarter</vt:lpstr>
      <vt:lpstr>Scholarly Sources: Books and Articles</vt:lpstr>
      <vt:lpstr>How do we combine search words for the best possible results?</vt:lpstr>
      <vt:lpstr>How do we combine search words for the best possible results?</vt:lpstr>
      <vt:lpstr>Avoid Searching with Linking words</vt:lpstr>
      <vt:lpstr>Topic: Since the general elections of 2009, Likud has consistently remained the largest political party in Israel. What explains the apparent dominance of this party? </vt:lpstr>
      <vt:lpstr>PowerPoint Presentation</vt:lpstr>
      <vt:lpstr>PowerPoint Presentation</vt:lpstr>
      <vt:lpstr>How do I know if a book is academic?</vt:lpstr>
      <vt:lpstr>How do I know if a book is academic?</vt:lpstr>
      <vt:lpstr>Topic: Israel has a complex multi-party system leading to the formation of coalition governments. Explain why some coalition governments have been more durable than others!</vt:lpstr>
      <vt:lpstr>PowerPoint Presentation</vt:lpstr>
      <vt:lpstr>Political Science Complete: Articles</vt:lpstr>
      <vt:lpstr>PowerPoint Presentation</vt:lpstr>
      <vt:lpstr>PowerPoint Presentation</vt:lpstr>
      <vt:lpstr>PowerPoint Presentation</vt:lpstr>
      <vt:lpstr>PowerPoint Presentation</vt:lpstr>
      <vt:lpstr>PowerPoint Presentation</vt:lpstr>
      <vt:lpstr>What is peer review?   What are peer reviewed, scholarly articles?</vt:lpstr>
      <vt:lpstr>Has the article gone through the peer review process? What is peer review?  Peer review is a system used to decide if an article should be published in a peer-reviewed journal. Each paper submitted to a peer-reviewed journal is read and evaluated by experts in the article’s subject area.   The reviewers assess the article’s validity, importance, and originality, and then recommend whether it should be printed in the journal.   The reviewers’ suggestions are considered by the journal’s editor, who makes the final decision about whether to accept or reject the article.   Criteria for evaluating academic or scholarly articles </vt:lpstr>
      <vt:lpstr>PowerPoint Presentation</vt:lpstr>
      <vt:lpstr>PowerPoint Presentation</vt:lpstr>
      <vt:lpstr>Citing your sources</vt:lpstr>
      <vt:lpstr>Citation Resources </vt:lpstr>
      <vt:lpstr>Wrap up</vt:lpstr>
      <vt:lpstr>Need help, ask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 322: Israeli Politics and Government</dc:title>
  <dc:creator>Michelle Lake</dc:creator>
  <cp:lastModifiedBy>Michelle Lake</cp:lastModifiedBy>
  <cp:revision>11</cp:revision>
  <dcterms:created xsi:type="dcterms:W3CDTF">2022-10-13T16:15:39Z</dcterms:created>
  <dcterms:modified xsi:type="dcterms:W3CDTF">2023-11-13T20:44:46Z</dcterms:modified>
</cp:coreProperties>
</file>