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57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83" r:id="rId33"/>
    <p:sldId id="290" r:id="rId34"/>
    <p:sldId id="292" r:id="rId35"/>
    <p:sldId id="291" r:id="rId36"/>
    <p:sldId id="293" r:id="rId37"/>
    <p:sldId id="298" r:id="rId38"/>
    <p:sldId id="299" r:id="rId39"/>
    <p:sldId id="300" r:id="rId40"/>
    <p:sldId id="296" r:id="rId41"/>
    <p:sldId id="294" r:id="rId42"/>
    <p:sldId id="295" r:id="rId43"/>
    <p:sldId id="297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DA76-280B-44E6-A9CB-EB149BC0E8D1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84B0-8574-44A7-813A-B8B65C30E4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4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5220D1-8A01-477A-98D0-B0A0B9E9D46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11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020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885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0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332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49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71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3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62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8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8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94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8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A6C2ED6-95A6-4427-B891-49A4E041F426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01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ordiauniversity.on.worldcat.org/v2/search?queryString=kw%3A%28women+OR+women+OR+female%29+AND+kw%3A%28legislat*+OR+politic*%29+AND+kw%3A%28represent*%29+AND+kw%3A%28Canada+OR+Canadian%29&amp;databaseList=283%2C638&amp;origPageViewName=pages%2Fadvanced-search-page&amp;clusterResults=true&amp;expandSearch=false&amp;translateSearch=false&amp;scope=wz%3A1530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concordia.ca/library/guides/political-science.html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learn/finding-articles/scholarly-article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concordia.ca/research/ill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help/technology/scanning.php?guid=book-scanner-loc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204 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Michelle Lake</a:t>
            </a:r>
          </a:p>
          <a:p>
            <a:r>
              <a:rPr lang="en-US" dirty="0" smtClean="0">
                <a:hlinkClick r:id="rId2"/>
              </a:rPr>
              <a:t>Michelle.Lake@Concordia.ca</a:t>
            </a:r>
            <a:endParaRPr lang="en-US" dirty="0" smtClean="0"/>
          </a:p>
          <a:p>
            <a:r>
              <a:rPr lang="en-US" dirty="0" smtClean="0"/>
              <a:t>Oct 2021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2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63669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CA" dirty="0"/>
              <a:t>Donald </a:t>
            </a:r>
            <a:r>
              <a:rPr lang="en-CA" dirty="0" err="1"/>
              <a:t>Savoie</a:t>
            </a:r>
            <a:r>
              <a:rPr lang="en-CA" dirty="0"/>
              <a:t>. 1999. Governing from the Centre: The Concentration of Power in Canadian Politics. Toronto: University of Toronto Press.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23" y="2948940"/>
            <a:ext cx="11688176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3909060" y="3712784"/>
            <a:ext cx="960120" cy="1507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48627"/>
            <a:ext cx="10534650" cy="304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4" y="1352307"/>
            <a:ext cx="11305222" cy="4720954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2857500" y="2788920"/>
            <a:ext cx="2240280" cy="243165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table of contents to navigate through the </a:t>
            </a:r>
            <a:r>
              <a:rPr lang="en-US" dirty="0" err="1" smtClean="0"/>
              <a:t>ebook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93387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Atkinson, M.M., </a:t>
            </a:r>
            <a:r>
              <a:rPr lang="en-US" dirty="0" err="1" smtClean="0"/>
              <a:t>Marchildon</a:t>
            </a:r>
            <a:r>
              <a:rPr lang="en-US" dirty="0" smtClean="0"/>
              <a:t>, G.P., Phillips, P.W.B., Rasmussen, K.A. &amp; </a:t>
            </a:r>
            <a:r>
              <a:rPr lang="en-US" dirty="0" err="1" smtClean="0"/>
              <a:t>Beland</a:t>
            </a:r>
            <a:r>
              <a:rPr lang="en-US" dirty="0" smtClean="0"/>
              <a:t>, D. (2013). </a:t>
            </a:r>
            <a:r>
              <a:rPr lang="en-US" i="1" dirty="0" smtClean="0"/>
              <a:t>Governance and public policy in Canada: a view from the provinces</a:t>
            </a:r>
            <a:r>
              <a:rPr lang="en-US" dirty="0" smtClean="0"/>
              <a:t>. North York: University of Toronto Press.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3" y="3400425"/>
            <a:ext cx="11496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19" y="241119"/>
            <a:ext cx="9572625" cy="40767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381897" y="3866606"/>
            <a:ext cx="2351315" cy="64008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51" y="765946"/>
            <a:ext cx="8143875" cy="5038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03566" y="1449977"/>
            <a:ext cx="2508068" cy="273666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5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3669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CA" dirty="0"/>
              <a:t>Linda A. White. 2014.  “Federalism and Equality Rights Implementation in Canada”, </a:t>
            </a:r>
            <a:r>
              <a:rPr lang="en-CA" i="1" dirty="0" err="1"/>
              <a:t>Publius</a:t>
            </a:r>
            <a:r>
              <a:rPr lang="en-CA" i="1" dirty="0"/>
              <a:t>: The Journal of Federalism </a:t>
            </a:r>
            <a:r>
              <a:rPr lang="en-CA" dirty="0"/>
              <a:t>44(1): 157-182.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3000375"/>
            <a:ext cx="113633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7" y="231457"/>
            <a:ext cx="9610725" cy="39719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057400" y="3497580"/>
            <a:ext cx="777240" cy="244602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26" y="1273492"/>
            <a:ext cx="9039225" cy="44481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57400" y="1805940"/>
            <a:ext cx="93726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34" y="1107757"/>
            <a:ext cx="5153025" cy="519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5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83" y="2224127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Breaking down a topic </a:t>
            </a:r>
            <a:br>
              <a:rPr lang="en-US" sz="6000" dirty="0"/>
            </a:br>
            <a:r>
              <a:rPr lang="en-US" sz="6000" dirty="0"/>
              <a:t>&amp; </a:t>
            </a:r>
            <a:br>
              <a:rPr lang="en-US" sz="6000" dirty="0"/>
            </a:br>
            <a:r>
              <a:rPr lang="en-US" sz="6000" dirty="0"/>
              <a:t>Search strategies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9304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0" y="433314"/>
            <a:ext cx="11272059" cy="5384543"/>
          </a:xfrm>
        </p:spPr>
        <p:txBody>
          <a:bodyPr rtlCol="0">
            <a:noAutofit/>
          </a:bodyPr>
          <a:lstStyle/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AND</a:t>
            </a:r>
            <a:r>
              <a:rPr lang="en-GB" sz="3200" dirty="0">
                <a:solidFill>
                  <a:schemeClr val="tx1"/>
                </a:solidFill>
              </a:rPr>
              <a:t> –limits how many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B050"/>
                </a:solidFill>
              </a:rPr>
              <a:t>Example: </a:t>
            </a:r>
            <a:r>
              <a:rPr lang="en-GB" sz="3200" dirty="0" smtClean="0">
                <a:solidFill>
                  <a:srgbClr val="00B050"/>
                </a:solidFill>
              </a:rPr>
              <a:t>nationalism </a:t>
            </a:r>
            <a:r>
              <a:rPr lang="en-GB" sz="3200" dirty="0">
                <a:solidFill>
                  <a:srgbClr val="00B050"/>
                </a:solidFill>
              </a:rPr>
              <a:t>AND politics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OR</a:t>
            </a:r>
            <a:r>
              <a:rPr lang="en-GB" sz="3200" dirty="0">
                <a:solidFill>
                  <a:schemeClr val="tx1"/>
                </a:solidFill>
              </a:rPr>
              <a:t> –increases the number of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Example: </a:t>
            </a:r>
            <a:r>
              <a:rPr lang="en-CA" sz="3200" dirty="0" smtClean="0">
                <a:solidFill>
                  <a:srgbClr val="7030A0"/>
                </a:solidFill>
              </a:rPr>
              <a:t>elect </a:t>
            </a:r>
            <a:r>
              <a:rPr lang="en-CA" sz="3200" dirty="0">
                <a:solidFill>
                  <a:srgbClr val="7030A0"/>
                </a:solidFill>
              </a:rPr>
              <a:t>OR </a:t>
            </a:r>
            <a:r>
              <a:rPr lang="en-CA" sz="3200" dirty="0" smtClean="0">
                <a:solidFill>
                  <a:srgbClr val="7030A0"/>
                </a:solidFill>
              </a:rPr>
              <a:t>vote</a:t>
            </a:r>
            <a:endParaRPr lang="en-CA" sz="3200" dirty="0">
              <a:solidFill>
                <a:srgbClr val="7030A0"/>
              </a:solidFill>
            </a:endParaRP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“ ” -</a:t>
            </a:r>
            <a:r>
              <a:rPr lang="en-GB" sz="3200" dirty="0">
                <a:solidFill>
                  <a:schemeClr val="tx1"/>
                </a:solidFill>
              </a:rPr>
              <a:t>exact phrase, </a:t>
            </a:r>
            <a:r>
              <a:rPr lang="en-US" sz="3200" dirty="0" smtClean="0">
                <a:solidFill>
                  <a:schemeClr val="tx1"/>
                </a:solidFill>
              </a:rPr>
              <a:t>searches </a:t>
            </a:r>
            <a:r>
              <a:rPr lang="en-US" sz="3200" dirty="0">
                <a:solidFill>
                  <a:schemeClr val="tx1"/>
                </a:solidFill>
              </a:rPr>
              <a:t>for an exact phrase only, rather than each </a:t>
            </a:r>
            <a:r>
              <a:rPr lang="en-US" sz="3200" dirty="0" smtClean="0">
                <a:solidFill>
                  <a:schemeClr val="tx1"/>
                </a:solidFill>
              </a:rPr>
              <a:t>keyword, </a:t>
            </a:r>
            <a:r>
              <a:rPr lang="en-GB" sz="3200" dirty="0" smtClean="0">
                <a:solidFill>
                  <a:schemeClr val="tx1"/>
                </a:solidFill>
              </a:rPr>
              <a:t>limits </a:t>
            </a:r>
            <a:r>
              <a:rPr lang="en-GB" sz="3200" dirty="0">
                <a:solidFill>
                  <a:schemeClr val="tx1"/>
                </a:solidFill>
              </a:rPr>
              <a:t>your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C00000"/>
                </a:solidFill>
              </a:rPr>
              <a:t>Example: </a:t>
            </a:r>
            <a:r>
              <a:rPr lang="en-GB" sz="3200" dirty="0" smtClean="0">
                <a:solidFill>
                  <a:srgbClr val="C00000"/>
                </a:solidFill>
              </a:rPr>
              <a:t>“political parties”</a:t>
            </a:r>
            <a:endParaRPr lang="en-GB" sz="3200" dirty="0">
              <a:solidFill>
                <a:srgbClr val="C00000"/>
              </a:solidFill>
            </a:endParaRPr>
          </a:p>
          <a:p>
            <a:pPr marL="82296" indent="0" algn="ctr"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*</a:t>
            </a:r>
            <a:r>
              <a:rPr lang="en-GB" sz="3200" dirty="0">
                <a:solidFill>
                  <a:schemeClr val="tx1"/>
                </a:solidFill>
              </a:rPr>
              <a:t>- truncation: retrieves all words that start with the letters entered and expands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70C0"/>
                </a:solidFill>
              </a:rPr>
              <a:t>Example: </a:t>
            </a:r>
            <a:r>
              <a:rPr lang="en-GB" sz="3200" dirty="0" err="1" smtClean="0">
                <a:solidFill>
                  <a:srgbClr val="0070C0"/>
                </a:solidFill>
              </a:rPr>
              <a:t>democra</a:t>
            </a:r>
            <a:r>
              <a:rPr lang="en-GB" sz="3200" dirty="0" smtClean="0">
                <a:solidFill>
                  <a:srgbClr val="0070C0"/>
                </a:solidFill>
              </a:rPr>
              <a:t>* </a:t>
            </a:r>
            <a:r>
              <a:rPr lang="en-GB" sz="3200" dirty="0">
                <a:solidFill>
                  <a:schemeClr val="tx1"/>
                </a:solidFill>
              </a:rPr>
              <a:t>finds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democracy, democracies, democratic, democratization </a:t>
            </a:r>
            <a:endParaRPr lang="en-GB" sz="3200" dirty="0">
              <a:solidFill>
                <a:srgbClr val="0070C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8" y="101381"/>
            <a:ext cx="9709265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70857" y="1091981"/>
            <a:ext cx="9709265" cy="4317063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Cause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Emphasis</a:t>
            </a:r>
            <a:endParaRPr lang="en-CA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80761" y="1424469"/>
            <a:ext cx="4054804" cy="1815882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topics.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54397" y="3354401"/>
            <a:ext cx="2927350" cy="331629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You don’t want your search to be limited to those books and articles that only contain the word “effect” or “consequence”</a:t>
            </a:r>
            <a:endParaRPr lang="en-CA" sz="28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3523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Michelle Lake, librarian for </a:t>
            </a:r>
            <a:r>
              <a:rPr lang="en-US" sz="3200" dirty="0">
                <a:solidFill>
                  <a:schemeClr val="tx1"/>
                </a:solidFill>
              </a:rPr>
              <a:t>First Peoples </a:t>
            </a:r>
            <a:r>
              <a:rPr lang="en-US" sz="3200" dirty="0" smtClean="0">
                <a:solidFill>
                  <a:schemeClr val="tx1"/>
                </a:solidFill>
              </a:rPr>
              <a:t>Studies, Political Science, the School of Community and Public Affairs, and Government Publications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Michelle.Lake@Concordia.ca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tx1"/>
                </a:solidFill>
              </a:rPr>
              <a:t>Zoom Office Hours – Wednesdays 2-4pm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400" dirty="0" smtClean="0"/>
              <a:t>Provide research support</a:t>
            </a:r>
          </a:p>
          <a:p>
            <a:pPr lvl="1"/>
            <a:r>
              <a:rPr lang="en-US" sz="2400" dirty="0" smtClean="0"/>
              <a:t>Help students with library databases  </a:t>
            </a:r>
          </a:p>
          <a:p>
            <a:pPr lvl="1"/>
            <a:r>
              <a:rPr lang="en-US" sz="2400" dirty="0" smtClean="0"/>
              <a:t>Help students find and access materials they need</a:t>
            </a:r>
          </a:p>
          <a:p>
            <a:pPr lvl="1"/>
            <a:r>
              <a:rPr lang="en-US" sz="2400" dirty="0" smtClean="0"/>
              <a:t>Help with citation issues</a:t>
            </a:r>
          </a:p>
          <a:p>
            <a:pPr lvl="1"/>
            <a:r>
              <a:rPr lang="en-US" sz="2400" dirty="0" smtClean="0"/>
              <a:t>Choose the books we buy for the above subject areas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216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80737"/>
            <a:ext cx="11975432" cy="13956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are the causes of women’s underrepresentation in Canadian legislatures?</a:t>
            </a:r>
            <a:endParaRPr lang="en-CA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43264"/>
              </p:ext>
            </p:extLst>
          </p:nvPr>
        </p:nvGraphicFramePr>
        <p:xfrm>
          <a:off x="1193981" y="2199225"/>
          <a:ext cx="10086476" cy="43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38">
                  <a:extLst>
                    <a:ext uri="{9D8B030D-6E8A-4147-A177-3AD203B41FA5}">
                      <a16:colId xmlns:a16="http://schemas.microsoft.com/office/drawing/2014/main" val="3546153499"/>
                    </a:ext>
                  </a:extLst>
                </a:gridCol>
                <a:gridCol w="5043238">
                  <a:extLst>
                    <a:ext uri="{9D8B030D-6E8A-4147-A177-3AD203B41FA5}">
                      <a16:colId xmlns:a16="http://schemas.microsoft.com/office/drawing/2014/main" val="3022814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</a:t>
                      </a:r>
                      <a:r>
                        <a:rPr lang="en-US" sz="2800" baseline="0" dirty="0" smtClean="0"/>
                        <a:t> Idea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2548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Women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woman, female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8779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Underrepresentation</a:t>
                      </a:r>
                      <a:r>
                        <a:rPr lang="en-US" sz="2800" baseline="0" dirty="0" smtClean="0"/>
                        <a:t> 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marginalization, gender inequality, gender gap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7519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Canadian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Canada, provincial,</a:t>
                      </a:r>
                      <a:r>
                        <a:rPr lang="en-US" sz="2800" baseline="0" dirty="0" smtClean="0"/>
                        <a:t> federal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17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Legislatures 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politicians,</a:t>
                      </a:r>
                      <a:r>
                        <a:rPr lang="en-US" sz="2800" baseline="0" dirty="0" smtClean="0"/>
                        <a:t> elected representatives, elections, parliament, legislature, government, politics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0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4" y="235119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Academic Sources: Books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8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Sofia Advanced Search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6" y="2456448"/>
            <a:ext cx="11197389" cy="300536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9810205" y="4906636"/>
            <a:ext cx="1489166" cy="1468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7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76225"/>
            <a:ext cx="7620000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53" y="1854317"/>
            <a:ext cx="8715375" cy="416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51" y="849663"/>
            <a:ext cx="8620529" cy="48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157914"/>
            <a:ext cx="10724529" cy="6372114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4575316" y="4866468"/>
            <a:ext cx="3615538" cy="1146875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related subject headings to see all the books in this subject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4" y="457200"/>
            <a:ext cx="7601919" cy="5724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71" y="371959"/>
            <a:ext cx="299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I know this is an academic book?</a:t>
            </a:r>
            <a:endParaRPr lang="en-CA" sz="4800" dirty="0"/>
          </a:p>
        </p:txBody>
      </p:sp>
      <p:sp>
        <p:nvSpPr>
          <p:cNvPr id="5" name="Left Arrow Callout 4"/>
          <p:cNvSpPr/>
          <p:nvPr/>
        </p:nvSpPr>
        <p:spPr>
          <a:xfrm>
            <a:off x="7377193" y="1301857"/>
            <a:ext cx="3161654" cy="10848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publisher is a university press, it is an academic book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6904495" y="3882326"/>
            <a:ext cx="3122908" cy="681925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Academic books will be at least a couple hundred pages 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068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71" y="371959"/>
            <a:ext cx="299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I know this is an academic book?</a:t>
            </a:r>
            <a:endParaRPr lang="en-CA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37" y="252250"/>
            <a:ext cx="5794314" cy="4784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4475" y="511444"/>
            <a:ext cx="3223647" cy="13328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the book itself look for author affiliations or information about the book’s contributors, are they faculty members at universities?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10" y="1177871"/>
            <a:ext cx="5800725" cy="5324475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2030277" y="3351699"/>
            <a:ext cx="4308529" cy="1472339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Academic books will always have a reference list/bibliography/footnotes/endnotes of their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9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23816" y="138383"/>
            <a:ext cx="9816122" cy="1161028"/>
          </a:xfrm>
        </p:spPr>
        <p:txBody>
          <a:bodyPr/>
          <a:lstStyle/>
          <a:p>
            <a:pPr algn="ctr"/>
            <a:r>
              <a:rPr lang="en-US" altLang="en-US" dirty="0" smtClean="0"/>
              <a:t>Print books at Webster Library</a:t>
            </a:r>
            <a:endParaRPr lang="en-CA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66007" y="1130531"/>
            <a:ext cx="11571317" cy="5469774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Political Science &amp; Government: </a:t>
            </a:r>
            <a:r>
              <a:rPr lang="en-US" sz="2800" b="1" dirty="0">
                <a:solidFill>
                  <a:schemeClr val="tx1"/>
                </a:solidFill>
              </a:rPr>
              <a:t>J – JZ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Political </a:t>
            </a:r>
            <a:r>
              <a:rPr lang="en-US" sz="2400" dirty="0">
                <a:solidFill>
                  <a:schemeClr val="tx1"/>
                </a:solidFill>
              </a:rPr>
              <a:t>institutions and public administration (Canada</a:t>
            </a:r>
            <a:r>
              <a:rPr lang="en-US" sz="2900" dirty="0">
                <a:solidFill>
                  <a:schemeClr val="tx1"/>
                </a:solidFill>
              </a:rPr>
              <a:t>): </a:t>
            </a:r>
            <a:r>
              <a:rPr lang="en-US" sz="2900" b="1" dirty="0">
                <a:solidFill>
                  <a:schemeClr val="tx1"/>
                </a:solidFill>
              </a:rPr>
              <a:t>JL 1 – JL 500</a:t>
            </a:r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Law, </a:t>
            </a:r>
            <a:r>
              <a:rPr lang="en-US" sz="2800" b="1" dirty="0">
                <a:solidFill>
                  <a:schemeClr val="tx1"/>
                </a:solidFill>
              </a:rPr>
              <a:t>K-KZ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600" dirty="0">
                <a:solidFill>
                  <a:schemeClr val="tx1"/>
                </a:solidFill>
              </a:rPr>
              <a:t>Canadian Law</a:t>
            </a:r>
            <a:r>
              <a:rPr lang="en-US" sz="2600" b="1" dirty="0">
                <a:solidFill>
                  <a:schemeClr val="tx1"/>
                </a:solidFill>
              </a:rPr>
              <a:t>: KE </a:t>
            </a:r>
          </a:p>
          <a:p>
            <a:pPr lvl="2" indent="0">
              <a:buNone/>
            </a:pPr>
            <a:endParaRPr lang="en-US" sz="28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Social Sciences: Public Policy, Economics</a:t>
            </a:r>
            <a:r>
              <a:rPr lang="en-US" sz="2800" dirty="0" smtClean="0">
                <a:solidFill>
                  <a:schemeClr val="tx1"/>
                </a:solidFill>
              </a:rPr>
              <a:t>, Social welfare: </a:t>
            </a:r>
            <a:r>
              <a:rPr lang="en-US" sz="2800" b="1" dirty="0">
                <a:solidFill>
                  <a:schemeClr val="tx1"/>
                </a:solidFill>
              </a:rPr>
              <a:t>H-HV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600" dirty="0">
                <a:solidFill>
                  <a:schemeClr val="tx1"/>
                </a:solidFill>
              </a:rPr>
              <a:t>Women, </a:t>
            </a:r>
            <a:r>
              <a:rPr lang="en-US" sz="2600" dirty="0" smtClean="0">
                <a:solidFill>
                  <a:schemeClr val="tx1"/>
                </a:solidFill>
              </a:rPr>
              <a:t>Feminism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HQ </a:t>
            </a:r>
          </a:p>
          <a:p>
            <a:pPr lvl="3" indent="0">
              <a:buNone/>
            </a:pPr>
            <a:endParaRPr lang="en-US" sz="26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History of North and South America (Canadian history), First peoples and Indigenous studies: </a:t>
            </a:r>
            <a:r>
              <a:rPr lang="en-US" sz="2800" b="1" dirty="0">
                <a:solidFill>
                  <a:schemeClr val="tx1"/>
                </a:solidFill>
              </a:rPr>
              <a:t>E-FC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(3</a:t>
            </a:r>
            <a:r>
              <a:rPr lang="en-US" sz="280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4" y="235119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Academic Sources: </a:t>
            </a:r>
            <a:br>
              <a:rPr lang="en-US" dirty="0" smtClean="0"/>
            </a:br>
            <a:r>
              <a:rPr lang="en-US" dirty="0" smtClean="0"/>
              <a:t>Peer reviewed journal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17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5293532" y="44323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Political Science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Social Science </a:t>
            </a:r>
            <a:endParaRPr lang="en-CA" sz="4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1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5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Political Science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07592" y="4974956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0" y="247972"/>
            <a:ext cx="8313895" cy="62934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94169" y="1890793"/>
            <a:ext cx="2611326" cy="110038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Callout 5"/>
          <p:cNvSpPr/>
          <p:nvPr/>
        </p:nvSpPr>
        <p:spPr>
          <a:xfrm>
            <a:off x="209227" y="2936929"/>
            <a:ext cx="1844298" cy="26424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to locate the database list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77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3" y="299590"/>
            <a:ext cx="9244739" cy="607383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99322" y="1929539"/>
            <a:ext cx="3688597" cy="542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Start here: Largest POLI database</a:t>
            </a:r>
            <a:endParaRPr lang="en-CA" dirty="0"/>
          </a:p>
        </p:txBody>
      </p:sp>
      <p:sp>
        <p:nvSpPr>
          <p:cNvPr id="5" name="Left Arrow 4"/>
          <p:cNvSpPr/>
          <p:nvPr/>
        </p:nvSpPr>
        <p:spPr>
          <a:xfrm>
            <a:off x="9779431" y="2471980"/>
            <a:ext cx="2412569" cy="119337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2. Good Canadian database, not all journals are </a:t>
            </a:r>
            <a:r>
              <a:rPr lang="en-US" sz="1400" dirty="0" err="1" smtClean="0"/>
              <a:t>PoliSci</a:t>
            </a:r>
            <a:r>
              <a:rPr lang="en-US" sz="1400" dirty="0" smtClean="0"/>
              <a:t> related</a:t>
            </a:r>
            <a:endParaRPr lang="en-CA" sz="1400" dirty="0"/>
          </a:p>
        </p:txBody>
      </p:sp>
      <p:sp>
        <p:nvSpPr>
          <p:cNvPr id="6" name="Left Arrow 5"/>
          <p:cNvSpPr/>
          <p:nvPr/>
        </p:nvSpPr>
        <p:spPr>
          <a:xfrm>
            <a:off x="4207790" y="5432156"/>
            <a:ext cx="3680847" cy="75166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3. Ensure Google Scholar is set up to provide you with Concordia sources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67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80737"/>
            <a:ext cx="11975432" cy="13956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are the challenges of Indigenous self-government in Canada, and how can be overcome?</a:t>
            </a:r>
            <a:endParaRPr lang="en-CA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27231" y="2282352"/>
          <a:ext cx="10086476" cy="37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38">
                  <a:extLst>
                    <a:ext uri="{9D8B030D-6E8A-4147-A177-3AD203B41FA5}">
                      <a16:colId xmlns:a16="http://schemas.microsoft.com/office/drawing/2014/main" val="3546153499"/>
                    </a:ext>
                  </a:extLst>
                </a:gridCol>
                <a:gridCol w="5043238">
                  <a:extLst>
                    <a:ext uri="{9D8B030D-6E8A-4147-A177-3AD203B41FA5}">
                      <a16:colId xmlns:a16="http://schemas.microsoft.com/office/drawing/2014/main" val="3022814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</a:t>
                      </a:r>
                      <a:r>
                        <a:rPr lang="en-US" sz="2800" baseline="0" dirty="0" smtClean="0"/>
                        <a:t> Idea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2548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Indigenous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Aboriginal,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First Nations, Inuit Metis, First Peoples 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8779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Self-Government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self-determination, Indigenous</a:t>
                      </a:r>
                      <a:r>
                        <a:rPr lang="en-US" sz="2800" baseline="0" dirty="0" smtClean="0"/>
                        <a:t> government, Indigenous governance, land claims, land tenure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7519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Canadian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59954"/>
            <a:ext cx="10772775" cy="1658198"/>
          </a:xfrm>
        </p:spPr>
        <p:txBody>
          <a:bodyPr>
            <a:noAutofit/>
          </a:bodyPr>
          <a:lstStyle/>
          <a:p>
            <a:r>
              <a:rPr lang="en-CA" sz="3600" dirty="0" smtClean="0"/>
              <a:t>Indigenous </a:t>
            </a:r>
            <a:r>
              <a:rPr lang="en-CA" sz="3600" dirty="0"/>
              <a:t>OR Aboriginal OR "First Nations" </a:t>
            </a:r>
            <a:r>
              <a:rPr lang="en-CA" sz="3600" dirty="0" smtClean="0"/>
              <a:t>OR Inuit </a:t>
            </a:r>
            <a:r>
              <a:rPr lang="en-CA" sz="3600" dirty="0"/>
              <a:t>OR Metis</a:t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AND </a:t>
            </a:r>
            <a:r>
              <a:rPr lang="en-CA" sz="3600" dirty="0"/>
              <a:t>self-government OR self-determination OR "Indigenous governance" OR "Indigenous government" OR "land </a:t>
            </a:r>
            <a:r>
              <a:rPr lang="en-CA" sz="3600" dirty="0" smtClean="0"/>
              <a:t>tenure“</a:t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AND </a:t>
            </a:r>
            <a:r>
              <a:rPr lang="en-CA" sz="3600" dirty="0" err="1" smtClean="0"/>
              <a:t>Canad</a:t>
            </a:r>
            <a:r>
              <a:rPr lang="en-CA" sz="3600" dirty="0" smtClean="0"/>
              <a:t>*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7" y="3293644"/>
            <a:ext cx="11639468" cy="27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8" y="188495"/>
            <a:ext cx="10860506" cy="5806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3914775"/>
            <a:ext cx="246697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40" y="466725"/>
            <a:ext cx="6896100" cy="61341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1221897" y="6065248"/>
            <a:ext cx="1711234" cy="535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81025"/>
            <a:ext cx="10944225" cy="5695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8020" y="1828800"/>
            <a:ext cx="210312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 title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851072" y="2451463"/>
            <a:ext cx="210312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613174" y="2451463"/>
            <a:ext cx="2365466" cy="101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Journal title, date, volume, issue, and pages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91886" y="1528354"/>
            <a:ext cx="2664823" cy="5094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274321" y="2194561"/>
            <a:ext cx="2168434" cy="41801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481012"/>
            <a:ext cx="11763375" cy="5895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4354" y="692331"/>
            <a:ext cx="3918857" cy="66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it @ Concordia window</a:t>
            </a:r>
            <a:endParaRPr lang="en-CA" dirty="0"/>
          </a:p>
        </p:txBody>
      </p:sp>
      <p:sp>
        <p:nvSpPr>
          <p:cNvPr id="11" name="Down Arrow 10"/>
          <p:cNvSpPr/>
          <p:nvPr/>
        </p:nvSpPr>
        <p:spPr>
          <a:xfrm>
            <a:off x="1201783" y="4598126"/>
            <a:ext cx="1240972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72" y="1070882"/>
            <a:ext cx="4972050" cy="478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" y="2263820"/>
            <a:ext cx="10763686" cy="4469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167955"/>
            <a:ext cx="9543340" cy="23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65" y="130628"/>
            <a:ext cx="11444560" cy="5033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61" y="4921976"/>
            <a:ext cx="215265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07" y="1289685"/>
            <a:ext cx="7419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</a:t>
            </a:r>
            <a:r>
              <a:rPr lang="en-US" sz="3600" dirty="0" smtClean="0">
                <a:solidFill>
                  <a:schemeClr val="tx1"/>
                </a:solidFill>
              </a:rPr>
              <a:t>you will need </a:t>
            </a:r>
            <a:r>
              <a:rPr lang="en-US" sz="3600" dirty="0" smtClean="0">
                <a:solidFill>
                  <a:schemeClr val="tx1"/>
                </a:solidFill>
              </a:rPr>
              <a:t>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17646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know if an article is academic?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203159"/>
            <a:ext cx="11101137" cy="50532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Has the article gone through the peer review process?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What is peer review?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>
                <a:solidFill>
                  <a:schemeClr val="tx1"/>
                </a:solidFill>
              </a:rPr>
              <a:t>Peer review is a system used to decide if an article should be published in a peer-reviewed journal. Each paper submitted to a peer-reviewed journal is read and evaluated by experts in the article’s subject area.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 assess the article’s validity, importance, and originality, and then recommend </a:t>
            </a:r>
            <a:r>
              <a:rPr lang="en-CA" sz="2400" dirty="0" smtClean="0">
                <a:solidFill>
                  <a:schemeClr val="tx1"/>
                </a:solidFill>
              </a:rPr>
              <a:t>whether </a:t>
            </a:r>
            <a:r>
              <a:rPr lang="en-CA" sz="2400" dirty="0">
                <a:solidFill>
                  <a:schemeClr val="tx1"/>
                </a:solidFill>
              </a:rPr>
              <a:t>it should be printed in the journal.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reviewers’ suggestions are considered by the journal’s editor, who makes the final decision about whether to accept or reject the article.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b="1" dirty="0">
                <a:hlinkClick r:id="rId2"/>
              </a:rPr>
              <a:t>Criteria for evaluating academic or scholarly articles</a:t>
            </a:r>
            <a:endParaRPr lang="en-CA" sz="2400" b="1" dirty="0"/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" y="247399"/>
            <a:ext cx="10796839" cy="597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33" y="1123627"/>
            <a:ext cx="166687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3" y="5832448"/>
            <a:ext cx="10525125" cy="942975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8353287" y="663161"/>
            <a:ext cx="2076995" cy="1423852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trend to be 10+ pages long.</a:t>
            </a:r>
            <a:endParaRPr lang="en-CA" dirty="0"/>
          </a:p>
        </p:txBody>
      </p:sp>
      <p:sp>
        <p:nvSpPr>
          <p:cNvPr id="2" name="Down Arrow Callout 1"/>
          <p:cNvSpPr/>
          <p:nvPr/>
        </p:nvSpPr>
        <p:spPr>
          <a:xfrm>
            <a:off x="5975934" y="4069080"/>
            <a:ext cx="3510966" cy="1763368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Author affiliations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978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5" y="170319"/>
            <a:ext cx="10495259" cy="654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94" y="5555174"/>
            <a:ext cx="91916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56" y="949707"/>
            <a:ext cx="4507184" cy="558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51" y="846131"/>
            <a:ext cx="4570924" cy="574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371600" y="1007390"/>
            <a:ext cx="906651" cy="317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351004" y="2616631"/>
            <a:ext cx="1327688" cy="317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3556861" y="4060556"/>
            <a:ext cx="2045776" cy="19295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272" y="949707"/>
            <a:ext cx="4564221" cy="551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961120" y="3223260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396573" y="4376810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Citations 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287227" y="1716462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Extensive reference list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09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243433"/>
            <a:ext cx="11178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Elements of a scholarly article to look for: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Length</a:t>
            </a:r>
            <a:r>
              <a:rPr lang="en-US" sz="2400" dirty="0" smtClean="0"/>
              <a:t>: scholarly articles are longer, usually between 10-30 pages, including a reference list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Credentials/affiliations</a:t>
            </a:r>
            <a:r>
              <a:rPr lang="en-US" sz="2400" dirty="0" smtClean="0"/>
              <a:t>: authors university departments should be listed, along with contact information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Sections</a:t>
            </a:r>
            <a:r>
              <a:rPr lang="en-US" sz="2400" dirty="0" smtClean="0"/>
              <a:t>: Many scholarly articles will have similar parts and headings like an abstract, introduction, methodology, literature  review and conclusion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Citations</a:t>
            </a:r>
            <a:r>
              <a:rPr lang="en-US" sz="2400" dirty="0" smtClean="0"/>
              <a:t>: Scholarly articles always cite their sources either with in-text citations or footnotes/endnotes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Reference list: </a:t>
            </a:r>
            <a:r>
              <a:rPr lang="en-US" sz="2400" dirty="0" smtClean="0"/>
              <a:t>Scholarly articles always provide an extensive reference list/bibliography/works cited list or endnotes, which is a list of sources at the end of the article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9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48983"/>
            <a:ext cx="11887200" cy="1405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Concordia doesn’t have the journal article?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37" y="978081"/>
            <a:ext cx="9515475" cy="53721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943600" y="2560319"/>
            <a:ext cx="1933303" cy="796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61" y="1680618"/>
            <a:ext cx="9791700" cy="482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62" y="3037113"/>
            <a:ext cx="96678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0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14" y="84585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COLOMBO – Interlibrary Loans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7584" y="1506701"/>
            <a:ext cx="11016981" cy="4927349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3000" dirty="0"/>
              <a:t>Interlibrary loans/</a:t>
            </a:r>
            <a:r>
              <a:rPr lang="en-US" sz="3000" dirty="0">
                <a:hlinkClick r:id="rId2"/>
              </a:rPr>
              <a:t>COLOMBO</a:t>
            </a:r>
            <a:r>
              <a:rPr lang="en-US" sz="3000" dirty="0"/>
              <a:t>  </a:t>
            </a:r>
          </a:p>
          <a:p>
            <a:pPr marL="0" lvl="3" indent="0" algn="ctr">
              <a:buNone/>
            </a:pPr>
            <a:endParaRPr lang="en-US" sz="3000" dirty="0"/>
          </a:p>
          <a:p>
            <a:pPr marL="0" lvl="3" indent="0">
              <a:buNone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E-Journal Articles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Request e-journal articles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from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other libraries and a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PDF copy will be delivered to your email within a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week.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Use the ‘Request via Interlibrary loan’ button in the Find it @ Concordia page to request a specific article.</a:t>
            </a:r>
          </a:p>
          <a:p>
            <a:pPr marL="4572" lvl="1" indent="0">
              <a:buNone/>
            </a:pPr>
            <a:endParaRPr lang="en-US" sz="3000" dirty="0"/>
          </a:p>
          <a:p>
            <a:pPr marL="4572" lvl="1" indent="0">
              <a:buNone/>
            </a:pPr>
            <a:endParaRPr lang="en-US" sz="30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9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8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Citation guides </a:t>
            </a:r>
            <a:endParaRPr lang="en-CA" sz="5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74" y="1121016"/>
            <a:ext cx="8749868" cy="552962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722487" y="3721959"/>
            <a:ext cx="1918010" cy="17395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743" y="2157731"/>
            <a:ext cx="8325531" cy="36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44379"/>
            <a:ext cx="9875520" cy="866274"/>
          </a:xfrm>
        </p:spPr>
        <p:txBody>
          <a:bodyPr/>
          <a:lstStyle/>
          <a:p>
            <a:r>
              <a:rPr lang="en-US" dirty="0" smtClean="0"/>
              <a:t>Library Services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3137" y="880025"/>
            <a:ext cx="11309684" cy="5559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>
                <a:solidFill>
                  <a:schemeClr val="tx1"/>
                </a:solidFill>
              </a:rPr>
              <a:t>student card is your library card.  You need it to borrow books</a:t>
            </a:r>
            <a:r>
              <a:rPr lang="en-US" sz="2800" dirty="0" smtClean="0">
                <a:solidFill>
                  <a:schemeClr val="tx1"/>
                </a:solidFill>
              </a:rPr>
              <a:t>, borrow a laptop, </a:t>
            </a:r>
            <a:r>
              <a:rPr lang="en-US" sz="2800" dirty="0">
                <a:solidFill>
                  <a:schemeClr val="tx1"/>
                </a:solidFill>
              </a:rPr>
              <a:t>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can borrow up to 100 </a:t>
            </a:r>
            <a:r>
              <a:rPr lang="en-US" sz="2800" dirty="0">
                <a:solidFill>
                  <a:schemeClr val="tx1"/>
                </a:solidFill>
              </a:rPr>
              <a:t>print items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time and renew them online, if no one else requests them. Borrow a laptop for 24 hours or a tablet for 3 days.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Webster library has </a:t>
            </a:r>
            <a:r>
              <a:rPr lang="en-US" sz="2800" dirty="0">
                <a:hlinkClick r:id="rId2"/>
              </a:rPr>
              <a:t>5 book scanners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can be used for </a:t>
            </a:r>
            <a:r>
              <a:rPr lang="en-US" sz="2800" dirty="0" smtClean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scan chapters from our print books and email them to yourself as a PDF.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To use Library databases, access online articles and </a:t>
            </a:r>
            <a:r>
              <a:rPr lang="en-US" sz="2800" dirty="0" err="1" smtClean="0">
                <a:solidFill>
                  <a:schemeClr val="tx1"/>
                </a:solidFill>
              </a:rPr>
              <a:t>ebooks</a:t>
            </a:r>
            <a:r>
              <a:rPr lang="en-US" sz="2800" dirty="0" smtClean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 smtClean="0">
                <a:solidFill>
                  <a:schemeClr val="tx1"/>
                </a:solidFill>
              </a:rPr>
              <a:t>MyConcordia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Netname</a:t>
            </a:r>
            <a:r>
              <a:rPr lang="en-US" sz="2800" dirty="0" smtClean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5BDD4-68C5-4200-AF4D-04FE1E76AA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381125" y="914400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Course Reserves via the </a:t>
            </a:r>
            <a:r>
              <a:rPr lang="en-US" sz="6000" b="1" dirty="0" smtClean="0">
                <a:latin typeface="+mn-lt"/>
              </a:rPr>
              <a:t>Library - </a:t>
            </a:r>
            <a:r>
              <a:rPr lang="en-US" sz="5000" b="1" dirty="0" smtClean="0">
                <a:solidFill>
                  <a:srgbClr val="C00000"/>
                </a:solidFill>
                <a:latin typeface="+mn-lt"/>
              </a:rPr>
              <a:t>library.concordia.ca</a:t>
            </a:r>
            <a:endParaRPr lang="en-CA" sz="5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981200" y="3105150"/>
            <a:ext cx="828357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>
                <a:latin typeface="+mn-lt"/>
              </a:rPr>
              <a:t>m</a:t>
            </a:r>
            <a:r>
              <a:rPr lang="en-US" sz="6000" dirty="0" smtClean="0">
                <a:latin typeface="+mn-lt"/>
              </a:rPr>
              <a:t>any ways to access:</a:t>
            </a:r>
            <a:endParaRPr lang="en-CA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5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4490B-E932-4DC4-B0F7-4DEC94BAA9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238"/>
            <a:ext cx="92202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410200"/>
            <a:ext cx="990600" cy="11287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Down Arrow 3"/>
          <p:cNvSpPr/>
          <p:nvPr/>
        </p:nvSpPr>
        <p:spPr>
          <a:xfrm>
            <a:off x="8991600" y="249238"/>
            <a:ext cx="685800" cy="5889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72200" y="3581400"/>
            <a:ext cx="4038600" cy="457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42776-1B16-412C-9692-90E19ADDC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8961582" cy="5539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97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0" y="671072"/>
            <a:ext cx="6582180" cy="597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208" y="121426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3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298232" y="1790054"/>
            <a:ext cx="2758698" cy="26424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Sofia Discovery tool to find print books, </a:t>
            </a:r>
            <a:r>
              <a:rPr lang="en-US" dirty="0" err="1" smtClean="0"/>
              <a:t>ebooks</a:t>
            </a:r>
            <a:r>
              <a:rPr lang="en-US" dirty="0" smtClean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222697" y="5077245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your subject  guide for your topic area</a:t>
            </a:r>
            <a:endParaRPr lang="en-CA" dirty="0"/>
          </a:p>
        </p:txBody>
      </p:sp>
      <p:sp>
        <p:nvSpPr>
          <p:cNvPr id="10" name="Left Arrow Callout 9"/>
          <p:cNvSpPr/>
          <p:nvPr/>
        </p:nvSpPr>
        <p:spPr>
          <a:xfrm>
            <a:off x="9043261" y="3828083"/>
            <a:ext cx="2828440" cy="1611824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a study room in the library for 2 or more people to use for up to 3 hours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556</TotalTime>
  <Words>1410</Words>
  <Application>Microsoft Office PowerPoint</Application>
  <PresentationFormat>Widescreen</PresentationFormat>
  <Paragraphs>180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MS PGothic</vt:lpstr>
      <vt:lpstr>Arial</vt:lpstr>
      <vt:lpstr>Calibri</vt:lpstr>
      <vt:lpstr>Calibri Light</vt:lpstr>
      <vt:lpstr>Wingdings 3</vt:lpstr>
      <vt:lpstr>Metropolitan</vt:lpstr>
      <vt:lpstr>POLI 204  Library Workshop</vt:lpstr>
      <vt:lpstr>PowerPoint Presentation</vt:lpstr>
      <vt:lpstr>The Librar(ies)</vt:lpstr>
      <vt:lpstr>Library: in person</vt:lpstr>
      <vt:lpstr>Library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Donald Savoie. 1999. Governing from the Centre: The Concentration of Power in Canadian Politics. Toronto: University of Toronto Press.</vt:lpstr>
      <vt:lpstr>PowerPoint Presentation</vt:lpstr>
      <vt:lpstr>Atkinson, M.M., Marchildon, G.P., Phillips, P.W.B., Rasmussen, K.A. &amp; Beland, D. (2013). Governance and public policy in Canada: a view from the provinces. North York: University of Toronto Press.</vt:lpstr>
      <vt:lpstr>PowerPoint Presentation</vt:lpstr>
      <vt:lpstr>Linda A. White. 2014.  “Federalism and Equality Rights Implementation in Canada”, Publius: The Journal of Federalism 44(1): 157-182.</vt:lpstr>
      <vt:lpstr>PowerPoint Presentation</vt:lpstr>
      <vt:lpstr>Breaking down a topic  &amp;  Search strategies </vt:lpstr>
      <vt:lpstr>PowerPoint Presentation</vt:lpstr>
      <vt:lpstr>Avoid Searching with Linking words</vt:lpstr>
      <vt:lpstr>What are the causes of women’s underrepresentation in Canadian legislatures?</vt:lpstr>
      <vt:lpstr>Academic Sources: Books</vt:lpstr>
      <vt:lpstr>Using Sofia Advanced Search </vt:lpstr>
      <vt:lpstr>PowerPoint Presentation</vt:lpstr>
      <vt:lpstr>PowerPoint Presentation</vt:lpstr>
      <vt:lpstr>PowerPoint Presentation</vt:lpstr>
      <vt:lpstr>PowerPoint Presentation</vt:lpstr>
      <vt:lpstr>Print books at Webster Library</vt:lpstr>
      <vt:lpstr>Academic Sources:  Peer reviewed journal articles</vt:lpstr>
      <vt:lpstr>PowerPoint Presentation</vt:lpstr>
      <vt:lpstr>PowerPoint Presentation</vt:lpstr>
      <vt:lpstr>Subject Guide: Political Science</vt:lpstr>
      <vt:lpstr>PowerPoint Presentation</vt:lpstr>
      <vt:lpstr>PowerPoint Presentation</vt:lpstr>
      <vt:lpstr>What are the challenges of Indigenous self-government in Canada, and how can be overcome?</vt:lpstr>
      <vt:lpstr>Indigenous OR Aboriginal OR "First Nations" OR Inuit OR Metis  AND self-government OR self-determination OR "Indigenous governance" OR "Indigenous government" OR "land tenure“  AND Canad*</vt:lpstr>
      <vt:lpstr>PowerPoint Presentation</vt:lpstr>
      <vt:lpstr>PowerPoint Presentation</vt:lpstr>
      <vt:lpstr>PowerPoint Presentation</vt:lpstr>
      <vt:lpstr>PowerPoint Presentation</vt:lpstr>
      <vt:lpstr>How do I know if an article is academic?</vt:lpstr>
      <vt:lpstr>PowerPoint Presentation</vt:lpstr>
      <vt:lpstr>PowerPoint Presentation</vt:lpstr>
      <vt:lpstr>PowerPoint Presentation</vt:lpstr>
      <vt:lpstr>What if Concordia doesn’t have the journal article?</vt:lpstr>
      <vt:lpstr>COLOMBO – Interlibrary Loans</vt:lpstr>
      <vt:lpstr>Citation guides 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28</cp:revision>
  <dcterms:created xsi:type="dcterms:W3CDTF">2021-10-06T20:56:04Z</dcterms:created>
  <dcterms:modified xsi:type="dcterms:W3CDTF">2021-10-13T19:12:12Z</dcterms:modified>
</cp:coreProperties>
</file>