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5" r:id="rId28"/>
    <p:sldId id="286" r:id="rId29"/>
    <p:sldId id="283" r:id="rId30"/>
    <p:sldId id="284" r:id="rId31"/>
    <p:sldId id="288" r:id="rId32"/>
    <p:sldId id="287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6FB5-FDA6-49B9-8FB2-61DF2B116BF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4A77-CE1A-4CA7-88E9-062B667A36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30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4B2D8-CFEF-4BB6-9965-EDF65793E359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79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73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1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09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24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35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56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6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3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85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94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9D55770-A527-4785-8580-9E7F7157BACD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68CC3F3-CE44-4280-BC06-748C8A57C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055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v2/search?queryString=kw%3A%28%22first+past+the+post%22+OR+FPTP+OR+plurality%29+AND+kw%3A%28elections+OR+Voting+OR+voter%29+AND+kw%3A%28reform+OR+%22proportional+representation%22%29+AND+kw%3A%28Canada+OR+federal+OR+provincial%29&amp;databaseList=283%2C638&amp;origPageViewName=pages%2Fadvanced-search-page&amp;clusterResults=true&amp;expandSearch=false&amp;translateSearch=false&amp;scope=wz%3A1530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oncordia.ca/library/guides/political-science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learn/finding-articles/scholarly-articl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concordia.ca/research/ill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ting/" TargetMode="External"/><Relationship Id="rId2" Type="http://schemas.openxmlformats.org/officeDocument/2006/relationships/hyperlink" Target="https://www-chicagomanualofstyle-org.lib-ezproxy.concordia.ca/hom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.concordia.ca/help/workshops/?guid=zotero" TargetMode="External"/><Relationship Id="rId4" Type="http://schemas.openxmlformats.org/officeDocument/2006/relationships/hyperlink" Target="https://library.concordia.ca/learn/citin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elle.Lake@Concordia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help/technology/scanning.php?guid=book-scanner-loc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 203: Intro to Comparative Politics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Michelle Lake</a:t>
            </a:r>
          </a:p>
          <a:p>
            <a:r>
              <a:rPr lang="en-US" dirty="0" smtClean="0">
                <a:hlinkClick r:id="rId2"/>
              </a:rPr>
              <a:t>Michelle.Lake@Concordia.ca</a:t>
            </a: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6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Mauro, V. (2021). Party systems and redistribution in democratic Latin America. </a:t>
            </a:r>
            <a:r>
              <a:rPr lang="en-US" i="1" dirty="0" smtClean="0"/>
              <a:t>Comparative Politics </a:t>
            </a:r>
            <a:r>
              <a:rPr lang="en-US" dirty="0" smtClean="0"/>
              <a:t>54(1): 1-23.</a:t>
            </a:r>
            <a:endParaRPr lang="en-CA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1" y="2877502"/>
            <a:ext cx="10020300" cy="2886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" y="499533"/>
            <a:ext cx="9286875" cy="33337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3461" y="3360420"/>
            <a:ext cx="749619" cy="47286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355" y="585715"/>
            <a:ext cx="8088630" cy="6022272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9584053" y="2114851"/>
            <a:ext cx="1125379" cy="143912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83" y="2224127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Breaking down a topic </a:t>
            </a:r>
            <a:br>
              <a:rPr lang="en-US" sz="6000" dirty="0"/>
            </a:br>
            <a:r>
              <a:rPr lang="en-US" sz="6000" dirty="0"/>
              <a:t>&amp; </a:t>
            </a:r>
            <a:br>
              <a:rPr lang="en-US" sz="6000" dirty="0"/>
            </a:br>
            <a:r>
              <a:rPr lang="en-US" sz="6000" dirty="0"/>
              <a:t>Search strategies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5771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016920" y="1"/>
            <a:ext cx="8079581" cy="1116009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Search Tips</a:t>
            </a:r>
            <a:endParaRPr lang="en-CA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95" y="885795"/>
            <a:ext cx="11699630" cy="4647498"/>
          </a:xfrm>
        </p:spPr>
        <p:txBody>
          <a:bodyPr rtlCol="0">
            <a:noAutofit/>
          </a:bodyPr>
          <a:lstStyle/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AND</a:t>
            </a:r>
            <a:r>
              <a:rPr lang="en-GB" sz="3200" dirty="0">
                <a:solidFill>
                  <a:schemeClr val="tx1"/>
                </a:solidFill>
              </a:rPr>
              <a:t> –limits how many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B050"/>
                </a:solidFill>
              </a:rPr>
              <a:t>Example: security AND politics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/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OR</a:t>
            </a:r>
            <a:r>
              <a:rPr lang="en-GB" sz="3200" dirty="0">
                <a:solidFill>
                  <a:schemeClr val="tx1"/>
                </a:solidFill>
              </a:rPr>
              <a:t> –increases the number of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7030A0"/>
                </a:solidFill>
              </a:rPr>
              <a:t>Example: </a:t>
            </a:r>
            <a:r>
              <a:rPr lang="en-CA" sz="3200" dirty="0" smtClean="0">
                <a:solidFill>
                  <a:srgbClr val="7030A0"/>
                </a:solidFill>
              </a:rPr>
              <a:t>state </a:t>
            </a:r>
            <a:r>
              <a:rPr lang="en-CA" sz="3200" dirty="0">
                <a:solidFill>
                  <a:srgbClr val="7030A0"/>
                </a:solidFill>
              </a:rPr>
              <a:t>OR </a:t>
            </a:r>
            <a:r>
              <a:rPr lang="en-CA" sz="3200" dirty="0" smtClean="0">
                <a:solidFill>
                  <a:srgbClr val="7030A0"/>
                </a:solidFill>
              </a:rPr>
              <a:t>government</a:t>
            </a:r>
            <a:endParaRPr lang="en-CA" sz="3200" dirty="0">
              <a:solidFill>
                <a:srgbClr val="7030A0"/>
              </a:solidFill>
            </a:endParaRP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/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“ ” -</a:t>
            </a:r>
            <a:r>
              <a:rPr lang="en-GB" sz="3200" dirty="0">
                <a:solidFill>
                  <a:schemeClr val="tx1"/>
                </a:solidFill>
              </a:rPr>
              <a:t>exact phrase, limits your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C00000"/>
                </a:solidFill>
              </a:rPr>
              <a:t>Example: “international cooperation”</a:t>
            </a:r>
          </a:p>
          <a:p>
            <a:pPr marL="82296" indent="0" algn="ctr"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*</a:t>
            </a:r>
            <a:r>
              <a:rPr lang="en-GB" sz="3200" dirty="0">
                <a:solidFill>
                  <a:schemeClr val="tx1"/>
                </a:solidFill>
              </a:rPr>
              <a:t>- truncation: retrieves all words that start with the letters entered and expands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70C0"/>
                </a:solidFill>
              </a:rPr>
              <a:t>Example: peace* </a:t>
            </a:r>
            <a:r>
              <a:rPr lang="en-GB" sz="3200" dirty="0">
                <a:solidFill>
                  <a:schemeClr val="tx1"/>
                </a:solidFill>
              </a:rPr>
              <a:t>finds</a:t>
            </a:r>
            <a:r>
              <a:rPr lang="en-GB" sz="3200" dirty="0">
                <a:solidFill>
                  <a:srgbClr val="0070C0"/>
                </a:solidFill>
              </a:rPr>
              <a:t> peace, peacebuilding, </a:t>
            </a:r>
            <a:r>
              <a:rPr lang="en-GB" sz="3200" dirty="0" err="1">
                <a:solidFill>
                  <a:srgbClr val="0070C0"/>
                </a:solidFill>
              </a:rPr>
              <a:t>peacemaking</a:t>
            </a:r>
            <a:r>
              <a:rPr lang="en-GB" sz="3200" dirty="0">
                <a:solidFill>
                  <a:srgbClr val="0070C0"/>
                </a:solidFill>
              </a:rPr>
              <a:t>, peacekeeping</a:t>
            </a:r>
          </a:p>
          <a:p>
            <a:pPr>
              <a:buFont typeface="Wingdings 3" charset="2"/>
              <a:buChar char=""/>
              <a:defRPr/>
            </a:pP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288330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51065" y="1264328"/>
            <a:ext cx="6495766" cy="491085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Effects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Consequences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Influence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Importance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Significance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endParaRPr lang="en-CA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66337" y="1453637"/>
            <a:ext cx="3347075" cy="224676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45451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/>
              <a:t>You don’t want your search to be limited to those books and articles that only contain the word “effect” or “consequence”</a:t>
            </a:r>
            <a:endParaRPr lang="en-CA" sz="28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" y="2556932"/>
            <a:ext cx="10749916" cy="2220807"/>
          </a:xfrm>
        </p:spPr>
        <p:txBody>
          <a:bodyPr>
            <a:noAutofit/>
          </a:bodyPr>
          <a:lstStyle/>
          <a:p>
            <a:r>
              <a:rPr lang="en-US" sz="4500" dirty="0" smtClean="0"/>
              <a:t>Canada remains the only Western country with an exclusively first-past-the-post electoral system. </a:t>
            </a:r>
            <a:br>
              <a:rPr lang="en-US" sz="4500" dirty="0" smtClean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 smtClean="0"/>
              <a:t>Assess the prospects for electoral reform federally and provincially. How likely is such a reform? </a:t>
            </a:r>
            <a:br>
              <a:rPr lang="en-US" sz="4500" dirty="0" smtClean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 smtClean="0"/>
              <a:t>Would such reform increase the representation of women, Indigenous peoples,  and racialized communities?</a:t>
            </a:r>
            <a:endParaRPr lang="en-CA" sz="4500" dirty="0"/>
          </a:p>
        </p:txBody>
      </p:sp>
    </p:spTree>
    <p:extLst>
      <p:ext uri="{BB962C8B-B14F-4D97-AF65-F5344CB8AC3E}">
        <p14:creationId xmlns:p14="http://schemas.microsoft.com/office/powerpoint/2010/main" val="624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219" y="18536"/>
            <a:ext cx="10772775" cy="1658198"/>
          </a:xfrm>
        </p:spPr>
        <p:txBody>
          <a:bodyPr/>
          <a:lstStyle/>
          <a:p>
            <a:r>
              <a:rPr lang="en-US" dirty="0" smtClean="0"/>
              <a:t>Breaking down a topic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1676223"/>
            <a:ext cx="4663440" cy="72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 ideas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7224" y="2399623"/>
            <a:ext cx="4663440" cy="32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First-past-the-post electoral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Electoral reform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Federal/provincial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Representation of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Indigenous peoples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Racialized communities </a:t>
            </a:r>
            <a:endParaRPr lang="en-CA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07607" y="2038434"/>
            <a:ext cx="5788153" cy="808567"/>
          </a:xfrm>
        </p:spPr>
        <p:txBody>
          <a:bodyPr>
            <a:noAutofit/>
          </a:bodyPr>
          <a:lstStyle/>
          <a:p>
            <a:r>
              <a:rPr lang="en-US" sz="3200" dirty="0" smtClean="0"/>
              <a:t>Synonyms/Alternative terms </a:t>
            </a:r>
            <a:endParaRPr lang="en-CA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07608" y="2847002"/>
            <a:ext cx="4663440" cy="3200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Canadian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FPTP, plurality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Proportional representation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Government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06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Sofia for </a:t>
            </a:r>
            <a:r>
              <a:rPr lang="en-US" dirty="0" smtClean="0"/>
              <a:t>scholarly books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3" y="2524125"/>
            <a:ext cx="10010775" cy="295275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75" y="2005331"/>
            <a:ext cx="8077200" cy="461962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97189" y="3108963"/>
            <a:ext cx="287381" cy="2873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7522298" y="3108963"/>
            <a:ext cx="261190" cy="2873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6322423" y="3771402"/>
            <a:ext cx="261257" cy="3254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/>
          <p:cNvSpPr/>
          <p:nvPr/>
        </p:nvSpPr>
        <p:spPr>
          <a:xfrm>
            <a:off x="6993052" y="3796393"/>
            <a:ext cx="235131" cy="3004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6426926" y="2005331"/>
            <a:ext cx="3082834" cy="8423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/ OR need to be in ALL CAPS to function in the databases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" y="186690"/>
            <a:ext cx="10980420" cy="4200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17" y="3799522"/>
            <a:ext cx="3133725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Left Arrow Callout 1"/>
          <p:cNvSpPr/>
          <p:nvPr/>
        </p:nvSpPr>
        <p:spPr>
          <a:xfrm>
            <a:off x="4167051" y="4676503"/>
            <a:ext cx="4558938" cy="1856694"/>
          </a:xfrm>
          <a:prstGeom prst="lef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use the options from the left hand menu to narrow down to print books or </a:t>
            </a:r>
            <a:r>
              <a:rPr lang="en-US" dirty="0" err="1" smtClean="0"/>
              <a:t>ebooks</a:t>
            </a:r>
            <a:endParaRPr lang="en-CA" dirty="0"/>
          </a:p>
        </p:txBody>
      </p:sp>
      <p:sp>
        <p:nvSpPr>
          <p:cNvPr id="5" name="Left Arrow Callout 4"/>
          <p:cNvSpPr/>
          <p:nvPr/>
        </p:nvSpPr>
        <p:spPr>
          <a:xfrm>
            <a:off x="6309361" y="1946364"/>
            <a:ext cx="3683725" cy="927463"/>
          </a:xfrm>
          <a:prstGeom prst="lef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a book has a university press as a publisher, it is likely a scholarly book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080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1" y="332422"/>
            <a:ext cx="10348912" cy="6100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705" y="1156093"/>
            <a:ext cx="3867150" cy="527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Left Arrow Callout 1"/>
          <p:cNvSpPr/>
          <p:nvPr/>
        </p:nvSpPr>
        <p:spPr>
          <a:xfrm>
            <a:off x="4598125" y="3696790"/>
            <a:ext cx="2312126" cy="1456266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books should be a couple hundred pages long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8098970" y="1815737"/>
            <a:ext cx="3056709" cy="11495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books will always have an extensive reference list at the end of the book, or the end of each chapter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8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3" y="2210768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Scholarly, Peer Reviewed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93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351693"/>
            <a:ext cx="11388435" cy="618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Who am I?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Michelle Lake, librarian for Political Science, the School of Community and Public Affairs, </a:t>
            </a:r>
            <a:r>
              <a:rPr lang="en-US" sz="3200" dirty="0">
                <a:solidFill>
                  <a:schemeClr val="tx1"/>
                </a:solidFill>
              </a:rPr>
              <a:t>First Peoples Studies and </a:t>
            </a:r>
            <a:r>
              <a:rPr lang="en-US" sz="3200" dirty="0" smtClean="0">
                <a:solidFill>
                  <a:schemeClr val="tx1"/>
                </a:solidFill>
              </a:rPr>
              <a:t>Government Publications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Michelle.Lake@Concordia.ca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tx1"/>
                </a:solidFill>
              </a:rPr>
              <a:t>Zoom Office Hours – Wednesdays 2-4pm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do I do?</a:t>
            </a:r>
          </a:p>
          <a:p>
            <a:pPr lvl="1"/>
            <a:r>
              <a:rPr lang="en-US" sz="2400" dirty="0" smtClean="0"/>
              <a:t>Provide research support</a:t>
            </a:r>
          </a:p>
          <a:p>
            <a:pPr lvl="1"/>
            <a:r>
              <a:rPr lang="en-US" sz="2400" dirty="0" smtClean="0"/>
              <a:t>Help students with library databases  </a:t>
            </a:r>
          </a:p>
          <a:p>
            <a:pPr lvl="1"/>
            <a:r>
              <a:rPr lang="en-US" sz="2400" dirty="0" smtClean="0"/>
              <a:t>Help students find and access materials they need</a:t>
            </a:r>
          </a:p>
          <a:p>
            <a:pPr lvl="1"/>
            <a:r>
              <a:rPr lang="en-US" sz="2400" dirty="0" smtClean="0"/>
              <a:t>Help with citation issues</a:t>
            </a:r>
          </a:p>
          <a:p>
            <a:pPr lvl="1"/>
            <a:r>
              <a:rPr lang="en-US" sz="2400" dirty="0" smtClean="0"/>
              <a:t>Choose the books we buy for the above subject areas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95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EBD-D078-4C56-9772-70AECE1445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8283575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000" dirty="0" smtClean="0">
                <a:latin typeface="+mn-lt"/>
              </a:rPr>
              <a:t> go </a:t>
            </a:r>
            <a:r>
              <a:rPr lang="en-US" sz="5000" dirty="0">
                <a:latin typeface="+mn-lt"/>
              </a:rPr>
              <a:t>the </a:t>
            </a:r>
            <a:r>
              <a:rPr lang="en-US" sz="5000" b="1" dirty="0">
                <a:solidFill>
                  <a:srgbClr val="C00000"/>
                </a:solidFill>
                <a:latin typeface="+mn-lt"/>
              </a:rPr>
              <a:t>Library</a:t>
            </a:r>
            <a:r>
              <a:rPr lang="en-US" sz="5000" dirty="0">
                <a:solidFill>
                  <a:srgbClr val="C00000"/>
                </a:solidFill>
                <a:latin typeface="+mn-lt"/>
              </a:rPr>
              <a:t> website </a:t>
            </a:r>
            <a:r>
              <a:rPr lang="en-US" sz="5000" dirty="0" smtClean="0">
                <a:latin typeface="+mn-lt"/>
              </a:rPr>
              <a:t>under: </a:t>
            </a:r>
            <a:endParaRPr lang="en-CA" sz="5000" b="1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24000" y="1620838"/>
            <a:ext cx="8283575" cy="665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5000" b="1" dirty="0" smtClean="0">
                <a:latin typeface="+mn-lt"/>
              </a:rPr>
              <a:t>HELP </a:t>
            </a:r>
            <a:r>
              <a:rPr lang="en-US" sz="5000" b="1" dirty="0">
                <a:latin typeface="+mn-lt"/>
              </a:rPr>
              <a:t>&amp; </a:t>
            </a:r>
            <a:r>
              <a:rPr lang="en-US" sz="5000" b="1" dirty="0" smtClean="0">
                <a:latin typeface="+mn-lt"/>
              </a:rPr>
              <a:t>HOW-TO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5293532" y="44323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Political Science </a:t>
            </a:r>
            <a:endParaRPr lang="en-CA" sz="45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3025775" y="2528888"/>
            <a:ext cx="67818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latin typeface="+mn-lt"/>
              </a:rPr>
              <a:t>Subject &amp; Course Guides</a:t>
            </a:r>
            <a:endParaRPr lang="en-CA" sz="4800" b="1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013200" y="34544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Social Science </a:t>
            </a:r>
            <a:endParaRPr lang="en-CA" sz="4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4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8D0A-3992-4AA6-8DDD-BB612C24E9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382367"/>
            <a:ext cx="9483159" cy="6206586"/>
          </a:xfrm>
          <a:prstGeom prst="rect">
            <a:avLst/>
          </a:prstGeom>
        </p:spPr>
      </p:pic>
      <p:pic>
        <p:nvPicPr>
          <p:cNvPr id="553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1250" r="69547" b="7291"/>
          <a:stretch>
            <a:fillRect/>
          </a:stretch>
        </p:blipFill>
        <p:spPr bwMode="auto">
          <a:xfrm>
            <a:off x="2157328" y="770663"/>
            <a:ext cx="1944409" cy="35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14A5-86AD-4AED-8975-F537FA642924}"/>
              </a:ext>
            </a:extLst>
          </p:cNvPr>
          <p:cNvSpPr/>
          <p:nvPr/>
        </p:nvSpPr>
        <p:spPr>
          <a:xfrm>
            <a:off x="2109424" y="881744"/>
            <a:ext cx="1992313" cy="9601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57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 smtClean="0"/>
              <a:t>Subject Guide: Political Science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07592" y="4974956"/>
            <a:ext cx="767166" cy="27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59" y="348441"/>
            <a:ext cx="9801633" cy="61568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96204" y="2661502"/>
            <a:ext cx="2984187" cy="95690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Callout 5"/>
          <p:cNvSpPr/>
          <p:nvPr/>
        </p:nvSpPr>
        <p:spPr>
          <a:xfrm>
            <a:off x="196164" y="3749040"/>
            <a:ext cx="1844298" cy="26424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Scroll down to locate the database list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996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53" y="299590"/>
            <a:ext cx="9244739" cy="607383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199322" y="1929539"/>
            <a:ext cx="3688597" cy="5424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Start here: Largest POLI database</a:t>
            </a:r>
            <a:endParaRPr lang="en-CA" dirty="0"/>
          </a:p>
        </p:txBody>
      </p:sp>
      <p:sp>
        <p:nvSpPr>
          <p:cNvPr id="6" name="Left Arrow 5"/>
          <p:cNvSpPr/>
          <p:nvPr/>
        </p:nvSpPr>
        <p:spPr>
          <a:xfrm>
            <a:off x="3162761" y="5236213"/>
            <a:ext cx="4087124" cy="941272"/>
          </a:xfrm>
          <a:prstGeom prst="leftArrow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Ensure Google Scholar is set up to provide you with Concordia sources</a:t>
            </a:r>
            <a:endParaRPr lang="en-CA" sz="1600" dirty="0"/>
          </a:p>
        </p:txBody>
      </p:sp>
      <p:sp>
        <p:nvSpPr>
          <p:cNvPr id="2" name="Up Arrow Callout 1"/>
          <p:cNvSpPr/>
          <p:nvPr/>
        </p:nvSpPr>
        <p:spPr>
          <a:xfrm>
            <a:off x="1815737" y="3108960"/>
            <a:ext cx="4010297" cy="1110343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A good database for Canadian journal articles (not political science focused)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1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3" y="238533"/>
            <a:ext cx="10956608" cy="370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38" y="4161200"/>
            <a:ext cx="2943225" cy="22193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693816" y="5962514"/>
            <a:ext cx="796834" cy="418011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2286000" y="3566160"/>
            <a:ext cx="1476103" cy="38012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8098971" y="2534194"/>
            <a:ext cx="2905941" cy="536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4206240" y="3070482"/>
            <a:ext cx="3187337" cy="67855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sure you select peer review only 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9065623" y="3278776"/>
            <a:ext cx="2233748" cy="12017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Location, to search for Canada as a place rather than just a keyword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29" y="1134427"/>
            <a:ext cx="65246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831" y="2559189"/>
            <a:ext cx="9392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"first past the post" OR FPTP OR </a:t>
            </a:r>
            <a:r>
              <a:rPr lang="en-CA" sz="2800" dirty="0" smtClean="0"/>
              <a:t>plurality </a:t>
            </a:r>
            <a:r>
              <a:rPr lang="en-CA" sz="2800" dirty="0"/>
              <a:t>OR reform OR "proportional representation</a:t>
            </a:r>
            <a:r>
              <a:rPr lang="en-CA" sz="2800" dirty="0" smtClean="0"/>
              <a:t>"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CA" sz="2800" dirty="0"/>
              <a:t>elect* OR voting OR </a:t>
            </a:r>
            <a:r>
              <a:rPr lang="en-CA" sz="2800" dirty="0" smtClean="0"/>
              <a:t>voter OR vote*</a:t>
            </a:r>
            <a:endParaRPr lang="en-CA" sz="2800" dirty="0" smtClean="0"/>
          </a:p>
          <a:p>
            <a:r>
              <a:rPr lang="en-US" sz="2800" dirty="0" smtClean="0"/>
              <a:t>AND </a:t>
            </a:r>
            <a:r>
              <a:rPr lang="en-US" sz="2800" dirty="0" err="1" smtClean="0"/>
              <a:t>Canad</a:t>
            </a:r>
            <a:r>
              <a:rPr lang="en-US" sz="2800" dirty="0" smtClean="0"/>
              <a:t>*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969" y="4390946"/>
            <a:ext cx="2447925" cy="2257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36" y="4375071"/>
            <a:ext cx="2047875" cy="226695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247980" y="6309067"/>
            <a:ext cx="1084217" cy="33930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59" y="230384"/>
            <a:ext cx="9486900" cy="2295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31429" y="1593669"/>
            <a:ext cx="1933982" cy="561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9117873" y="1489166"/>
            <a:ext cx="2730137" cy="10367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GE to search Canada as a location rather than just a keyword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72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17646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know if an article is scholarly?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203159"/>
            <a:ext cx="11101137" cy="505326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Has the article gone through the peer review process?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What is peer review?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>
                <a:solidFill>
                  <a:schemeClr val="tx1"/>
                </a:solidFill>
              </a:rPr>
              <a:t>Peer review is a system used to decide if an article should be published in a peer-reviewed journal. Each paper submitted to a peer-reviewed journal is read and evaluated by experts in the article’s subject area.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 assess the article’s validity, importance, and originality, and then recommend </a:t>
            </a:r>
            <a:r>
              <a:rPr lang="en-CA" sz="2400" dirty="0" smtClean="0">
                <a:solidFill>
                  <a:schemeClr val="tx1"/>
                </a:solidFill>
              </a:rPr>
              <a:t>whether </a:t>
            </a:r>
            <a:r>
              <a:rPr lang="en-CA" sz="2400" dirty="0">
                <a:solidFill>
                  <a:schemeClr val="tx1"/>
                </a:solidFill>
              </a:rPr>
              <a:t>it should be printed in the journal.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reviewers’ suggestions are considered by the journal’s editor, who makes the final decision about whether to accept or reject the article.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b="1" dirty="0">
                <a:hlinkClick r:id="rId2"/>
              </a:rPr>
              <a:t>Criteria for evaluating academic or scholarly articles</a:t>
            </a:r>
            <a:endParaRPr lang="en-CA" sz="2400" b="1" dirty="0"/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" y="243433"/>
            <a:ext cx="111785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Elements of a scholarly article to look for: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Length</a:t>
            </a:r>
            <a:r>
              <a:rPr lang="en-US" sz="2400" dirty="0" smtClean="0"/>
              <a:t>: scholarly articles are longer, usually between 10-30 pages, including a reference list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Credentials/affiliations</a:t>
            </a:r>
            <a:r>
              <a:rPr lang="en-US" sz="2400" dirty="0" smtClean="0"/>
              <a:t>: authors university departments should be listed, along with contact information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Sections</a:t>
            </a:r>
            <a:r>
              <a:rPr lang="en-US" sz="2400" dirty="0" smtClean="0"/>
              <a:t>: Many scholarly articles will have similar parts and headings like an abstract, introduction, methodology, literature  review and conclusion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Citations</a:t>
            </a:r>
            <a:r>
              <a:rPr lang="en-US" sz="2400" dirty="0" smtClean="0"/>
              <a:t>: Scholarly articles always cite their sources either with in-text citations or footnotes/endnotes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Reference list: </a:t>
            </a:r>
            <a:r>
              <a:rPr lang="en-US" sz="2400" dirty="0" smtClean="0"/>
              <a:t>Scholarly articles always provide an extensive reference list/bibliography/works cited list or endnotes, which is a list of sources at the end of the article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06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216626"/>
            <a:ext cx="9220200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6" y="5956527"/>
            <a:ext cx="8896350" cy="561975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8238580" y="809898"/>
            <a:ext cx="3801291" cy="2050868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Length, scholarly articles are generally 10+ long.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Charts, graphs, tables, figures are often features of scholarly articles</a:t>
            </a:r>
            <a:endParaRPr lang="en-CA" dirty="0"/>
          </a:p>
        </p:txBody>
      </p:sp>
      <p:sp>
        <p:nvSpPr>
          <p:cNvPr id="6" name="Left Arrow Callout 5"/>
          <p:cNvSpPr/>
          <p:nvPr/>
        </p:nvSpPr>
        <p:spPr>
          <a:xfrm>
            <a:off x="8042637" y="5602604"/>
            <a:ext cx="3997234" cy="1149668"/>
          </a:xfrm>
          <a:prstGeom prst="lef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 affiliations: scholarly articles have authors associated with universities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96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5" y="4137394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5408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136456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55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0" y="137431"/>
            <a:ext cx="5415099" cy="488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4" y="349848"/>
            <a:ext cx="5887369" cy="4669700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1766478" y="1162594"/>
            <a:ext cx="3566160" cy="1763486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always contain citations (either in text, footnotes or endnotes, citing other books and articles)</a:t>
            </a:r>
            <a:endParaRPr lang="en-CA" dirty="0"/>
          </a:p>
        </p:txBody>
      </p:sp>
      <p:sp>
        <p:nvSpPr>
          <p:cNvPr id="7" name="Up Arrow Callout 6"/>
          <p:cNvSpPr/>
          <p:nvPr/>
        </p:nvSpPr>
        <p:spPr>
          <a:xfrm>
            <a:off x="6191794" y="770709"/>
            <a:ext cx="2991394" cy="256032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generally have standard sections like: abstract, introduction, literature review, methodology or methods, results and conclusion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02" y="1667994"/>
            <a:ext cx="5436871" cy="501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923314" y="5133702"/>
            <a:ext cx="3722915" cy="15488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always have a reference list of the books, articles and other sources cited in the article, either as a reference list, works cited, bibliography, footnotes or </a:t>
            </a:r>
            <a:r>
              <a:rPr lang="en-US" dirty="0" err="1" smtClean="0"/>
              <a:t>endotes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4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00" y="2328333"/>
            <a:ext cx="10772775" cy="165819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do I access articles from the databases?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8930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72" y="191181"/>
            <a:ext cx="9627327" cy="3254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72" y="3610222"/>
            <a:ext cx="9932331" cy="298885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338251" y="1123405"/>
            <a:ext cx="587829" cy="32657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595360" y="287383"/>
            <a:ext cx="561703" cy="60089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Left Arrow 7"/>
          <p:cNvSpPr/>
          <p:nvPr/>
        </p:nvSpPr>
        <p:spPr>
          <a:xfrm>
            <a:off x="2429692" y="3610222"/>
            <a:ext cx="666205" cy="478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116872" y="4088673"/>
            <a:ext cx="1495699" cy="439159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547" y="2436654"/>
            <a:ext cx="9944100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eft Arrow 10"/>
          <p:cNvSpPr/>
          <p:nvPr/>
        </p:nvSpPr>
        <p:spPr>
          <a:xfrm>
            <a:off x="4336869" y="5381897"/>
            <a:ext cx="587828" cy="37882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97" y="657624"/>
            <a:ext cx="6252345" cy="594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9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is no PDF access to the article?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4" y="2157731"/>
            <a:ext cx="6238875" cy="282892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827417" y="3788229"/>
            <a:ext cx="1306286" cy="483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96" y="1420041"/>
            <a:ext cx="8953500" cy="521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36" y="3317013"/>
            <a:ext cx="8210550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14" y="84585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COLOMBO – Interlibrary Loans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7584" y="1506701"/>
            <a:ext cx="11016981" cy="4927349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en-US" sz="3000" dirty="0"/>
              <a:t>Interlibrary loans/</a:t>
            </a:r>
            <a:r>
              <a:rPr lang="en-US" sz="3000" dirty="0">
                <a:hlinkClick r:id="rId2"/>
              </a:rPr>
              <a:t>COLOMBO</a:t>
            </a:r>
            <a:r>
              <a:rPr lang="en-US" sz="3000" dirty="0"/>
              <a:t>  </a:t>
            </a:r>
          </a:p>
          <a:p>
            <a:pPr marL="0" lvl="3" indent="0" algn="ctr">
              <a:buNone/>
            </a:pPr>
            <a:endParaRPr lang="en-US" sz="3000" dirty="0"/>
          </a:p>
          <a:p>
            <a:pPr marL="0" lvl="3" indent="0">
              <a:buNone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E-Journal Articles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Request e-journal articles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from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other libraries and a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PDF copy will be delivered to your email within a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week.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Use the ‘Request via Interlibrary loan’ button in the Find it @ Concordia page to request a specific article.</a:t>
            </a:r>
          </a:p>
          <a:p>
            <a:pPr marL="4572" lvl="1" indent="0">
              <a:buNone/>
            </a:pPr>
            <a:endParaRPr lang="en-US" sz="3000" dirty="0"/>
          </a:p>
          <a:p>
            <a:pPr marL="4572" lvl="1" indent="0">
              <a:buNone/>
            </a:pPr>
            <a:endParaRPr lang="en-US" sz="30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9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65913"/>
            <a:ext cx="10772775" cy="1658198"/>
          </a:xfrm>
        </p:spPr>
        <p:txBody>
          <a:bodyPr/>
          <a:lstStyle/>
          <a:p>
            <a:r>
              <a:rPr lang="en-US" dirty="0" smtClean="0"/>
              <a:t>Citation Resources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1824111"/>
            <a:ext cx="10753725" cy="3766185"/>
          </a:xfrm>
        </p:spPr>
        <p:txBody>
          <a:bodyPr>
            <a:noAutofit/>
          </a:bodyPr>
          <a:lstStyle/>
          <a:p>
            <a:r>
              <a:rPr lang="en-US" sz="4000" dirty="0" smtClean="0"/>
              <a:t>Chicago Manual of Style: </a:t>
            </a:r>
            <a:r>
              <a:rPr lang="en-US" sz="4000" dirty="0" smtClean="0">
                <a:hlinkClick r:id="rId2"/>
              </a:rPr>
              <a:t>Link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Help and How to: </a:t>
            </a:r>
            <a:r>
              <a:rPr lang="en-US" sz="4000" dirty="0" smtClean="0">
                <a:hlinkClick r:id="rId3"/>
              </a:rPr>
              <a:t>How to Cite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Library Research Skills Tutorial: </a:t>
            </a:r>
            <a:r>
              <a:rPr lang="en-US" sz="4000" dirty="0" smtClean="0">
                <a:hlinkClick r:id="rId4"/>
              </a:rPr>
              <a:t>Citing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Workshop: </a:t>
            </a:r>
            <a:r>
              <a:rPr lang="en-US" sz="4000" dirty="0" smtClean="0">
                <a:hlinkClick r:id="rId5"/>
              </a:rPr>
              <a:t>Zotero for Bibliographies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2215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844" y="1844222"/>
            <a:ext cx="8325531" cy="36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4934" y="5774025"/>
            <a:ext cx="817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4"/>
              </a:rPr>
              <a:t>Michelle.Lake@Concordia.ca</a:t>
            </a:r>
            <a:r>
              <a:rPr lang="en-US" sz="4800" dirty="0" smtClean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762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Services </a:t>
            </a:r>
            <a:r>
              <a:rPr lang="en-US" sz="3600" dirty="0">
                <a:solidFill>
                  <a:schemeClr val="tx1"/>
                </a:solidFill>
              </a:rPr>
              <a:t>such as the </a:t>
            </a:r>
            <a:r>
              <a:rPr lang="en-US" sz="3600" dirty="0" smtClean="0">
                <a:solidFill>
                  <a:schemeClr val="tx1"/>
                </a:solidFill>
              </a:rPr>
              <a:t>loans </a:t>
            </a:r>
            <a:r>
              <a:rPr lang="en-US" sz="3600" dirty="0">
                <a:solidFill>
                  <a:schemeClr val="tx1"/>
                </a:solidFill>
              </a:rPr>
              <a:t>desk, </a:t>
            </a:r>
            <a:r>
              <a:rPr lang="en-US" sz="3600" dirty="0" smtClean="0">
                <a:solidFill>
                  <a:schemeClr val="tx1"/>
                </a:solidFill>
              </a:rPr>
              <a:t>Ask Us </a:t>
            </a:r>
            <a:r>
              <a:rPr lang="en-US" sz="3600" dirty="0">
                <a:solidFill>
                  <a:schemeClr val="tx1"/>
                </a:solidFill>
              </a:rPr>
              <a:t>desk and chat help are not open 24/7, check the library website for hours if you </a:t>
            </a: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dirty="0">
                <a:solidFill>
                  <a:schemeClr val="tx1"/>
                </a:solidFill>
              </a:rPr>
              <a:t>particular service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Course </a:t>
            </a:r>
            <a:r>
              <a:rPr lang="en-US" sz="3600" dirty="0">
                <a:solidFill>
                  <a:schemeClr val="tx1"/>
                </a:solidFill>
              </a:rPr>
              <a:t>Reserves room is open </a:t>
            </a:r>
            <a:r>
              <a:rPr lang="en-US" sz="3600" dirty="0" smtClean="0">
                <a:solidFill>
                  <a:schemeClr val="tx1"/>
                </a:solidFill>
              </a:rPr>
              <a:t> - you will need to use the call number of a book to locate them in course reserves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tx1"/>
                </a:solidFill>
              </a:rPr>
              <a:t>Procedural </a:t>
            </a:r>
            <a:r>
              <a:rPr lang="en-CA" sz="3600" dirty="0">
                <a:solidFill>
                  <a:schemeClr val="tx1"/>
                </a:solidFill>
              </a:rPr>
              <a:t>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144379"/>
            <a:ext cx="9875520" cy="866274"/>
          </a:xfrm>
        </p:spPr>
        <p:txBody>
          <a:bodyPr/>
          <a:lstStyle/>
          <a:p>
            <a:r>
              <a:rPr lang="en-US" dirty="0" smtClean="0"/>
              <a:t>Library Services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3137" y="880025"/>
            <a:ext cx="11309684" cy="55593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>
                <a:solidFill>
                  <a:schemeClr val="tx1"/>
                </a:solidFill>
              </a:rPr>
              <a:t>student card is your library card.  You need it to borrow books</a:t>
            </a:r>
            <a:r>
              <a:rPr lang="en-US" sz="2800" dirty="0" smtClean="0">
                <a:solidFill>
                  <a:schemeClr val="tx1"/>
                </a:solidFill>
              </a:rPr>
              <a:t>, borrow a laptop, </a:t>
            </a:r>
            <a:r>
              <a:rPr lang="en-US" sz="2800" dirty="0">
                <a:solidFill>
                  <a:schemeClr val="tx1"/>
                </a:solidFill>
              </a:rPr>
              <a:t>print and access the library during 24/7 hours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can borrow up to 100 </a:t>
            </a:r>
            <a:r>
              <a:rPr lang="en-US" sz="2800" dirty="0">
                <a:solidFill>
                  <a:schemeClr val="tx1"/>
                </a:solidFill>
              </a:rPr>
              <a:t>print items </a:t>
            </a:r>
            <a:r>
              <a:rPr lang="en-US" sz="2800" dirty="0" smtClean="0">
                <a:solidFill>
                  <a:schemeClr val="tx1"/>
                </a:solidFill>
              </a:rPr>
              <a:t>at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time and renew them online, if no one else requests them. Borrow a laptop for 24 hours or a tablet for 3 days.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</a:rPr>
              <a:t>Webster library has </a:t>
            </a:r>
            <a:r>
              <a:rPr lang="en-US" sz="2800" dirty="0">
                <a:hlinkClick r:id="rId2"/>
              </a:rPr>
              <a:t>5 book scanners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can be used for </a:t>
            </a:r>
            <a:r>
              <a:rPr lang="en-US" sz="2800" dirty="0" smtClean="0">
                <a:solidFill>
                  <a:schemeClr val="tx1"/>
                </a:solidFill>
              </a:rPr>
              <a:t>free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scan chapters from our print books and email them to yourself as a PDF.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To use Library databases, access online articles and </a:t>
            </a:r>
            <a:r>
              <a:rPr lang="en-US" sz="2800" dirty="0" err="1" smtClean="0">
                <a:solidFill>
                  <a:schemeClr val="tx1"/>
                </a:solidFill>
              </a:rPr>
              <a:t>ebooks</a:t>
            </a:r>
            <a:r>
              <a:rPr lang="en-US" sz="2800" dirty="0" smtClean="0">
                <a:solidFill>
                  <a:schemeClr val="tx1"/>
                </a:solidFill>
              </a:rPr>
              <a:t> when you are off campus, login with your </a:t>
            </a:r>
            <a:r>
              <a:rPr lang="en-US" sz="2800" dirty="0" err="1" smtClean="0">
                <a:solidFill>
                  <a:schemeClr val="tx1"/>
                </a:solidFill>
              </a:rPr>
              <a:t>MyConcordia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Netname</a:t>
            </a:r>
            <a:r>
              <a:rPr lang="en-US" sz="2800" dirty="0" smtClean="0">
                <a:solidFill>
                  <a:schemeClr val="tx1"/>
                </a:solidFill>
              </a:rPr>
              <a:t> and password.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20" y="671072"/>
            <a:ext cx="6582180" cy="597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9208" y="121426"/>
            <a:ext cx="758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Library website: </a:t>
            </a:r>
            <a:r>
              <a:rPr lang="en-US" sz="3200" dirty="0">
                <a:hlinkClick r:id="rId3"/>
              </a:rPr>
              <a:t>https://library.concordia.ca/</a:t>
            </a:r>
            <a:r>
              <a:rPr lang="en-US" sz="3200" dirty="0"/>
              <a:t> </a:t>
            </a:r>
            <a:endParaRPr lang="en-CA" sz="3200" dirty="0"/>
          </a:p>
        </p:txBody>
      </p:sp>
      <p:sp>
        <p:nvSpPr>
          <p:cNvPr id="6" name="Right Arrow Callout 5"/>
          <p:cNvSpPr/>
          <p:nvPr/>
        </p:nvSpPr>
        <p:spPr>
          <a:xfrm>
            <a:off x="298232" y="1790054"/>
            <a:ext cx="2758698" cy="26424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Sofia Discovery tool to find print books, </a:t>
            </a:r>
            <a:r>
              <a:rPr lang="en-US" dirty="0" err="1" smtClean="0"/>
              <a:t>ebooks</a:t>
            </a:r>
            <a:r>
              <a:rPr lang="en-US" dirty="0" smtClean="0"/>
              <a:t>, and journal articles from the library.</a:t>
            </a:r>
            <a:endParaRPr lang="en-CA" dirty="0"/>
          </a:p>
        </p:txBody>
      </p:sp>
      <p:sp>
        <p:nvSpPr>
          <p:cNvPr id="7" name="Right Arrow Callout 6"/>
          <p:cNvSpPr/>
          <p:nvPr/>
        </p:nvSpPr>
        <p:spPr>
          <a:xfrm>
            <a:off x="222697" y="5077245"/>
            <a:ext cx="2363491" cy="1480088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your subject  guide for your topic area</a:t>
            </a:r>
            <a:endParaRPr lang="en-CA" dirty="0"/>
          </a:p>
        </p:txBody>
      </p:sp>
      <p:sp>
        <p:nvSpPr>
          <p:cNvPr id="10" name="Left Arrow Callout 9"/>
          <p:cNvSpPr/>
          <p:nvPr/>
        </p:nvSpPr>
        <p:spPr>
          <a:xfrm>
            <a:off x="9043261" y="3828083"/>
            <a:ext cx="2828440" cy="1611824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a study room in the library for 2 or more people to use for up to 3 hours</a:t>
            </a:r>
            <a:endParaRPr lang="en-CA" dirty="0"/>
          </a:p>
        </p:txBody>
      </p:sp>
      <p:sp>
        <p:nvSpPr>
          <p:cNvPr id="2" name="Left Arrow Callout 1"/>
          <p:cNvSpPr/>
          <p:nvPr/>
        </p:nvSpPr>
        <p:spPr>
          <a:xfrm>
            <a:off x="8343154" y="413813"/>
            <a:ext cx="2808515" cy="1515292"/>
          </a:xfrm>
          <a:prstGeom prst="lef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Ask a Librarian chat to ask questions about library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60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11754" y="1972492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Locating items when you have the citation information</a:t>
            </a:r>
            <a:endParaRPr lang="en-C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5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Clark, W.R., </a:t>
            </a:r>
            <a:r>
              <a:rPr lang="en-US" dirty="0" err="1" smtClean="0"/>
              <a:t>Golder</a:t>
            </a:r>
            <a:r>
              <a:rPr lang="en-US" dirty="0" smtClean="0"/>
              <a:t>, M., &amp; </a:t>
            </a:r>
            <a:r>
              <a:rPr lang="en-US" dirty="0" err="1" smtClean="0"/>
              <a:t>Golder</a:t>
            </a:r>
            <a:r>
              <a:rPr lang="en-US" dirty="0" smtClean="0"/>
              <a:t>, S.N. (2017). </a:t>
            </a:r>
            <a:r>
              <a:rPr lang="en-US" i="1" dirty="0" smtClean="0"/>
              <a:t>Principles of comparative politics.</a:t>
            </a:r>
            <a:r>
              <a:rPr lang="en-US" dirty="0" smtClean="0"/>
              <a:t>  California: Sage/CQ Press.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6" y="2835592"/>
            <a:ext cx="10344150" cy="292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737234"/>
            <a:ext cx="8846820" cy="550529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560820" y="4297679"/>
            <a:ext cx="937260" cy="59436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928687"/>
            <a:ext cx="7486650" cy="5000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14600" y="1668780"/>
            <a:ext cx="2308860" cy="1463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2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McBeath</a:t>
            </a:r>
            <a:r>
              <a:rPr lang="en-US" dirty="0" smtClean="0"/>
              <a:t>, G.A., &amp; Rosenberg, J. (2006). Comparative environmental politics. Netherlands: Springer.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1" y="3146107"/>
            <a:ext cx="10325100" cy="294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87" y="1328632"/>
            <a:ext cx="9214447" cy="510360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48840" y="5314949"/>
            <a:ext cx="937260" cy="94583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62" y="183831"/>
            <a:ext cx="8734425" cy="523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060" y="183831"/>
            <a:ext cx="7500937" cy="62646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886700" y="183831"/>
            <a:ext cx="1237297" cy="624840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3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361</TotalTime>
  <Words>1384</Words>
  <Application>Microsoft Office PowerPoint</Application>
  <PresentationFormat>Widescreen</PresentationFormat>
  <Paragraphs>167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Wingdings 3</vt:lpstr>
      <vt:lpstr>Metropolitan</vt:lpstr>
      <vt:lpstr>POLI 203: Intro to Comparative Politics Library Workshop</vt:lpstr>
      <vt:lpstr>PowerPoint Presentation</vt:lpstr>
      <vt:lpstr>The Librar(ies)</vt:lpstr>
      <vt:lpstr>Library: in person</vt:lpstr>
      <vt:lpstr>Library Services</vt:lpstr>
      <vt:lpstr>PowerPoint Presentation</vt:lpstr>
      <vt:lpstr>PowerPoint Presentation</vt:lpstr>
      <vt:lpstr>Clark, W.R., Golder, M., &amp; Golder, S.N. (2017). Principles of comparative politics.  California: Sage/CQ Press. </vt:lpstr>
      <vt:lpstr>McBeath, G.A., &amp; Rosenberg, J. (2006). Comparative environmental politics. Netherlands: Springer. </vt:lpstr>
      <vt:lpstr>Mauro, V. (2021). Party systems and redistribution in democratic Latin America. Comparative Politics 54(1): 1-23.</vt:lpstr>
      <vt:lpstr>Breaking down a topic  &amp;  Search strategies </vt:lpstr>
      <vt:lpstr>Search Tips</vt:lpstr>
      <vt:lpstr>Avoid Searching with Linking words</vt:lpstr>
      <vt:lpstr>Canada remains the only Western country with an exclusively first-past-the-post electoral system.   Assess the prospects for electoral reform federally and provincially. How likely is such a reform?   Would such reform increase the representation of women, Indigenous peoples,  and racialized communities?</vt:lpstr>
      <vt:lpstr>Breaking down a topic</vt:lpstr>
      <vt:lpstr>Searching Sofia for scholarly books</vt:lpstr>
      <vt:lpstr>PowerPoint Presentation</vt:lpstr>
      <vt:lpstr>PowerPoint Presentation</vt:lpstr>
      <vt:lpstr>Scholarly, Peer Reviewed Articles</vt:lpstr>
      <vt:lpstr>PowerPoint Presentation</vt:lpstr>
      <vt:lpstr>PowerPoint Presentation</vt:lpstr>
      <vt:lpstr>Subject Guide: Political Science</vt:lpstr>
      <vt:lpstr>PowerPoint Presentation</vt:lpstr>
      <vt:lpstr>PowerPoint Presentation</vt:lpstr>
      <vt:lpstr>PowerPoint Presentation</vt:lpstr>
      <vt:lpstr>PowerPoint Presentation</vt:lpstr>
      <vt:lpstr>How do I know if an article is scholarly?</vt:lpstr>
      <vt:lpstr>PowerPoint Presentation</vt:lpstr>
      <vt:lpstr>PowerPoint Presentation</vt:lpstr>
      <vt:lpstr>PowerPoint Presentation</vt:lpstr>
      <vt:lpstr>How do I access articles from the databases?</vt:lpstr>
      <vt:lpstr>PowerPoint Presentation</vt:lpstr>
      <vt:lpstr>What if there is no PDF access to the article?</vt:lpstr>
      <vt:lpstr>COLOMBO – Interlibrary Loans</vt:lpstr>
      <vt:lpstr>Citation Resources 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28</cp:revision>
  <dcterms:created xsi:type="dcterms:W3CDTF">2021-11-02T17:10:07Z</dcterms:created>
  <dcterms:modified xsi:type="dcterms:W3CDTF">2021-11-08T18:48:00Z</dcterms:modified>
</cp:coreProperties>
</file>