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6"/>
  </p:notesMasterIdLst>
  <p:sldIdLst>
    <p:sldId id="256" r:id="rId2"/>
    <p:sldId id="258" r:id="rId3"/>
    <p:sldId id="259" r:id="rId4"/>
    <p:sldId id="260" r:id="rId5"/>
    <p:sldId id="261" r:id="rId6"/>
    <p:sldId id="262" r:id="rId7"/>
    <p:sldId id="263" r:id="rId8"/>
    <p:sldId id="275" r:id="rId9"/>
    <p:sldId id="276" r:id="rId10"/>
    <p:sldId id="277" r:id="rId11"/>
    <p:sldId id="278" r:id="rId12"/>
    <p:sldId id="279" r:id="rId13"/>
    <p:sldId id="264" r:id="rId14"/>
    <p:sldId id="265" r:id="rId15"/>
    <p:sldId id="266" r:id="rId16"/>
    <p:sldId id="281" r:id="rId17"/>
    <p:sldId id="267" r:id="rId18"/>
    <p:sldId id="269" r:id="rId19"/>
    <p:sldId id="268" r:id="rId20"/>
    <p:sldId id="280" r:id="rId21"/>
    <p:sldId id="546" r:id="rId22"/>
    <p:sldId id="282" r:id="rId23"/>
    <p:sldId id="550" r:id="rId24"/>
    <p:sldId id="273" r:id="rId25"/>
    <p:sldId id="283" r:id="rId26"/>
    <p:sldId id="284" r:id="rId27"/>
    <p:sldId id="285" r:id="rId28"/>
    <p:sldId id="286" r:id="rId29"/>
    <p:sldId id="292" r:id="rId30"/>
    <p:sldId id="293" r:id="rId31"/>
    <p:sldId id="539" r:id="rId32"/>
    <p:sldId id="541" r:id="rId33"/>
    <p:sldId id="542" r:id="rId34"/>
    <p:sldId id="543" r:id="rId35"/>
    <p:sldId id="564" r:id="rId36"/>
    <p:sldId id="551" r:id="rId37"/>
    <p:sldId id="552" r:id="rId38"/>
    <p:sldId id="553" r:id="rId39"/>
    <p:sldId id="557" r:id="rId40"/>
    <p:sldId id="558" r:id="rId41"/>
    <p:sldId id="559" r:id="rId42"/>
    <p:sldId id="560" r:id="rId43"/>
    <p:sldId id="561" r:id="rId44"/>
    <p:sldId id="562" r:id="rId45"/>
    <p:sldId id="563" r:id="rId46"/>
    <p:sldId id="565" r:id="rId47"/>
    <p:sldId id="566" r:id="rId48"/>
    <p:sldId id="567" r:id="rId49"/>
    <p:sldId id="568" r:id="rId50"/>
    <p:sldId id="571" r:id="rId51"/>
    <p:sldId id="570" r:id="rId52"/>
    <p:sldId id="569" r:id="rId53"/>
    <p:sldId id="572" r:id="rId54"/>
    <p:sldId id="57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1" autoAdjust="0"/>
    <p:restoredTop sz="94660"/>
  </p:normalViewPr>
  <p:slideViewPr>
    <p:cSldViewPr snapToGrid="0">
      <p:cViewPr varScale="1">
        <p:scale>
          <a:sx n="122" d="100"/>
          <a:sy n="122"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chemeClr val="accent1">
            <a:lumMod val="50000"/>
          </a:schemeClr>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chemeClr val="accent1">
            <a:lumMod val="50000"/>
          </a:schemeClr>
        </a:solidFill>
      </dgm:spPr>
      <dgm:t>
        <a:bodyPr/>
        <a:lstStyle/>
        <a:p>
          <a:r>
            <a:rPr lang="en-CA" sz="1800" dirty="0"/>
            <a:t>politics AND security</a:t>
          </a:r>
          <a:endParaRPr lang="en-US" sz="18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chemeClr val="accent6">
            <a:lumMod val="75000"/>
          </a:schemeClr>
        </a:solidFill>
      </dgm:spPr>
      <dgm:t>
        <a:bodyPr/>
        <a:lstStyle/>
        <a:p>
          <a:r>
            <a:rPr lang="en-US" dirty="0"/>
            <a:t>state OR government</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1D1836C3-E23C-4677-BE1A-3C04C72F4391}">
      <dgm:prSet/>
      <dgm:spPr>
        <a:solidFill>
          <a:schemeClr val="tx2">
            <a:lumMod val="75000"/>
            <a:lumOff val="25000"/>
          </a:schemeClr>
        </a:solidFill>
      </dgm:spPr>
      <dgm:t>
        <a:bodyPr/>
        <a:lstStyle/>
        <a:p>
          <a:r>
            <a:rPr lang="en-GB" dirty="0"/>
            <a:t>“climate change”</a:t>
          </a:r>
        </a:p>
        <a:p>
          <a:r>
            <a:rPr lang="en-GB" dirty="0"/>
            <a:t>“international cooperation”</a:t>
          </a:r>
          <a:endParaRPr lang="en-US" dirty="0"/>
        </a:p>
      </dgm:t>
    </dgm:pt>
    <dgm:pt modelId="{4884455D-C9E3-43DD-B119-805A9C36CA7B}" type="parTrans" cxnId="{5FF21AE6-9CC6-47D3-9D30-31B61E6E9E9F}">
      <dgm:prSet/>
      <dgm:spPr/>
      <dgm:t>
        <a:bodyPr/>
        <a:lstStyle/>
        <a:p>
          <a:endParaRPr lang="en-US"/>
        </a:p>
      </dgm:t>
    </dgm:pt>
    <dgm:pt modelId="{063BD00D-919D-4D15-86AA-57F67BC83D20}" type="sibTrans" cxnId="{5FF21AE6-9CC6-47D3-9D30-31B61E6E9E9F}">
      <dgm:prSet/>
      <dgm:spPr/>
      <dgm:t>
        <a:bodyPr/>
        <a:lstStyle/>
        <a:p>
          <a:endParaRPr lang="en-US"/>
        </a:p>
      </dgm:t>
    </dgm:pt>
    <dgm:pt modelId="{C8AA66A5-9487-4907-82ED-5CE172E4E829}">
      <dgm:prSet/>
      <dgm:spPr>
        <a:solidFill>
          <a:schemeClr val="accent6">
            <a:lumMod val="75000"/>
          </a:schemeClr>
        </a:solidFill>
      </dgm:spPr>
      <dgm:t>
        <a:bodyPr/>
        <a:lstStyle/>
        <a:p>
          <a:r>
            <a:rPr lang="en-CA" dirty="0"/>
            <a:t>OR: allow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C22DABB3-B072-4273-BEA0-06C106BEE71C}">
      <dgm:prSet/>
      <dgm:spPr>
        <a:solidFill>
          <a:schemeClr val="tx2">
            <a:lumMod val="75000"/>
            <a:lumOff val="25000"/>
          </a:schemeClr>
        </a:solidFill>
      </dgm:spPr>
      <dgm:t>
        <a:bodyPr/>
        <a:lstStyle/>
        <a:p>
          <a:r>
            <a:rPr lang="en-CA" dirty="0"/>
            <a:t>“quotation marks”: </a:t>
          </a:r>
          <a:r>
            <a:rPr lang="en-US" dirty="0"/>
            <a:t>If you put two or more words in quotation marks, that exact phrase will be searched and limits your results.</a:t>
          </a:r>
        </a:p>
      </dgm:t>
    </dgm:pt>
    <dgm:pt modelId="{31E9DCF6-01B5-48E8-A828-BF7068BB79D1}" type="parTrans" cxnId="{3FC50669-553F-447A-A157-E0BEE7213B41}">
      <dgm:prSet/>
      <dgm:spPr/>
      <dgm:t>
        <a:bodyPr/>
        <a:lstStyle/>
        <a:p>
          <a:endParaRPr lang="en-CA"/>
        </a:p>
      </dgm:t>
    </dgm:pt>
    <dgm:pt modelId="{001BD882-0505-4EF4-B19F-4A3F98284872}" type="sibTrans" cxnId="{3FC50669-553F-447A-A157-E0BEE7213B41}">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6">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6">
        <dgm:presLayoutVars>
          <dgm:bulletEnabled val="1"/>
        </dgm:presLayoutVars>
      </dgm:prSet>
      <dgm:spPr/>
    </dgm:pt>
    <dgm:pt modelId="{E87AA084-7F77-4EF2-8DA1-C603726FF572}" type="pres">
      <dgm:prSet presAssocID="{572C09DB-6166-441F-B564-145F75C6F48C}" presName="sibTrans" presStyleCnt="0"/>
      <dgm:spPr/>
    </dgm:pt>
    <dgm:pt modelId="{8442FBB6-CF65-4A30-BD55-4250FA5FE9A7}" type="pres">
      <dgm:prSet presAssocID="{C22DABB3-B072-4273-BEA0-06C106BEE71C}" presName="node" presStyleLbl="node1" presStyleIdx="2" presStyleCnt="6">
        <dgm:presLayoutVars>
          <dgm:bulletEnabled val="1"/>
        </dgm:presLayoutVars>
      </dgm:prSet>
      <dgm:spPr/>
    </dgm:pt>
    <dgm:pt modelId="{044CF7B2-DB7F-4462-BA4A-06C8FF09D2EE}" type="pres">
      <dgm:prSet presAssocID="{001BD882-0505-4EF4-B19F-4A3F98284872}" presName="sibTrans" presStyleCnt="0"/>
      <dgm:spPr/>
    </dgm:pt>
    <dgm:pt modelId="{F0852A59-C41D-421A-A07C-D83664D81F8C}" type="pres">
      <dgm:prSet presAssocID="{48486139-6B2F-4424-93A9-6AB4AD28FD19}" presName="node" presStyleLbl="node1" presStyleIdx="3" presStyleCnt="6">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4" presStyleCnt="6">
        <dgm:presLayoutVars>
          <dgm:bulletEnabled val="1"/>
        </dgm:presLayoutVars>
      </dgm:prSet>
      <dgm:spPr/>
    </dgm:pt>
    <dgm:pt modelId="{00F65689-E269-40A4-9025-06190F12AE26}" type="pres">
      <dgm:prSet presAssocID="{8E20BC77-68AF-4E70-989E-007914532198}" presName="sibTrans" presStyleCnt="0"/>
      <dgm:spPr/>
    </dgm:pt>
    <dgm:pt modelId="{8F1C055C-0850-44C2-8240-A42F5FBF7F15}" type="pres">
      <dgm:prSet presAssocID="{1D1836C3-E23C-4677-BE1A-3C04C72F4391}" presName="node" presStyleLbl="node1" presStyleIdx="5" presStyleCnt="6">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AC5AAB3F-B906-4087-B880-59B51CEBA8A9}" type="presOf" srcId="{1D1836C3-E23C-4677-BE1A-3C04C72F4391}" destId="{8F1C055C-0850-44C2-8240-A42F5FBF7F15}" srcOrd="0" destOrd="0" presId="urn:microsoft.com/office/officeart/2005/8/layout/default"/>
    <dgm:cxn modelId="{3FC50669-553F-447A-A157-E0BEE7213B41}" srcId="{E740DD7B-7F15-467B-9F19-DAE47C6EF512}" destId="{C22DABB3-B072-4273-BEA0-06C106BEE71C}" srcOrd="2" destOrd="0" parTransId="{31E9DCF6-01B5-48E8-A828-BF7068BB79D1}" sibTransId="{001BD882-0505-4EF4-B19F-4A3F98284872}"/>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4"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5FF21AE6-9CC6-47D3-9D30-31B61E6E9E9F}" srcId="{E740DD7B-7F15-467B-9F19-DAE47C6EF512}" destId="{1D1836C3-E23C-4677-BE1A-3C04C72F4391}" srcOrd="5" destOrd="0" parTransId="{4884455D-C9E3-43DD-B119-805A9C36CA7B}" sibTransId="{063BD00D-919D-4D15-86AA-57F67BC83D20}"/>
    <dgm:cxn modelId="{FE41D2E8-5B5C-4359-8D4D-E51661953B62}" type="presOf" srcId="{C8AA66A5-9487-4907-82ED-5CE172E4E829}" destId="{51006447-CB85-42AD-BAAF-414CBC42E9AF}" srcOrd="0" destOrd="0" presId="urn:microsoft.com/office/officeart/2005/8/layout/default"/>
    <dgm:cxn modelId="{42E45BEF-03FC-4AC2-8818-F097BF75EB6C}" type="presOf" srcId="{C22DABB3-B072-4273-BEA0-06C106BEE71C}" destId="{8442FBB6-CF65-4A30-BD55-4250FA5FE9A7}" srcOrd="0" destOrd="0" presId="urn:microsoft.com/office/officeart/2005/8/layout/default"/>
    <dgm:cxn modelId="{11C193FC-E330-4DCF-935B-13980A2E5E99}" srcId="{E740DD7B-7F15-467B-9F19-DAE47C6EF512}" destId="{48486139-6B2F-4424-93A9-6AB4AD28FD19}" srcOrd="3"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AC8D7704-D1C0-41F4-A53A-3F685AD73E96}" type="presParOf" srcId="{39B7A7F6-11DC-41BE-8042-A01BE696672B}" destId="{8442FBB6-CF65-4A30-BD55-4250FA5FE9A7}" srcOrd="4" destOrd="0" presId="urn:microsoft.com/office/officeart/2005/8/layout/default"/>
    <dgm:cxn modelId="{4114EC96-4DBF-411D-9140-67B451BE7C00}" type="presParOf" srcId="{39B7A7F6-11DC-41BE-8042-A01BE696672B}" destId="{044CF7B2-DB7F-4462-BA4A-06C8FF09D2EE}" srcOrd="5" destOrd="0" presId="urn:microsoft.com/office/officeart/2005/8/layout/default"/>
    <dgm:cxn modelId="{E5BA740D-2FC7-4294-99D6-3A6E5FCCFF57}" type="presParOf" srcId="{39B7A7F6-11DC-41BE-8042-A01BE696672B}" destId="{F0852A59-C41D-421A-A07C-D83664D81F8C}" srcOrd="6" destOrd="0" presId="urn:microsoft.com/office/officeart/2005/8/layout/default"/>
    <dgm:cxn modelId="{4A7EB46C-A451-41C0-BC3B-DF3E29F74054}" type="presParOf" srcId="{39B7A7F6-11DC-41BE-8042-A01BE696672B}" destId="{760F5D5A-55C9-447C-A7E9-CA89D2C2C5A2}" srcOrd="7" destOrd="0" presId="urn:microsoft.com/office/officeart/2005/8/layout/default"/>
    <dgm:cxn modelId="{3F5FDAF3-A6AF-4212-BE42-D7AC285A1DE1}" type="presParOf" srcId="{39B7A7F6-11DC-41BE-8042-A01BE696672B}" destId="{7F1C4418-5817-41F7-9776-5D2DE2F7A3C1}" srcOrd="8" destOrd="0" presId="urn:microsoft.com/office/officeart/2005/8/layout/default"/>
    <dgm:cxn modelId="{00093184-5B3D-4A76-BD37-5E647A0713E5}" type="presParOf" srcId="{39B7A7F6-11DC-41BE-8042-A01BE696672B}" destId="{00F65689-E269-40A4-9025-06190F12AE26}" srcOrd="9" destOrd="0" presId="urn:microsoft.com/office/officeart/2005/8/layout/default"/>
    <dgm:cxn modelId="{8ABB2442-4BEB-48B5-B938-555C4608DB5A}" type="presParOf" srcId="{39B7A7F6-11DC-41BE-8042-A01BE696672B}" destId="{8F1C055C-0850-44C2-8240-A42F5FBF7F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0" y="133588"/>
          <a:ext cx="3283267" cy="19699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AND: combines concepts and limits your results </a:t>
          </a:r>
        </a:p>
      </dsp:txBody>
      <dsp:txXfrm>
        <a:off x="0" y="133588"/>
        <a:ext cx="3283267" cy="1969960"/>
      </dsp:txXfrm>
    </dsp:sp>
    <dsp:sp modelId="{51006447-CB85-42AD-BAAF-414CBC42E9AF}">
      <dsp:nvSpPr>
        <dsp:cNvPr id="0" name=""/>
        <dsp:cNvSpPr/>
      </dsp:nvSpPr>
      <dsp:spPr>
        <a:xfrm>
          <a:off x="3611594" y="133588"/>
          <a:ext cx="3283267" cy="196996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OR: allow you to insert synonyms or alternative terms and increases your results</a:t>
          </a:r>
          <a:endParaRPr lang="en-US" sz="2100" kern="1200" dirty="0"/>
        </a:p>
      </dsp:txBody>
      <dsp:txXfrm>
        <a:off x="3611594" y="133588"/>
        <a:ext cx="3283267" cy="1969960"/>
      </dsp:txXfrm>
    </dsp:sp>
    <dsp:sp modelId="{8442FBB6-CF65-4A30-BD55-4250FA5FE9A7}">
      <dsp:nvSpPr>
        <dsp:cNvPr id="0" name=""/>
        <dsp:cNvSpPr/>
      </dsp:nvSpPr>
      <dsp:spPr>
        <a:xfrm>
          <a:off x="7223188" y="133588"/>
          <a:ext cx="3283267" cy="1969960"/>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“quotation marks”: </a:t>
          </a:r>
          <a:r>
            <a:rPr lang="en-US" sz="2100" kern="1200" dirty="0"/>
            <a:t>If you put two or more words in quotation marks, that exact phrase will be searched and limits your results.</a:t>
          </a:r>
        </a:p>
      </dsp:txBody>
      <dsp:txXfrm>
        <a:off x="7223188" y="133588"/>
        <a:ext cx="3283267" cy="1969960"/>
      </dsp:txXfrm>
    </dsp:sp>
    <dsp:sp modelId="{F0852A59-C41D-421A-A07C-D83664D81F8C}">
      <dsp:nvSpPr>
        <dsp:cNvPr id="0" name=""/>
        <dsp:cNvSpPr/>
      </dsp:nvSpPr>
      <dsp:spPr>
        <a:xfrm>
          <a:off x="0" y="2431875"/>
          <a:ext cx="3283267" cy="19699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politics AND security</a:t>
          </a:r>
          <a:endParaRPr lang="en-US" sz="1800" kern="1200" dirty="0"/>
        </a:p>
      </dsp:txBody>
      <dsp:txXfrm>
        <a:off x="0" y="2431875"/>
        <a:ext cx="3283267" cy="1969960"/>
      </dsp:txXfrm>
    </dsp:sp>
    <dsp:sp modelId="{7F1C4418-5817-41F7-9776-5D2DE2F7A3C1}">
      <dsp:nvSpPr>
        <dsp:cNvPr id="0" name=""/>
        <dsp:cNvSpPr/>
      </dsp:nvSpPr>
      <dsp:spPr>
        <a:xfrm>
          <a:off x="3611594" y="2431875"/>
          <a:ext cx="3283267" cy="196996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state OR government</a:t>
          </a:r>
        </a:p>
      </dsp:txBody>
      <dsp:txXfrm>
        <a:off x="3611594" y="2431875"/>
        <a:ext cx="3283267" cy="1969960"/>
      </dsp:txXfrm>
    </dsp:sp>
    <dsp:sp modelId="{8F1C055C-0850-44C2-8240-A42F5FBF7F15}">
      <dsp:nvSpPr>
        <dsp:cNvPr id="0" name=""/>
        <dsp:cNvSpPr/>
      </dsp:nvSpPr>
      <dsp:spPr>
        <a:xfrm>
          <a:off x="7223188" y="2431875"/>
          <a:ext cx="3283267" cy="1969960"/>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“climate change”</a:t>
          </a:r>
        </a:p>
        <a:p>
          <a:pPr marL="0" lvl="0" indent="0" algn="ctr" defTabSz="933450">
            <a:lnSpc>
              <a:spcPct val="90000"/>
            </a:lnSpc>
            <a:spcBef>
              <a:spcPct val="0"/>
            </a:spcBef>
            <a:spcAft>
              <a:spcPct val="35000"/>
            </a:spcAft>
            <a:buNone/>
          </a:pPr>
          <a:r>
            <a:rPr lang="en-GB" sz="2100" kern="1200" dirty="0"/>
            <a:t>“international cooperation”</a:t>
          </a:r>
          <a:endParaRPr lang="en-US" sz="2100" kern="1200" dirty="0"/>
        </a:p>
      </dsp:txBody>
      <dsp:txXfrm>
        <a:off x="7223188" y="2431875"/>
        <a:ext cx="3283267" cy="19699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BEC26-8D17-4A20-B875-149429907B4F}" type="datetimeFigureOut">
              <a:rPr lang="en-CA" smtClean="0"/>
              <a:t>2022-09-21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4000F-ACF9-4DCC-9804-83EB05085E96}" type="slidenum">
              <a:rPr lang="en-CA" smtClean="0"/>
              <a:t>‹#›</a:t>
            </a:fld>
            <a:endParaRPr lang="en-CA" dirty="0"/>
          </a:p>
        </p:txBody>
      </p:sp>
    </p:spTree>
    <p:extLst>
      <p:ext uri="{BB962C8B-B14F-4D97-AF65-F5344CB8AC3E}">
        <p14:creationId xmlns:p14="http://schemas.microsoft.com/office/powerpoint/2010/main" val="298720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CA4B2D8-CFEF-4BB6-9965-EDF65793E359}" type="slidenum">
              <a:rPr lang="en-US" altLang="en-US" smtClean="0"/>
              <a:pPr/>
              <a:t>8</a:t>
            </a:fld>
            <a:endParaRPr lang="en-US" altLang="en-US" dirty="0"/>
          </a:p>
        </p:txBody>
      </p:sp>
    </p:spTree>
    <p:extLst>
      <p:ext uri="{BB962C8B-B14F-4D97-AF65-F5344CB8AC3E}">
        <p14:creationId xmlns:p14="http://schemas.microsoft.com/office/powerpoint/2010/main" val="188479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C0F8-2EDD-4A19-92DA-9E6E3840AC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FA4BB85-EE0C-4ECA-ADF8-D45FEF674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E41F094-5141-4805-8DDF-E5937C48B72E}"/>
              </a:ext>
            </a:extLst>
          </p:cNvPr>
          <p:cNvSpPr>
            <a:spLocks noGrp="1"/>
          </p:cNvSpPr>
          <p:nvPr>
            <p:ph type="dt" sz="half" idx="10"/>
          </p:nvPr>
        </p:nvSpPr>
        <p:spPr/>
        <p:txBody>
          <a:bodyPr/>
          <a:lstStyle/>
          <a:p>
            <a:fld id="{9D0D92BC-42A9-434B-8530-ADBF4485E407}" type="datetimeFigureOut">
              <a:rPr lang="en-US" smtClean="0"/>
              <a:t>9/21/2022</a:t>
            </a:fld>
            <a:endParaRPr lang="en-US" dirty="0"/>
          </a:p>
        </p:txBody>
      </p:sp>
      <p:sp>
        <p:nvSpPr>
          <p:cNvPr id="5" name="Footer Placeholder 4">
            <a:extLst>
              <a:ext uri="{FF2B5EF4-FFF2-40B4-BE49-F238E27FC236}">
                <a16:creationId xmlns:a16="http://schemas.microsoft.com/office/drawing/2014/main" id="{F17D2A1B-88BF-43EE-A169-F5D4845C26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007776-9086-4EBF-BFDE-48E44B19B05F}"/>
              </a:ext>
            </a:extLst>
          </p:cNvPr>
          <p:cNvSpPr>
            <a:spLocks noGrp="1"/>
          </p:cNvSpPr>
          <p:nvPr>
            <p:ph type="sldNum" sz="quarter" idx="12"/>
          </p:nvPr>
        </p:nvSpPr>
        <p:spPr/>
        <p:txBody>
          <a:bodyPr/>
          <a:lstStyle/>
          <a:p>
            <a:fld id="{A0289F9E-9962-4B7B-BA18-A15907CCC6BF}" type="slidenum">
              <a:rPr lang="en-US" smtClean="0"/>
              <a:t>‹#›</a:t>
            </a:fld>
            <a:endParaRPr lang="en-US" dirty="0"/>
          </a:p>
        </p:txBody>
      </p:sp>
    </p:spTree>
    <p:extLst>
      <p:ext uri="{BB962C8B-B14F-4D97-AF65-F5344CB8AC3E}">
        <p14:creationId xmlns:p14="http://schemas.microsoft.com/office/powerpoint/2010/main" val="124077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B5AC-B308-4629-A992-D58968FDB49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557A755-6EBE-4372-959C-45A82C116D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31FA5C-9043-4DDE-A405-16D35E61AC14}"/>
              </a:ext>
            </a:extLst>
          </p:cNvPr>
          <p:cNvSpPr>
            <a:spLocks noGrp="1"/>
          </p:cNvSpPr>
          <p:nvPr>
            <p:ph type="dt" sz="half" idx="10"/>
          </p:nvPr>
        </p:nvSpPr>
        <p:spPr/>
        <p:txBody>
          <a:bodyPr/>
          <a:lstStyle/>
          <a:p>
            <a:fld id="{9D0D92BC-42A9-434B-8530-ADBF4485E407}" type="datetimeFigureOut">
              <a:rPr lang="en-US" smtClean="0"/>
              <a:t>9/21/2022</a:t>
            </a:fld>
            <a:endParaRPr lang="en-US" dirty="0"/>
          </a:p>
        </p:txBody>
      </p:sp>
      <p:sp>
        <p:nvSpPr>
          <p:cNvPr id="5" name="Footer Placeholder 4">
            <a:extLst>
              <a:ext uri="{FF2B5EF4-FFF2-40B4-BE49-F238E27FC236}">
                <a16:creationId xmlns:a16="http://schemas.microsoft.com/office/drawing/2014/main" id="{73C112E4-C7C1-4146-8204-DCAC0AC59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F8A869-BD98-4A39-86A6-8CDA536988B8}"/>
              </a:ext>
            </a:extLst>
          </p:cNvPr>
          <p:cNvSpPr>
            <a:spLocks noGrp="1"/>
          </p:cNvSpPr>
          <p:nvPr>
            <p:ph type="sldNum" sz="quarter" idx="12"/>
          </p:nvPr>
        </p:nvSpPr>
        <p:spPr/>
        <p:txBody>
          <a:bodyPr/>
          <a:lstStyle/>
          <a:p>
            <a:fld id="{A0289F9E-9962-4B7B-BA18-A15907CCC6BF}" type="slidenum">
              <a:rPr lang="en-US" smtClean="0"/>
              <a:t>‹#›</a:t>
            </a:fld>
            <a:endParaRPr lang="en-US" dirty="0"/>
          </a:p>
        </p:txBody>
      </p:sp>
    </p:spTree>
    <p:extLst>
      <p:ext uri="{BB962C8B-B14F-4D97-AF65-F5344CB8AC3E}">
        <p14:creationId xmlns:p14="http://schemas.microsoft.com/office/powerpoint/2010/main" val="248196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8B86A-017A-48F8-B4B6-FEB3B58C32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7A644EA-4314-4460-A945-33BEA23B3B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E1573F-750B-48D2-8C64-48131B6950B7}"/>
              </a:ext>
            </a:extLst>
          </p:cNvPr>
          <p:cNvSpPr>
            <a:spLocks noGrp="1"/>
          </p:cNvSpPr>
          <p:nvPr>
            <p:ph type="dt" sz="half" idx="10"/>
          </p:nvPr>
        </p:nvSpPr>
        <p:spPr/>
        <p:txBody>
          <a:bodyPr/>
          <a:lstStyle/>
          <a:p>
            <a:fld id="{9D0D92BC-42A9-434B-8530-ADBF4485E407}" type="datetimeFigureOut">
              <a:rPr lang="en-US" smtClean="0"/>
              <a:t>9/21/2022</a:t>
            </a:fld>
            <a:endParaRPr lang="en-US" dirty="0"/>
          </a:p>
        </p:txBody>
      </p:sp>
      <p:sp>
        <p:nvSpPr>
          <p:cNvPr id="5" name="Footer Placeholder 4">
            <a:extLst>
              <a:ext uri="{FF2B5EF4-FFF2-40B4-BE49-F238E27FC236}">
                <a16:creationId xmlns:a16="http://schemas.microsoft.com/office/drawing/2014/main" id="{077B4411-020D-4679-BF62-CCDB9DED5D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7A9F4D-CCD0-401E-9156-2C5BE0B43F08}"/>
              </a:ext>
            </a:extLst>
          </p:cNvPr>
          <p:cNvSpPr>
            <a:spLocks noGrp="1"/>
          </p:cNvSpPr>
          <p:nvPr>
            <p:ph type="sldNum" sz="quarter" idx="12"/>
          </p:nvPr>
        </p:nvSpPr>
        <p:spPr/>
        <p:txBody>
          <a:bodyPr/>
          <a:lstStyle/>
          <a:p>
            <a:fld id="{A0289F9E-9962-4B7B-BA18-A15907CCC6BF}" type="slidenum">
              <a:rPr lang="en-US" smtClean="0"/>
              <a:t>‹#›</a:t>
            </a:fld>
            <a:endParaRPr lang="en-US" dirty="0"/>
          </a:p>
        </p:txBody>
      </p:sp>
    </p:spTree>
    <p:extLst>
      <p:ext uri="{BB962C8B-B14F-4D97-AF65-F5344CB8AC3E}">
        <p14:creationId xmlns:p14="http://schemas.microsoft.com/office/powerpoint/2010/main" val="210017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EB71-427A-4561-BA6A-BF3525E4493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ED08C88-74DE-4A99-BA72-6D759183F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FC903E7-AE5C-4C63-B987-143B93C3A227}"/>
              </a:ext>
            </a:extLst>
          </p:cNvPr>
          <p:cNvSpPr>
            <a:spLocks noGrp="1"/>
          </p:cNvSpPr>
          <p:nvPr>
            <p:ph type="dt" sz="half" idx="10"/>
          </p:nvPr>
        </p:nvSpPr>
        <p:spPr/>
        <p:txBody>
          <a:bodyPr/>
          <a:lstStyle/>
          <a:p>
            <a:fld id="{9D0D92BC-42A9-434B-8530-ADBF4485E407}" type="datetimeFigureOut">
              <a:rPr lang="en-US" smtClean="0"/>
              <a:t>9/21/2022</a:t>
            </a:fld>
            <a:endParaRPr lang="en-US" dirty="0"/>
          </a:p>
        </p:txBody>
      </p:sp>
      <p:sp>
        <p:nvSpPr>
          <p:cNvPr id="5" name="Footer Placeholder 4">
            <a:extLst>
              <a:ext uri="{FF2B5EF4-FFF2-40B4-BE49-F238E27FC236}">
                <a16:creationId xmlns:a16="http://schemas.microsoft.com/office/drawing/2014/main" id="{9D0C3645-790D-43FE-825C-9A49BC883E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3D2705-FD55-49AE-A029-A7DEA4CBC330}"/>
              </a:ext>
            </a:extLst>
          </p:cNvPr>
          <p:cNvSpPr>
            <a:spLocks noGrp="1"/>
          </p:cNvSpPr>
          <p:nvPr>
            <p:ph type="sldNum" sz="quarter" idx="12"/>
          </p:nvPr>
        </p:nvSpPr>
        <p:spPr/>
        <p:txBody>
          <a:bodyPr/>
          <a:lstStyle/>
          <a:p>
            <a:fld id="{A0289F9E-9962-4B7B-BA18-A15907CCC6BF}" type="slidenum">
              <a:rPr lang="en-US" smtClean="0"/>
              <a:t>‹#›</a:t>
            </a:fld>
            <a:endParaRPr lang="en-US" dirty="0"/>
          </a:p>
        </p:txBody>
      </p:sp>
    </p:spTree>
    <p:extLst>
      <p:ext uri="{BB962C8B-B14F-4D97-AF65-F5344CB8AC3E}">
        <p14:creationId xmlns:p14="http://schemas.microsoft.com/office/powerpoint/2010/main" val="298939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7ECA-469F-45AF-8B85-664B327FB4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9AA414F-A611-4F97-B4CB-EE1AEBC28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06D73-6538-433A-85A7-A7C3A8797B0C}"/>
              </a:ext>
            </a:extLst>
          </p:cNvPr>
          <p:cNvSpPr>
            <a:spLocks noGrp="1"/>
          </p:cNvSpPr>
          <p:nvPr>
            <p:ph type="dt" sz="half" idx="10"/>
          </p:nvPr>
        </p:nvSpPr>
        <p:spPr/>
        <p:txBody>
          <a:bodyPr/>
          <a:lstStyle/>
          <a:p>
            <a:fld id="{9D0D92BC-42A9-434B-8530-ADBF4485E407}" type="datetimeFigureOut">
              <a:rPr lang="en-US" smtClean="0"/>
              <a:t>9/21/2022</a:t>
            </a:fld>
            <a:endParaRPr lang="en-US" dirty="0"/>
          </a:p>
        </p:txBody>
      </p:sp>
      <p:sp>
        <p:nvSpPr>
          <p:cNvPr id="5" name="Footer Placeholder 4">
            <a:extLst>
              <a:ext uri="{FF2B5EF4-FFF2-40B4-BE49-F238E27FC236}">
                <a16:creationId xmlns:a16="http://schemas.microsoft.com/office/drawing/2014/main" id="{064EAA7E-DAE6-47DA-8B71-658E1C2061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256FAE-E7BE-47EE-B8A1-3A85EA7635B1}"/>
              </a:ext>
            </a:extLst>
          </p:cNvPr>
          <p:cNvSpPr>
            <a:spLocks noGrp="1"/>
          </p:cNvSpPr>
          <p:nvPr>
            <p:ph type="sldNum" sz="quarter" idx="12"/>
          </p:nvPr>
        </p:nvSpPr>
        <p:spPr/>
        <p:txBody>
          <a:bodyPr/>
          <a:lstStyle/>
          <a:p>
            <a:fld id="{A0289F9E-9962-4B7B-BA18-A15907CCC6BF}" type="slidenum">
              <a:rPr lang="en-US" smtClean="0"/>
              <a:t>‹#›</a:t>
            </a:fld>
            <a:endParaRPr lang="en-US" dirty="0"/>
          </a:p>
        </p:txBody>
      </p:sp>
    </p:spTree>
    <p:extLst>
      <p:ext uri="{BB962C8B-B14F-4D97-AF65-F5344CB8AC3E}">
        <p14:creationId xmlns:p14="http://schemas.microsoft.com/office/powerpoint/2010/main" val="144968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6089-62FA-4827-90CC-7491067016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ED8F8E2-F69E-428B-B88B-E2C7035FFB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081185C-5C48-4DCD-B3F6-B3051EBEED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988CCEB-B0F8-49FD-928F-AAD149CD4E00}"/>
              </a:ext>
            </a:extLst>
          </p:cNvPr>
          <p:cNvSpPr>
            <a:spLocks noGrp="1"/>
          </p:cNvSpPr>
          <p:nvPr>
            <p:ph type="dt" sz="half" idx="10"/>
          </p:nvPr>
        </p:nvSpPr>
        <p:spPr/>
        <p:txBody>
          <a:bodyPr/>
          <a:lstStyle/>
          <a:p>
            <a:fld id="{9D0D92BC-42A9-434B-8530-ADBF4485E407}" type="datetimeFigureOut">
              <a:rPr lang="en-US" smtClean="0"/>
              <a:t>9/21/2022</a:t>
            </a:fld>
            <a:endParaRPr lang="en-US" dirty="0"/>
          </a:p>
        </p:txBody>
      </p:sp>
      <p:sp>
        <p:nvSpPr>
          <p:cNvPr id="6" name="Footer Placeholder 5">
            <a:extLst>
              <a:ext uri="{FF2B5EF4-FFF2-40B4-BE49-F238E27FC236}">
                <a16:creationId xmlns:a16="http://schemas.microsoft.com/office/drawing/2014/main" id="{14218E9F-CE4F-4183-87F2-49E1831F14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39AAD6-F9E7-4ADE-A7D3-0E686F530C88}"/>
              </a:ext>
            </a:extLst>
          </p:cNvPr>
          <p:cNvSpPr>
            <a:spLocks noGrp="1"/>
          </p:cNvSpPr>
          <p:nvPr>
            <p:ph type="sldNum" sz="quarter" idx="12"/>
          </p:nvPr>
        </p:nvSpPr>
        <p:spPr/>
        <p:txBody>
          <a:bodyPr/>
          <a:lstStyle/>
          <a:p>
            <a:fld id="{A0289F9E-9962-4B7B-BA18-A15907CCC6BF}" type="slidenum">
              <a:rPr lang="en-US" smtClean="0"/>
              <a:t>‹#›</a:t>
            </a:fld>
            <a:endParaRPr lang="en-US" dirty="0"/>
          </a:p>
        </p:txBody>
      </p:sp>
    </p:spTree>
    <p:extLst>
      <p:ext uri="{BB962C8B-B14F-4D97-AF65-F5344CB8AC3E}">
        <p14:creationId xmlns:p14="http://schemas.microsoft.com/office/powerpoint/2010/main" val="289029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6ED4-ACB8-4ECF-AF85-739ED6A43B6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9F8EB6-6F46-4416-A6A0-717C857E6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20AAAD-F4C0-4C9E-9B23-C9DC7744C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28824A9-8239-4440-A0AE-DE0DDE2C7A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BB0AEB-3A34-4548-BC45-132AB01F38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C2771F3-E74C-4137-8586-B6BC674BE9C9}"/>
              </a:ext>
            </a:extLst>
          </p:cNvPr>
          <p:cNvSpPr>
            <a:spLocks noGrp="1"/>
          </p:cNvSpPr>
          <p:nvPr>
            <p:ph type="dt" sz="half" idx="10"/>
          </p:nvPr>
        </p:nvSpPr>
        <p:spPr/>
        <p:txBody>
          <a:bodyPr/>
          <a:lstStyle/>
          <a:p>
            <a:fld id="{9D0D92BC-42A9-434B-8530-ADBF4485E407}" type="datetimeFigureOut">
              <a:rPr lang="en-US" smtClean="0"/>
              <a:t>9/21/2022</a:t>
            </a:fld>
            <a:endParaRPr lang="en-US" dirty="0"/>
          </a:p>
        </p:txBody>
      </p:sp>
      <p:sp>
        <p:nvSpPr>
          <p:cNvPr id="8" name="Footer Placeholder 7">
            <a:extLst>
              <a:ext uri="{FF2B5EF4-FFF2-40B4-BE49-F238E27FC236}">
                <a16:creationId xmlns:a16="http://schemas.microsoft.com/office/drawing/2014/main" id="{21869C26-FDD7-44F3-938B-9B9FC4DE39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087C951-81A9-4C37-872D-A5D307176C65}"/>
              </a:ext>
            </a:extLst>
          </p:cNvPr>
          <p:cNvSpPr>
            <a:spLocks noGrp="1"/>
          </p:cNvSpPr>
          <p:nvPr>
            <p:ph type="sldNum" sz="quarter" idx="12"/>
          </p:nvPr>
        </p:nvSpPr>
        <p:spPr/>
        <p:txBody>
          <a:bodyPr/>
          <a:lstStyle/>
          <a:p>
            <a:fld id="{A0289F9E-9962-4B7B-BA18-A15907CCC6BF}" type="slidenum">
              <a:rPr lang="en-US" smtClean="0"/>
              <a:t>‹#›</a:t>
            </a:fld>
            <a:endParaRPr lang="en-US" dirty="0"/>
          </a:p>
        </p:txBody>
      </p:sp>
    </p:spTree>
    <p:extLst>
      <p:ext uri="{BB962C8B-B14F-4D97-AF65-F5344CB8AC3E}">
        <p14:creationId xmlns:p14="http://schemas.microsoft.com/office/powerpoint/2010/main" val="247680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AAB7-80EA-44AB-B7C5-C0D1C1F4E97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1ED4431-F3E6-412E-94F2-4A2023A057A1}"/>
              </a:ext>
            </a:extLst>
          </p:cNvPr>
          <p:cNvSpPr>
            <a:spLocks noGrp="1"/>
          </p:cNvSpPr>
          <p:nvPr>
            <p:ph type="dt" sz="half" idx="10"/>
          </p:nvPr>
        </p:nvSpPr>
        <p:spPr/>
        <p:txBody>
          <a:bodyPr/>
          <a:lstStyle/>
          <a:p>
            <a:fld id="{9D0D92BC-42A9-434B-8530-ADBF4485E407}" type="datetimeFigureOut">
              <a:rPr lang="en-US" smtClean="0"/>
              <a:t>9/21/2022</a:t>
            </a:fld>
            <a:endParaRPr lang="en-US" dirty="0"/>
          </a:p>
        </p:txBody>
      </p:sp>
      <p:sp>
        <p:nvSpPr>
          <p:cNvPr id="4" name="Footer Placeholder 3">
            <a:extLst>
              <a:ext uri="{FF2B5EF4-FFF2-40B4-BE49-F238E27FC236}">
                <a16:creationId xmlns:a16="http://schemas.microsoft.com/office/drawing/2014/main" id="{13137BB5-F481-4BB2-B7DB-23F07F0A13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1B8528-BCEA-43DF-8B64-88E3B1B1C24B}"/>
              </a:ext>
            </a:extLst>
          </p:cNvPr>
          <p:cNvSpPr>
            <a:spLocks noGrp="1"/>
          </p:cNvSpPr>
          <p:nvPr>
            <p:ph type="sldNum" sz="quarter" idx="12"/>
          </p:nvPr>
        </p:nvSpPr>
        <p:spPr/>
        <p:txBody>
          <a:bodyPr/>
          <a:lstStyle/>
          <a:p>
            <a:fld id="{A0289F9E-9962-4B7B-BA18-A15907CCC6BF}" type="slidenum">
              <a:rPr lang="en-US" smtClean="0"/>
              <a:t>‹#›</a:t>
            </a:fld>
            <a:endParaRPr lang="en-US" dirty="0"/>
          </a:p>
        </p:txBody>
      </p:sp>
    </p:spTree>
    <p:extLst>
      <p:ext uri="{BB962C8B-B14F-4D97-AF65-F5344CB8AC3E}">
        <p14:creationId xmlns:p14="http://schemas.microsoft.com/office/powerpoint/2010/main" val="402812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811E54-1F4B-4A28-9EBB-DD5D14FA69B2}"/>
              </a:ext>
            </a:extLst>
          </p:cNvPr>
          <p:cNvSpPr>
            <a:spLocks noGrp="1"/>
          </p:cNvSpPr>
          <p:nvPr>
            <p:ph type="dt" sz="half" idx="10"/>
          </p:nvPr>
        </p:nvSpPr>
        <p:spPr/>
        <p:txBody>
          <a:bodyPr/>
          <a:lstStyle/>
          <a:p>
            <a:fld id="{9D0D92BC-42A9-434B-8530-ADBF4485E407}" type="datetimeFigureOut">
              <a:rPr lang="en-US" smtClean="0"/>
              <a:t>9/21/2022</a:t>
            </a:fld>
            <a:endParaRPr lang="en-US" dirty="0"/>
          </a:p>
        </p:txBody>
      </p:sp>
      <p:sp>
        <p:nvSpPr>
          <p:cNvPr id="3" name="Footer Placeholder 2">
            <a:extLst>
              <a:ext uri="{FF2B5EF4-FFF2-40B4-BE49-F238E27FC236}">
                <a16:creationId xmlns:a16="http://schemas.microsoft.com/office/drawing/2014/main" id="{90B569F9-BAF8-483E-BFC5-5952E29DEB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3E7F1A-4C94-40FC-8BC4-5029BB27EC73}"/>
              </a:ext>
            </a:extLst>
          </p:cNvPr>
          <p:cNvSpPr>
            <a:spLocks noGrp="1"/>
          </p:cNvSpPr>
          <p:nvPr>
            <p:ph type="sldNum" sz="quarter" idx="12"/>
          </p:nvPr>
        </p:nvSpPr>
        <p:spPr/>
        <p:txBody>
          <a:bodyPr/>
          <a:lstStyle/>
          <a:p>
            <a:fld id="{A0289F9E-9962-4B7B-BA18-A15907CCC6BF}" type="slidenum">
              <a:rPr lang="en-US" smtClean="0"/>
              <a:t>‹#›</a:t>
            </a:fld>
            <a:endParaRPr lang="en-US" dirty="0"/>
          </a:p>
        </p:txBody>
      </p:sp>
    </p:spTree>
    <p:extLst>
      <p:ext uri="{BB962C8B-B14F-4D97-AF65-F5344CB8AC3E}">
        <p14:creationId xmlns:p14="http://schemas.microsoft.com/office/powerpoint/2010/main" val="407005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4212-E0FC-4479-B62F-CC5A4320A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70097AC-8564-478C-B29C-13EEAC249C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77CAA74-B6D9-427F-B4F3-D04391CDB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A96118-36E9-483D-81FB-74067F2CDF71}"/>
              </a:ext>
            </a:extLst>
          </p:cNvPr>
          <p:cNvSpPr>
            <a:spLocks noGrp="1"/>
          </p:cNvSpPr>
          <p:nvPr>
            <p:ph type="dt" sz="half" idx="10"/>
          </p:nvPr>
        </p:nvSpPr>
        <p:spPr/>
        <p:txBody>
          <a:bodyPr/>
          <a:lstStyle/>
          <a:p>
            <a:fld id="{9D0D92BC-42A9-434B-8530-ADBF4485E407}" type="datetimeFigureOut">
              <a:rPr lang="en-US" smtClean="0"/>
              <a:t>9/21/2022</a:t>
            </a:fld>
            <a:endParaRPr lang="en-US" dirty="0"/>
          </a:p>
        </p:txBody>
      </p:sp>
      <p:sp>
        <p:nvSpPr>
          <p:cNvPr id="6" name="Footer Placeholder 5">
            <a:extLst>
              <a:ext uri="{FF2B5EF4-FFF2-40B4-BE49-F238E27FC236}">
                <a16:creationId xmlns:a16="http://schemas.microsoft.com/office/drawing/2014/main" id="{EF8E5DB9-86C0-4D2F-8D7F-6791D895F7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36B338-9FBB-414C-8968-E40B5A3A8736}"/>
              </a:ext>
            </a:extLst>
          </p:cNvPr>
          <p:cNvSpPr>
            <a:spLocks noGrp="1"/>
          </p:cNvSpPr>
          <p:nvPr>
            <p:ph type="sldNum" sz="quarter" idx="12"/>
          </p:nvPr>
        </p:nvSpPr>
        <p:spPr/>
        <p:txBody>
          <a:bodyPr/>
          <a:lstStyle/>
          <a:p>
            <a:fld id="{A0289F9E-9962-4B7B-BA18-A15907CCC6BF}" type="slidenum">
              <a:rPr lang="en-US" smtClean="0"/>
              <a:t>‹#›</a:t>
            </a:fld>
            <a:endParaRPr lang="en-US" dirty="0"/>
          </a:p>
        </p:txBody>
      </p:sp>
    </p:spTree>
    <p:extLst>
      <p:ext uri="{BB962C8B-B14F-4D97-AF65-F5344CB8AC3E}">
        <p14:creationId xmlns:p14="http://schemas.microsoft.com/office/powerpoint/2010/main" val="40911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33D7-E95C-472B-8F45-07F3B57F7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DE47764-B9E9-41DD-9EE1-B7DC3BBD3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147BD140-BE56-4837-9D58-797B49E81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A031C-A786-4993-A6CE-C2F541AD3309}"/>
              </a:ext>
            </a:extLst>
          </p:cNvPr>
          <p:cNvSpPr>
            <a:spLocks noGrp="1"/>
          </p:cNvSpPr>
          <p:nvPr>
            <p:ph type="dt" sz="half" idx="10"/>
          </p:nvPr>
        </p:nvSpPr>
        <p:spPr/>
        <p:txBody>
          <a:bodyPr/>
          <a:lstStyle/>
          <a:p>
            <a:fld id="{9D0D92BC-42A9-434B-8530-ADBF4485E407}" type="datetimeFigureOut">
              <a:rPr lang="en-US" smtClean="0"/>
              <a:t>9/21/2022</a:t>
            </a:fld>
            <a:endParaRPr lang="en-US" dirty="0"/>
          </a:p>
        </p:txBody>
      </p:sp>
      <p:sp>
        <p:nvSpPr>
          <p:cNvPr id="6" name="Footer Placeholder 5">
            <a:extLst>
              <a:ext uri="{FF2B5EF4-FFF2-40B4-BE49-F238E27FC236}">
                <a16:creationId xmlns:a16="http://schemas.microsoft.com/office/drawing/2014/main" id="{5A5D9A77-7BA4-464A-90F0-9D94DA2F77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E13872-9345-44B5-B893-6CFF4B9AA25F}"/>
              </a:ext>
            </a:extLst>
          </p:cNvPr>
          <p:cNvSpPr>
            <a:spLocks noGrp="1"/>
          </p:cNvSpPr>
          <p:nvPr>
            <p:ph type="sldNum" sz="quarter" idx="12"/>
          </p:nvPr>
        </p:nvSpPr>
        <p:spPr/>
        <p:txBody>
          <a:bodyPr/>
          <a:lstStyle/>
          <a:p>
            <a:fld id="{A0289F9E-9962-4B7B-BA18-A15907CCC6BF}" type="slidenum">
              <a:rPr lang="en-US" smtClean="0"/>
              <a:t>‹#›</a:t>
            </a:fld>
            <a:endParaRPr lang="en-US" dirty="0"/>
          </a:p>
        </p:txBody>
      </p:sp>
    </p:spTree>
    <p:extLst>
      <p:ext uri="{BB962C8B-B14F-4D97-AF65-F5344CB8AC3E}">
        <p14:creationId xmlns:p14="http://schemas.microsoft.com/office/powerpoint/2010/main" val="428697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A7E1D-8CC5-42B3-BB06-0EFF62F42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6181F3-E1B0-4CA5-95AB-C544DB709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B3D9131-5738-4D8D-A2AA-F091D8682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D92BC-42A9-434B-8530-ADBF4485E407}" type="datetimeFigureOut">
              <a:rPr lang="en-US" smtClean="0"/>
              <a:pPr/>
              <a:t>9/21/2022</a:t>
            </a:fld>
            <a:endParaRPr lang="en-US" dirty="0"/>
          </a:p>
        </p:txBody>
      </p:sp>
      <p:sp>
        <p:nvSpPr>
          <p:cNvPr id="5" name="Footer Placeholder 4">
            <a:extLst>
              <a:ext uri="{FF2B5EF4-FFF2-40B4-BE49-F238E27FC236}">
                <a16:creationId xmlns:a16="http://schemas.microsoft.com/office/drawing/2014/main" id="{1A076A60-0911-468F-9B4D-D07CF786F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D696832-E5EA-4CBF-AFCA-1821B951E7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0513775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oncordia.ca/library/guides/political-science.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ncordiauniversity.on.worldcat.org/search?queryString=%22electoral%20systems%22%20AND%20(comparative%20OR%20comparison)&amp;databaseLis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oncordiauniversity.on.worldcat.org/oclc/5618917443"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mailto:Michelle.Lake@Concordia.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oncordiauniversity.on.worldcat.org/search?queryString=(ideology%20OR%20beliefs)%20AND%20brexit%20AND%20UK%20AND%20government&amp;databaseLis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library.concordia.ca/help/textbooks/?guid=textbook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library.concordia.ca/learn/finding-articles/scholarly-articles/"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cse.google.com/cse?cx=007843865286850066037%3Ab0heuatvay8&amp;q=democracy+elections"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library.concordia.ca/help/questions/" TargetMode="External"/><Relationship Id="rId1" Type="http://schemas.openxmlformats.org/officeDocument/2006/relationships/slideLayout" Target="../slideLayouts/slideLayout2.xml"/><Relationship Id="rId4" Type="http://schemas.openxmlformats.org/officeDocument/2006/relationships/hyperlink" Target="mailto:Michelle.Lake@Concordia.ca"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E982C30-6D71-B717-AC9E-F7A1313C4FC5}"/>
              </a:ext>
            </a:extLst>
          </p:cNvPr>
          <p:cNvPicPr>
            <a:picLocks noChangeAspect="1"/>
          </p:cNvPicPr>
          <p:nvPr/>
        </p:nvPicPr>
        <p:blipFill rotWithShape="1">
          <a:blip r:embed="rId2"/>
          <a:srcRect t="3471" b="2279"/>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DA3C7B-9343-43D3-8612-320D310D3530}"/>
              </a:ext>
            </a:extLst>
          </p:cNvPr>
          <p:cNvSpPr>
            <a:spLocks noGrp="1"/>
          </p:cNvSpPr>
          <p:nvPr>
            <p:ph type="ctrTitle"/>
          </p:nvPr>
        </p:nvSpPr>
        <p:spPr>
          <a:xfrm>
            <a:off x="952228" y="743447"/>
            <a:ext cx="3973385" cy="3692028"/>
          </a:xfrm>
          <a:noFill/>
        </p:spPr>
        <p:txBody>
          <a:bodyPr>
            <a:normAutofit/>
          </a:bodyPr>
          <a:lstStyle/>
          <a:p>
            <a:pPr algn="l"/>
            <a:r>
              <a:rPr lang="en-US" sz="4800" dirty="0"/>
              <a:t>POLI 203/2 C:Intro to Comparative Politics Library Workshop</a:t>
            </a:r>
            <a:endParaRPr lang="en-CA" sz="4800" dirty="0"/>
          </a:p>
        </p:txBody>
      </p:sp>
      <p:sp>
        <p:nvSpPr>
          <p:cNvPr id="3" name="Subtitle 2">
            <a:extLst>
              <a:ext uri="{FF2B5EF4-FFF2-40B4-BE49-F238E27FC236}">
                <a16:creationId xmlns:a16="http://schemas.microsoft.com/office/drawing/2014/main" id="{24062EEA-08B4-4E07-92D9-7EFAA293F754}"/>
              </a:ext>
            </a:extLst>
          </p:cNvPr>
          <p:cNvSpPr>
            <a:spLocks noGrp="1"/>
          </p:cNvSpPr>
          <p:nvPr>
            <p:ph type="subTitle" idx="1"/>
          </p:nvPr>
        </p:nvSpPr>
        <p:spPr>
          <a:xfrm>
            <a:off x="952229" y="4629234"/>
            <a:ext cx="3973386" cy="1485319"/>
          </a:xfrm>
          <a:noFill/>
        </p:spPr>
        <p:txBody>
          <a:bodyPr>
            <a:normAutofit/>
          </a:bodyPr>
          <a:lstStyle/>
          <a:p>
            <a:pPr algn="l"/>
            <a:r>
              <a:rPr lang="en-US" sz="2000" dirty="0"/>
              <a:t>Michelle Lake</a:t>
            </a:r>
          </a:p>
          <a:p>
            <a:pPr algn="l"/>
            <a:r>
              <a:rPr lang="en-US" sz="2000" dirty="0"/>
              <a:t>Political Science, SCPA, FPST and Government Publications Librarian</a:t>
            </a:r>
          </a:p>
          <a:p>
            <a:pPr algn="l"/>
            <a:r>
              <a:rPr lang="en-US" sz="2000" dirty="0"/>
              <a:t>Michelle.Lake@Concordia.ca</a:t>
            </a:r>
            <a:endParaRPr lang="en-CA" sz="2000" dirty="0"/>
          </a:p>
        </p:txBody>
      </p:sp>
    </p:spTree>
    <p:extLst>
      <p:ext uri="{BB962C8B-B14F-4D97-AF65-F5344CB8AC3E}">
        <p14:creationId xmlns:p14="http://schemas.microsoft.com/office/powerpoint/2010/main" val="88900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50821"/>
            <a:ext cx="10772775" cy="1658198"/>
          </a:xfrm>
        </p:spPr>
        <p:txBody>
          <a:bodyPr/>
          <a:lstStyle/>
          <a:p>
            <a:r>
              <a:rPr lang="en-US" dirty="0"/>
              <a:t>Subject Guide: Political Science</a:t>
            </a:r>
            <a:endParaRPr lang="en-CA" dirty="0"/>
          </a:p>
        </p:txBody>
      </p:sp>
      <p:pic>
        <p:nvPicPr>
          <p:cNvPr id="4" name="Content Placeholder 3"/>
          <p:cNvPicPr>
            <a:picLocks noGrp="1" noChangeAspect="1"/>
          </p:cNvPicPr>
          <p:nvPr>
            <p:ph idx="1"/>
          </p:nvPr>
        </p:nvPicPr>
        <p:blipFill>
          <a:blip r:embed="rId2"/>
          <a:stretch>
            <a:fillRect/>
          </a:stretch>
        </p:blipFill>
        <p:spPr>
          <a:xfrm>
            <a:off x="376372" y="1647153"/>
            <a:ext cx="4363795" cy="3767137"/>
          </a:xfrm>
          <a:prstGeom prst="rect">
            <a:avLst/>
          </a:prstGeom>
        </p:spPr>
      </p:pic>
      <p:sp>
        <p:nvSpPr>
          <p:cNvPr id="5" name="Up Arrow 4"/>
          <p:cNvSpPr/>
          <p:nvPr/>
        </p:nvSpPr>
        <p:spPr>
          <a:xfrm>
            <a:off x="798163" y="3530721"/>
            <a:ext cx="418454" cy="88340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a:stretch>
            <a:fillRect/>
          </a:stretch>
        </p:blipFill>
        <p:spPr>
          <a:xfrm>
            <a:off x="5506500" y="1296773"/>
            <a:ext cx="5533628" cy="5468238"/>
          </a:xfrm>
          <a:prstGeom prst="rect">
            <a:avLst/>
          </a:prstGeom>
        </p:spPr>
      </p:pic>
      <p:sp>
        <p:nvSpPr>
          <p:cNvPr id="7" name="Right Arrow 6"/>
          <p:cNvSpPr/>
          <p:nvPr/>
        </p:nvSpPr>
        <p:spPr>
          <a:xfrm>
            <a:off x="6607592" y="4974956"/>
            <a:ext cx="767166" cy="2760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981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9E8C7E3-BF6C-4B01-8A17-13874C3341C0}"/>
              </a:ext>
            </a:extLst>
          </p:cNvPr>
          <p:cNvPicPr>
            <a:picLocks noChangeAspect="1"/>
          </p:cNvPicPr>
          <p:nvPr/>
        </p:nvPicPr>
        <p:blipFill>
          <a:blip r:embed="rId3"/>
          <a:stretch>
            <a:fillRect/>
          </a:stretch>
        </p:blipFill>
        <p:spPr>
          <a:xfrm>
            <a:off x="1100139" y="149929"/>
            <a:ext cx="9844086" cy="6461238"/>
          </a:xfrm>
          <a:prstGeom prst="rect">
            <a:avLst/>
          </a:prstGeom>
        </p:spPr>
      </p:pic>
    </p:spTree>
    <p:extLst>
      <p:ext uri="{BB962C8B-B14F-4D97-AF65-F5344CB8AC3E}">
        <p14:creationId xmlns:p14="http://schemas.microsoft.com/office/powerpoint/2010/main" val="16110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DD074-C84A-4CC8-992B-7C8F387275BB}"/>
              </a:ext>
            </a:extLst>
          </p:cNvPr>
          <p:cNvPicPr>
            <a:picLocks noChangeAspect="1"/>
          </p:cNvPicPr>
          <p:nvPr/>
        </p:nvPicPr>
        <p:blipFill>
          <a:blip r:embed="rId2"/>
          <a:stretch>
            <a:fillRect/>
          </a:stretch>
        </p:blipFill>
        <p:spPr>
          <a:xfrm>
            <a:off x="5157788" y="289035"/>
            <a:ext cx="6653212" cy="6279929"/>
          </a:xfrm>
          <a:prstGeom prst="rect">
            <a:avLst/>
          </a:prstGeom>
        </p:spPr>
      </p:pic>
      <p:sp>
        <p:nvSpPr>
          <p:cNvPr id="3" name="Callout: Right Arrow 2">
            <a:extLst>
              <a:ext uri="{FF2B5EF4-FFF2-40B4-BE49-F238E27FC236}">
                <a16:creationId xmlns:a16="http://schemas.microsoft.com/office/drawing/2014/main" id="{64198646-3069-47CB-92D7-053EC43A8C70}"/>
              </a:ext>
            </a:extLst>
          </p:cNvPr>
          <p:cNvSpPr/>
          <p:nvPr/>
        </p:nvSpPr>
        <p:spPr>
          <a:xfrm>
            <a:off x="1092268" y="289035"/>
            <a:ext cx="4221854" cy="1407243"/>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Sofia to find books, book chapters and locate some journal articles</a:t>
            </a:r>
            <a:endParaRPr lang="en-CA" dirty="0"/>
          </a:p>
        </p:txBody>
      </p:sp>
      <p:sp>
        <p:nvSpPr>
          <p:cNvPr id="4" name="Arrow: Pentagon 3">
            <a:extLst>
              <a:ext uri="{FF2B5EF4-FFF2-40B4-BE49-F238E27FC236}">
                <a16:creationId xmlns:a16="http://schemas.microsoft.com/office/drawing/2014/main" id="{B8419315-DA37-441D-BEA2-2C5962C63443}"/>
              </a:ext>
            </a:extLst>
          </p:cNvPr>
          <p:cNvSpPr/>
          <p:nvPr/>
        </p:nvSpPr>
        <p:spPr>
          <a:xfrm>
            <a:off x="675861" y="3710609"/>
            <a:ext cx="4320209" cy="2146852"/>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one of the newsstream databases to find newspaper articles from Canadian, American or International news sources</a:t>
            </a:r>
            <a:endParaRPr lang="en-CA" dirty="0"/>
          </a:p>
        </p:txBody>
      </p:sp>
    </p:spTree>
    <p:extLst>
      <p:ext uri="{BB962C8B-B14F-4D97-AF65-F5344CB8AC3E}">
        <p14:creationId xmlns:p14="http://schemas.microsoft.com/office/powerpoint/2010/main" val="231927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1CDCB5A3-4C51-43A1-B871-65DB147BDDFE}"/>
              </a:ext>
            </a:extLst>
          </p:cNvPr>
          <p:cNvPicPr>
            <a:picLocks noChangeAspect="1"/>
          </p:cNvPicPr>
          <p:nvPr/>
        </p:nvPicPr>
        <p:blipFill>
          <a:blip r:embed="rId3"/>
          <a:stretch>
            <a:fillRect/>
          </a:stretch>
        </p:blipFill>
        <p:spPr>
          <a:xfrm>
            <a:off x="647700" y="461962"/>
            <a:ext cx="10896600" cy="5934075"/>
          </a:xfrm>
          <a:prstGeom prst="rect">
            <a:avLst/>
          </a:prstGeom>
        </p:spPr>
      </p:pic>
    </p:spTree>
    <p:extLst>
      <p:ext uri="{BB962C8B-B14F-4D97-AF65-F5344CB8AC3E}">
        <p14:creationId xmlns:p14="http://schemas.microsoft.com/office/powerpoint/2010/main" val="97690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0D70247-088B-4785-99E2-45AA8CF4FA0C}"/>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mj-lt"/>
                <a:ea typeface="+mj-ea"/>
                <a:cs typeface="+mj-cs"/>
              </a:rPr>
              <a:t>Single authored monograph</a:t>
            </a:r>
          </a:p>
        </p:txBody>
      </p:sp>
      <p:pic>
        <p:nvPicPr>
          <p:cNvPr id="3" name="Picture 2">
            <a:extLst>
              <a:ext uri="{FF2B5EF4-FFF2-40B4-BE49-F238E27FC236}">
                <a16:creationId xmlns:a16="http://schemas.microsoft.com/office/drawing/2014/main" id="{A4D998BB-D7DA-4CB7-94F5-B15DEF6D1330}"/>
              </a:ext>
            </a:extLst>
          </p:cNvPr>
          <p:cNvPicPr>
            <a:picLocks noChangeAspect="1"/>
          </p:cNvPicPr>
          <p:nvPr/>
        </p:nvPicPr>
        <p:blipFill>
          <a:blip r:embed="rId2"/>
          <a:stretch>
            <a:fillRect/>
          </a:stretch>
        </p:blipFill>
        <p:spPr>
          <a:xfrm>
            <a:off x="4777316" y="1080018"/>
            <a:ext cx="6780700" cy="4695634"/>
          </a:xfrm>
          <a:prstGeom prst="rect">
            <a:avLst/>
          </a:prstGeom>
        </p:spPr>
      </p:pic>
      <p:sp>
        <p:nvSpPr>
          <p:cNvPr id="2" name="Rectangle: Rounded Corners 1">
            <a:extLst>
              <a:ext uri="{FF2B5EF4-FFF2-40B4-BE49-F238E27FC236}">
                <a16:creationId xmlns:a16="http://schemas.microsoft.com/office/drawing/2014/main" id="{E30CA1E0-E018-40C1-BB67-9D05FB51557E}"/>
              </a:ext>
            </a:extLst>
          </p:cNvPr>
          <p:cNvSpPr/>
          <p:nvPr/>
        </p:nvSpPr>
        <p:spPr>
          <a:xfrm>
            <a:off x="6347791" y="2451652"/>
            <a:ext cx="649357" cy="18553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Rounded Corners 4">
            <a:extLst>
              <a:ext uri="{FF2B5EF4-FFF2-40B4-BE49-F238E27FC236}">
                <a16:creationId xmlns:a16="http://schemas.microsoft.com/office/drawing/2014/main" id="{342C65EC-0FCC-48E7-B43B-EF0E2950D09E}"/>
              </a:ext>
            </a:extLst>
          </p:cNvPr>
          <p:cNvSpPr/>
          <p:nvPr/>
        </p:nvSpPr>
        <p:spPr>
          <a:xfrm>
            <a:off x="7975476" y="2441902"/>
            <a:ext cx="2506994" cy="19528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Format of the item</a:t>
            </a:r>
            <a:endParaRPr lang="en-CA" dirty="0"/>
          </a:p>
        </p:txBody>
      </p:sp>
      <p:sp>
        <p:nvSpPr>
          <p:cNvPr id="6" name="Callout: Left Arrow 5">
            <a:extLst>
              <a:ext uri="{FF2B5EF4-FFF2-40B4-BE49-F238E27FC236}">
                <a16:creationId xmlns:a16="http://schemas.microsoft.com/office/drawing/2014/main" id="{0B3E1D78-82FF-434D-9F2B-155863B7C063}"/>
              </a:ext>
            </a:extLst>
          </p:cNvPr>
          <p:cNvSpPr/>
          <p:nvPr/>
        </p:nvSpPr>
        <p:spPr>
          <a:xfrm>
            <a:off x="7845287" y="4054199"/>
            <a:ext cx="2107095" cy="485862"/>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Single author</a:t>
            </a:r>
            <a:endParaRPr lang="en-CA" dirty="0"/>
          </a:p>
        </p:txBody>
      </p:sp>
    </p:spTree>
    <p:extLst>
      <p:ext uri="{BB962C8B-B14F-4D97-AF65-F5344CB8AC3E}">
        <p14:creationId xmlns:p14="http://schemas.microsoft.com/office/powerpoint/2010/main" val="22742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2409C9-E449-4811-9A08-3211A28A0C8A}"/>
              </a:ext>
            </a:extLst>
          </p:cNvPr>
          <p:cNvPicPr>
            <a:picLocks noChangeAspect="1"/>
          </p:cNvPicPr>
          <p:nvPr/>
        </p:nvPicPr>
        <p:blipFill>
          <a:blip r:embed="rId2"/>
          <a:stretch>
            <a:fillRect/>
          </a:stretch>
        </p:blipFill>
        <p:spPr>
          <a:xfrm>
            <a:off x="376237" y="500062"/>
            <a:ext cx="9039225" cy="5857875"/>
          </a:xfrm>
          <a:prstGeom prst="rect">
            <a:avLst/>
          </a:prstGeom>
        </p:spPr>
      </p:pic>
      <p:sp>
        <p:nvSpPr>
          <p:cNvPr id="5" name="Rectangle: Rounded Corners 4">
            <a:extLst>
              <a:ext uri="{FF2B5EF4-FFF2-40B4-BE49-F238E27FC236}">
                <a16:creationId xmlns:a16="http://schemas.microsoft.com/office/drawing/2014/main" id="{25B4B499-5006-4B71-8CEC-C2992C7CE789}"/>
              </a:ext>
            </a:extLst>
          </p:cNvPr>
          <p:cNvSpPr/>
          <p:nvPr/>
        </p:nvSpPr>
        <p:spPr>
          <a:xfrm>
            <a:off x="2386013" y="3429000"/>
            <a:ext cx="3228975" cy="38576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Rounded Corners 5">
            <a:extLst>
              <a:ext uri="{FF2B5EF4-FFF2-40B4-BE49-F238E27FC236}">
                <a16:creationId xmlns:a16="http://schemas.microsoft.com/office/drawing/2014/main" id="{B1FB74B5-EB77-4D7E-AF56-62AC41EE8693}"/>
              </a:ext>
            </a:extLst>
          </p:cNvPr>
          <p:cNvSpPr/>
          <p:nvPr/>
        </p:nvSpPr>
        <p:spPr>
          <a:xfrm>
            <a:off x="3260035" y="5009322"/>
            <a:ext cx="3228974" cy="198782"/>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Rounded Corners 6">
            <a:extLst>
              <a:ext uri="{FF2B5EF4-FFF2-40B4-BE49-F238E27FC236}">
                <a16:creationId xmlns:a16="http://schemas.microsoft.com/office/drawing/2014/main" id="{F1AD7345-EB27-403E-892B-B3F915C5932E}"/>
              </a:ext>
            </a:extLst>
          </p:cNvPr>
          <p:cNvSpPr/>
          <p:nvPr/>
        </p:nvSpPr>
        <p:spPr>
          <a:xfrm>
            <a:off x="9608457" y="1193005"/>
            <a:ext cx="2207306" cy="4438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Book chapter within an edited volume</a:t>
            </a:r>
            <a:endParaRPr lang="en-CA" sz="3600" dirty="0"/>
          </a:p>
        </p:txBody>
      </p:sp>
      <p:sp>
        <p:nvSpPr>
          <p:cNvPr id="2" name="Rectangle: Rounded Corners 1">
            <a:extLst>
              <a:ext uri="{FF2B5EF4-FFF2-40B4-BE49-F238E27FC236}">
                <a16:creationId xmlns:a16="http://schemas.microsoft.com/office/drawing/2014/main" id="{9B579B70-417D-41F1-83B5-70FF410753EF}"/>
              </a:ext>
            </a:extLst>
          </p:cNvPr>
          <p:cNvSpPr/>
          <p:nvPr/>
        </p:nvSpPr>
        <p:spPr>
          <a:xfrm>
            <a:off x="2199861" y="1193005"/>
            <a:ext cx="861391" cy="30594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Rounded Corners 3">
            <a:extLst>
              <a:ext uri="{FF2B5EF4-FFF2-40B4-BE49-F238E27FC236}">
                <a16:creationId xmlns:a16="http://schemas.microsoft.com/office/drawing/2014/main" id="{F12F9A59-5384-48AB-988C-5A40B4AAA1BD}"/>
              </a:ext>
            </a:extLst>
          </p:cNvPr>
          <p:cNvSpPr/>
          <p:nvPr/>
        </p:nvSpPr>
        <p:spPr>
          <a:xfrm>
            <a:off x="5075583" y="1193005"/>
            <a:ext cx="2207306" cy="30594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Format of the item</a:t>
            </a:r>
            <a:endParaRPr lang="en-CA" dirty="0"/>
          </a:p>
        </p:txBody>
      </p:sp>
      <p:sp>
        <p:nvSpPr>
          <p:cNvPr id="8" name="Callout: Left Arrow 7">
            <a:extLst>
              <a:ext uri="{FF2B5EF4-FFF2-40B4-BE49-F238E27FC236}">
                <a16:creationId xmlns:a16="http://schemas.microsoft.com/office/drawing/2014/main" id="{70671871-31A7-4389-A2CE-1C39DF021412}"/>
              </a:ext>
            </a:extLst>
          </p:cNvPr>
          <p:cNvSpPr/>
          <p:nvPr/>
        </p:nvSpPr>
        <p:spPr>
          <a:xfrm>
            <a:off x="5817704" y="3412274"/>
            <a:ext cx="2916732" cy="589883"/>
          </a:xfrm>
          <a:prstGeom prst="left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Edited book</a:t>
            </a:r>
            <a:endParaRPr lang="en-CA" dirty="0"/>
          </a:p>
        </p:txBody>
      </p:sp>
      <p:sp>
        <p:nvSpPr>
          <p:cNvPr id="9" name="Callout: Right Arrow 8">
            <a:extLst>
              <a:ext uri="{FF2B5EF4-FFF2-40B4-BE49-F238E27FC236}">
                <a16:creationId xmlns:a16="http://schemas.microsoft.com/office/drawing/2014/main" id="{23598B03-BCA7-40B9-A4B2-7A21CB96D603}"/>
              </a:ext>
            </a:extLst>
          </p:cNvPr>
          <p:cNvSpPr/>
          <p:nvPr/>
        </p:nvSpPr>
        <p:spPr>
          <a:xfrm>
            <a:off x="376237" y="5009322"/>
            <a:ext cx="2419972" cy="1046921"/>
          </a:xfrm>
          <a:prstGeom prst="right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Each chapter has its own author</a:t>
            </a:r>
            <a:endParaRPr lang="en-CA" dirty="0"/>
          </a:p>
        </p:txBody>
      </p:sp>
    </p:spTree>
    <p:extLst>
      <p:ext uri="{BB962C8B-B14F-4D97-AF65-F5344CB8AC3E}">
        <p14:creationId xmlns:p14="http://schemas.microsoft.com/office/powerpoint/2010/main" val="35477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4"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5AD7-59D1-4AB7-82E6-C1D3416E6F6F}"/>
              </a:ext>
            </a:extLst>
          </p:cNvPr>
          <p:cNvSpPr>
            <a:spLocks noGrp="1"/>
          </p:cNvSpPr>
          <p:nvPr>
            <p:ph type="title"/>
          </p:nvPr>
        </p:nvSpPr>
        <p:spPr>
          <a:xfrm>
            <a:off x="723900" y="0"/>
            <a:ext cx="10515600" cy="1325563"/>
          </a:xfrm>
        </p:spPr>
        <p:txBody>
          <a:bodyPr/>
          <a:lstStyle/>
          <a:p>
            <a:r>
              <a:rPr lang="en-US" dirty="0"/>
              <a:t>How to access print books</a:t>
            </a:r>
            <a:endParaRPr lang="en-CA" dirty="0"/>
          </a:p>
        </p:txBody>
      </p:sp>
      <p:pic>
        <p:nvPicPr>
          <p:cNvPr id="3" name="Picture 2">
            <a:extLst>
              <a:ext uri="{FF2B5EF4-FFF2-40B4-BE49-F238E27FC236}">
                <a16:creationId xmlns:a16="http://schemas.microsoft.com/office/drawing/2014/main" id="{E771293F-6F28-412B-94E1-D7E84B8BA8C3}"/>
              </a:ext>
            </a:extLst>
          </p:cNvPr>
          <p:cNvPicPr>
            <a:picLocks noChangeAspect="1"/>
          </p:cNvPicPr>
          <p:nvPr/>
        </p:nvPicPr>
        <p:blipFill>
          <a:blip r:embed="rId2"/>
          <a:stretch>
            <a:fillRect/>
          </a:stretch>
        </p:blipFill>
        <p:spPr>
          <a:xfrm>
            <a:off x="214312" y="1252537"/>
            <a:ext cx="11763375" cy="4352925"/>
          </a:xfrm>
          <a:prstGeom prst="rect">
            <a:avLst/>
          </a:prstGeom>
        </p:spPr>
      </p:pic>
      <p:sp>
        <p:nvSpPr>
          <p:cNvPr id="4" name="Arrow: Right 3">
            <a:extLst>
              <a:ext uri="{FF2B5EF4-FFF2-40B4-BE49-F238E27FC236}">
                <a16:creationId xmlns:a16="http://schemas.microsoft.com/office/drawing/2014/main" id="{CEC40469-CEC8-4FD0-9C6E-7A0C12252E63}"/>
              </a:ext>
            </a:extLst>
          </p:cNvPr>
          <p:cNvSpPr/>
          <p:nvPr/>
        </p:nvSpPr>
        <p:spPr>
          <a:xfrm>
            <a:off x="9444038" y="3429000"/>
            <a:ext cx="642937"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182CBC1F-D54D-4754-8F8E-77800BC82B61}"/>
              </a:ext>
            </a:extLst>
          </p:cNvPr>
          <p:cNvPicPr>
            <a:picLocks noChangeAspect="1"/>
          </p:cNvPicPr>
          <p:nvPr/>
        </p:nvPicPr>
        <p:blipFill>
          <a:blip r:embed="rId3"/>
          <a:stretch>
            <a:fillRect/>
          </a:stretch>
        </p:blipFill>
        <p:spPr>
          <a:xfrm>
            <a:off x="2024062" y="1202979"/>
            <a:ext cx="7915275" cy="555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600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02F28ED-8DC5-4C1A-A9B8-7DDFE18B2BCC}"/>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Co-authored academic journal article</a:t>
            </a:r>
            <a:endParaRPr lang="en-CA" sz="3200" dirty="0">
              <a:solidFill>
                <a:schemeClr val="bg1"/>
              </a:solidFill>
            </a:endParaRPr>
          </a:p>
        </p:txBody>
      </p:sp>
      <p:pic>
        <p:nvPicPr>
          <p:cNvPr id="3" name="Picture 2">
            <a:hlinkClick r:id="rId2"/>
            <a:extLst>
              <a:ext uri="{FF2B5EF4-FFF2-40B4-BE49-F238E27FC236}">
                <a16:creationId xmlns:a16="http://schemas.microsoft.com/office/drawing/2014/main" id="{59685A54-FB7E-457B-AD40-F88756E344B9}"/>
              </a:ext>
            </a:extLst>
          </p:cNvPr>
          <p:cNvPicPr>
            <a:picLocks noChangeAspect="1"/>
          </p:cNvPicPr>
          <p:nvPr/>
        </p:nvPicPr>
        <p:blipFill>
          <a:blip r:embed="rId3"/>
          <a:stretch>
            <a:fillRect/>
          </a:stretch>
        </p:blipFill>
        <p:spPr>
          <a:xfrm>
            <a:off x="225287" y="2209304"/>
            <a:ext cx="11966713" cy="3649846"/>
          </a:xfrm>
          <a:prstGeom prst="rect">
            <a:avLst/>
          </a:prstGeom>
        </p:spPr>
      </p:pic>
      <p:sp>
        <p:nvSpPr>
          <p:cNvPr id="2" name="Rectangle: Rounded Corners 1">
            <a:extLst>
              <a:ext uri="{FF2B5EF4-FFF2-40B4-BE49-F238E27FC236}">
                <a16:creationId xmlns:a16="http://schemas.microsoft.com/office/drawing/2014/main" id="{2F3BB5A6-4B06-42B9-AFAF-EA55B73D8A2B}"/>
              </a:ext>
            </a:extLst>
          </p:cNvPr>
          <p:cNvSpPr/>
          <p:nvPr/>
        </p:nvSpPr>
        <p:spPr>
          <a:xfrm>
            <a:off x="2146852" y="3429000"/>
            <a:ext cx="675861" cy="21534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Rounded Corners 4">
            <a:extLst>
              <a:ext uri="{FF2B5EF4-FFF2-40B4-BE49-F238E27FC236}">
                <a16:creationId xmlns:a16="http://schemas.microsoft.com/office/drawing/2014/main" id="{41DCC0C3-50BC-486F-8DE2-0401AF321F42}"/>
              </a:ext>
            </a:extLst>
          </p:cNvPr>
          <p:cNvSpPr/>
          <p:nvPr/>
        </p:nvSpPr>
        <p:spPr>
          <a:xfrm>
            <a:off x="3869635" y="3429000"/>
            <a:ext cx="2332382" cy="215348"/>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Format of item</a:t>
            </a:r>
            <a:endParaRPr lang="en-CA" dirty="0"/>
          </a:p>
        </p:txBody>
      </p:sp>
      <p:sp>
        <p:nvSpPr>
          <p:cNvPr id="6" name="Callout: Up Arrow 5">
            <a:extLst>
              <a:ext uri="{FF2B5EF4-FFF2-40B4-BE49-F238E27FC236}">
                <a16:creationId xmlns:a16="http://schemas.microsoft.com/office/drawing/2014/main" id="{1FA144B2-978B-4A61-8824-EBFA375DDF9A}"/>
              </a:ext>
            </a:extLst>
          </p:cNvPr>
          <p:cNvSpPr/>
          <p:nvPr/>
        </p:nvSpPr>
        <p:spPr>
          <a:xfrm>
            <a:off x="3366052" y="3909390"/>
            <a:ext cx="1802296" cy="1431235"/>
          </a:xfrm>
          <a:prstGeom prst="up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Volume and issue, also signal this is a journal article</a:t>
            </a:r>
            <a:endParaRPr lang="en-CA" sz="1600" dirty="0"/>
          </a:p>
        </p:txBody>
      </p:sp>
      <p:sp>
        <p:nvSpPr>
          <p:cNvPr id="7" name="Oval 6">
            <a:extLst>
              <a:ext uri="{FF2B5EF4-FFF2-40B4-BE49-F238E27FC236}">
                <a16:creationId xmlns:a16="http://schemas.microsoft.com/office/drawing/2014/main" id="{549B58E8-F825-476A-BFBF-4ABBFD117D8F}"/>
              </a:ext>
            </a:extLst>
          </p:cNvPr>
          <p:cNvSpPr/>
          <p:nvPr/>
        </p:nvSpPr>
        <p:spPr>
          <a:xfrm>
            <a:off x="2146852" y="3909390"/>
            <a:ext cx="1126435" cy="3578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82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tack of newspaper">
            <a:extLst>
              <a:ext uri="{FF2B5EF4-FFF2-40B4-BE49-F238E27FC236}">
                <a16:creationId xmlns:a16="http://schemas.microsoft.com/office/drawing/2014/main" id="{9D2F6187-FE0A-5633-455D-B723D651EA92}"/>
              </a:ext>
            </a:extLst>
          </p:cNvPr>
          <p:cNvPicPr>
            <a:picLocks noChangeAspect="1"/>
          </p:cNvPicPr>
          <p:nvPr/>
        </p:nvPicPr>
        <p:blipFill rotWithShape="1">
          <a:blip r:embed="rId2"/>
          <a:srcRect t="807"/>
          <a:stretch/>
        </p:blipFill>
        <p:spPr>
          <a:xfrm>
            <a:off x="2522358" y="10"/>
            <a:ext cx="9669642" cy="6857990"/>
          </a:xfrm>
          <a:prstGeom prst="rect">
            <a:avLst/>
          </a:prstGeom>
        </p:spPr>
      </p:pic>
      <p:sp>
        <p:nvSpPr>
          <p:cNvPr id="10" name="Rectangle 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AD3B38-E86E-4B41-904C-6EBDF2E16CB8}"/>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dirty="0"/>
              <a:t>Finding newspaper articles</a:t>
            </a:r>
          </a:p>
        </p:txBody>
      </p:sp>
    </p:spTree>
    <p:extLst>
      <p:ext uri="{BB962C8B-B14F-4D97-AF65-F5344CB8AC3E}">
        <p14:creationId xmlns:p14="http://schemas.microsoft.com/office/powerpoint/2010/main" val="256620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4DE8CD-A72A-40A2-89C8-933649AF8E59}"/>
              </a:ext>
            </a:extLst>
          </p:cNvPr>
          <p:cNvPicPr>
            <a:picLocks noChangeAspect="1"/>
          </p:cNvPicPr>
          <p:nvPr/>
        </p:nvPicPr>
        <p:blipFill>
          <a:blip r:embed="rId2"/>
          <a:stretch>
            <a:fillRect/>
          </a:stretch>
        </p:blipFill>
        <p:spPr>
          <a:xfrm>
            <a:off x="0" y="948096"/>
            <a:ext cx="12192000" cy="5547358"/>
          </a:xfrm>
          <a:prstGeom prst="rect">
            <a:avLst/>
          </a:prstGeom>
        </p:spPr>
      </p:pic>
      <p:pic>
        <p:nvPicPr>
          <p:cNvPr id="5" name="Picture 4">
            <a:extLst>
              <a:ext uri="{FF2B5EF4-FFF2-40B4-BE49-F238E27FC236}">
                <a16:creationId xmlns:a16="http://schemas.microsoft.com/office/drawing/2014/main" id="{87BD0FCC-3225-4E22-A657-E4CB3F5E11A6}"/>
              </a:ext>
            </a:extLst>
          </p:cNvPr>
          <p:cNvPicPr>
            <a:picLocks noChangeAspect="1"/>
          </p:cNvPicPr>
          <p:nvPr/>
        </p:nvPicPr>
        <p:blipFill>
          <a:blip r:embed="rId3"/>
          <a:stretch>
            <a:fillRect/>
          </a:stretch>
        </p:blipFill>
        <p:spPr>
          <a:xfrm>
            <a:off x="1295400" y="733425"/>
            <a:ext cx="9601200" cy="5391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350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p:txBody>
          <a:bodyPr/>
          <a:lstStyle/>
          <a:p>
            <a:r>
              <a:rPr lang="en-US" dirty="0"/>
              <a:t>Who am I?</a:t>
            </a:r>
            <a:endParaRPr lang="en-CA"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457200" y="1800225"/>
            <a:ext cx="11452860" cy="4326255"/>
          </a:xfrm>
        </p:spPr>
        <p:txBody>
          <a:bodyPr>
            <a:normAutofit fontScale="92500" lnSpcReduction="10000"/>
          </a:bodyPr>
          <a:lstStyle/>
          <a:p>
            <a:pPr marL="0" indent="0">
              <a:buNone/>
            </a:pPr>
            <a:r>
              <a:rPr lang="en-US" altLang="en-US" dirty="0"/>
              <a:t>Michelle Lake, librarian for the School of Community and Public Affairs, First Peoples Studies, Political Science, and Government Publications</a:t>
            </a:r>
          </a:p>
          <a:p>
            <a:pPr marL="0" indent="0">
              <a:buNone/>
            </a:pPr>
            <a:endParaRPr lang="en-US" altLang="en-US" dirty="0">
              <a:hlinkClick r:id="rId2"/>
            </a:endParaRPr>
          </a:p>
          <a:p>
            <a:pPr marL="0" indent="0">
              <a:buNone/>
            </a:pPr>
            <a:r>
              <a:rPr lang="en-US" altLang="en-US" dirty="0">
                <a:hlinkClick r:id="rId2"/>
              </a:rPr>
              <a:t>Michelle.Lake@Concordia.ca</a:t>
            </a:r>
            <a:r>
              <a:rPr lang="en-US" altLang="en-US" dirty="0"/>
              <a:t> / Make an appointment or ask a question</a:t>
            </a:r>
          </a:p>
          <a:p>
            <a:pPr marL="0" indent="0">
              <a:buNone/>
            </a:pPr>
            <a:endParaRPr lang="en-US" altLang="en-US" dirty="0"/>
          </a:p>
          <a:p>
            <a:pPr marL="0" indent="0">
              <a:buNone/>
            </a:pPr>
            <a:r>
              <a:rPr lang="en-US" altLang="en-US" dirty="0"/>
              <a:t>What do I do?</a:t>
            </a:r>
          </a:p>
          <a:p>
            <a:pPr lvl="1"/>
            <a:r>
              <a:rPr lang="en-US" altLang="en-US" dirty="0"/>
              <a:t>Provide research support</a:t>
            </a:r>
          </a:p>
          <a:p>
            <a:pPr lvl="1"/>
            <a:r>
              <a:rPr lang="en-US" altLang="en-US" dirty="0"/>
              <a:t>Help students with library databases  </a:t>
            </a:r>
          </a:p>
          <a:p>
            <a:pPr lvl="1"/>
            <a:r>
              <a:rPr lang="en-US" altLang="en-US" dirty="0"/>
              <a:t>Help students find and access materials they need</a:t>
            </a:r>
          </a:p>
          <a:p>
            <a:pPr lvl="1"/>
            <a:r>
              <a:rPr lang="en-US" altLang="en-US" dirty="0"/>
              <a:t>Help with citation issues</a:t>
            </a:r>
          </a:p>
          <a:p>
            <a:pPr lvl="1"/>
            <a:r>
              <a:rPr lang="en-US" altLang="en-US" dirty="0"/>
              <a:t>Choose the books we buy for the above subject areas</a:t>
            </a:r>
            <a:endParaRPr lang="en-CA" altLang="en-US" dirty="0"/>
          </a:p>
          <a:p>
            <a:endParaRPr lang="en-CA"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279-BCFF-44B0-922B-8B70D4B20CE0}"/>
              </a:ext>
            </a:extLst>
          </p:cNvPr>
          <p:cNvSpPr>
            <a:spLocks noGrp="1"/>
          </p:cNvSpPr>
          <p:nvPr>
            <p:ph type="title"/>
          </p:nvPr>
        </p:nvSpPr>
        <p:spPr/>
        <p:txBody>
          <a:bodyPr/>
          <a:lstStyle/>
          <a:p>
            <a:r>
              <a:rPr lang="en-US" dirty="0"/>
              <a:t>Use the limits menu to narrow your results</a:t>
            </a:r>
            <a:endParaRPr lang="en-CA" dirty="0"/>
          </a:p>
        </p:txBody>
      </p:sp>
      <p:pic>
        <p:nvPicPr>
          <p:cNvPr id="3" name="Picture 2">
            <a:extLst>
              <a:ext uri="{FF2B5EF4-FFF2-40B4-BE49-F238E27FC236}">
                <a16:creationId xmlns:a16="http://schemas.microsoft.com/office/drawing/2014/main" id="{C0E8ECC2-AECB-491C-8415-8EDBA2C3A82E}"/>
              </a:ext>
            </a:extLst>
          </p:cNvPr>
          <p:cNvPicPr>
            <a:picLocks noChangeAspect="1"/>
          </p:cNvPicPr>
          <p:nvPr/>
        </p:nvPicPr>
        <p:blipFill>
          <a:blip r:embed="rId2"/>
          <a:stretch>
            <a:fillRect/>
          </a:stretch>
        </p:blipFill>
        <p:spPr>
          <a:xfrm>
            <a:off x="509793" y="1690688"/>
            <a:ext cx="2971800" cy="2495550"/>
          </a:xfrm>
          <a:prstGeom prst="rect">
            <a:avLst/>
          </a:prstGeom>
        </p:spPr>
      </p:pic>
      <p:pic>
        <p:nvPicPr>
          <p:cNvPr id="4" name="Picture 3">
            <a:extLst>
              <a:ext uri="{FF2B5EF4-FFF2-40B4-BE49-F238E27FC236}">
                <a16:creationId xmlns:a16="http://schemas.microsoft.com/office/drawing/2014/main" id="{123E0FBD-583F-40CB-B16B-0AF1622E64FE}"/>
              </a:ext>
            </a:extLst>
          </p:cNvPr>
          <p:cNvPicPr>
            <a:picLocks noChangeAspect="1"/>
          </p:cNvPicPr>
          <p:nvPr/>
        </p:nvPicPr>
        <p:blipFill>
          <a:blip r:embed="rId3"/>
          <a:stretch>
            <a:fillRect/>
          </a:stretch>
        </p:blipFill>
        <p:spPr>
          <a:xfrm>
            <a:off x="4531206" y="1690688"/>
            <a:ext cx="2981325" cy="2305050"/>
          </a:xfrm>
          <a:prstGeom prst="rect">
            <a:avLst/>
          </a:prstGeom>
        </p:spPr>
      </p:pic>
      <p:pic>
        <p:nvPicPr>
          <p:cNvPr id="5" name="Picture 4">
            <a:extLst>
              <a:ext uri="{FF2B5EF4-FFF2-40B4-BE49-F238E27FC236}">
                <a16:creationId xmlns:a16="http://schemas.microsoft.com/office/drawing/2014/main" id="{2A547DD5-A585-414C-883C-D5E414019B77}"/>
              </a:ext>
            </a:extLst>
          </p:cNvPr>
          <p:cNvPicPr>
            <a:picLocks noChangeAspect="1"/>
          </p:cNvPicPr>
          <p:nvPr/>
        </p:nvPicPr>
        <p:blipFill>
          <a:blip r:embed="rId4"/>
          <a:stretch>
            <a:fillRect/>
          </a:stretch>
        </p:blipFill>
        <p:spPr>
          <a:xfrm>
            <a:off x="8633377" y="1690688"/>
            <a:ext cx="3028950" cy="2057400"/>
          </a:xfrm>
          <a:prstGeom prst="rect">
            <a:avLst/>
          </a:prstGeom>
        </p:spPr>
      </p:pic>
      <p:sp>
        <p:nvSpPr>
          <p:cNvPr id="7" name="Callout: Up Arrow 6">
            <a:extLst>
              <a:ext uri="{FF2B5EF4-FFF2-40B4-BE49-F238E27FC236}">
                <a16:creationId xmlns:a16="http://schemas.microsoft.com/office/drawing/2014/main" id="{4FE52762-69D0-4D3F-9E64-C86512DD7636}"/>
              </a:ext>
            </a:extLst>
          </p:cNvPr>
          <p:cNvSpPr/>
          <p:nvPr/>
        </p:nvSpPr>
        <p:spPr>
          <a:xfrm>
            <a:off x="416924" y="4186238"/>
            <a:ext cx="3157537" cy="1757362"/>
          </a:xfrm>
          <a:prstGeom prst="up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By part of the newspaper/by format</a:t>
            </a:r>
            <a:endParaRPr lang="en-CA" sz="2400" dirty="0"/>
          </a:p>
        </p:txBody>
      </p:sp>
      <p:sp>
        <p:nvSpPr>
          <p:cNvPr id="8" name="Callout: Up Arrow 7">
            <a:extLst>
              <a:ext uri="{FF2B5EF4-FFF2-40B4-BE49-F238E27FC236}">
                <a16:creationId xmlns:a16="http://schemas.microsoft.com/office/drawing/2014/main" id="{991E0AF9-BF1B-4936-912C-21938682B273}"/>
              </a:ext>
            </a:extLst>
          </p:cNvPr>
          <p:cNvSpPr/>
          <p:nvPr/>
        </p:nvSpPr>
        <p:spPr>
          <a:xfrm>
            <a:off x="4531206" y="4372872"/>
            <a:ext cx="3485321" cy="1577009"/>
          </a:xfrm>
          <a:prstGeom prst="up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By subjects in the article </a:t>
            </a:r>
            <a:endParaRPr lang="en-CA" sz="2400" dirty="0"/>
          </a:p>
        </p:txBody>
      </p:sp>
      <p:sp>
        <p:nvSpPr>
          <p:cNvPr id="9" name="Callout: Up Arrow 8">
            <a:extLst>
              <a:ext uri="{FF2B5EF4-FFF2-40B4-BE49-F238E27FC236}">
                <a16:creationId xmlns:a16="http://schemas.microsoft.com/office/drawing/2014/main" id="{1466A4F7-9B46-4969-AF07-8077B0F9F059}"/>
              </a:ext>
            </a:extLst>
          </p:cNvPr>
          <p:cNvSpPr/>
          <p:nvPr/>
        </p:nvSpPr>
        <p:spPr>
          <a:xfrm>
            <a:off x="8742293" y="4372873"/>
            <a:ext cx="2920034" cy="157700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By the title of the newspaper</a:t>
            </a:r>
            <a:endParaRPr lang="en-CA" sz="2400" dirty="0"/>
          </a:p>
        </p:txBody>
      </p:sp>
    </p:spTree>
    <p:extLst>
      <p:ext uri="{BB962C8B-B14F-4D97-AF65-F5344CB8AC3E}">
        <p14:creationId xmlns:p14="http://schemas.microsoft.com/office/powerpoint/2010/main" val="2130459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gnifying glass and question mark">
            <a:extLst>
              <a:ext uri="{FF2B5EF4-FFF2-40B4-BE49-F238E27FC236}">
                <a16:creationId xmlns:a16="http://schemas.microsoft.com/office/drawing/2014/main" id="{AAB00470-9426-0B1D-ADF2-5B4F826C00A0}"/>
              </a:ext>
            </a:extLst>
          </p:cNvPr>
          <p:cNvPicPr>
            <a:picLocks noChangeAspect="1"/>
          </p:cNvPicPr>
          <p:nvPr/>
        </p:nvPicPr>
        <p:blipFill rotWithShape="1">
          <a:blip r:embed="rId2"/>
          <a:srcRect l="9500" t="9091" r="25864"/>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DEBA24-0D7C-43A2-8EB8-6124C76ED94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dirty="0"/>
              <a:t>How do you start your research? </a:t>
            </a:r>
            <a:br>
              <a:rPr lang="en-US" dirty="0"/>
            </a:br>
            <a:br>
              <a:rPr lang="en-US" dirty="0"/>
            </a:br>
            <a:r>
              <a:rPr lang="en-US" dirty="0"/>
              <a:t>Where do you look first?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90894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383" y="2224127"/>
            <a:ext cx="8079581" cy="1658198"/>
          </a:xfrm>
        </p:spPr>
        <p:txBody>
          <a:bodyPr>
            <a:noAutofit/>
          </a:bodyPr>
          <a:lstStyle/>
          <a:p>
            <a:pPr algn="ctr"/>
            <a:r>
              <a:rPr lang="en-US" sz="6000" dirty="0"/>
              <a:t>Breaking down a topic </a:t>
            </a:r>
            <a:br>
              <a:rPr lang="en-US" sz="6000" dirty="0"/>
            </a:br>
            <a:r>
              <a:rPr lang="en-US" sz="6000" dirty="0"/>
              <a:t>&amp; </a:t>
            </a:r>
            <a:br>
              <a:rPr lang="en-US" sz="6000" dirty="0"/>
            </a:br>
            <a:r>
              <a:rPr lang="en-US" sz="6000" dirty="0"/>
              <a:t>Search strategies </a:t>
            </a:r>
            <a:endParaRPr lang="en-CA" sz="6000" dirty="0"/>
          </a:p>
        </p:txBody>
      </p:sp>
    </p:spTree>
    <p:extLst>
      <p:ext uri="{BB962C8B-B14F-4D97-AF65-F5344CB8AC3E}">
        <p14:creationId xmlns:p14="http://schemas.microsoft.com/office/powerpoint/2010/main" val="3577135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1802077226"/>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22" y="288330"/>
            <a:ext cx="10175631" cy="990600"/>
          </a:xfrm>
        </p:spPr>
        <p:txBody>
          <a:bodyPr rtlCol="0">
            <a:normAutofit/>
          </a:bodyPr>
          <a:lstStyle/>
          <a:p>
            <a:pPr algn="ctr">
              <a:defRPr/>
            </a:pPr>
            <a:r>
              <a:rPr lang="en-US" dirty="0"/>
              <a:t>Avoid Searching with Linking words</a:t>
            </a:r>
            <a:endParaRPr lang="en-CA" dirty="0"/>
          </a:p>
        </p:txBody>
      </p:sp>
      <p:sp>
        <p:nvSpPr>
          <p:cNvPr id="16387" name="Content Placeholder 2"/>
          <p:cNvSpPr>
            <a:spLocks noGrp="1"/>
          </p:cNvSpPr>
          <p:nvPr>
            <p:ph idx="1"/>
          </p:nvPr>
        </p:nvSpPr>
        <p:spPr>
          <a:xfrm>
            <a:off x="1078522" y="1244978"/>
            <a:ext cx="6495766" cy="4910855"/>
          </a:xfrm>
        </p:spPr>
        <p:txBody>
          <a:bodyPr>
            <a:noAutofit/>
          </a:bodyPr>
          <a:lstStyle/>
          <a:p>
            <a:pPr>
              <a:buFont typeface="Arial" panose="020B0604020202020204" pitchFamily="34" charset="0"/>
              <a:buChar char="•"/>
            </a:pPr>
            <a:r>
              <a:rPr lang="en-US" altLang="en-US" sz="3200" dirty="0">
                <a:solidFill>
                  <a:schemeClr val="tx1"/>
                </a:solidFill>
              </a:rPr>
              <a:t>Effects  </a:t>
            </a:r>
          </a:p>
          <a:p>
            <a:pPr>
              <a:buFont typeface="Arial" panose="020B0604020202020204" pitchFamily="34" charset="0"/>
              <a:buChar char="•"/>
            </a:pPr>
            <a:r>
              <a:rPr lang="en-US" altLang="en-US" sz="3200" dirty="0">
                <a:solidFill>
                  <a:schemeClr val="tx1"/>
                </a:solidFill>
              </a:rPr>
              <a:t>Impact </a:t>
            </a:r>
          </a:p>
          <a:p>
            <a:pPr>
              <a:buFont typeface="Arial" panose="020B0604020202020204" pitchFamily="34" charset="0"/>
              <a:buChar char="•"/>
            </a:pPr>
            <a:r>
              <a:rPr lang="en-US" altLang="en-US" sz="3200" dirty="0">
                <a:solidFill>
                  <a:schemeClr val="tx1"/>
                </a:solidFill>
              </a:rPr>
              <a:t>Consequences  </a:t>
            </a:r>
          </a:p>
          <a:p>
            <a:pPr>
              <a:buFont typeface="Arial" panose="020B0604020202020204" pitchFamily="34" charset="0"/>
              <a:buChar char="•"/>
            </a:pPr>
            <a:r>
              <a:rPr lang="en-US" altLang="en-US" sz="3200" dirty="0">
                <a:solidFill>
                  <a:schemeClr val="tx1"/>
                </a:solidFill>
              </a:rPr>
              <a:t>Influence </a:t>
            </a:r>
          </a:p>
          <a:p>
            <a:pPr>
              <a:buFont typeface="Arial" panose="020B0604020202020204" pitchFamily="34" charset="0"/>
              <a:buChar char="•"/>
            </a:pPr>
            <a:r>
              <a:rPr lang="en-US" altLang="en-US" sz="3200" dirty="0">
                <a:solidFill>
                  <a:schemeClr val="tx1"/>
                </a:solidFill>
              </a:rPr>
              <a:t>Results</a:t>
            </a:r>
          </a:p>
          <a:p>
            <a:pPr>
              <a:buFont typeface="Arial" panose="020B0604020202020204" pitchFamily="34" charset="0"/>
              <a:buChar char="•"/>
            </a:pPr>
            <a:r>
              <a:rPr lang="en-US" altLang="en-US" sz="3200" dirty="0">
                <a:solidFill>
                  <a:schemeClr val="tx1"/>
                </a:solidFill>
              </a:rPr>
              <a:t>Importance </a:t>
            </a:r>
          </a:p>
          <a:p>
            <a:pPr>
              <a:buFont typeface="Arial" panose="020B0604020202020204" pitchFamily="34" charset="0"/>
              <a:buChar char="•"/>
            </a:pPr>
            <a:r>
              <a:rPr lang="en-US" altLang="en-US" sz="3200" dirty="0">
                <a:solidFill>
                  <a:schemeClr val="tx1"/>
                </a:solidFill>
              </a:rPr>
              <a:t>Significance</a:t>
            </a:r>
          </a:p>
          <a:p>
            <a:pPr>
              <a:buFont typeface="Arial" panose="020B0604020202020204" pitchFamily="34" charset="0"/>
              <a:buChar char="•"/>
            </a:pPr>
            <a:r>
              <a:rPr lang="en-US" altLang="en-US" sz="3200" dirty="0">
                <a:solidFill>
                  <a:schemeClr val="tx1"/>
                </a:solidFill>
              </a:rPr>
              <a:t>Response</a:t>
            </a:r>
          </a:p>
          <a:p>
            <a:pPr>
              <a:buFont typeface="Arial" panose="020B0604020202020204" pitchFamily="34" charset="0"/>
              <a:buChar char="•"/>
            </a:pPr>
            <a:r>
              <a:rPr lang="en-US" altLang="en-US" sz="3200" dirty="0">
                <a:solidFill>
                  <a:schemeClr val="tx1"/>
                </a:solidFill>
              </a:rPr>
              <a:t>Emphasis</a:t>
            </a:r>
          </a:p>
          <a:p>
            <a:r>
              <a:rPr lang="en-US" altLang="en-US" sz="3200" dirty="0">
                <a:solidFill>
                  <a:schemeClr val="tx1"/>
                </a:solidFill>
              </a:rPr>
              <a:t> </a:t>
            </a:r>
            <a:r>
              <a:rPr lang="en-US" altLang="en-US" sz="3200" dirty="0"/>
              <a:t>C</a:t>
            </a:r>
            <a:r>
              <a:rPr lang="en-US" altLang="en-US" sz="3200" dirty="0">
                <a:solidFill>
                  <a:schemeClr val="tx1"/>
                </a:solidFill>
              </a:rPr>
              <a:t>auses </a:t>
            </a:r>
            <a:endParaRPr lang="en-CA" altLang="en-US" sz="3200" dirty="0"/>
          </a:p>
        </p:txBody>
      </p:sp>
      <p:sp>
        <p:nvSpPr>
          <p:cNvPr id="4" name="TextBox 3"/>
          <p:cNvSpPr txBox="1"/>
          <p:nvPr/>
        </p:nvSpPr>
        <p:spPr>
          <a:xfrm>
            <a:off x="6166337" y="1453637"/>
            <a:ext cx="3347075" cy="2246769"/>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7220315" y="4145631"/>
            <a:ext cx="4033838" cy="2454518"/>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800" dirty="0"/>
              <a:t>You don’t want your search to be limited to those books and articles that only contain the word “effect” or “consequence”</a:t>
            </a:r>
            <a:endParaRPr lang="en-CA" sz="2800" dirty="0"/>
          </a:p>
          <a:p>
            <a:pPr>
              <a:defRPr/>
            </a:pPr>
            <a:endParaRPr lang="en-CA" sz="1350" dirty="0"/>
          </a:p>
        </p:txBody>
      </p:sp>
    </p:spTree>
    <p:extLst>
      <p:ext uri="{BB962C8B-B14F-4D97-AF65-F5344CB8AC3E}">
        <p14:creationId xmlns:p14="http://schemas.microsoft.com/office/powerpoint/2010/main" val="2305496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471" y="802105"/>
            <a:ext cx="9875520" cy="1356360"/>
          </a:xfrm>
        </p:spPr>
        <p:txBody>
          <a:bodyPr>
            <a:normAutofit fontScale="90000"/>
          </a:bodyPr>
          <a:lstStyle/>
          <a:p>
            <a:r>
              <a:rPr lang="en-US" dirty="0">
                <a:solidFill>
                  <a:schemeClr val="tx1"/>
                </a:solidFill>
              </a:rPr>
              <a:t>Explain the role that ideology and political institutions played in understanding the Brexit vote in the 2016 referendum in the United Kingdom </a:t>
            </a:r>
            <a:endParaRPr lang="en-CA" dirty="0">
              <a:solidFill>
                <a:schemeClr val="tx1"/>
              </a:solidFill>
            </a:endParaRPr>
          </a:p>
        </p:txBody>
      </p:sp>
      <p:graphicFrame>
        <p:nvGraphicFramePr>
          <p:cNvPr id="5" name="Table 4"/>
          <p:cNvGraphicFramePr>
            <a:graphicFrameLocks noGrp="1"/>
          </p:cNvGraphicFramePr>
          <p:nvPr/>
        </p:nvGraphicFramePr>
        <p:xfrm>
          <a:off x="1753226" y="2687855"/>
          <a:ext cx="8181475" cy="3891814"/>
        </p:xfrm>
        <a:graphic>
          <a:graphicData uri="http://schemas.openxmlformats.org/drawingml/2006/table">
            <a:tbl>
              <a:tblPr firstRow="1" bandRow="1">
                <a:tableStyleId>{5C22544A-7EE6-4342-B048-85BDC9FD1C3A}</a:tableStyleId>
              </a:tblPr>
              <a:tblGrid>
                <a:gridCol w="3920743">
                  <a:extLst>
                    <a:ext uri="{9D8B030D-6E8A-4147-A177-3AD203B41FA5}">
                      <a16:colId xmlns:a16="http://schemas.microsoft.com/office/drawing/2014/main" val="3546153499"/>
                    </a:ext>
                  </a:extLst>
                </a:gridCol>
                <a:gridCol w="4260732">
                  <a:extLst>
                    <a:ext uri="{9D8B030D-6E8A-4147-A177-3AD203B41FA5}">
                      <a16:colId xmlns:a16="http://schemas.microsoft.com/office/drawing/2014/main" val="3022814059"/>
                    </a:ext>
                  </a:extLst>
                </a:gridCol>
              </a:tblGrid>
              <a:tr h="528587">
                <a:tc>
                  <a:txBody>
                    <a:bodyPr/>
                    <a:lstStyle/>
                    <a:p>
                      <a:r>
                        <a:rPr lang="en-US" sz="2800" dirty="0"/>
                        <a:t>Key</a:t>
                      </a:r>
                      <a:r>
                        <a:rPr lang="en-US" sz="2800" baseline="0" dirty="0"/>
                        <a:t> Idea</a:t>
                      </a:r>
                      <a:endParaRPr lang="en-CA" sz="2800" dirty="0"/>
                    </a:p>
                  </a:txBody>
                  <a:tcPr/>
                </a:tc>
                <a:tc>
                  <a:txBody>
                    <a:bodyPr/>
                    <a:lstStyle/>
                    <a:p>
                      <a:r>
                        <a:rPr lang="en-US" sz="2800" dirty="0"/>
                        <a:t>Keywords</a:t>
                      </a:r>
                      <a:endParaRPr lang="en-CA" sz="2800" dirty="0"/>
                    </a:p>
                  </a:txBody>
                  <a:tcPr/>
                </a:tc>
                <a:extLst>
                  <a:ext uri="{0D108BD9-81ED-4DB2-BD59-A6C34878D82A}">
                    <a16:rowId xmlns:a16="http://schemas.microsoft.com/office/drawing/2014/main" val="3016025480"/>
                  </a:ext>
                </a:extLst>
              </a:tr>
              <a:tr h="528587">
                <a:tc>
                  <a:txBody>
                    <a:bodyPr/>
                    <a:lstStyle/>
                    <a:p>
                      <a:r>
                        <a:rPr lang="en-US" sz="2800" dirty="0"/>
                        <a:t>Ideology</a:t>
                      </a:r>
                      <a:endParaRPr lang="en-CA" sz="2800" dirty="0"/>
                    </a:p>
                  </a:txBody>
                  <a:tcPr/>
                </a:tc>
                <a:tc>
                  <a:txBody>
                    <a:bodyPr/>
                    <a:lstStyle/>
                    <a:p>
                      <a:r>
                        <a:rPr lang="en-US" sz="2800" dirty="0"/>
                        <a:t>Ideologies, beliefs</a:t>
                      </a:r>
                      <a:r>
                        <a:rPr lang="en-US" sz="2800" baseline="0" dirty="0"/>
                        <a:t>, values, populism  </a:t>
                      </a:r>
                      <a:endParaRPr lang="en-CA" sz="2800" dirty="0"/>
                    </a:p>
                  </a:txBody>
                  <a:tcPr/>
                </a:tc>
                <a:extLst>
                  <a:ext uri="{0D108BD9-81ED-4DB2-BD59-A6C34878D82A}">
                    <a16:rowId xmlns:a16="http://schemas.microsoft.com/office/drawing/2014/main" val="2569587796"/>
                  </a:ext>
                </a:extLst>
              </a:tr>
              <a:tr h="528587">
                <a:tc>
                  <a:txBody>
                    <a:bodyPr/>
                    <a:lstStyle/>
                    <a:p>
                      <a:r>
                        <a:rPr lang="en-US" sz="2800" dirty="0"/>
                        <a:t>Political Institutions</a:t>
                      </a:r>
                      <a:endParaRPr lang="en-CA" sz="2800" dirty="0"/>
                    </a:p>
                  </a:txBody>
                  <a:tcPr/>
                </a:tc>
                <a:tc>
                  <a:txBody>
                    <a:bodyPr/>
                    <a:lstStyle/>
                    <a:p>
                      <a:r>
                        <a:rPr lang="en-US" sz="2800" dirty="0"/>
                        <a:t>Government,</a:t>
                      </a:r>
                      <a:r>
                        <a:rPr lang="en-US" sz="2800" baseline="0" dirty="0"/>
                        <a:t> political parties, parliament</a:t>
                      </a:r>
                      <a:endParaRPr lang="en-CA" sz="2800" dirty="0"/>
                    </a:p>
                  </a:txBody>
                  <a:tcPr/>
                </a:tc>
                <a:extLst>
                  <a:ext uri="{0D108BD9-81ED-4DB2-BD59-A6C34878D82A}">
                    <a16:rowId xmlns:a16="http://schemas.microsoft.com/office/drawing/2014/main" val="558075197"/>
                  </a:ext>
                </a:extLst>
              </a:tr>
              <a:tr h="528587">
                <a:tc>
                  <a:txBody>
                    <a:bodyPr/>
                    <a:lstStyle/>
                    <a:p>
                      <a:r>
                        <a:rPr lang="en-US" sz="2800" dirty="0"/>
                        <a:t>Brexit/2016 Referendum</a:t>
                      </a:r>
                      <a:r>
                        <a:rPr lang="en-US" sz="2800" baseline="0" dirty="0"/>
                        <a:t> </a:t>
                      </a:r>
                      <a:endParaRPr lang="en-CA" sz="2800" dirty="0"/>
                    </a:p>
                  </a:txBody>
                  <a:tcPr/>
                </a:tc>
                <a:tc>
                  <a:txBody>
                    <a:bodyPr/>
                    <a:lstStyle/>
                    <a:p>
                      <a:r>
                        <a:rPr lang="en-US" sz="2800" dirty="0"/>
                        <a:t>EU referendum,</a:t>
                      </a:r>
                      <a:r>
                        <a:rPr lang="en-US" sz="2800" baseline="0" dirty="0"/>
                        <a:t> Euroscepticism </a:t>
                      </a:r>
                      <a:endParaRPr lang="en-CA" sz="2800" dirty="0"/>
                    </a:p>
                  </a:txBody>
                  <a:tcPr/>
                </a:tc>
                <a:extLst>
                  <a:ext uri="{0D108BD9-81ED-4DB2-BD59-A6C34878D82A}">
                    <a16:rowId xmlns:a16="http://schemas.microsoft.com/office/drawing/2014/main" val="1522411702"/>
                  </a:ext>
                </a:extLst>
              </a:tr>
              <a:tr h="528587">
                <a:tc>
                  <a:txBody>
                    <a:bodyPr/>
                    <a:lstStyle/>
                    <a:p>
                      <a:r>
                        <a:rPr lang="en-US" sz="2800" dirty="0"/>
                        <a:t>United Kingdom</a:t>
                      </a:r>
                      <a:endParaRPr lang="en-CA" sz="2800" dirty="0"/>
                    </a:p>
                  </a:txBody>
                  <a:tcPr/>
                </a:tc>
                <a:tc>
                  <a:txBody>
                    <a:bodyPr/>
                    <a:lstStyle/>
                    <a:p>
                      <a:r>
                        <a:rPr lang="en-US" sz="2800" dirty="0"/>
                        <a:t>UK, Great Britain </a:t>
                      </a:r>
                      <a:endParaRPr lang="en-CA" sz="2800" dirty="0"/>
                    </a:p>
                  </a:txBody>
                  <a:tcPr/>
                </a:tc>
                <a:extLst>
                  <a:ext uri="{0D108BD9-81ED-4DB2-BD59-A6C34878D82A}">
                    <a16:rowId xmlns:a16="http://schemas.microsoft.com/office/drawing/2014/main" val="4183042062"/>
                  </a:ext>
                </a:extLst>
              </a:tr>
            </a:tbl>
          </a:graphicData>
        </a:graphic>
      </p:graphicFrame>
      <p:sp>
        <p:nvSpPr>
          <p:cNvPr id="3" name="Rectangle: Rounded Corners 2">
            <a:extLst>
              <a:ext uri="{FF2B5EF4-FFF2-40B4-BE49-F238E27FC236}">
                <a16:creationId xmlns:a16="http://schemas.microsoft.com/office/drawing/2014/main" id="{E9F8995D-5BCA-43F4-B920-CB670FFB2A05}"/>
              </a:ext>
            </a:extLst>
          </p:cNvPr>
          <p:cNvSpPr/>
          <p:nvPr/>
        </p:nvSpPr>
        <p:spPr>
          <a:xfrm>
            <a:off x="5502442" y="368968"/>
            <a:ext cx="1828800" cy="56147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Rounded Corners 3">
            <a:extLst>
              <a:ext uri="{FF2B5EF4-FFF2-40B4-BE49-F238E27FC236}">
                <a16:creationId xmlns:a16="http://schemas.microsoft.com/office/drawing/2014/main" id="{51DB5C45-2B47-4013-8D35-25E828D0DCC6}"/>
              </a:ext>
            </a:extLst>
          </p:cNvPr>
          <p:cNvSpPr/>
          <p:nvPr/>
        </p:nvSpPr>
        <p:spPr>
          <a:xfrm>
            <a:off x="8229600" y="368968"/>
            <a:ext cx="1941095" cy="56147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Rounded Corners 5">
            <a:extLst>
              <a:ext uri="{FF2B5EF4-FFF2-40B4-BE49-F238E27FC236}">
                <a16:creationId xmlns:a16="http://schemas.microsoft.com/office/drawing/2014/main" id="{89E4B9AC-8DD8-4B1F-A4A8-054B2E2213F5}"/>
              </a:ext>
            </a:extLst>
          </p:cNvPr>
          <p:cNvSpPr/>
          <p:nvPr/>
        </p:nvSpPr>
        <p:spPr>
          <a:xfrm>
            <a:off x="1246471" y="982979"/>
            <a:ext cx="2443213" cy="56147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Rounded Corners 6">
            <a:extLst>
              <a:ext uri="{FF2B5EF4-FFF2-40B4-BE49-F238E27FC236}">
                <a16:creationId xmlns:a16="http://schemas.microsoft.com/office/drawing/2014/main" id="{9C4BCA08-AD66-4DD4-83B2-4661D183C49D}"/>
              </a:ext>
            </a:extLst>
          </p:cNvPr>
          <p:cNvSpPr/>
          <p:nvPr/>
        </p:nvSpPr>
        <p:spPr>
          <a:xfrm>
            <a:off x="9504948" y="930442"/>
            <a:ext cx="1323473" cy="56147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Rounded Corners 7">
            <a:extLst>
              <a:ext uri="{FF2B5EF4-FFF2-40B4-BE49-F238E27FC236}">
                <a16:creationId xmlns:a16="http://schemas.microsoft.com/office/drawing/2014/main" id="{25A07672-F8E7-439A-95AD-3E8CDF68B593}"/>
              </a:ext>
            </a:extLst>
          </p:cNvPr>
          <p:cNvSpPr/>
          <p:nvPr/>
        </p:nvSpPr>
        <p:spPr>
          <a:xfrm>
            <a:off x="4656220" y="1459832"/>
            <a:ext cx="2562727" cy="56147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Rounded Corners 8">
            <a:extLst>
              <a:ext uri="{FF2B5EF4-FFF2-40B4-BE49-F238E27FC236}">
                <a16:creationId xmlns:a16="http://schemas.microsoft.com/office/drawing/2014/main" id="{24E7A52A-F3ED-4C04-ABDC-41E441E7DAE9}"/>
              </a:ext>
            </a:extLst>
          </p:cNvPr>
          <p:cNvSpPr/>
          <p:nvPr/>
        </p:nvSpPr>
        <p:spPr>
          <a:xfrm>
            <a:off x="8534400" y="1491916"/>
            <a:ext cx="1636295" cy="52939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Rounded Corners 9">
            <a:extLst>
              <a:ext uri="{FF2B5EF4-FFF2-40B4-BE49-F238E27FC236}">
                <a16:creationId xmlns:a16="http://schemas.microsoft.com/office/drawing/2014/main" id="{F55E539E-E375-4608-BD95-A599B9F9DC95}"/>
              </a:ext>
            </a:extLst>
          </p:cNvPr>
          <p:cNvSpPr/>
          <p:nvPr/>
        </p:nvSpPr>
        <p:spPr>
          <a:xfrm>
            <a:off x="1246471" y="2030128"/>
            <a:ext cx="1941095" cy="56147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3320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234729-4822-45BE-B2AE-F32DA4CA9880}"/>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Find books</a:t>
            </a:r>
          </a:p>
        </p:txBody>
      </p:sp>
      <p:pic>
        <p:nvPicPr>
          <p:cNvPr id="4" name="Content Placeholder 3">
            <a:hlinkClick r:id="rId2"/>
            <a:extLst>
              <a:ext uri="{FF2B5EF4-FFF2-40B4-BE49-F238E27FC236}">
                <a16:creationId xmlns:a16="http://schemas.microsoft.com/office/drawing/2014/main" id="{6449C213-FD8E-4987-8A93-23FE5CE69C48}"/>
              </a:ext>
            </a:extLst>
          </p:cNvPr>
          <p:cNvPicPr>
            <a:picLocks noGrp="1" noChangeAspect="1"/>
          </p:cNvPicPr>
          <p:nvPr>
            <p:ph idx="1"/>
          </p:nvPr>
        </p:nvPicPr>
        <p:blipFill>
          <a:blip r:embed="rId3"/>
          <a:stretch>
            <a:fillRect/>
          </a:stretch>
        </p:blipFill>
        <p:spPr>
          <a:xfrm>
            <a:off x="838200" y="2368575"/>
            <a:ext cx="10515599" cy="3706747"/>
          </a:xfrm>
          <a:prstGeom prst="rect">
            <a:avLst/>
          </a:prstGeom>
        </p:spPr>
      </p:pic>
    </p:spTree>
    <p:extLst>
      <p:ext uri="{BB962C8B-B14F-4D97-AF65-F5344CB8AC3E}">
        <p14:creationId xmlns:p14="http://schemas.microsoft.com/office/powerpoint/2010/main" val="734863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0E1ECD-D58C-4131-87D6-408DB4DF2A17}"/>
              </a:ext>
            </a:extLst>
          </p:cNvPr>
          <p:cNvPicPr>
            <a:picLocks noChangeAspect="1"/>
          </p:cNvPicPr>
          <p:nvPr/>
        </p:nvPicPr>
        <p:blipFill>
          <a:blip r:embed="rId2"/>
          <a:stretch>
            <a:fillRect/>
          </a:stretch>
        </p:blipFill>
        <p:spPr>
          <a:xfrm>
            <a:off x="2040987" y="0"/>
            <a:ext cx="8110025" cy="6858000"/>
          </a:xfrm>
          <a:prstGeom prst="rect">
            <a:avLst/>
          </a:prstGeom>
        </p:spPr>
      </p:pic>
      <p:sp>
        <p:nvSpPr>
          <p:cNvPr id="5" name="Callout: Right Arrow 4">
            <a:extLst>
              <a:ext uri="{FF2B5EF4-FFF2-40B4-BE49-F238E27FC236}">
                <a16:creationId xmlns:a16="http://schemas.microsoft.com/office/drawing/2014/main" id="{FB368B04-D34E-492A-92FF-29B60FA73F13}"/>
              </a:ext>
            </a:extLst>
          </p:cNvPr>
          <p:cNvSpPr/>
          <p:nvPr/>
        </p:nvSpPr>
        <p:spPr>
          <a:xfrm>
            <a:off x="125046" y="3320980"/>
            <a:ext cx="2135195" cy="1959429"/>
          </a:xfrm>
          <a:prstGeom prst="righ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Narrow down by format, are you looking for books? articles?</a:t>
            </a:r>
            <a:endParaRPr lang="en-CA" dirty="0"/>
          </a:p>
        </p:txBody>
      </p:sp>
    </p:spTree>
    <p:extLst>
      <p:ext uri="{BB962C8B-B14F-4D97-AF65-F5344CB8AC3E}">
        <p14:creationId xmlns:p14="http://schemas.microsoft.com/office/powerpoint/2010/main" val="2525726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53D878-4F49-42F2-BF3C-4096AED7B59D}"/>
              </a:ext>
            </a:extLst>
          </p:cNvPr>
          <p:cNvPicPr>
            <a:picLocks noChangeAspect="1"/>
          </p:cNvPicPr>
          <p:nvPr/>
        </p:nvPicPr>
        <p:blipFill>
          <a:blip r:embed="rId2"/>
          <a:stretch>
            <a:fillRect/>
          </a:stretch>
        </p:blipFill>
        <p:spPr>
          <a:xfrm>
            <a:off x="1740885" y="0"/>
            <a:ext cx="8710230" cy="6858000"/>
          </a:xfrm>
          <a:prstGeom prst="rect">
            <a:avLst/>
          </a:prstGeom>
        </p:spPr>
      </p:pic>
      <p:sp>
        <p:nvSpPr>
          <p:cNvPr id="5" name="Callout: Right Arrow 4">
            <a:extLst>
              <a:ext uri="{FF2B5EF4-FFF2-40B4-BE49-F238E27FC236}">
                <a16:creationId xmlns:a16="http://schemas.microsoft.com/office/drawing/2014/main" id="{BA808150-16C8-48F3-A0E1-944060336328}"/>
              </a:ext>
            </a:extLst>
          </p:cNvPr>
          <p:cNvSpPr/>
          <p:nvPr/>
        </p:nvSpPr>
        <p:spPr>
          <a:xfrm>
            <a:off x="382954" y="5495731"/>
            <a:ext cx="2948075" cy="1175657"/>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Look for useful subject headings and  click for more resources</a:t>
            </a:r>
            <a:endParaRPr lang="en-CA" dirty="0"/>
          </a:p>
          <a:p>
            <a:pPr algn="ctr"/>
            <a:endParaRPr lang="en-CA" dirty="0"/>
          </a:p>
        </p:txBody>
      </p:sp>
    </p:spTree>
    <p:extLst>
      <p:ext uri="{BB962C8B-B14F-4D97-AF65-F5344CB8AC3E}">
        <p14:creationId xmlns:p14="http://schemas.microsoft.com/office/powerpoint/2010/main" val="684272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2D3EF3-AF44-4389-AA78-B7372D53FB77}"/>
              </a:ext>
            </a:extLst>
          </p:cNvPr>
          <p:cNvPicPr>
            <a:picLocks noChangeAspect="1"/>
          </p:cNvPicPr>
          <p:nvPr/>
        </p:nvPicPr>
        <p:blipFill>
          <a:blip r:embed="rId2"/>
          <a:stretch>
            <a:fillRect/>
          </a:stretch>
        </p:blipFill>
        <p:spPr>
          <a:xfrm>
            <a:off x="2573136" y="836712"/>
            <a:ext cx="7392310" cy="2160240"/>
          </a:xfrm>
          <a:prstGeom prst="rect">
            <a:avLst/>
          </a:prstGeom>
        </p:spPr>
      </p:pic>
      <p:pic>
        <p:nvPicPr>
          <p:cNvPr id="3" name="Picture 2">
            <a:extLst>
              <a:ext uri="{FF2B5EF4-FFF2-40B4-BE49-F238E27FC236}">
                <a16:creationId xmlns:a16="http://schemas.microsoft.com/office/drawing/2014/main" id="{F25C28E8-1D0D-4A72-ABF9-E87A19C42D34}"/>
              </a:ext>
            </a:extLst>
          </p:cNvPr>
          <p:cNvPicPr>
            <a:picLocks noChangeAspect="1"/>
          </p:cNvPicPr>
          <p:nvPr/>
        </p:nvPicPr>
        <p:blipFill>
          <a:blip r:embed="rId3"/>
          <a:stretch>
            <a:fillRect/>
          </a:stretch>
        </p:blipFill>
        <p:spPr>
          <a:xfrm>
            <a:off x="1536584" y="3284985"/>
            <a:ext cx="9144000" cy="3098653"/>
          </a:xfrm>
          <a:prstGeom prst="rect">
            <a:avLst/>
          </a:prstGeom>
        </p:spPr>
      </p:pic>
      <p:sp>
        <p:nvSpPr>
          <p:cNvPr id="4" name="Arrow: Left 3">
            <a:extLst>
              <a:ext uri="{FF2B5EF4-FFF2-40B4-BE49-F238E27FC236}">
                <a16:creationId xmlns:a16="http://schemas.microsoft.com/office/drawing/2014/main" id="{5B60D816-A132-4C7E-980B-4BCA3EC2B0B4}"/>
              </a:ext>
            </a:extLst>
          </p:cNvPr>
          <p:cNvSpPr/>
          <p:nvPr/>
        </p:nvSpPr>
        <p:spPr bwMode="auto">
          <a:xfrm>
            <a:off x="3143672" y="5157192"/>
            <a:ext cx="504056" cy="288032"/>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CA" sz="2400" dirty="0">
              <a:latin typeface="Times" pitchFamily="-32" charset="0"/>
            </a:endParaRPr>
          </a:p>
        </p:txBody>
      </p:sp>
      <p:sp>
        <p:nvSpPr>
          <p:cNvPr id="5" name="Title 1">
            <a:extLst>
              <a:ext uri="{FF2B5EF4-FFF2-40B4-BE49-F238E27FC236}">
                <a16:creationId xmlns:a16="http://schemas.microsoft.com/office/drawing/2014/main" id="{7AF8F937-8678-4841-8B53-D8457FC89021}"/>
              </a:ext>
            </a:extLst>
          </p:cNvPr>
          <p:cNvSpPr txBox="1">
            <a:spLocks/>
          </p:cNvSpPr>
          <p:nvPr/>
        </p:nvSpPr>
        <p:spPr>
          <a:xfrm>
            <a:off x="2222384" y="188640"/>
            <a:ext cx="7772400" cy="1143000"/>
          </a:xfrm>
          <a:prstGeom prst="rect">
            <a:avLst/>
          </a:prstGeom>
        </p:spPr>
        <p:txBody>
          <a:bodyPr/>
          <a:lst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a:lstStyle>
          <a:p>
            <a:pPr algn="ctr"/>
            <a:r>
              <a:rPr lang="en-US" kern="0" dirty="0">
                <a:solidFill>
                  <a:schemeClr val="tx1"/>
                </a:solidFill>
                <a:latin typeface="+mj-lt"/>
              </a:rPr>
              <a:t>Network Loans</a:t>
            </a:r>
            <a:endParaRPr lang="en-CA" kern="0" dirty="0">
              <a:solidFill>
                <a:schemeClr val="tx1"/>
              </a:solidFill>
              <a:latin typeface="+mj-lt"/>
            </a:endParaRPr>
          </a:p>
        </p:txBody>
      </p:sp>
    </p:spTree>
    <p:extLst>
      <p:ext uri="{BB962C8B-B14F-4D97-AF65-F5344CB8AC3E}">
        <p14:creationId xmlns:p14="http://schemas.microsoft.com/office/powerpoint/2010/main" val="95262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838201" y="345810"/>
            <a:ext cx="5120561" cy="1325563"/>
          </a:xfrm>
        </p:spPr>
        <p:txBody>
          <a:bodyPr>
            <a:normAutofit/>
          </a:bodyPr>
          <a:lstStyle/>
          <a:p>
            <a:r>
              <a:rPr lang="en-US" altLang="en-US" dirty="0"/>
              <a:t>The Librar(ies)</a:t>
            </a:r>
            <a:endParaRPr lang="en-CA" dirty="0"/>
          </a:p>
        </p:txBody>
      </p:sp>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838201" y="1825625"/>
            <a:ext cx="5092194" cy="4351338"/>
          </a:xfrm>
        </p:spPr>
        <p:txBody>
          <a:bodyPr>
            <a:normAutofit/>
          </a:bodyPr>
          <a:lstStyle/>
          <a:p>
            <a:r>
              <a:rPr lang="en-US" altLang="en-US" sz="2000" dirty="0">
                <a:cs typeface="Arial" panose="020B0604020202020204" pitchFamily="34" charset="0"/>
              </a:rPr>
              <a:t>24/7 access, with student card, after 11pm</a:t>
            </a:r>
          </a:p>
          <a:p>
            <a:r>
              <a:rPr lang="en-US" altLang="en-US" sz="2000" dirty="0">
                <a:cs typeface="Arial" panose="020B0604020202020204" pitchFamily="34" charset="0"/>
              </a:rPr>
              <a:t>Webster Library (LB) – downtown on SGW campus &amp; Vanier Library (VL) on Loyola campus </a:t>
            </a:r>
          </a:p>
          <a:p>
            <a:r>
              <a:rPr lang="en-US" altLang="en-US" sz="2000" dirty="0">
                <a:cs typeface="Arial" panose="020B0604020202020204" pitchFamily="34" charset="0"/>
              </a:rPr>
              <a:t>Webster: Social Sciences, Humanities, Business, Engineering &amp; Fine Arts</a:t>
            </a:r>
          </a:p>
          <a:p>
            <a:r>
              <a:rPr lang="en-US" altLang="en-US" sz="2000" dirty="0">
                <a:cs typeface="Arial" panose="020B0604020202020204" pitchFamily="34" charset="0"/>
              </a:rPr>
              <a:t>Vanier: Science(s), Health, Communications, Journalism and Psychology</a:t>
            </a:r>
          </a:p>
          <a:p>
            <a:r>
              <a:rPr lang="en-US" altLang="en-US" sz="2000" dirty="0">
                <a:cs typeface="Arial" panose="020B0604020202020204" pitchFamily="34" charset="0"/>
                <a:hlinkClick r:id="rId2"/>
              </a:rPr>
              <a:t>Course Reserves Room(s): </a:t>
            </a:r>
            <a:r>
              <a:rPr lang="en-US" altLang="en-US" sz="2000" dirty="0">
                <a:cs typeface="Arial" panose="020B0604020202020204" pitchFamily="34" charset="0"/>
              </a:rPr>
              <a:t>have the required undergraduate print textbooks for the courses taught at that campus (for example: Webster has the Political Science and SCPA course reserves)</a:t>
            </a:r>
          </a:p>
        </p:txBody>
      </p:sp>
      <p:sp>
        <p:nvSpPr>
          <p:cNvPr id="30" name="Oval 2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78" r="-2"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2" name="Arc 3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10" r="4695"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6F473F-A19C-4BF7-8E7F-7715F278F7C8}"/>
              </a:ext>
            </a:extLst>
          </p:cNvPr>
          <p:cNvPicPr>
            <a:picLocks noChangeAspect="1"/>
          </p:cNvPicPr>
          <p:nvPr/>
        </p:nvPicPr>
        <p:blipFill>
          <a:blip r:embed="rId2"/>
          <a:stretch>
            <a:fillRect/>
          </a:stretch>
        </p:blipFill>
        <p:spPr>
          <a:xfrm>
            <a:off x="1520176" y="7656"/>
            <a:ext cx="9144000" cy="3464538"/>
          </a:xfrm>
          <a:prstGeom prst="rect">
            <a:avLst/>
          </a:prstGeom>
        </p:spPr>
      </p:pic>
      <p:pic>
        <p:nvPicPr>
          <p:cNvPr id="3" name="Picture 2">
            <a:extLst>
              <a:ext uri="{FF2B5EF4-FFF2-40B4-BE49-F238E27FC236}">
                <a16:creationId xmlns:a16="http://schemas.microsoft.com/office/drawing/2014/main" id="{0AFBEF64-AEAA-4339-97A0-54D97A2BFB14}"/>
              </a:ext>
            </a:extLst>
          </p:cNvPr>
          <p:cNvPicPr>
            <a:picLocks noChangeAspect="1"/>
          </p:cNvPicPr>
          <p:nvPr/>
        </p:nvPicPr>
        <p:blipFill>
          <a:blip r:embed="rId3"/>
          <a:stretch>
            <a:fillRect/>
          </a:stretch>
        </p:blipFill>
        <p:spPr>
          <a:xfrm>
            <a:off x="1527824" y="3933057"/>
            <a:ext cx="9144000" cy="2132475"/>
          </a:xfrm>
          <a:prstGeom prst="rect">
            <a:avLst/>
          </a:prstGeom>
        </p:spPr>
      </p:pic>
      <p:sp>
        <p:nvSpPr>
          <p:cNvPr id="4" name="Rectangle: Rounded Corners 3">
            <a:extLst>
              <a:ext uri="{FF2B5EF4-FFF2-40B4-BE49-F238E27FC236}">
                <a16:creationId xmlns:a16="http://schemas.microsoft.com/office/drawing/2014/main" id="{DAED1475-B6B9-4E1D-B399-281972586804}"/>
              </a:ext>
            </a:extLst>
          </p:cNvPr>
          <p:cNvSpPr/>
          <p:nvPr/>
        </p:nvSpPr>
        <p:spPr bwMode="auto">
          <a:xfrm>
            <a:off x="1703512" y="1772816"/>
            <a:ext cx="2016224" cy="360040"/>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CA" sz="2400" dirty="0">
              <a:latin typeface="Times" pitchFamily="-32" charset="0"/>
            </a:endParaRPr>
          </a:p>
        </p:txBody>
      </p:sp>
      <p:sp>
        <p:nvSpPr>
          <p:cNvPr id="5" name="Callout: Up Arrow 4">
            <a:extLst>
              <a:ext uri="{FF2B5EF4-FFF2-40B4-BE49-F238E27FC236}">
                <a16:creationId xmlns:a16="http://schemas.microsoft.com/office/drawing/2014/main" id="{AC46FE4B-A9DF-4AB7-9CAC-D7A902179B21}"/>
              </a:ext>
            </a:extLst>
          </p:cNvPr>
          <p:cNvSpPr/>
          <p:nvPr/>
        </p:nvSpPr>
        <p:spPr bwMode="auto">
          <a:xfrm>
            <a:off x="8472264" y="5445225"/>
            <a:ext cx="1656184" cy="1081169"/>
          </a:xfrm>
          <a:prstGeom prst="upArrowCallou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100" dirty="0">
                <a:solidFill>
                  <a:schemeClr val="bg1"/>
                </a:solidFill>
                <a:latin typeface="Calibri" panose="020F0502020204030204" pitchFamily="34" charset="0"/>
                <a:cs typeface="Calibri" panose="020F0502020204030204" pitchFamily="34" charset="0"/>
              </a:rPr>
              <a:t>Request the book and it will be delivered to Concordia for your use  </a:t>
            </a:r>
            <a:endParaRPr lang="en-CA" sz="1100" dirty="0">
              <a:solidFill>
                <a:schemeClr val="bg1"/>
              </a:solidFill>
              <a:latin typeface="Calibri" panose="020F0502020204030204" pitchFamily="34" charset="0"/>
              <a:cs typeface="Calibri" panose="020F0502020204030204" pitchFamily="34" charset="0"/>
            </a:endParaRPr>
          </a:p>
        </p:txBody>
      </p:sp>
      <p:sp>
        <p:nvSpPr>
          <p:cNvPr id="6" name="Arrow: Left 5">
            <a:extLst>
              <a:ext uri="{FF2B5EF4-FFF2-40B4-BE49-F238E27FC236}">
                <a16:creationId xmlns:a16="http://schemas.microsoft.com/office/drawing/2014/main" id="{C9D9B5D9-B6C1-44F6-A0ED-3284B4545C13}"/>
              </a:ext>
            </a:extLst>
          </p:cNvPr>
          <p:cNvSpPr/>
          <p:nvPr/>
        </p:nvSpPr>
        <p:spPr bwMode="auto">
          <a:xfrm>
            <a:off x="6816080" y="2708920"/>
            <a:ext cx="288032" cy="216024"/>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CA" sz="2400" dirty="0">
              <a:latin typeface="Times" pitchFamily="-32" charset="0"/>
            </a:endParaRPr>
          </a:p>
        </p:txBody>
      </p:sp>
    </p:spTree>
    <p:extLst>
      <p:ext uri="{BB962C8B-B14F-4D97-AF65-F5344CB8AC3E}">
        <p14:creationId xmlns:p14="http://schemas.microsoft.com/office/powerpoint/2010/main" val="34126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F2D2-F1F2-40F5-84EA-BCC86CE657FC}"/>
              </a:ext>
            </a:extLst>
          </p:cNvPr>
          <p:cNvSpPr>
            <a:spLocks noGrp="1"/>
          </p:cNvSpPr>
          <p:nvPr>
            <p:ph type="title"/>
          </p:nvPr>
        </p:nvSpPr>
        <p:spPr/>
        <p:txBody>
          <a:bodyPr/>
          <a:lstStyle/>
          <a:p>
            <a:r>
              <a:rPr lang="en-US" dirty="0"/>
              <a:t>Request a book via Interlibrary Loan</a:t>
            </a:r>
            <a:endParaRPr lang="en-CA" dirty="0"/>
          </a:p>
        </p:txBody>
      </p:sp>
      <p:pic>
        <p:nvPicPr>
          <p:cNvPr id="8" name="Picture 7">
            <a:extLst>
              <a:ext uri="{FF2B5EF4-FFF2-40B4-BE49-F238E27FC236}">
                <a16:creationId xmlns:a16="http://schemas.microsoft.com/office/drawing/2014/main" id="{9D152AFD-66A0-4BCB-BDBB-96CC2E1A140B}"/>
              </a:ext>
            </a:extLst>
          </p:cNvPr>
          <p:cNvPicPr>
            <a:picLocks noChangeAspect="1"/>
          </p:cNvPicPr>
          <p:nvPr/>
        </p:nvPicPr>
        <p:blipFill>
          <a:blip r:embed="rId2"/>
          <a:stretch>
            <a:fillRect/>
          </a:stretch>
        </p:blipFill>
        <p:spPr>
          <a:xfrm>
            <a:off x="532257" y="2066925"/>
            <a:ext cx="11334750" cy="2724150"/>
          </a:xfrm>
          <a:prstGeom prst="rect">
            <a:avLst/>
          </a:prstGeom>
        </p:spPr>
      </p:pic>
      <p:cxnSp>
        <p:nvCxnSpPr>
          <p:cNvPr id="6" name="Straight Arrow Connector 5">
            <a:extLst>
              <a:ext uri="{FF2B5EF4-FFF2-40B4-BE49-F238E27FC236}">
                <a16:creationId xmlns:a16="http://schemas.microsoft.com/office/drawing/2014/main" id="{50A29699-4EF6-4924-961B-2CC71F49C9DE}"/>
              </a:ext>
            </a:extLst>
          </p:cNvPr>
          <p:cNvCxnSpPr/>
          <p:nvPr/>
        </p:nvCxnSpPr>
        <p:spPr>
          <a:xfrm flipV="1">
            <a:off x="7684654" y="3761509"/>
            <a:ext cx="1339272" cy="43771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6CEF827-627F-4AE7-AECD-1CA77164A3CA}"/>
              </a:ext>
            </a:extLst>
          </p:cNvPr>
          <p:cNvPicPr>
            <a:picLocks noChangeAspect="1"/>
          </p:cNvPicPr>
          <p:nvPr/>
        </p:nvPicPr>
        <p:blipFill>
          <a:blip r:embed="rId3"/>
          <a:stretch>
            <a:fillRect/>
          </a:stretch>
        </p:blipFill>
        <p:spPr>
          <a:xfrm>
            <a:off x="987714" y="4791075"/>
            <a:ext cx="3086100" cy="1971675"/>
          </a:xfrm>
          <a:prstGeom prst="rect">
            <a:avLst/>
          </a:prstGeom>
        </p:spPr>
      </p:pic>
      <p:sp>
        <p:nvSpPr>
          <p:cNvPr id="10" name="Callout: Left Arrow 9">
            <a:extLst>
              <a:ext uri="{FF2B5EF4-FFF2-40B4-BE49-F238E27FC236}">
                <a16:creationId xmlns:a16="http://schemas.microsoft.com/office/drawing/2014/main" id="{0657F70B-F2F4-4C98-9C48-A290DBF2E660}"/>
              </a:ext>
            </a:extLst>
          </p:cNvPr>
          <p:cNvSpPr/>
          <p:nvPr/>
        </p:nvSpPr>
        <p:spPr>
          <a:xfrm>
            <a:off x="3837982" y="4756049"/>
            <a:ext cx="4516035" cy="181596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found this book searching in ‘Libraries worldwide’ and it is not in Concordia’s collection, or in any Quebec university libraries</a:t>
            </a:r>
            <a:endParaRPr lang="en-CA" dirty="0"/>
          </a:p>
        </p:txBody>
      </p:sp>
    </p:spTree>
    <p:extLst>
      <p:ext uri="{BB962C8B-B14F-4D97-AF65-F5344CB8AC3E}">
        <p14:creationId xmlns:p14="http://schemas.microsoft.com/office/powerpoint/2010/main" val="34048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C4CD5F-ABA7-42E4-B9B9-803A8AF1A665}"/>
              </a:ext>
            </a:extLst>
          </p:cNvPr>
          <p:cNvPicPr>
            <a:picLocks noChangeAspect="1"/>
          </p:cNvPicPr>
          <p:nvPr/>
        </p:nvPicPr>
        <p:blipFill>
          <a:blip r:embed="rId2"/>
          <a:stretch>
            <a:fillRect/>
          </a:stretch>
        </p:blipFill>
        <p:spPr>
          <a:xfrm>
            <a:off x="1499758" y="0"/>
            <a:ext cx="9192484" cy="6858000"/>
          </a:xfrm>
          <a:prstGeom prst="rect">
            <a:avLst/>
          </a:prstGeom>
        </p:spPr>
      </p:pic>
      <p:sp>
        <p:nvSpPr>
          <p:cNvPr id="5" name="Arrow: Left 4">
            <a:extLst>
              <a:ext uri="{FF2B5EF4-FFF2-40B4-BE49-F238E27FC236}">
                <a16:creationId xmlns:a16="http://schemas.microsoft.com/office/drawing/2014/main" id="{F01B5806-8207-43C7-820E-F470D5E7E8CB}"/>
              </a:ext>
            </a:extLst>
          </p:cNvPr>
          <p:cNvSpPr/>
          <p:nvPr/>
        </p:nvSpPr>
        <p:spPr>
          <a:xfrm>
            <a:off x="5227782" y="2937164"/>
            <a:ext cx="621146" cy="3971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Arrow: Left 5">
            <a:extLst>
              <a:ext uri="{FF2B5EF4-FFF2-40B4-BE49-F238E27FC236}">
                <a16:creationId xmlns:a16="http://schemas.microsoft.com/office/drawing/2014/main" id="{15789E67-EB58-42CD-9561-3DB4338B9AF2}"/>
              </a:ext>
            </a:extLst>
          </p:cNvPr>
          <p:cNvSpPr/>
          <p:nvPr/>
        </p:nvSpPr>
        <p:spPr>
          <a:xfrm>
            <a:off x="5227782" y="3787655"/>
            <a:ext cx="621146" cy="3971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Rounded Corners 6">
            <a:extLst>
              <a:ext uri="{FF2B5EF4-FFF2-40B4-BE49-F238E27FC236}">
                <a16:creationId xmlns:a16="http://schemas.microsoft.com/office/drawing/2014/main" id="{8863FB84-2CE2-43DF-8C41-74B5000C36B7}"/>
              </a:ext>
            </a:extLst>
          </p:cNvPr>
          <p:cNvSpPr/>
          <p:nvPr/>
        </p:nvSpPr>
        <p:spPr>
          <a:xfrm>
            <a:off x="5966847" y="2626963"/>
            <a:ext cx="2766448" cy="80203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3652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BD20EE-C0E9-42E7-A504-B0BF81836B89}"/>
              </a:ext>
            </a:extLst>
          </p:cNvPr>
          <p:cNvPicPr>
            <a:picLocks noChangeAspect="1"/>
          </p:cNvPicPr>
          <p:nvPr/>
        </p:nvPicPr>
        <p:blipFill>
          <a:blip r:embed="rId2"/>
          <a:stretch>
            <a:fillRect/>
          </a:stretch>
        </p:blipFill>
        <p:spPr>
          <a:xfrm>
            <a:off x="23812" y="1905000"/>
            <a:ext cx="12144375" cy="3048000"/>
          </a:xfrm>
          <a:prstGeom prst="rect">
            <a:avLst/>
          </a:prstGeom>
        </p:spPr>
      </p:pic>
      <p:cxnSp>
        <p:nvCxnSpPr>
          <p:cNvPr id="4" name="Straight Arrow Connector 3">
            <a:extLst>
              <a:ext uri="{FF2B5EF4-FFF2-40B4-BE49-F238E27FC236}">
                <a16:creationId xmlns:a16="http://schemas.microsoft.com/office/drawing/2014/main" id="{8CB3DEE7-FB3F-4561-BBBE-70E9FB9A53D9}"/>
              </a:ext>
            </a:extLst>
          </p:cNvPr>
          <p:cNvCxnSpPr/>
          <p:nvPr/>
        </p:nvCxnSpPr>
        <p:spPr>
          <a:xfrm flipH="1">
            <a:off x="1334029" y="3731803"/>
            <a:ext cx="554182" cy="26785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221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18A563-6965-4988-9377-2774564B3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9238"/>
            <a:ext cx="12192000" cy="381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A8E494C-B5C9-4A13-B13F-207043A8EA88}"/>
              </a:ext>
            </a:extLst>
          </p:cNvPr>
          <p:cNvPicPr>
            <a:picLocks noChangeAspect="1"/>
          </p:cNvPicPr>
          <p:nvPr/>
        </p:nvPicPr>
        <p:blipFill>
          <a:blip r:embed="rId3"/>
          <a:stretch>
            <a:fillRect/>
          </a:stretch>
        </p:blipFill>
        <p:spPr>
          <a:xfrm>
            <a:off x="537440" y="3428999"/>
            <a:ext cx="4246995" cy="2328997"/>
          </a:xfrm>
          <a:prstGeom prst="rect">
            <a:avLst/>
          </a:prstGeom>
        </p:spPr>
      </p:pic>
      <p:sp>
        <p:nvSpPr>
          <p:cNvPr id="3" name="TextBox 2">
            <a:extLst>
              <a:ext uri="{FF2B5EF4-FFF2-40B4-BE49-F238E27FC236}">
                <a16:creationId xmlns:a16="http://schemas.microsoft.com/office/drawing/2014/main" id="{003C9C23-693A-4AA9-B643-1E5C6D6F61B4}"/>
              </a:ext>
            </a:extLst>
          </p:cNvPr>
          <p:cNvSpPr txBox="1"/>
          <p:nvPr/>
        </p:nvSpPr>
        <p:spPr>
          <a:xfrm>
            <a:off x="1950517" y="6041232"/>
            <a:ext cx="8405091" cy="400110"/>
          </a:xfrm>
          <a:prstGeom prst="rect">
            <a:avLst/>
          </a:prstGeom>
          <a:noFill/>
        </p:spPr>
        <p:txBody>
          <a:bodyPr wrap="square" rtlCol="0">
            <a:spAutoFit/>
          </a:bodyPr>
          <a:lstStyle/>
          <a:p>
            <a:pPr algn="ctr"/>
            <a:r>
              <a:rPr lang="en-CA" sz="2000" b="1" dirty="0"/>
              <a:t>Check the status of your request under the "Requests" tab.​</a:t>
            </a:r>
          </a:p>
        </p:txBody>
      </p:sp>
    </p:spTree>
    <p:extLst>
      <p:ext uri="{BB962C8B-B14F-4D97-AF65-F5344CB8AC3E}">
        <p14:creationId xmlns:p14="http://schemas.microsoft.com/office/powerpoint/2010/main" val="2383302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30DF520-DB2B-462B-A901-289322D9AFFE}"/>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95000"/>
                    <a:lumOff val="5000"/>
                  </a:schemeClr>
                </a:solidFill>
              </a:rPr>
              <a:t>Finding scholarly journal articles</a:t>
            </a:r>
            <a:endParaRPr lang="en-CA" sz="5400" dirty="0">
              <a:solidFill>
                <a:schemeClr val="bg1">
                  <a:lumMod val="95000"/>
                  <a:lumOff val="5000"/>
                </a:schemeClr>
              </a:solidFill>
            </a:endParaRPr>
          </a:p>
        </p:txBody>
      </p:sp>
    </p:spTree>
    <p:extLst>
      <p:ext uri="{BB962C8B-B14F-4D97-AF65-F5344CB8AC3E}">
        <p14:creationId xmlns:p14="http://schemas.microsoft.com/office/powerpoint/2010/main" val="46810004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29B8FF-89DE-435E-8371-43D75435A352}"/>
              </a:ext>
            </a:extLst>
          </p:cNvPr>
          <p:cNvPicPr>
            <a:picLocks noChangeAspect="1"/>
          </p:cNvPicPr>
          <p:nvPr/>
        </p:nvPicPr>
        <p:blipFill>
          <a:blip r:embed="rId2"/>
          <a:stretch>
            <a:fillRect/>
          </a:stretch>
        </p:blipFill>
        <p:spPr>
          <a:xfrm>
            <a:off x="2818323" y="126619"/>
            <a:ext cx="6092891" cy="6604761"/>
          </a:xfrm>
          <a:prstGeom prst="rect">
            <a:avLst/>
          </a:prstGeom>
        </p:spPr>
      </p:pic>
      <p:sp>
        <p:nvSpPr>
          <p:cNvPr id="7" name="Arrow: Pentagon 6">
            <a:extLst>
              <a:ext uri="{FF2B5EF4-FFF2-40B4-BE49-F238E27FC236}">
                <a16:creationId xmlns:a16="http://schemas.microsoft.com/office/drawing/2014/main" id="{63BB7449-F642-44EC-A590-ABE39B2D27DC}"/>
              </a:ext>
            </a:extLst>
          </p:cNvPr>
          <p:cNvSpPr/>
          <p:nvPr/>
        </p:nvSpPr>
        <p:spPr>
          <a:xfrm>
            <a:off x="422031" y="3126154"/>
            <a:ext cx="2454031" cy="15552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Political Science Complete is the best place to start your journal article research</a:t>
            </a:r>
            <a:endParaRPr lang="en-CA" dirty="0"/>
          </a:p>
        </p:txBody>
      </p:sp>
    </p:spTree>
    <p:extLst>
      <p:ext uri="{BB962C8B-B14F-4D97-AF65-F5344CB8AC3E}">
        <p14:creationId xmlns:p14="http://schemas.microsoft.com/office/powerpoint/2010/main" val="2348581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D35152-CD84-45A2-9256-81FB912EC052}"/>
              </a:ext>
            </a:extLst>
          </p:cNvPr>
          <p:cNvPicPr>
            <a:picLocks noChangeAspect="1"/>
          </p:cNvPicPr>
          <p:nvPr/>
        </p:nvPicPr>
        <p:blipFill>
          <a:blip r:embed="rId2"/>
          <a:stretch>
            <a:fillRect/>
          </a:stretch>
        </p:blipFill>
        <p:spPr>
          <a:xfrm>
            <a:off x="909249" y="3523475"/>
            <a:ext cx="2181225" cy="3086100"/>
          </a:xfrm>
          <a:prstGeom prst="rect">
            <a:avLst/>
          </a:prstGeom>
        </p:spPr>
      </p:pic>
      <p:pic>
        <p:nvPicPr>
          <p:cNvPr id="7" name="Picture 6">
            <a:extLst>
              <a:ext uri="{FF2B5EF4-FFF2-40B4-BE49-F238E27FC236}">
                <a16:creationId xmlns:a16="http://schemas.microsoft.com/office/drawing/2014/main" id="{0FB37760-DB46-454A-B791-EB35FDFB8214}"/>
              </a:ext>
            </a:extLst>
          </p:cNvPr>
          <p:cNvPicPr>
            <a:picLocks noChangeAspect="1"/>
          </p:cNvPicPr>
          <p:nvPr/>
        </p:nvPicPr>
        <p:blipFill>
          <a:blip r:embed="rId3"/>
          <a:stretch>
            <a:fillRect/>
          </a:stretch>
        </p:blipFill>
        <p:spPr>
          <a:xfrm>
            <a:off x="4133266" y="3650893"/>
            <a:ext cx="2152650" cy="2486025"/>
          </a:xfrm>
          <a:prstGeom prst="rect">
            <a:avLst/>
          </a:prstGeom>
        </p:spPr>
      </p:pic>
      <p:sp>
        <p:nvSpPr>
          <p:cNvPr id="9" name="Arrow: Right 8">
            <a:extLst>
              <a:ext uri="{FF2B5EF4-FFF2-40B4-BE49-F238E27FC236}">
                <a16:creationId xmlns:a16="http://schemas.microsoft.com/office/drawing/2014/main" id="{AA21B4F1-8FA5-4ED7-97B1-DD339D217AA4}"/>
              </a:ext>
            </a:extLst>
          </p:cNvPr>
          <p:cNvSpPr/>
          <p:nvPr/>
        </p:nvSpPr>
        <p:spPr>
          <a:xfrm>
            <a:off x="5183154" y="5839650"/>
            <a:ext cx="1825692" cy="37322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13FCC01C-C8C5-4818-A16A-E72542DEBE0F}"/>
              </a:ext>
            </a:extLst>
          </p:cNvPr>
          <p:cNvPicPr>
            <a:picLocks noChangeAspect="1"/>
          </p:cNvPicPr>
          <p:nvPr/>
        </p:nvPicPr>
        <p:blipFill>
          <a:blip r:embed="rId4"/>
          <a:stretch>
            <a:fillRect/>
          </a:stretch>
        </p:blipFill>
        <p:spPr>
          <a:xfrm>
            <a:off x="318503" y="54332"/>
            <a:ext cx="8591550" cy="3152775"/>
          </a:xfrm>
          <a:prstGeom prst="rect">
            <a:avLst/>
          </a:prstGeom>
        </p:spPr>
      </p:pic>
      <p:pic>
        <p:nvPicPr>
          <p:cNvPr id="11" name="Picture 10">
            <a:extLst>
              <a:ext uri="{FF2B5EF4-FFF2-40B4-BE49-F238E27FC236}">
                <a16:creationId xmlns:a16="http://schemas.microsoft.com/office/drawing/2014/main" id="{C768A7B9-6B43-402C-B2F8-C9A9C2B7B552}"/>
              </a:ext>
            </a:extLst>
          </p:cNvPr>
          <p:cNvPicPr>
            <a:picLocks noChangeAspect="1"/>
          </p:cNvPicPr>
          <p:nvPr/>
        </p:nvPicPr>
        <p:blipFill>
          <a:blip r:embed="rId5"/>
          <a:stretch>
            <a:fillRect/>
          </a:stretch>
        </p:blipFill>
        <p:spPr>
          <a:xfrm>
            <a:off x="7195127" y="2635982"/>
            <a:ext cx="4749458" cy="41064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63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614CDC-07ED-41EF-B2D8-2B8C4E375AEE}"/>
              </a:ext>
            </a:extLst>
          </p:cNvPr>
          <p:cNvPicPr>
            <a:picLocks noChangeAspect="1"/>
          </p:cNvPicPr>
          <p:nvPr/>
        </p:nvPicPr>
        <p:blipFill>
          <a:blip r:embed="rId2"/>
          <a:stretch>
            <a:fillRect/>
          </a:stretch>
        </p:blipFill>
        <p:spPr>
          <a:xfrm>
            <a:off x="0" y="199614"/>
            <a:ext cx="12192000" cy="6458772"/>
          </a:xfrm>
          <a:prstGeom prst="rect">
            <a:avLst/>
          </a:prstGeom>
        </p:spPr>
      </p:pic>
      <p:sp>
        <p:nvSpPr>
          <p:cNvPr id="5" name="Callout: Up Arrow 4">
            <a:extLst>
              <a:ext uri="{FF2B5EF4-FFF2-40B4-BE49-F238E27FC236}">
                <a16:creationId xmlns:a16="http://schemas.microsoft.com/office/drawing/2014/main" id="{A57AB01C-C204-4D58-ADCC-5CC249C1C908}"/>
              </a:ext>
            </a:extLst>
          </p:cNvPr>
          <p:cNvSpPr/>
          <p:nvPr/>
        </p:nvSpPr>
        <p:spPr>
          <a:xfrm>
            <a:off x="83258" y="1022062"/>
            <a:ext cx="1492898" cy="2330738"/>
          </a:xfrm>
          <a:prstGeom prst="up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Use find it @ Concordia to find the article if the PDF is not in the database</a:t>
            </a:r>
            <a:endParaRPr lang="en-CA" sz="1600" dirty="0"/>
          </a:p>
        </p:txBody>
      </p:sp>
      <p:pic>
        <p:nvPicPr>
          <p:cNvPr id="6" name="Picture 5">
            <a:extLst>
              <a:ext uri="{FF2B5EF4-FFF2-40B4-BE49-F238E27FC236}">
                <a16:creationId xmlns:a16="http://schemas.microsoft.com/office/drawing/2014/main" id="{23545186-14E9-4825-9D6C-4CA056DE6AC5}"/>
              </a:ext>
            </a:extLst>
          </p:cNvPr>
          <p:cNvPicPr>
            <a:picLocks noChangeAspect="1"/>
          </p:cNvPicPr>
          <p:nvPr/>
        </p:nvPicPr>
        <p:blipFill>
          <a:blip r:embed="rId3"/>
          <a:stretch>
            <a:fillRect/>
          </a:stretch>
        </p:blipFill>
        <p:spPr>
          <a:xfrm>
            <a:off x="1907076" y="328491"/>
            <a:ext cx="8924925" cy="6419850"/>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2615972E-A2CA-4290-A556-F5E24B24325B}"/>
              </a:ext>
            </a:extLst>
          </p:cNvPr>
          <p:cNvSpPr/>
          <p:nvPr/>
        </p:nvSpPr>
        <p:spPr>
          <a:xfrm>
            <a:off x="2899508" y="4478215"/>
            <a:ext cx="1148861" cy="5236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1B9CED36-633F-48F7-9DAB-DC6AE660CA02}"/>
              </a:ext>
            </a:extLst>
          </p:cNvPr>
          <p:cNvPicPr>
            <a:picLocks noChangeAspect="1"/>
          </p:cNvPicPr>
          <p:nvPr/>
        </p:nvPicPr>
        <p:blipFill>
          <a:blip r:embed="rId4"/>
          <a:stretch>
            <a:fillRect/>
          </a:stretch>
        </p:blipFill>
        <p:spPr>
          <a:xfrm>
            <a:off x="2021871" y="0"/>
            <a:ext cx="8148258" cy="6858000"/>
          </a:xfrm>
          <a:prstGeom prst="rect">
            <a:avLst/>
          </a:prstGeom>
        </p:spPr>
      </p:pic>
    </p:spTree>
    <p:extLst>
      <p:ext uri="{BB962C8B-B14F-4D97-AF65-F5344CB8AC3E}">
        <p14:creationId xmlns:p14="http://schemas.microsoft.com/office/powerpoint/2010/main" val="230431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t coloured question marks">
            <a:extLst>
              <a:ext uri="{FF2B5EF4-FFF2-40B4-BE49-F238E27FC236}">
                <a16:creationId xmlns:a16="http://schemas.microsoft.com/office/drawing/2014/main" id="{C0D1A35E-DAE6-7066-1C68-7EF2D5F8F22A}"/>
              </a:ext>
            </a:extLst>
          </p:cNvPr>
          <p:cNvPicPr>
            <a:picLocks noChangeAspect="1"/>
          </p:cNvPicPr>
          <p:nvPr/>
        </p:nvPicPr>
        <p:blipFill rotWithShape="1">
          <a:blip r:embed="rId2"/>
          <a:srcRect l="16292" r="1742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219C4519-C938-43F1-84EE-60177D79B40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dirty="0"/>
              <a:t>What is peer review? </a:t>
            </a:r>
            <a:br>
              <a:rPr lang="en-US" sz="3700" dirty="0"/>
            </a:br>
            <a:br>
              <a:rPr lang="en-US" sz="3700" dirty="0"/>
            </a:br>
            <a:r>
              <a:rPr lang="en-US" sz="3700" dirty="0"/>
              <a:t>What are peer reviewed, scholarly articles?</a:t>
            </a:r>
          </a:p>
        </p:txBody>
      </p:sp>
    </p:spTree>
    <p:extLst>
      <p:ext uri="{BB962C8B-B14F-4D97-AF65-F5344CB8AC3E}">
        <p14:creationId xmlns:p14="http://schemas.microsoft.com/office/powerpoint/2010/main" val="131760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838200" y="365125"/>
            <a:ext cx="5387502" cy="1325563"/>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371475" y="1690688"/>
            <a:ext cx="6000750" cy="4802187"/>
          </a:xfrm>
        </p:spPr>
        <p:txBody>
          <a:bodyPr>
            <a:normAutofit/>
          </a:bodyPr>
          <a:lstStyle/>
          <a:p>
            <a:pPr marL="0" indent="0">
              <a:buNone/>
              <a:defRPr/>
            </a:pPr>
            <a:r>
              <a:rPr lang="en-US" sz="1700" b="1" dirty="0"/>
              <a:t>Your student card is your library card.  </a:t>
            </a:r>
          </a:p>
          <a:p>
            <a:pPr marL="0" indent="0">
              <a:buNone/>
              <a:defRPr/>
            </a:pPr>
            <a:r>
              <a:rPr lang="en-US" sz="1700" dirty="0"/>
              <a:t>You need it to:</a:t>
            </a:r>
          </a:p>
          <a:p>
            <a:pPr>
              <a:defRPr/>
            </a:pPr>
            <a:r>
              <a:rPr lang="en-US" sz="1700" dirty="0"/>
              <a:t> borrow books (</a:t>
            </a:r>
            <a:r>
              <a:rPr lang="en-US" sz="1700" dirty="0">
                <a:hlinkClick r:id="rId2"/>
              </a:rPr>
              <a:t>up to 100 a time</a:t>
            </a:r>
            <a:r>
              <a:rPr lang="en-US" sz="1700" dirty="0"/>
              <a:t>)</a:t>
            </a:r>
          </a:p>
          <a:p>
            <a:pPr>
              <a:defRPr/>
            </a:pPr>
            <a:r>
              <a:rPr lang="en-US" sz="1700" dirty="0"/>
              <a:t>borrow a laptop and </a:t>
            </a:r>
            <a:r>
              <a:rPr lang="en-US" sz="1700" dirty="0">
                <a:hlinkClick r:id="rId3"/>
              </a:rPr>
              <a:t>other technology  </a:t>
            </a:r>
            <a:r>
              <a:rPr lang="en-US" sz="1700" dirty="0"/>
              <a:t>(for 24 hours)</a:t>
            </a:r>
          </a:p>
          <a:p>
            <a:pPr>
              <a:defRPr/>
            </a:pPr>
            <a:r>
              <a:rPr lang="en-US" sz="1700" dirty="0"/>
              <a:t>print on campus (</a:t>
            </a:r>
            <a:r>
              <a:rPr lang="en-US" sz="1700" dirty="0">
                <a:hlinkClick r:id="rId4"/>
              </a:rPr>
              <a:t>add money to your Dprint account</a:t>
            </a:r>
            <a:r>
              <a:rPr lang="en-US" sz="1700" dirty="0"/>
              <a:t>)</a:t>
            </a:r>
          </a:p>
          <a:p>
            <a:pPr>
              <a:defRPr/>
            </a:pPr>
            <a:r>
              <a:rPr lang="en-US" sz="1700" dirty="0"/>
              <a:t>access the library overnight during 24/7 hours.</a:t>
            </a:r>
          </a:p>
          <a:p>
            <a:pPr marL="45720" indent="0">
              <a:buNone/>
              <a:defRPr/>
            </a:pPr>
            <a:endParaRPr lang="en-US" sz="1700" dirty="0"/>
          </a:p>
          <a:p>
            <a:pPr marL="0" indent="0">
              <a:buNone/>
              <a:defRPr/>
            </a:pPr>
            <a:r>
              <a:rPr lang="en-US" sz="1700" dirty="0"/>
              <a:t> Webster library has </a:t>
            </a:r>
            <a:r>
              <a:rPr lang="en-US" sz="1700" dirty="0">
                <a:hlinkClick r:id="rId5"/>
              </a:rPr>
              <a:t>5 book scanners </a:t>
            </a:r>
            <a:r>
              <a:rPr lang="en-US" sz="1700" dirty="0"/>
              <a:t> (And Vanier has 2!) that can be used for free to scan chapters from our print books and email them to yourself as a PDF.</a:t>
            </a:r>
          </a:p>
          <a:p>
            <a:pPr marL="0" indent="0">
              <a:buNone/>
              <a:defRPr/>
            </a:pPr>
            <a:endParaRPr lang="en-US" sz="1700" dirty="0"/>
          </a:p>
          <a:p>
            <a:pPr marL="0" indent="0">
              <a:buNone/>
              <a:defRPr/>
            </a:pPr>
            <a:r>
              <a:rPr lang="en-US" sz="1700" dirty="0"/>
              <a:t> To use Library databases, access online articles and ebooks when you are </a:t>
            </a:r>
            <a:r>
              <a:rPr lang="en-US" sz="1700" b="1" dirty="0"/>
              <a:t>off campus</a:t>
            </a:r>
            <a:r>
              <a:rPr lang="en-US" sz="1700" dirty="0"/>
              <a:t>, login with your MyConcordia Netname and password.</a:t>
            </a:r>
            <a:endParaRPr lang="en-CA" sz="1700" dirty="0"/>
          </a:p>
          <a:p>
            <a:endParaRPr lang="en-CA" sz="15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17326" r="158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0"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3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9323-A1D5-446C-9705-6A1238FFF4E3}"/>
              </a:ext>
            </a:extLst>
          </p:cNvPr>
          <p:cNvSpPr>
            <a:spLocks noGrp="1"/>
          </p:cNvSpPr>
          <p:nvPr>
            <p:ph type="title" idx="4294967295"/>
          </p:nvPr>
        </p:nvSpPr>
        <p:spPr>
          <a:xfrm>
            <a:off x="1524003" y="1999615"/>
            <a:ext cx="9144000" cy="2764028"/>
          </a:xfrm>
        </p:spPr>
        <p:txBody>
          <a:bodyPr vert="horz" lIns="91440" tIns="45720" rIns="91440" bIns="45720" rtlCol="0" anchor="ctr">
            <a:noAutofit/>
          </a:bodyPr>
          <a:lstStyle/>
          <a:p>
            <a:pPr marL="45720" indent="0" algn="ctr"/>
            <a:r>
              <a:rPr lang="en-US" sz="2000" dirty="0"/>
              <a:t>Has the article gone through the peer review process?</a:t>
            </a:r>
            <a:br>
              <a:rPr lang="en-US" sz="2000" dirty="0"/>
            </a:br>
            <a:r>
              <a:rPr lang="en-US" sz="2000" b="1" dirty="0"/>
              <a:t>What is peer review?</a:t>
            </a:r>
            <a:br>
              <a:rPr lang="en-US" sz="2000" b="1" dirty="0"/>
            </a:br>
            <a:br>
              <a:rPr lang="en-US" sz="2000" dirty="0"/>
            </a:br>
            <a:r>
              <a:rPr lang="en-US" sz="2000" dirty="0"/>
              <a:t>Peer review is a system used to decide if an article should be published in a peer-reviewed journal. Each paper submitted to a peer-reviewed journal is read and evaluated by experts in the article’s subject area. </a:t>
            </a:r>
            <a:br>
              <a:rPr lang="en-US" sz="2000" dirty="0"/>
            </a:br>
            <a:br>
              <a:rPr lang="en-US" sz="2000" dirty="0"/>
            </a:br>
            <a:r>
              <a:rPr lang="en-US" sz="2000" dirty="0"/>
              <a:t>The reviewers assess the article’s validity, importance, and originality, and then recommend whether it should be printed in the journal. </a:t>
            </a:r>
            <a:br>
              <a:rPr lang="en-US" sz="2000" dirty="0"/>
            </a:br>
            <a:br>
              <a:rPr lang="en-US" sz="2000" dirty="0"/>
            </a:br>
            <a:r>
              <a:rPr lang="en-US" sz="2000" dirty="0"/>
              <a:t>The reviewers’ suggestions are considered by the journal’s editor, who makes the final decision about whether to accept or reject the article.</a:t>
            </a:r>
            <a:br>
              <a:rPr lang="en-US" sz="2000" dirty="0"/>
            </a:br>
            <a:br>
              <a:rPr lang="en-US" sz="2400" dirty="0"/>
            </a:br>
            <a:br>
              <a:rPr lang="en-US" sz="2400" dirty="0"/>
            </a:br>
            <a:r>
              <a:rPr lang="en-US" sz="2400" b="1" dirty="0">
                <a:hlinkClick r:id="rId2"/>
              </a:rPr>
              <a:t>Criteria for evaluating academic or scholarly articles</a:t>
            </a:r>
            <a:br>
              <a:rPr lang="en-US" sz="2400" b="1" dirty="0"/>
            </a:br>
            <a:endParaRPr lang="en-US" sz="2400" dirty="0"/>
          </a:p>
        </p:txBody>
      </p:sp>
    </p:spTree>
    <p:extLst>
      <p:ext uri="{BB962C8B-B14F-4D97-AF65-F5344CB8AC3E}">
        <p14:creationId xmlns:p14="http://schemas.microsoft.com/office/powerpoint/2010/main" val="2544178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D56073-7372-4DEF-9695-EC1BADADFC3C}"/>
              </a:ext>
            </a:extLst>
          </p:cNvPr>
          <p:cNvPicPr>
            <a:picLocks noChangeAspect="1"/>
          </p:cNvPicPr>
          <p:nvPr/>
        </p:nvPicPr>
        <p:blipFill>
          <a:blip r:embed="rId2"/>
          <a:stretch>
            <a:fillRect/>
          </a:stretch>
        </p:blipFill>
        <p:spPr>
          <a:xfrm>
            <a:off x="0" y="420031"/>
            <a:ext cx="12192000" cy="6017937"/>
          </a:xfrm>
          <a:prstGeom prst="rect">
            <a:avLst/>
          </a:prstGeom>
        </p:spPr>
      </p:pic>
      <p:sp>
        <p:nvSpPr>
          <p:cNvPr id="7" name="Arrow: Left 6">
            <a:extLst>
              <a:ext uri="{FF2B5EF4-FFF2-40B4-BE49-F238E27FC236}">
                <a16:creationId xmlns:a16="http://schemas.microsoft.com/office/drawing/2014/main" id="{AC26DF6F-C675-409E-8CD3-1BB04F3F5E7E}"/>
              </a:ext>
            </a:extLst>
          </p:cNvPr>
          <p:cNvSpPr/>
          <p:nvPr/>
        </p:nvSpPr>
        <p:spPr>
          <a:xfrm>
            <a:off x="5812971" y="1458367"/>
            <a:ext cx="1418253" cy="29857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Author</a:t>
            </a:r>
            <a:endParaRPr lang="en-CA" dirty="0"/>
          </a:p>
        </p:txBody>
      </p:sp>
      <p:sp>
        <p:nvSpPr>
          <p:cNvPr id="8" name="Rectangle: Rounded Corners 7">
            <a:extLst>
              <a:ext uri="{FF2B5EF4-FFF2-40B4-BE49-F238E27FC236}">
                <a16:creationId xmlns:a16="http://schemas.microsoft.com/office/drawing/2014/main" id="{FCCF2680-810D-44AB-9D6A-6445AAFAB969}"/>
              </a:ext>
            </a:extLst>
          </p:cNvPr>
          <p:cNvSpPr/>
          <p:nvPr/>
        </p:nvSpPr>
        <p:spPr>
          <a:xfrm>
            <a:off x="1750646" y="5845908"/>
            <a:ext cx="3048000" cy="27353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Callout: Up Arrow 8">
            <a:extLst>
              <a:ext uri="{FF2B5EF4-FFF2-40B4-BE49-F238E27FC236}">
                <a16:creationId xmlns:a16="http://schemas.microsoft.com/office/drawing/2014/main" id="{AAF5767C-DAFA-40E5-86CA-831634D82555}"/>
              </a:ext>
            </a:extLst>
          </p:cNvPr>
          <p:cNvSpPr/>
          <p:nvPr/>
        </p:nvSpPr>
        <p:spPr>
          <a:xfrm>
            <a:off x="5203371" y="2024184"/>
            <a:ext cx="1219200" cy="13208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Length: 10-30 pages</a:t>
            </a:r>
            <a:endParaRPr lang="en-CA" dirty="0"/>
          </a:p>
        </p:txBody>
      </p:sp>
    </p:spTree>
    <p:extLst>
      <p:ext uri="{BB962C8B-B14F-4D97-AF65-F5344CB8AC3E}">
        <p14:creationId xmlns:p14="http://schemas.microsoft.com/office/powerpoint/2010/main" val="22411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02F5E8-E19E-419B-AC45-1C6E5E2E29F6}"/>
              </a:ext>
            </a:extLst>
          </p:cNvPr>
          <p:cNvPicPr>
            <a:picLocks noChangeAspect="1"/>
          </p:cNvPicPr>
          <p:nvPr/>
        </p:nvPicPr>
        <p:blipFill>
          <a:blip r:embed="rId2"/>
          <a:stretch>
            <a:fillRect/>
          </a:stretch>
        </p:blipFill>
        <p:spPr>
          <a:xfrm>
            <a:off x="7472581" y="0"/>
            <a:ext cx="4300780" cy="6858000"/>
          </a:xfrm>
          <a:prstGeom prst="rect">
            <a:avLst/>
          </a:prstGeom>
        </p:spPr>
      </p:pic>
      <p:pic>
        <p:nvPicPr>
          <p:cNvPr id="3" name="Picture 2">
            <a:extLst>
              <a:ext uri="{FF2B5EF4-FFF2-40B4-BE49-F238E27FC236}">
                <a16:creationId xmlns:a16="http://schemas.microsoft.com/office/drawing/2014/main" id="{5E8DD257-DF26-4F1C-95E2-A61F857DC679}"/>
              </a:ext>
            </a:extLst>
          </p:cNvPr>
          <p:cNvPicPr>
            <a:picLocks noChangeAspect="1"/>
          </p:cNvPicPr>
          <p:nvPr/>
        </p:nvPicPr>
        <p:blipFill>
          <a:blip r:embed="rId3"/>
          <a:stretch>
            <a:fillRect/>
          </a:stretch>
        </p:blipFill>
        <p:spPr>
          <a:xfrm>
            <a:off x="540648" y="0"/>
            <a:ext cx="4416270" cy="6858000"/>
          </a:xfrm>
          <a:prstGeom prst="rect">
            <a:avLst/>
          </a:prstGeom>
        </p:spPr>
      </p:pic>
      <p:sp>
        <p:nvSpPr>
          <p:cNvPr id="4" name="Callout: Left Arrow 3">
            <a:extLst>
              <a:ext uri="{FF2B5EF4-FFF2-40B4-BE49-F238E27FC236}">
                <a16:creationId xmlns:a16="http://schemas.microsoft.com/office/drawing/2014/main" id="{7D2F3AEE-751F-4C2C-A587-95D2F6ADC504}"/>
              </a:ext>
            </a:extLst>
          </p:cNvPr>
          <p:cNvSpPr/>
          <p:nvPr/>
        </p:nvSpPr>
        <p:spPr>
          <a:xfrm>
            <a:off x="3742583" y="66589"/>
            <a:ext cx="3729998" cy="95722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Structure: sections including abstract, intro, methods, literature review, conclusion</a:t>
            </a:r>
            <a:endParaRPr lang="en-CA" sz="1600" dirty="0"/>
          </a:p>
        </p:txBody>
      </p:sp>
      <p:sp>
        <p:nvSpPr>
          <p:cNvPr id="5" name="Rectangle: Rounded Corners 4">
            <a:extLst>
              <a:ext uri="{FF2B5EF4-FFF2-40B4-BE49-F238E27FC236}">
                <a16:creationId xmlns:a16="http://schemas.microsoft.com/office/drawing/2014/main" id="{2953D45E-65D8-4C74-A0B1-ACB1CB7D1951}"/>
              </a:ext>
            </a:extLst>
          </p:cNvPr>
          <p:cNvSpPr/>
          <p:nvPr/>
        </p:nvSpPr>
        <p:spPr>
          <a:xfrm>
            <a:off x="3540369" y="4087446"/>
            <a:ext cx="1000369" cy="22664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Rounded Corners 5">
            <a:extLst>
              <a:ext uri="{FF2B5EF4-FFF2-40B4-BE49-F238E27FC236}">
                <a16:creationId xmlns:a16="http://schemas.microsoft.com/office/drawing/2014/main" id="{4C5F77C4-742C-44CA-BD5D-10A31A176356}"/>
              </a:ext>
            </a:extLst>
          </p:cNvPr>
          <p:cNvSpPr/>
          <p:nvPr/>
        </p:nvSpPr>
        <p:spPr>
          <a:xfrm>
            <a:off x="2844800" y="4740030"/>
            <a:ext cx="773723" cy="22664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Rounded Corners 6">
            <a:extLst>
              <a:ext uri="{FF2B5EF4-FFF2-40B4-BE49-F238E27FC236}">
                <a16:creationId xmlns:a16="http://schemas.microsoft.com/office/drawing/2014/main" id="{92F6939D-2A1E-4CCC-B194-69C6E5216B25}"/>
              </a:ext>
            </a:extLst>
          </p:cNvPr>
          <p:cNvSpPr/>
          <p:nvPr/>
        </p:nvSpPr>
        <p:spPr>
          <a:xfrm>
            <a:off x="1645138" y="4603262"/>
            <a:ext cx="1973385" cy="15630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Rounded Corners 7">
            <a:extLst>
              <a:ext uri="{FF2B5EF4-FFF2-40B4-BE49-F238E27FC236}">
                <a16:creationId xmlns:a16="http://schemas.microsoft.com/office/drawing/2014/main" id="{EDACC0D0-D2CE-4315-B15E-D54693FC3B30}"/>
              </a:ext>
            </a:extLst>
          </p:cNvPr>
          <p:cNvSpPr/>
          <p:nvPr/>
        </p:nvSpPr>
        <p:spPr>
          <a:xfrm>
            <a:off x="540648" y="2547815"/>
            <a:ext cx="4172029" cy="143021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Rounded Corners 8">
            <a:extLst>
              <a:ext uri="{FF2B5EF4-FFF2-40B4-BE49-F238E27FC236}">
                <a16:creationId xmlns:a16="http://schemas.microsoft.com/office/drawing/2014/main" id="{0F3B2C90-1D13-4E3C-8722-1C0D1F822319}"/>
              </a:ext>
            </a:extLst>
          </p:cNvPr>
          <p:cNvSpPr/>
          <p:nvPr/>
        </p:nvSpPr>
        <p:spPr>
          <a:xfrm>
            <a:off x="4884615" y="2735385"/>
            <a:ext cx="1500554" cy="9572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Language &amp; audience</a:t>
            </a:r>
            <a:endParaRPr lang="en-CA" dirty="0"/>
          </a:p>
        </p:txBody>
      </p:sp>
      <p:sp>
        <p:nvSpPr>
          <p:cNvPr id="11" name="Arrow: Pentagon 10">
            <a:extLst>
              <a:ext uri="{FF2B5EF4-FFF2-40B4-BE49-F238E27FC236}">
                <a16:creationId xmlns:a16="http://schemas.microsoft.com/office/drawing/2014/main" id="{2F011DC6-0646-4D39-9E1D-1DAFB453FA65}"/>
              </a:ext>
            </a:extLst>
          </p:cNvPr>
          <p:cNvSpPr/>
          <p:nvPr/>
        </p:nvSpPr>
        <p:spPr>
          <a:xfrm>
            <a:off x="5634892" y="4087445"/>
            <a:ext cx="1728273" cy="196947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Extensive reference list ad citations </a:t>
            </a:r>
            <a:endParaRPr lang="en-CA" dirty="0"/>
          </a:p>
        </p:txBody>
      </p:sp>
    </p:spTree>
    <p:extLst>
      <p:ext uri="{BB962C8B-B14F-4D97-AF65-F5344CB8AC3E}">
        <p14:creationId xmlns:p14="http://schemas.microsoft.com/office/powerpoint/2010/main" val="108035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ECA165-98F8-4323-83A2-086922B6F0C5}"/>
              </a:ext>
            </a:extLst>
          </p:cNvPr>
          <p:cNvPicPr>
            <a:picLocks noChangeAspect="1"/>
          </p:cNvPicPr>
          <p:nvPr/>
        </p:nvPicPr>
        <p:blipFill>
          <a:blip r:embed="rId2"/>
          <a:stretch>
            <a:fillRect/>
          </a:stretch>
        </p:blipFill>
        <p:spPr>
          <a:xfrm>
            <a:off x="907841" y="0"/>
            <a:ext cx="10376317" cy="6858000"/>
          </a:xfrm>
          <a:prstGeom prst="rect">
            <a:avLst/>
          </a:prstGeom>
        </p:spPr>
      </p:pic>
    </p:spTree>
    <p:extLst>
      <p:ext uri="{BB962C8B-B14F-4D97-AF65-F5344CB8AC3E}">
        <p14:creationId xmlns:p14="http://schemas.microsoft.com/office/powerpoint/2010/main" val="3178832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2D6319-3E4A-4C06-919D-B96B5C761898}"/>
              </a:ext>
            </a:extLst>
          </p:cNvPr>
          <p:cNvPicPr>
            <a:picLocks noChangeAspect="1"/>
          </p:cNvPicPr>
          <p:nvPr/>
        </p:nvPicPr>
        <p:blipFill>
          <a:blip r:embed="rId2"/>
          <a:stretch>
            <a:fillRect/>
          </a:stretch>
        </p:blipFill>
        <p:spPr>
          <a:xfrm>
            <a:off x="176212" y="419100"/>
            <a:ext cx="11839575" cy="6019800"/>
          </a:xfrm>
          <a:prstGeom prst="rect">
            <a:avLst/>
          </a:prstGeom>
        </p:spPr>
      </p:pic>
      <p:sp>
        <p:nvSpPr>
          <p:cNvPr id="3" name="Rectangle: Rounded Corners 2">
            <a:extLst>
              <a:ext uri="{FF2B5EF4-FFF2-40B4-BE49-F238E27FC236}">
                <a16:creationId xmlns:a16="http://schemas.microsoft.com/office/drawing/2014/main" id="{184E9059-C24A-4714-AD48-209069BA2785}"/>
              </a:ext>
            </a:extLst>
          </p:cNvPr>
          <p:cNvSpPr/>
          <p:nvPr/>
        </p:nvSpPr>
        <p:spPr>
          <a:xfrm>
            <a:off x="176212" y="328246"/>
            <a:ext cx="545683" cy="79470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Arrow: Left 3">
            <a:extLst>
              <a:ext uri="{FF2B5EF4-FFF2-40B4-BE49-F238E27FC236}">
                <a16:creationId xmlns:a16="http://schemas.microsoft.com/office/drawing/2014/main" id="{9034EA47-B16F-4B29-9FE5-8B4BADB5D4CE}"/>
              </a:ext>
            </a:extLst>
          </p:cNvPr>
          <p:cNvSpPr/>
          <p:nvPr/>
        </p:nvSpPr>
        <p:spPr>
          <a:xfrm>
            <a:off x="1524000" y="4989095"/>
            <a:ext cx="1155032" cy="65772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9CA73DDA-43C7-4D52-B9C2-7A348B781009}"/>
              </a:ext>
            </a:extLst>
          </p:cNvPr>
          <p:cNvPicPr>
            <a:picLocks noChangeAspect="1"/>
          </p:cNvPicPr>
          <p:nvPr/>
        </p:nvPicPr>
        <p:blipFill>
          <a:blip r:embed="rId3"/>
          <a:stretch>
            <a:fillRect/>
          </a:stretch>
        </p:blipFill>
        <p:spPr>
          <a:xfrm>
            <a:off x="2649323" y="1732548"/>
            <a:ext cx="9077657" cy="4507832"/>
          </a:xfrm>
          <a:prstGeom prst="rect">
            <a:avLst/>
          </a:prstGeom>
        </p:spPr>
      </p:pic>
      <p:sp>
        <p:nvSpPr>
          <p:cNvPr id="6" name="Oval 5">
            <a:extLst>
              <a:ext uri="{FF2B5EF4-FFF2-40B4-BE49-F238E27FC236}">
                <a16:creationId xmlns:a16="http://schemas.microsoft.com/office/drawing/2014/main" id="{893C7B08-3040-426D-9A8D-1B72C7C21FF9}"/>
              </a:ext>
            </a:extLst>
          </p:cNvPr>
          <p:cNvSpPr/>
          <p:nvPr/>
        </p:nvSpPr>
        <p:spPr>
          <a:xfrm>
            <a:off x="2855495" y="3224463"/>
            <a:ext cx="1010652" cy="3529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AA9D6FD2-7487-4C9F-9B89-43CF3742360E}"/>
              </a:ext>
            </a:extLst>
          </p:cNvPr>
          <p:cNvSpPr/>
          <p:nvPr/>
        </p:nvSpPr>
        <p:spPr>
          <a:xfrm>
            <a:off x="4748463" y="4026568"/>
            <a:ext cx="3320716" cy="32084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255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8CC7DD-B723-47D9-B169-0045EB817D2A}"/>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Finding government and international agency publications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502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7CC38C-6E2E-4481-9142-DC40E9EA69F0}"/>
              </a:ext>
            </a:extLst>
          </p:cNvPr>
          <p:cNvPicPr>
            <a:picLocks noChangeAspect="1"/>
          </p:cNvPicPr>
          <p:nvPr/>
        </p:nvPicPr>
        <p:blipFill>
          <a:blip r:embed="rId2"/>
          <a:stretch>
            <a:fillRect/>
          </a:stretch>
        </p:blipFill>
        <p:spPr>
          <a:xfrm>
            <a:off x="2702962" y="2305439"/>
            <a:ext cx="6991350" cy="4038600"/>
          </a:xfrm>
          <a:prstGeom prst="rect">
            <a:avLst/>
          </a:prstGeom>
        </p:spPr>
      </p:pic>
      <p:pic>
        <p:nvPicPr>
          <p:cNvPr id="4" name="Picture 3">
            <a:extLst>
              <a:ext uri="{FF2B5EF4-FFF2-40B4-BE49-F238E27FC236}">
                <a16:creationId xmlns:a16="http://schemas.microsoft.com/office/drawing/2014/main" id="{B5CAED26-13E0-4908-B3A4-A120795047D4}"/>
              </a:ext>
            </a:extLst>
          </p:cNvPr>
          <p:cNvPicPr>
            <a:picLocks noChangeAspect="1"/>
          </p:cNvPicPr>
          <p:nvPr/>
        </p:nvPicPr>
        <p:blipFill>
          <a:blip r:embed="rId3"/>
          <a:stretch>
            <a:fillRect/>
          </a:stretch>
        </p:blipFill>
        <p:spPr>
          <a:xfrm>
            <a:off x="2265491" y="357285"/>
            <a:ext cx="6429375" cy="1104900"/>
          </a:xfrm>
          <a:prstGeom prst="rect">
            <a:avLst/>
          </a:prstGeom>
        </p:spPr>
      </p:pic>
      <p:sp>
        <p:nvSpPr>
          <p:cNvPr id="5" name="Arrow: Down 4">
            <a:extLst>
              <a:ext uri="{FF2B5EF4-FFF2-40B4-BE49-F238E27FC236}">
                <a16:creationId xmlns:a16="http://schemas.microsoft.com/office/drawing/2014/main" id="{370884B0-A823-4D7E-927A-CCA6FF293B05}"/>
              </a:ext>
            </a:extLst>
          </p:cNvPr>
          <p:cNvSpPr/>
          <p:nvPr/>
        </p:nvSpPr>
        <p:spPr>
          <a:xfrm>
            <a:off x="4739951" y="1587231"/>
            <a:ext cx="1110343" cy="786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1092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7EDC408A-BC8D-4AA0-907D-BBDADCF138CE}"/>
              </a:ext>
            </a:extLst>
          </p:cNvPr>
          <p:cNvPicPr>
            <a:picLocks noChangeAspect="1"/>
          </p:cNvPicPr>
          <p:nvPr/>
        </p:nvPicPr>
        <p:blipFill>
          <a:blip r:embed="rId3"/>
          <a:stretch>
            <a:fillRect/>
          </a:stretch>
        </p:blipFill>
        <p:spPr>
          <a:xfrm>
            <a:off x="0" y="31774"/>
            <a:ext cx="12192000" cy="6794451"/>
          </a:xfrm>
          <a:prstGeom prst="rect">
            <a:avLst/>
          </a:prstGeom>
        </p:spPr>
      </p:pic>
      <p:sp>
        <p:nvSpPr>
          <p:cNvPr id="4" name="Arrow: Left 3">
            <a:extLst>
              <a:ext uri="{FF2B5EF4-FFF2-40B4-BE49-F238E27FC236}">
                <a16:creationId xmlns:a16="http://schemas.microsoft.com/office/drawing/2014/main" id="{F774A8F6-6B17-4B3F-BCED-0C94A4466F3C}"/>
              </a:ext>
            </a:extLst>
          </p:cNvPr>
          <p:cNvSpPr/>
          <p:nvPr/>
        </p:nvSpPr>
        <p:spPr>
          <a:xfrm>
            <a:off x="3184290" y="2696547"/>
            <a:ext cx="438539" cy="3079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Rounded Corners 4">
            <a:extLst>
              <a:ext uri="{FF2B5EF4-FFF2-40B4-BE49-F238E27FC236}">
                <a16:creationId xmlns:a16="http://schemas.microsoft.com/office/drawing/2014/main" id="{A267925C-2C34-4FFC-8BD8-7C02603E790C}"/>
              </a:ext>
            </a:extLst>
          </p:cNvPr>
          <p:cNvSpPr/>
          <p:nvPr/>
        </p:nvSpPr>
        <p:spPr>
          <a:xfrm>
            <a:off x="3860800" y="2680677"/>
            <a:ext cx="3868615" cy="74832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8195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E46FED-EA64-4DB6-BCF3-EF1313B1BA48}"/>
              </a:ext>
            </a:extLst>
          </p:cNvPr>
          <p:cNvSpPr>
            <a:spLocks noGrp="1"/>
          </p:cNvSpPr>
          <p:nvPr>
            <p:ph type="title"/>
          </p:nvPr>
        </p:nvSpPr>
        <p:spPr>
          <a:xfrm>
            <a:off x="4965431" y="200060"/>
            <a:ext cx="6586491" cy="1286160"/>
          </a:xfrm>
        </p:spPr>
        <p:txBody>
          <a:bodyPr anchor="b">
            <a:normAutofit/>
          </a:bodyPr>
          <a:lstStyle/>
          <a:p>
            <a:r>
              <a:rPr lang="en-US" sz="3100" dirty="0"/>
              <a:t>Evaluation of government information and international agency publications</a:t>
            </a:r>
            <a:endParaRPr lang="en-CA" sz="3100" dirty="0"/>
          </a:p>
        </p:txBody>
      </p:sp>
      <p:sp>
        <p:nvSpPr>
          <p:cNvPr id="5" name="Content Placeholder 4">
            <a:extLst>
              <a:ext uri="{FF2B5EF4-FFF2-40B4-BE49-F238E27FC236}">
                <a16:creationId xmlns:a16="http://schemas.microsoft.com/office/drawing/2014/main" id="{E46C7206-1383-476A-943D-1E6FA264860C}"/>
              </a:ext>
            </a:extLst>
          </p:cNvPr>
          <p:cNvSpPr>
            <a:spLocks noGrp="1"/>
          </p:cNvSpPr>
          <p:nvPr>
            <p:ph idx="1"/>
          </p:nvPr>
        </p:nvSpPr>
        <p:spPr>
          <a:xfrm>
            <a:off x="4965431" y="2314807"/>
            <a:ext cx="6586489" cy="4343131"/>
          </a:xfrm>
        </p:spPr>
        <p:txBody>
          <a:bodyPr>
            <a:normAutofit fontScale="92500" lnSpcReduction="10000"/>
          </a:bodyPr>
          <a:lstStyle/>
          <a:p>
            <a:pPr marL="0" indent="0">
              <a:buNone/>
            </a:pPr>
            <a:r>
              <a:rPr lang="en-US" sz="2200" u="sng" dirty="0"/>
              <a:t>Questions to Ask </a:t>
            </a:r>
          </a:p>
          <a:p>
            <a:pPr marL="0" indent="0">
              <a:buNone/>
            </a:pPr>
            <a:r>
              <a:rPr lang="en-US" sz="2200" dirty="0"/>
              <a:t>Who is the publisher? </a:t>
            </a:r>
          </a:p>
          <a:p>
            <a:pPr marL="0" indent="0">
              <a:buNone/>
            </a:pPr>
            <a:r>
              <a:rPr lang="en-US" sz="2200" dirty="0"/>
              <a:t>Is it a government? Or an organization?</a:t>
            </a:r>
          </a:p>
          <a:p>
            <a:pPr marL="0" indent="0">
              <a:buNone/>
            </a:pPr>
            <a:endParaRPr lang="en-US" sz="2200" dirty="0"/>
          </a:p>
          <a:p>
            <a:pPr marL="0" indent="0">
              <a:buNone/>
            </a:pPr>
            <a:r>
              <a:rPr lang="en-US" sz="2200" dirty="0"/>
              <a:t>Check the About Us pages – who is responsible for the website and why are they distributing the information? What is the mandate of the agency or institution?</a:t>
            </a:r>
          </a:p>
          <a:p>
            <a:pPr marL="0" indent="0">
              <a:buNone/>
            </a:pPr>
            <a:endParaRPr lang="en-US" sz="2200" dirty="0"/>
          </a:p>
          <a:p>
            <a:pPr marL="0" indent="0">
              <a:buNone/>
            </a:pPr>
            <a:r>
              <a:rPr lang="en-US" sz="2200" dirty="0"/>
              <a:t>Are there symbols or seals from an official government body in the document or website?</a:t>
            </a:r>
          </a:p>
          <a:p>
            <a:pPr marL="0" indent="0">
              <a:buNone/>
            </a:pPr>
            <a:endParaRPr lang="en-US" sz="2200" dirty="0"/>
          </a:p>
          <a:p>
            <a:pPr marL="0" indent="0">
              <a:buNone/>
            </a:pPr>
            <a:r>
              <a:rPr lang="en-US" sz="2200" dirty="0"/>
              <a:t>When was the information published, are there any dates on the document or website? How current is the information?</a:t>
            </a:r>
            <a:endParaRPr lang="en-CA" sz="2200" dirty="0"/>
          </a:p>
          <a:p>
            <a:endParaRPr lang="en-CA" sz="1600" dirty="0"/>
          </a:p>
        </p:txBody>
      </p:sp>
      <p:pic>
        <p:nvPicPr>
          <p:cNvPr id="3" name="Picture 2">
            <a:extLst>
              <a:ext uri="{FF2B5EF4-FFF2-40B4-BE49-F238E27FC236}">
                <a16:creationId xmlns:a16="http://schemas.microsoft.com/office/drawing/2014/main" id="{1B025CDD-62A9-4FCF-BFC8-392AA198C4E2}"/>
              </a:ext>
            </a:extLst>
          </p:cNvPr>
          <p:cNvPicPr>
            <a:picLocks noChangeAspect="1"/>
          </p:cNvPicPr>
          <p:nvPr/>
        </p:nvPicPr>
        <p:blipFill rotWithShape="1">
          <a:blip r:embed="rId2"/>
          <a:srcRect t="1180" r="1" b="7836"/>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DE0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Graphical user interface&#10;&#10;Description automatically generated">
            <a:extLst>
              <a:ext uri="{FF2B5EF4-FFF2-40B4-BE49-F238E27FC236}">
                <a16:creationId xmlns:a16="http://schemas.microsoft.com/office/drawing/2014/main" id="{1228A36A-CE4D-4163-8F33-CC6E40F426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28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24F1B79-C507-4D52-A188-5E746DB91E9E}"/>
              </a:ext>
            </a:extLst>
          </p:cNvPr>
          <p:cNvSpPr>
            <a:spLocks noGrp="1"/>
          </p:cNvSpPr>
          <p:nvPr>
            <p:ph type="title"/>
          </p:nvPr>
        </p:nvSpPr>
        <p:spPr>
          <a:xfrm>
            <a:off x="2103116" y="5259622"/>
            <a:ext cx="7985759" cy="868823"/>
          </a:xfrm>
          <a:solidFill>
            <a:schemeClr val="accent6">
              <a:lumMod val="40000"/>
              <a:lumOff val="60000"/>
            </a:schemeClr>
          </a:solidFill>
        </p:spPr>
        <p:txBody>
          <a:bodyPr vert="horz" lIns="91440" tIns="45720" rIns="91440" bIns="45720" rtlCol="0" anchor="b">
            <a:normAutofit/>
          </a:bodyPr>
          <a:lstStyle/>
          <a:p>
            <a:pPr algn="ctr"/>
            <a:r>
              <a:rPr lang="en-US" dirty="0"/>
              <a:t>Electronic Course Reserves</a:t>
            </a:r>
          </a:p>
        </p:txBody>
      </p:sp>
      <p:sp>
        <p:nvSpPr>
          <p:cNvPr id="5" name="Arrow: Down 4">
            <a:extLst>
              <a:ext uri="{FF2B5EF4-FFF2-40B4-BE49-F238E27FC236}">
                <a16:creationId xmlns:a16="http://schemas.microsoft.com/office/drawing/2014/main" id="{91232325-7C0D-4CA1-9467-D9718BE48573}"/>
              </a:ext>
            </a:extLst>
          </p:cNvPr>
          <p:cNvSpPr/>
          <p:nvPr/>
        </p:nvSpPr>
        <p:spPr>
          <a:xfrm>
            <a:off x="10230678" y="304800"/>
            <a:ext cx="704088" cy="51497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6" name="Rectangle: Rounded Corners 5">
            <a:extLst>
              <a:ext uri="{FF2B5EF4-FFF2-40B4-BE49-F238E27FC236}">
                <a16:creationId xmlns:a16="http://schemas.microsoft.com/office/drawing/2014/main" id="{0C4061DF-2EF0-427B-AA3B-FEB485489602}"/>
              </a:ext>
            </a:extLst>
          </p:cNvPr>
          <p:cNvSpPr/>
          <p:nvPr/>
        </p:nvSpPr>
        <p:spPr>
          <a:xfrm>
            <a:off x="6095995" y="4238421"/>
            <a:ext cx="6095985" cy="868823"/>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44758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2593F80-F95E-4C59-BF86-41F15AFC587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Country Profiles</a:t>
            </a:r>
          </a:p>
        </p:txBody>
      </p:sp>
      <p:pic>
        <p:nvPicPr>
          <p:cNvPr id="4" name="Content Placeholder 3">
            <a:extLst>
              <a:ext uri="{FF2B5EF4-FFF2-40B4-BE49-F238E27FC236}">
                <a16:creationId xmlns:a16="http://schemas.microsoft.com/office/drawing/2014/main" id="{DCBDAD40-702B-4DA8-8F08-0EA6570AEFF6}"/>
              </a:ext>
            </a:extLst>
          </p:cNvPr>
          <p:cNvPicPr>
            <a:picLocks noGrp="1" noChangeAspect="1"/>
          </p:cNvPicPr>
          <p:nvPr>
            <p:ph idx="1"/>
          </p:nvPr>
        </p:nvPicPr>
        <p:blipFill>
          <a:blip r:embed="rId2"/>
          <a:stretch>
            <a:fillRect/>
          </a:stretch>
        </p:blipFill>
        <p:spPr>
          <a:xfrm>
            <a:off x="4601042" y="467207"/>
            <a:ext cx="7043561" cy="6321595"/>
          </a:xfrm>
          <a:prstGeom prst="rect">
            <a:avLst/>
          </a:prstGeom>
        </p:spPr>
      </p:pic>
    </p:spTree>
    <p:extLst>
      <p:ext uri="{BB962C8B-B14F-4D97-AF65-F5344CB8AC3E}">
        <p14:creationId xmlns:p14="http://schemas.microsoft.com/office/powerpoint/2010/main" val="3728376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1F76-658F-4563-AB57-80789799656C}"/>
              </a:ext>
            </a:extLst>
          </p:cNvPr>
          <p:cNvSpPr>
            <a:spLocks noGrp="1"/>
          </p:cNvSpPr>
          <p:nvPr>
            <p:ph type="title"/>
          </p:nvPr>
        </p:nvSpPr>
        <p:spPr>
          <a:xfrm>
            <a:off x="838200" y="109750"/>
            <a:ext cx="10515600" cy="1325563"/>
          </a:xfrm>
        </p:spPr>
        <p:txBody>
          <a:bodyPr/>
          <a:lstStyle/>
          <a:p>
            <a:r>
              <a:rPr lang="en-US" dirty="0"/>
              <a:t>Chicago Style Citation</a:t>
            </a:r>
            <a:endParaRPr lang="en-CA" dirty="0"/>
          </a:p>
        </p:txBody>
      </p:sp>
      <p:pic>
        <p:nvPicPr>
          <p:cNvPr id="4" name="Content Placeholder 3">
            <a:extLst>
              <a:ext uri="{FF2B5EF4-FFF2-40B4-BE49-F238E27FC236}">
                <a16:creationId xmlns:a16="http://schemas.microsoft.com/office/drawing/2014/main" id="{9A26BE0E-92C4-44B8-ADE3-1472916E21C9}"/>
              </a:ext>
            </a:extLst>
          </p:cNvPr>
          <p:cNvPicPr>
            <a:picLocks noGrp="1" noChangeAspect="1"/>
          </p:cNvPicPr>
          <p:nvPr>
            <p:ph idx="1"/>
          </p:nvPr>
        </p:nvPicPr>
        <p:blipFill>
          <a:blip r:embed="rId2"/>
          <a:stretch>
            <a:fillRect/>
          </a:stretch>
        </p:blipFill>
        <p:spPr>
          <a:xfrm>
            <a:off x="312341" y="1545706"/>
            <a:ext cx="6205177" cy="2849012"/>
          </a:xfrm>
          <a:prstGeom prst="rect">
            <a:avLst/>
          </a:prstGeom>
        </p:spPr>
      </p:pic>
      <p:sp>
        <p:nvSpPr>
          <p:cNvPr id="5" name="Rectangle: Rounded Corners 4">
            <a:extLst>
              <a:ext uri="{FF2B5EF4-FFF2-40B4-BE49-F238E27FC236}">
                <a16:creationId xmlns:a16="http://schemas.microsoft.com/office/drawing/2014/main" id="{C52C2DD0-E13F-4105-8E61-8A878D07FE4A}"/>
              </a:ext>
            </a:extLst>
          </p:cNvPr>
          <p:cNvSpPr/>
          <p:nvPr/>
        </p:nvSpPr>
        <p:spPr>
          <a:xfrm>
            <a:off x="3259015" y="3344985"/>
            <a:ext cx="1258277" cy="104973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24B8270A-6A3B-4203-8E90-BD800412F6B6}"/>
              </a:ext>
            </a:extLst>
          </p:cNvPr>
          <p:cNvPicPr>
            <a:picLocks noChangeAspect="1"/>
          </p:cNvPicPr>
          <p:nvPr/>
        </p:nvPicPr>
        <p:blipFill>
          <a:blip r:embed="rId3"/>
          <a:stretch>
            <a:fillRect/>
          </a:stretch>
        </p:blipFill>
        <p:spPr>
          <a:xfrm>
            <a:off x="2750772" y="3235814"/>
            <a:ext cx="8731300" cy="36221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8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E44FB-1012-4FA9-B800-3101E6869497}"/>
              </a:ext>
            </a:extLst>
          </p:cNvPr>
          <p:cNvPicPr>
            <a:picLocks noChangeAspect="1"/>
          </p:cNvPicPr>
          <p:nvPr/>
        </p:nvPicPr>
        <p:blipFill>
          <a:blip r:embed="rId2"/>
          <a:stretch>
            <a:fillRect/>
          </a:stretch>
        </p:blipFill>
        <p:spPr>
          <a:xfrm>
            <a:off x="6574412" y="0"/>
            <a:ext cx="4310743" cy="6858000"/>
          </a:xfrm>
          <a:prstGeom prst="rect">
            <a:avLst/>
          </a:prstGeom>
        </p:spPr>
      </p:pic>
      <p:pic>
        <p:nvPicPr>
          <p:cNvPr id="4" name="Picture 3">
            <a:extLst>
              <a:ext uri="{FF2B5EF4-FFF2-40B4-BE49-F238E27FC236}">
                <a16:creationId xmlns:a16="http://schemas.microsoft.com/office/drawing/2014/main" id="{E5B9D32B-29AC-4D7A-9681-9F488D53465E}"/>
              </a:ext>
            </a:extLst>
          </p:cNvPr>
          <p:cNvPicPr>
            <a:picLocks noChangeAspect="1"/>
          </p:cNvPicPr>
          <p:nvPr/>
        </p:nvPicPr>
        <p:blipFill>
          <a:blip r:embed="rId3"/>
          <a:stretch>
            <a:fillRect/>
          </a:stretch>
        </p:blipFill>
        <p:spPr>
          <a:xfrm>
            <a:off x="1306845" y="139960"/>
            <a:ext cx="3596027" cy="4217437"/>
          </a:xfrm>
          <a:prstGeom prst="rect">
            <a:avLst/>
          </a:prstGeom>
        </p:spPr>
      </p:pic>
      <p:pic>
        <p:nvPicPr>
          <p:cNvPr id="5" name="Picture 4">
            <a:extLst>
              <a:ext uri="{FF2B5EF4-FFF2-40B4-BE49-F238E27FC236}">
                <a16:creationId xmlns:a16="http://schemas.microsoft.com/office/drawing/2014/main" id="{4457A4C1-B205-4662-BF67-7B9EB29BDD2C}"/>
              </a:ext>
            </a:extLst>
          </p:cNvPr>
          <p:cNvPicPr>
            <a:picLocks noChangeAspect="1"/>
          </p:cNvPicPr>
          <p:nvPr/>
        </p:nvPicPr>
        <p:blipFill>
          <a:blip r:embed="rId4"/>
          <a:stretch>
            <a:fillRect/>
          </a:stretch>
        </p:blipFill>
        <p:spPr>
          <a:xfrm>
            <a:off x="242694" y="4662195"/>
            <a:ext cx="5768747" cy="1906666"/>
          </a:xfrm>
          <a:prstGeom prst="rect">
            <a:avLst/>
          </a:prstGeom>
        </p:spPr>
      </p:pic>
      <p:sp>
        <p:nvSpPr>
          <p:cNvPr id="6" name="Arrow: Right 5">
            <a:extLst>
              <a:ext uri="{FF2B5EF4-FFF2-40B4-BE49-F238E27FC236}">
                <a16:creationId xmlns:a16="http://schemas.microsoft.com/office/drawing/2014/main" id="{59C7F9BC-FCB0-427A-8439-D0E757D7E9DA}"/>
              </a:ext>
            </a:extLst>
          </p:cNvPr>
          <p:cNvSpPr/>
          <p:nvPr/>
        </p:nvSpPr>
        <p:spPr>
          <a:xfrm>
            <a:off x="933742" y="2195805"/>
            <a:ext cx="1744824" cy="73711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Arrow: Right 6">
            <a:extLst>
              <a:ext uri="{FF2B5EF4-FFF2-40B4-BE49-F238E27FC236}">
                <a16:creationId xmlns:a16="http://schemas.microsoft.com/office/drawing/2014/main" id="{1397243D-96B6-4DA6-8366-BB053A650059}"/>
              </a:ext>
            </a:extLst>
          </p:cNvPr>
          <p:cNvSpPr/>
          <p:nvPr/>
        </p:nvSpPr>
        <p:spPr>
          <a:xfrm>
            <a:off x="875323" y="5799015"/>
            <a:ext cx="1555262" cy="711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140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0020-10A7-44E5-A328-8A2DE7B3C815}"/>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There is help available!</a:t>
            </a:r>
          </a:p>
        </p:txBody>
      </p:sp>
      <p:pic>
        <p:nvPicPr>
          <p:cNvPr id="4" name="Content Placeholder 7" descr="Shape, square&#10;&#10;Description automatically generated">
            <a:hlinkClick r:id="rId2"/>
            <a:extLst>
              <a:ext uri="{FF2B5EF4-FFF2-40B4-BE49-F238E27FC236}">
                <a16:creationId xmlns:a16="http://schemas.microsoft.com/office/drawing/2014/main" id="{B8FB5D74-2C57-4246-A0D7-2FCF38A924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4272" y="1380744"/>
            <a:ext cx="9363456" cy="4096512"/>
          </a:xfrm>
          <a:prstGeom prst="rect">
            <a:avLst/>
          </a:prstGeom>
        </p:spPr>
      </p:pic>
      <p:sp>
        <p:nvSpPr>
          <p:cNvPr id="5" name="TextBox 4">
            <a:extLst>
              <a:ext uri="{FF2B5EF4-FFF2-40B4-BE49-F238E27FC236}">
                <a16:creationId xmlns:a16="http://schemas.microsoft.com/office/drawing/2014/main" id="{031709A9-CB81-466C-B0E6-9EAF2176EFA7}"/>
              </a:ext>
            </a:extLst>
          </p:cNvPr>
          <p:cNvSpPr txBox="1"/>
          <p:nvPr/>
        </p:nvSpPr>
        <p:spPr>
          <a:xfrm>
            <a:off x="1617784" y="5591520"/>
            <a:ext cx="8820443" cy="1046440"/>
          </a:xfrm>
          <a:prstGeom prst="rect">
            <a:avLst/>
          </a:prstGeom>
          <a:noFill/>
        </p:spPr>
        <p:txBody>
          <a:bodyPr wrap="square" rtlCol="0">
            <a:spAutoFit/>
          </a:bodyPr>
          <a:lstStyle/>
          <a:p>
            <a:pPr algn="ctr"/>
            <a:r>
              <a:rPr lang="en-US" sz="4400" dirty="0">
                <a:hlinkClick r:id="rId4"/>
              </a:rPr>
              <a:t>Michelle.Lake@Concordia.ca</a:t>
            </a:r>
            <a:endParaRPr lang="en-US" sz="4400" dirty="0"/>
          </a:p>
          <a:p>
            <a:pPr algn="ctr"/>
            <a:endParaRPr lang="en-CA" dirty="0"/>
          </a:p>
        </p:txBody>
      </p:sp>
    </p:spTree>
    <p:extLst>
      <p:ext uri="{BB962C8B-B14F-4D97-AF65-F5344CB8AC3E}">
        <p14:creationId xmlns:p14="http://schemas.microsoft.com/office/powerpoint/2010/main" val="1822683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628255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1F98C4-E324-4C56-8FC6-D7FFD5C6B339}"/>
              </a:ext>
            </a:extLst>
          </p:cNvPr>
          <p:cNvSpPr>
            <a:spLocks noGrp="1"/>
          </p:cNvSpPr>
          <p:nvPr>
            <p:ph type="title"/>
          </p:nvPr>
        </p:nvSpPr>
        <p:spPr>
          <a:xfrm>
            <a:off x="594360" y="892145"/>
            <a:ext cx="5321807" cy="1370207"/>
          </a:xfrm>
        </p:spPr>
        <p:txBody>
          <a:bodyPr>
            <a:normAutofit/>
          </a:bodyPr>
          <a:lstStyle/>
          <a:p>
            <a:r>
              <a:rPr lang="en-US" sz="4000" dirty="0"/>
              <a:t>Key points from today’s workshop</a:t>
            </a:r>
            <a:endParaRPr lang="en-CA" sz="4000" dirty="0"/>
          </a:p>
        </p:txBody>
      </p:sp>
      <p:grpSp>
        <p:nvGrpSpPr>
          <p:cNvPr id="34" name="Group 33">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99960"/>
            <a:ext cx="242107" cy="1340860"/>
            <a:chOff x="56167" y="899960"/>
            <a:chExt cx="242107" cy="1340860"/>
          </a:xfrm>
        </p:grpSpPr>
        <p:sp>
          <p:nvSpPr>
            <p:cNvPr id="35"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3AAB3598-BBCF-4001-81B1-56D0243B5A50}"/>
              </a:ext>
            </a:extLst>
          </p:cNvPr>
          <p:cNvSpPr>
            <a:spLocks noGrp="1"/>
          </p:cNvSpPr>
          <p:nvPr>
            <p:ph idx="1"/>
          </p:nvPr>
        </p:nvSpPr>
        <p:spPr>
          <a:xfrm>
            <a:off x="298275" y="2688019"/>
            <a:ext cx="5906581" cy="3129409"/>
          </a:xfrm>
        </p:spPr>
        <p:txBody>
          <a:bodyPr anchor="ctr">
            <a:normAutofit/>
          </a:bodyPr>
          <a:lstStyle/>
          <a:p>
            <a:r>
              <a:rPr lang="en-US" sz="2000" dirty="0"/>
              <a:t>Go through the library website to connect to everything we have access to at Concordia</a:t>
            </a:r>
          </a:p>
          <a:p>
            <a:r>
              <a:rPr lang="en-US" sz="2000" dirty="0"/>
              <a:t>Use a POLI recommended databases to find journal articles</a:t>
            </a:r>
          </a:p>
          <a:p>
            <a:r>
              <a:rPr lang="en-US" sz="2000" dirty="0"/>
              <a:t>Think about and plan your keywords and search strategy</a:t>
            </a:r>
          </a:p>
          <a:p>
            <a:r>
              <a:rPr lang="en-US" sz="2000" dirty="0"/>
              <a:t>Evaluate all your sources</a:t>
            </a:r>
          </a:p>
          <a:p>
            <a:r>
              <a:rPr lang="en-US" sz="2000" dirty="0"/>
              <a:t>There is help available at the library! </a:t>
            </a:r>
          </a:p>
          <a:p>
            <a:endParaRPr lang="en-CA" sz="1800" dirty="0"/>
          </a:p>
        </p:txBody>
      </p:sp>
      <p:pic>
        <p:nvPicPr>
          <p:cNvPr id="7" name="Graphic 6" descr="Books">
            <a:extLst>
              <a:ext uri="{FF2B5EF4-FFF2-40B4-BE49-F238E27FC236}">
                <a16:creationId xmlns:a16="http://schemas.microsoft.com/office/drawing/2014/main" id="{3464AA54-86B2-4D77-A1CA-826C92F62B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2008" y="762207"/>
            <a:ext cx="5117056" cy="5117056"/>
          </a:xfrm>
          <a:prstGeom prst="rect">
            <a:avLst/>
          </a:prstGeom>
        </p:spPr>
      </p:pic>
      <p:sp>
        <p:nvSpPr>
          <p:cNvPr id="56" name="Rectangle 5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7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BEB98E-B00B-465B-BF6E-7157A3959EE8}"/>
              </a:ext>
            </a:extLst>
          </p:cNvPr>
          <p:cNvPicPr>
            <a:picLocks noChangeAspect="1"/>
          </p:cNvPicPr>
          <p:nvPr/>
        </p:nvPicPr>
        <p:blipFill>
          <a:blip r:embed="rId2"/>
          <a:stretch>
            <a:fillRect/>
          </a:stretch>
        </p:blipFill>
        <p:spPr>
          <a:xfrm>
            <a:off x="618978" y="258853"/>
            <a:ext cx="11000936" cy="6424821"/>
          </a:xfrm>
          <a:prstGeom prst="rect">
            <a:avLst/>
          </a:prstGeom>
        </p:spPr>
      </p:pic>
    </p:spTree>
    <p:extLst>
      <p:ext uri="{BB962C8B-B14F-4D97-AF65-F5344CB8AC3E}">
        <p14:creationId xmlns:p14="http://schemas.microsoft.com/office/powerpoint/2010/main" val="17256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84CF9AB-142E-4501-BC0C-237950319A68}"/>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8900" kern="1200" dirty="0">
                <a:solidFill>
                  <a:schemeClr val="tx1"/>
                </a:solidFill>
                <a:latin typeface="+mj-lt"/>
                <a:ea typeface="+mj-ea"/>
                <a:cs typeface="+mj-cs"/>
              </a:rPr>
              <a:t>Political Science Subject Guide</a:t>
            </a:r>
          </a:p>
        </p:txBody>
      </p:sp>
    </p:spTree>
    <p:extLst>
      <p:ext uri="{BB962C8B-B14F-4D97-AF65-F5344CB8AC3E}">
        <p14:creationId xmlns:p14="http://schemas.microsoft.com/office/powerpoint/2010/main" val="320476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5F41EBD-D078-4C56-9772-70AECE144548}" type="slidenum">
              <a:rPr lang="en-US" altLang="en-US" sz="1200" smtClean="0">
                <a:solidFill>
                  <a:srgbClr val="898989"/>
                </a:solidFill>
              </a:rPr>
              <a:pPr>
                <a:spcBef>
                  <a:spcPct val="0"/>
                </a:spcBef>
                <a:buFontTx/>
                <a:buNone/>
              </a:pPr>
              <a:t>8</a:t>
            </a:fld>
            <a:endParaRPr lang="en-US" altLang="en-US" sz="1200" dirty="0">
              <a:solidFill>
                <a:srgbClr val="898989"/>
              </a:solidFill>
            </a:endParaRPr>
          </a:p>
        </p:txBody>
      </p:sp>
      <p:sp>
        <p:nvSpPr>
          <p:cNvPr id="4" name="Title 1">
            <a:extLst>
              <a:ext uri="{FF2B5EF4-FFF2-40B4-BE49-F238E27FC236}">
                <a16:creationId xmlns:a16="http://schemas.microsoft.com/office/drawing/2014/main" id="{E72C98CB-282D-4BFD-8DBD-7AE16C216BCE}"/>
              </a:ext>
            </a:extLst>
          </p:cNvPr>
          <p:cNvSpPr txBox="1">
            <a:spLocks/>
          </p:cNvSpPr>
          <p:nvPr/>
        </p:nvSpPr>
        <p:spPr>
          <a:xfrm>
            <a:off x="1676400" y="609600"/>
            <a:ext cx="8283575"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5000" dirty="0">
                <a:latin typeface="+mn-lt"/>
              </a:rPr>
              <a:t> go the </a:t>
            </a:r>
            <a:r>
              <a:rPr lang="en-US" sz="5000" b="1" dirty="0">
                <a:solidFill>
                  <a:srgbClr val="C00000"/>
                </a:solidFill>
                <a:latin typeface="+mn-lt"/>
              </a:rPr>
              <a:t>Library</a:t>
            </a:r>
            <a:r>
              <a:rPr lang="en-US" sz="5000" dirty="0">
                <a:solidFill>
                  <a:srgbClr val="C00000"/>
                </a:solidFill>
                <a:latin typeface="+mn-lt"/>
              </a:rPr>
              <a:t> website </a:t>
            </a:r>
            <a:r>
              <a:rPr lang="en-US" sz="5000" dirty="0">
                <a:latin typeface="+mn-lt"/>
              </a:rPr>
              <a:t>under: </a:t>
            </a:r>
            <a:endParaRPr lang="en-CA" sz="5000" b="1" dirty="0">
              <a:latin typeface="+mn-lt"/>
            </a:endParaRPr>
          </a:p>
        </p:txBody>
      </p:sp>
      <p:sp>
        <p:nvSpPr>
          <p:cNvPr id="5" name="Title 1">
            <a:extLst>
              <a:ext uri="{FF2B5EF4-FFF2-40B4-BE49-F238E27FC236}">
                <a16:creationId xmlns:a16="http://schemas.microsoft.com/office/drawing/2014/main" id="{E72C98CB-282D-4BFD-8DBD-7AE16C216BCE}"/>
              </a:ext>
            </a:extLst>
          </p:cNvPr>
          <p:cNvSpPr txBox="1">
            <a:spLocks/>
          </p:cNvSpPr>
          <p:nvPr/>
        </p:nvSpPr>
        <p:spPr>
          <a:xfrm>
            <a:off x="1524000" y="1620838"/>
            <a:ext cx="8283575" cy="6651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5000" b="1" dirty="0">
                <a:latin typeface="+mn-lt"/>
              </a:rPr>
              <a:t>HELP &amp; HOW-TO</a:t>
            </a:r>
          </a:p>
        </p:txBody>
      </p:sp>
      <p:sp>
        <p:nvSpPr>
          <p:cNvPr id="6" name="Title 1">
            <a:extLst>
              <a:ext uri="{FF2B5EF4-FFF2-40B4-BE49-F238E27FC236}">
                <a16:creationId xmlns:a16="http://schemas.microsoft.com/office/drawing/2014/main" id="{E72C98CB-282D-4BFD-8DBD-7AE16C216BCE}"/>
              </a:ext>
            </a:extLst>
          </p:cNvPr>
          <p:cNvSpPr txBox="1">
            <a:spLocks/>
          </p:cNvSpPr>
          <p:nvPr/>
        </p:nvSpPr>
        <p:spPr>
          <a:xfrm>
            <a:off x="5293532" y="4432300"/>
            <a:ext cx="7518400" cy="8397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4500" b="1" dirty="0">
                <a:latin typeface="+mn-lt"/>
              </a:rPr>
              <a:t>Political Science </a:t>
            </a:r>
            <a:endParaRPr lang="en-CA" sz="4500" b="1" dirty="0">
              <a:latin typeface="+mn-lt"/>
            </a:endParaRPr>
          </a:p>
        </p:txBody>
      </p:sp>
      <p:sp>
        <p:nvSpPr>
          <p:cNvPr id="7" name="Title 1">
            <a:extLst>
              <a:ext uri="{FF2B5EF4-FFF2-40B4-BE49-F238E27FC236}">
                <a16:creationId xmlns:a16="http://schemas.microsoft.com/office/drawing/2014/main" id="{E72C98CB-282D-4BFD-8DBD-7AE16C216BCE}"/>
              </a:ext>
            </a:extLst>
          </p:cNvPr>
          <p:cNvSpPr txBox="1">
            <a:spLocks/>
          </p:cNvSpPr>
          <p:nvPr/>
        </p:nvSpPr>
        <p:spPr>
          <a:xfrm>
            <a:off x="3025775" y="2528888"/>
            <a:ext cx="6781800" cy="787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4800" b="1" dirty="0">
                <a:latin typeface="+mn-lt"/>
              </a:rPr>
              <a:t>Subject &amp; Course Guides</a:t>
            </a:r>
            <a:endParaRPr lang="en-CA" sz="4800" b="1" dirty="0">
              <a:latin typeface="+mn-lt"/>
            </a:endParaRPr>
          </a:p>
        </p:txBody>
      </p:sp>
      <p:sp>
        <p:nvSpPr>
          <p:cNvPr id="8" name="Title 1">
            <a:extLst>
              <a:ext uri="{FF2B5EF4-FFF2-40B4-BE49-F238E27FC236}">
                <a16:creationId xmlns:a16="http://schemas.microsoft.com/office/drawing/2014/main" id="{E72C98CB-282D-4BFD-8DBD-7AE16C216BCE}"/>
              </a:ext>
            </a:extLst>
          </p:cNvPr>
          <p:cNvSpPr txBox="1">
            <a:spLocks/>
          </p:cNvSpPr>
          <p:nvPr/>
        </p:nvSpPr>
        <p:spPr>
          <a:xfrm>
            <a:off x="4013200" y="3454400"/>
            <a:ext cx="7518400" cy="8397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4500" b="1" dirty="0">
                <a:latin typeface="+mn-lt"/>
              </a:rPr>
              <a:t>Social Science </a:t>
            </a:r>
            <a:endParaRPr lang="en-CA" sz="4500" b="1" dirty="0">
              <a:latin typeface="+mn-lt"/>
            </a:endParaRPr>
          </a:p>
        </p:txBody>
      </p:sp>
    </p:spTree>
    <p:extLst>
      <p:ext uri="{BB962C8B-B14F-4D97-AF65-F5344CB8AC3E}">
        <p14:creationId xmlns:p14="http://schemas.microsoft.com/office/powerpoint/2010/main" val="568478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CF18D0A-3992-4AA6-8DDD-BB612C24E9C1}" type="slidenum">
              <a:rPr lang="en-US" altLang="en-US" sz="1200" smtClean="0">
                <a:solidFill>
                  <a:srgbClr val="898989"/>
                </a:solidFill>
              </a:rPr>
              <a:pPr>
                <a:spcBef>
                  <a:spcPct val="0"/>
                </a:spcBef>
                <a:buFontTx/>
                <a:buNone/>
              </a:pPr>
              <a:t>9</a:t>
            </a:fld>
            <a:endParaRPr lang="en-US" altLang="en-US" sz="1200" dirty="0">
              <a:solidFill>
                <a:srgbClr val="898989"/>
              </a:solidFill>
            </a:endParaRPr>
          </a:p>
        </p:txBody>
      </p:sp>
      <p:pic>
        <p:nvPicPr>
          <p:cNvPr id="2" name="Picture 1"/>
          <p:cNvPicPr>
            <a:picLocks noChangeAspect="1"/>
          </p:cNvPicPr>
          <p:nvPr/>
        </p:nvPicPr>
        <p:blipFill>
          <a:blip r:embed="rId2"/>
          <a:stretch>
            <a:fillRect/>
          </a:stretch>
        </p:blipFill>
        <p:spPr>
          <a:xfrm>
            <a:off x="1227909" y="382367"/>
            <a:ext cx="9483159" cy="6206586"/>
          </a:xfrm>
          <a:prstGeom prst="rect">
            <a:avLst/>
          </a:prstGeom>
        </p:spPr>
      </p:pic>
      <p:pic>
        <p:nvPicPr>
          <p:cNvPr id="55302" name="Picture 5"/>
          <p:cNvPicPr>
            <a:picLocks noChangeAspect="1"/>
          </p:cNvPicPr>
          <p:nvPr/>
        </p:nvPicPr>
        <p:blipFill>
          <a:blip r:embed="rId3">
            <a:extLst>
              <a:ext uri="{28A0092B-C50C-407E-A947-70E740481C1C}">
                <a14:useLocalDpi xmlns:a14="http://schemas.microsoft.com/office/drawing/2010/main" val="0"/>
              </a:ext>
            </a:extLst>
          </a:blip>
          <a:srcRect l="11713" t="31250" r="69547" b="7291"/>
          <a:stretch>
            <a:fillRect/>
          </a:stretch>
        </p:blipFill>
        <p:spPr bwMode="auto">
          <a:xfrm>
            <a:off x="2157328" y="770663"/>
            <a:ext cx="1944409" cy="358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42214A5-86AD-4AED-8975-F537FA642924}"/>
              </a:ext>
            </a:extLst>
          </p:cNvPr>
          <p:cNvSpPr/>
          <p:nvPr/>
        </p:nvSpPr>
        <p:spPr>
          <a:xfrm>
            <a:off x="2109424" y="881744"/>
            <a:ext cx="1992313" cy="960120"/>
          </a:xfrm>
          <a:prstGeom prst="rect">
            <a:avLst/>
          </a:prstGeom>
          <a:noFill/>
          <a:ln w="762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extLst>
      <p:ext uri="{BB962C8B-B14F-4D97-AF65-F5344CB8AC3E}">
        <p14:creationId xmlns:p14="http://schemas.microsoft.com/office/powerpoint/2010/main" val="1755766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1109</Words>
  <Application>Microsoft Office PowerPoint</Application>
  <PresentationFormat>Widescreen</PresentationFormat>
  <Paragraphs>135</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Times</vt:lpstr>
      <vt:lpstr>Office Theme</vt:lpstr>
      <vt:lpstr>POLI 203/2 C:Intro to Comparative Politics Library Workshop</vt:lpstr>
      <vt:lpstr>Who am I?</vt:lpstr>
      <vt:lpstr>The Librar(ies)</vt:lpstr>
      <vt:lpstr>Library Services</vt:lpstr>
      <vt:lpstr>Electronic Course Reserves</vt:lpstr>
      <vt:lpstr>PowerPoint Presentation</vt:lpstr>
      <vt:lpstr>Political Science Subject Guide</vt:lpstr>
      <vt:lpstr>PowerPoint Presentation</vt:lpstr>
      <vt:lpstr>PowerPoint Presentation</vt:lpstr>
      <vt:lpstr>Subject Guide: Political Science</vt:lpstr>
      <vt:lpstr>PowerPoint Presentation</vt:lpstr>
      <vt:lpstr>PowerPoint Presentation</vt:lpstr>
      <vt:lpstr>PowerPoint Presentation</vt:lpstr>
      <vt:lpstr>PowerPoint Presentation</vt:lpstr>
      <vt:lpstr>PowerPoint Presentation</vt:lpstr>
      <vt:lpstr>How to access print books</vt:lpstr>
      <vt:lpstr>Co-authored academic journal article</vt:lpstr>
      <vt:lpstr>Finding newspaper articles</vt:lpstr>
      <vt:lpstr>PowerPoint Presentation</vt:lpstr>
      <vt:lpstr>Use the limits menu to narrow your results</vt:lpstr>
      <vt:lpstr>How do you start your research?   Where do you look first?</vt:lpstr>
      <vt:lpstr>Breaking down a topic  &amp;  Search strategies </vt:lpstr>
      <vt:lpstr>How do we combine search words for the best possible results?</vt:lpstr>
      <vt:lpstr>Avoid Searching with Linking words</vt:lpstr>
      <vt:lpstr>Explain the role that ideology and political institutions played in understanding the Brexit vote in the 2016 referendum in the United Kingdom </vt:lpstr>
      <vt:lpstr>Find books</vt:lpstr>
      <vt:lpstr>PowerPoint Presentation</vt:lpstr>
      <vt:lpstr>PowerPoint Presentation</vt:lpstr>
      <vt:lpstr>PowerPoint Presentation</vt:lpstr>
      <vt:lpstr>PowerPoint Presentation</vt:lpstr>
      <vt:lpstr>Request a book via Interlibrary Loan</vt:lpstr>
      <vt:lpstr>PowerPoint Presentation</vt:lpstr>
      <vt:lpstr>PowerPoint Presentation</vt:lpstr>
      <vt:lpstr>PowerPoint Presentation</vt:lpstr>
      <vt:lpstr>Finding scholarly journal articles</vt:lpstr>
      <vt:lpstr>PowerPoint Presentation</vt:lpstr>
      <vt:lpstr>PowerPoint Presentation</vt:lpstr>
      <vt:lpstr>PowerPoint Presentation</vt:lpstr>
      <vt:lpstr>What is peer review?   What are peer reviewed, scholarly articles?</vt:lpstr>
      <vt:lpstr>Has the article gone through the peer review process? What is peer review?  Peer review is a system used to decide if an article should be published in a peer-reviewed journal. Each paper submitted to a peer-reviewed journal is read and evaluated by experts in the article’s subject area.   The reviewers assess the article’s validity, importance, and originality, and then recommend whether it should be printed in the journal.   The reviewers’ suggestions are considered by the journal’s editor, who makes the final decision about whether to accept or reject the article.   Criteria for evaluating academic or scholarly articles </vt:lpstr>
      <vt:lpstr>PowerPoint Presentation</vt:lpstr>
      <vt:lpstr>PowerPoint Presentation</vt:lpstr>
      <vt:lpstr>PowerPoint Presentation</vt:lpstr>
      <vt:lpstr>PowerPoint Presentation</vt:lpstr>
      <vt:lpstr>PowerPoint Presentation</vt:lpstr>
      <vt:lpstr>Finding government and international agency publications</vt:lpstr>
      <vt:lpstr>PowerPoint Presentation</vt:lpstr>
      <vt:lpstr>PowerPoint Presentation</vt:lpstr>
      <vt:lpstr>Evaluation of government information and international agency publications</vt:lpstr>
      <vt:lpstr>Country Profiles</vt:lpstr>
      <vt:lpstr>Chicago Style Citation</vt:lpstr>
      <vt:lpstr>PowerPoint Presentation</vt:lpstr>
      <vt:lpstr>There is help available!</vt:lpstr>
      <vt:lpstr>Key points from today’s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203/2 C:Intro to Comparative Politics Library workshop</dc:title>
  <dc:creator>Michelle Lake</dc:creator>
  <cp:lastModifiedBy>Michelle Lake</cp:lastModifiedBy>
  <cp:revision>2</cp:revision>
  <dcterms:created xsi:type="dcterms:W3CDTF">2022-09-21T15:45:55Z</dcterms:created>
  <dcterms:modified xsi:type="dcterms:W3CDTF">2022-09-21T15:56:21Z</dcterms:modified>
</cp:coreProperties>
</file>