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8" r:id="rId4"/>
  </p:sldMasterIdLst>
  <p:notesMasterIdLst>
    <p:notesMasterId r:id="rId40"/>
  </p:notesMasterIdLst>
  <p:handoutMasterIdLst>
    <p:handoutMasterId r:id="rId41"/>
  </p:handoutMasterIdLst>
  <p:sldIdLst>
    <p:sldId id="256" r:id="rId5"/>
    <p:sldId id="257" r:id="rId6"/>
    <p:sldId id="754" r:id="rId7"/>
    <p:sldId id="297" r:id="rId8"/>
    <p:sldId id="299" r:id="rId9"/>
    <p:sldId id="750" r:id="rId10"/>
    <p:sldId id="261" r:id="rId11"/>
    <p:sldId id="724" r:id="rId12"/>
    <p:sldId id="756" r:id="rId13"/>
    <p:sldId id="757" r:id="rId14"/>
    <p:sldId id="289" r:id="rId15"/>
    <p:sldId id="758" r:id="rId16"/>
    <p:sldId id="759" r:id="rId17"/>
    <p:sldId id="770" r:id="rId18"/>
    <p:sldId id="771" r:id="rId19"/>
    <p:sldId id="292" r:id="rId20"/>
    <p:sldId id="293" r:id="rId21"/>
    <p:sldId id="772" r:id="rId22"/>
    <p:sldId id="764" r:id="rId23"/>
    <p:sldId id="765" r:id="rId24"/>
    <p:sldId id="766" r:id="rId25"/>
    <p:sldId id="767" r:id="rId26"/>
    <p:sldId id="547" r:id="rId27"/>
    <p:sldId id="415" r:id="rId28"/>
    <p:sldId id="276" r:id="rId29"/>
    <p:sldId id="265" r:id="rId30"/>
    <p:sldId id="475" r:id="rId31"/>
    <p:sldId id="553" r:id="rId32"/>
    <p:sldId id="769" r:id="rId33"/>
    <p:sldId id="736" r:id="rId34"/>
    <p:sldId id="436" r:id="rId35"/>
    <p:sldId id="409" r:id="rId36"/>
    <p:sldId id="726" r:id="rId37"/>
    <p:sldId id="298" r:id="rId38"/>
    <p:sldId id="260" r:id="rId3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60713B-C5C8-4CBA-A9DA-CF7570A1ADC4}" v="25" dt="2024-01-09T20:24:43.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5" autoAdjust="0"/>
    <p:restoredTop sz="94675"/>
  </p:normalViewPr>
  <p:slideViewPr>
    <p:cSldViewPr>
      <p:cViewPr varScale="1">
        <p:scale>
          <a:sx n="62" d="100"/>
          <a:sy n="62" d="100"/>
        </p:scale>
        <p:origin x="136" y="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2192"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3B6AED-D4AA-7B43-977D-59BA1D662A17}" type="datetimeFigureOut">
              <a:rPr lang="en-US" smtClean="0"/>
              <a:t>1/9/2024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37B4F6-DA37-034D-9CAD-2ECBC4DC1D31}" type="slidenum">
              <a:rPr lang="en-US" smtClean="0"/>
              <a:t>‹#›</a:t>
            </a:fld>
            <a:endParaRPr lang="en-US"/>
          </a:p>
        </p:txBody>
      </p:sp>
    </p:spTree>
    <p:extLst>
      <p:ext uri="{BB962C8B-B14F-4D97-AF65-F5344CB8AC3E}">
        <p14:creationId xmlns:p14="http://schemas.microsoft.com/office/powerpoint/2010/main" val="4574921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dirty="0">
                <a:latin typeface="Arial"/>
                <a:ea typeface="+mn-ea"/>
                <a:cs typeface="+mn-cs"/>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dirty="0">
                <a:latin typeface="Arial"/>
                <a:ea typeface="+mn-ea"/>
                <a:cs typeface="+mn-cs"/>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dirty="0">
                <a:latin typeface="Arial"/>
                <a:ea typeface="+mn-ea"/>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a:ea typeface="+mn-ea"/>
                <a:cs typeface="+mn-cs"/>
              </a:defRPr>
            </a:lvl1pPr>
          </a:lstStyle>
          <a:p>
            <a:pPr>
              <a:defRPr/>
            </a:pPr>
            <a:fld id="{2543ACF8-3F51-854F-91E9-AD86E324A5D8}" type="slidenum">
              <a:rPr lang="en-US"/>
              <a:pPr>
                <a:defRPr/>
              </a:pPr>
              <a:t>‹#›</a:t>
            </a:fld>
            <a:endParaRPr lang="en-US" dirty="0"/>
          </a:p>
        </p:txBody>
      </p:sp>
    </p:spTree>
    <p:extLst>
      <p:ext uri="{BB962C8B-B14F-4D97-AF65-F5344CB8AC3E}">
        <p14:creationId xmlns:p14="http://schemas.microsoft.com/office/powerpoint/2010/main" val="111879830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2pPr>
    <a:lvl3pPr marL="9144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3pPr>
    <a:lvl4pPr marL="13716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4pPr>
    <a:lvl5pPr marL="1828800" algn="l" rtl="0" eaLnBrk="0" fontAlgn="base" hangingPunct="0">
      <a:spcBef>
        <a:spcPct val="30000"/>
      </a:spcBef>
      <a:spcAft>
        <a:spcPct val="0"/>
      </a:spcAft>
      <a:defRPr sz="1200" kern="1200">
        <a:solidFill>
          <a:schemeClr val="tx1"/>
        </a:solidFill>
        <a:latin typeface="Arial"/>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ACF8-3F51-854F-91E9-AD86E324A5D8}" type="slidenum">
              <a:rPr lang="en-US" smtClean="0"/>
              <a:pPr>
                <a:defRPr/>
              </a:pPr>
              <a:t>1</a:t>
            </a:fld>
            <a:endParaRPr lang="en-US" dirty="0"/>
          </a:p>
        </p:txBody>
      </p:sp>
    </p:spTree>
    <p:extLst>
      <p:ext uri="{BB962C8B-B14F-4D97-AF65-F5344CB8AC3E}">
        <p14:creationId xmlns:p14="http://schemas.microsoft.com/office/powerpoint/2010/main" val="178051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24661C5-12B4-4862-8CFC-DAD69CDF46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81E4361A-D581-4487-A058-C069F4403D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a:solidFill>
                  <a:schemeClr val="dk1"/>
                </a:solidFill>
                <a:effectLst/>
                <a:latin typeface="Calibri"/>
                <a:ea typeface="Calibri"/>
                <a:cs typeface="Calibri"/>
                <a:sym typeface="Calibri"/>
              </a:rPr>
              <a:t>Once you’ve started finding really good sources to support your research project, how do you keep track of them all? And how should you cite them? These are some of the most common questions we get at the library. There are a bunch of tools you can use to help you manage your sources and reading notes, but one that I would highly recommend is Zotero. It's a free bibliographic management software that integrates well with the Sofia discovery tool, and has plugins for your browser and your word processing software. It helps you manage your sources, organize reading notes, and will automatically generate lists of references in different citation styles. If you’re interested, we provide workshops, guides, and help through the library for using Zotero. </a:t>
            </a:r>
          </a:p>
          <a:p>
            <a:endParaRPr lang="en-CA" altLang="en-US"/>
          </a:p>
        </p:txBody>
      </p:sp>
      <p:sp>
        <p:nvSpPr>
          <p:cNvPr id="69636" name="Slide Number Placeholder 3">
            <a:extLst>
              <a:ext uri="{FF2B5EF4-FFF2-40B4-BE49-F238E27FC236}">
                <a16:creationId xmlns:a16="http://schemas.microsoft.com/office/drawing/2014/main" id="{9BC7038E-F6A0-4EE7-9117-87A37409B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90D1FD4-196D-47DF-9AC2-45912D43C7E6}" type="slidenum">
              <a:rPr lang="en-US" altLang="en-US"/>
              <a:pPr/>
              <a:t>27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A5500C14-4D87-43EB-B694-15CB0867B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381CC954-A18D-42F8-A3FA-4CC68CAC08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a:solidFill>
                  <a:schemeClr val="dk1"/>
                </a:solidFill>
                <a:effectLst/>
                <a:latin typeface="Calibri"/>
                <a:ea typeface="Calibri"/>
                <a:cs typeface="Calibri"/>
                <a:sym typeface="Calibri"/>
              </a:rPr>
              <a:t>This is just an example screenshot from a Zotero library, to give you a sense of what a powerful tool it is. On the left side of the screen, there are lots of folders with labels, divided by research project. In the center, you see the titles of different resources that I found with different icons, these represent books, articles, dissertations, and more. These records include the bibliographic information for these resources like the author, and the publication date and so on. You can also see the little notes with the yellow post-it icon, these are reading notes I’ve added, as well as some PDF files that I've attached.</a:t>
            </a:r>
          </a:p>
          <a:p>
            <a:r>
              <a:rPr lang="en-CA" sz="1200" b="0" i="0" u="none" strike="noStrike" cap="none">
                <a:solidFill>
                  <a:schemeClr val="dk1"/>
                </a:solidFill>
                <a:effectLst/>
                <a:latin typeface="Calibri"/>
                <a:ea typeface="Calibri"/>
                <a:cs typeface="Calibri"/>
                <a:sym typeface="Calibri"/>
              </a:rPr>
              <a:t>Zotero is a really powerful tool for organizing your information, allowing you to take notes, highlight PDFS, and keep track of references as you're writing. So I highly recommend learning more about Zotero for your research and your studies. </a:t>
            </a:r>
          </a:p>
        </p:txBody>
      </p:sp>
      <p:sp>
        <p:nvSpPr>
          <p:cNvPr id="71684" name="Slide Number Placeholder 3">
            <a:extLst>
              <a:ext uri="{FF2B5EF4-FFF2-40B4-BE49-F238E27FC236}">
                <a16:creationId xmlns:a16="http://schemas.microsoft.com/office/drawing/2014/main" id="{FDCBA85B-BC08-4384-B574-E757EE5B4F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8139FC3-F383-42FE-8C42-94E12725F17F}" type="slidenum">
              <a:rPr lang="en-US" altLang="en-US"/>
              <a:pPr/>
              <a:t>28</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700A471-30B7-4977-8861-4C6654A99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98A80D99-19E7-41AE-A472-432E9987C4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a:solidFill>
                  <a:schemeClr val="dk1"/>
                </a:solidFill>
                <a:effectLst/>
                <a:latin typeface="Calibri"/>
                <a:ea typeface="Calibri"/>
                <a:cs typeface="Calibri"/>
                <a:sym typeface="Calibri"/>
              </a:rPr>
              <a:t>You can also find space specifically for graduate students by clicking the Graduate students and postdoctoral fellows tab under the Sofia Discovery Tool. There’s a link here to the “Support for graduate students and postdoctoral fellows” page. That page is a hub for grad students and has links to the resources that we're going to talk about today, as well as other useful information. So it’s a good page to have bookmarked and to spend some time exploring on your own. We’ll come back to some of the other resources there, but let’s start with grad student spaces.</a:t>
            </a:r>
          </a:p>
          <a:p>
            <a:endParaRPr lang="en-CA" altLang="en-US"/>
          </a:p>
        </p:txBody>
      </p:sp>
      <p:sp>
        <p:nvSpPr>
          <p:cNvPr id="24580" name="Slide Number Placeholder 3">
            <a:extLst>
              <a:ext uri="{FF2B5EF4-FFF2-40B4-BE49-F238E27FC236}">
                <a16:creationId xmlns:a16="http://schemas.microsoft.com/office/drawing/2014/main" id="{962D269D-750B-4653-98CB-648588DD4E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8C20203-3868-4E73-AACE-11151EC9EA99}" type="slidenum">
              <a:rPr lang="en-US" altLang="en-US"/>
              <a:pPr/>
              <a:t>30</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51B7A404-0BE7-49B2-8667-5A9878A8B7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2BAE354E-05CB-4756-BA3E-21B646BF45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a:solidFill>
                  <a:schemeClr val="dk1"/>
                </a:solidFill>
                <a:effectLst/>
                <a:latin typeface="Calibri"/>
                <a:ea typeface="Calibri"/>
                <a:cs typeface="Calibri"/>
                <a:sym typeface="Calibri"/>
              </a:rPr>
              <a:t>Click the “Study spaces” tab near the top of the “Support for graduate students” page.</a:t>
            </a:r>
          </a:p>
          <a:p>
            <a:endParaRPr lang="en-CA" altLang="en-US"/>
          </a:p>
        </p:txBody>
      </p:sp>
      <p:sp>
        <p:nvSpPr>
          <p:cNvPr id="26628" name="Slide Number Placeholder 3">
            <a:extLst>
              <a:ext uri="{FF2B5EF4-FFF2-40B4-BE49-F238E27FC236}">
                <a16:creationId xmlns:a16="http://schemas.microsoft.com/office/drawing/2014/main" id="{DC09982E-EF79-4F47-80A3-BB03EFED75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0877631-DC23-4A90-89E7-499A2610A1B2}" type="slidenum">
              <a:rPr lang="en-US" altLang="en-US"/>
              <a:pPr/>
              <a:t>31</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CB3B4005-C79D-49E6-9E91-344C746549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78EF1D71-CB54-47CD-BCDB-F763A9264C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dirty="0">
                <a:solidFill>
                  <a:schemeClr val="dk1"/>
                </a:solidFill>
                <a:effectLst/>
                <a:latin typeface="Calibri"/>
                <a:ea typeface="Calibri"/>
                <a:cs typeface="Calibri"/>
                <a:sym typeface="Calibri"/>
              </a:rPr>
              <a:t>At the Webster library, on the downtown campus, all of the grad space is on the fifth floor, with the exception of the seminar room and a thesis defense room which are on the third floor. On the fifth floor, you'll find reading rooms and writing rooms that are reserved only for graduate students, and you need your Concordia ID card to be able to enter these rooms. There's also a lounge with comfortable seating and a small kitchenette with a microwave where you can heat up food or eat your lunch. </a:t>
            </a:r>
            <a:endParaRPr lang="en-CA" altLang="en-US" dirty="0"/>
          </a:p>
        </p:txBody>
      </p:sp>
      <p:sp>
        <p:nvSpPr>
          <p:cNvPr id="28676" name="Slide Number Placeholder 3">
            <a:extLst>
              <a:ext uri="{FF2B5EF4-FFF2-40B4-BE49-F238E27FC236}">
                <a16:creationId xmlns:a16="http://schemas.microsoft.com/office/drawing/2014/main" id="{2ABA29B1-9B03-4B08-A73B-B9F693AE02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2475" indent="-288925">
              <a:defRPr>
                <a:solidFill>
                  <a:schemeClr val="tx1"/>
                </a:solidFill>
                <a:latin typeface="Arial" panose="020B0604020202020204" pitchFamily="34" charset="0"/>
                <a:ea typeface="MS PGothic" panose="020B0600070205080204" pitchFamily="34" charset="-128"/>
              </a:defRPr>
            </a:lvl2pPr>
            <a:lvl3pPr marL="1158875" indent="-231775">
              <a:defRPr>
                <a:solidFill>
                  <a:schemeClr val="tx1"/>
                </a:solidFill>
                <a:latin typeface="Arial" panose="020B0604020202020204" pitchFamily="34" charset="0"/>
                <a:ea typeface="MS PGothic" panose="020B0600070205080204" pitchFamily="34" charset="-128"/>
              </a:defRPr>
            </a:lvl3pPr>
            <a:lvl4pPr marL="1622425" indent="-231775">
              <a:defRPr>
                <a:solidFill>
                  <a:schemeClr val="tx1"/>
                </a:solidFill>
                <a:latin typeface="Arial" panose="020B0604020202020204" pitchFamily="34" charset="0"/>
                <a:ea typeface="MS PGothic" panose="020B0600070205080204" pitchFamily="34" charset="-128"/>
              </a:defRPr>
            </a:lvl4pPr>
            <a:lvl5pPr marL="2085975" indent="-231775">
              <a:defRPr>
                <a:solidFill>
                  <a:schemeClr val="tx1"/>
                </a:solidFill>
                <a:latin typeface="Arial" panose="020B0604020202020204" pitchFamily="34" charset="0"/>
                <a:ea typeface="MS PGothic" panose="020B0600070205080204" pitchFamily="34" charset="-128"/>
              </a:defRPr>
            </a:lvl5pPr>
            <a:lvl6pPr marL="25431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03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75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47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261D52C-B7AD-47D1-9403-904B62BA173C}" type="slidenum">
              <a:rPr lang="en-US" altLang="en-US"/>
              <a:pPr/>
              <a:t>32</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7617A0D-0666-40E2-844B-0EEEE147D4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DDD26175-56B2-4F50-836D-A808A83A2A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dirty="0">
                <a:solidFill>
                  <a:schemeClr val="dk1"/>
                </a:solidFill>
                <a:effectLst/>
                <a:latin typeface="Calibri"/>
                <a:ea typeface="Calibri"/>
                <a:cs typeface="Calibri"/>
                <a:sym typeface="Calibri"/>
              </a:rPr>
              <a:t>At the Vanier library on the Loyola campus, the third floor has a room, room 307, which is reserved for graduate students. To get an access code for the room, you need to show your valid Concordia student ID at the Ask us Desk. You'll be assigned individual code for accessing the room. There’s quiet reading space in the room and assigned shelves where you can leave your books throughout the semester. There’s also a group study room for grad students next door in room 305.</a:t>
            </a:r>
          </a:p>
          <a:p>
            <a:endParaRPr lang="en-US" altLang="en-US" dirty="0"/>
          </a:p>
          <a:p>
            <a:endParaRPr lang="en-CA" altLang="en-US" dirty="0"/>
          </a:p>
        </p:txBody>
      </p:sp>
      <p:sp>
        <p:nvSpPr>
          <p:cNvPr id="30724" name="Slide Number Placeholder 3">
            <a:extLst>
              <a:ext uri="{FF2B5EF4-FFF2-40B4-BE49-F238E27FC236}">
                <a16:creationId xmlns:a16="http://schemas.microsoft.com/office/drawing/2014/main" id="{221EC3F6-6315-4D74-90F8-F12EFB97A3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52475" indent="-288925">
              <a:defRPr>
                <a:solidFill>
                  <a:schemeClr val="tx1"/>
                </a:solidFill>
                <a:latin typeface="Arial" panose="020B0604020202020204" pitchFamily="34" charset="0"/>
                <a:ea typeface="MS PGothic" panose="020B0600070205080204" pitchFamily="34" charset="-128"/>
              </a:defRPr>
            </a:lvl2pPr>
            <a:lvl3pPr marL="1158875" indent="-231775">
              <a:defRPr>
                <a:solidFill>
                  <a:schemeClr val="tx1"/>
                </a:solidFill>
                <a:latin typeface="Arial" panose="020B0604020202020204" pitchFamily="34" charset="0"/>
                <a:ea typeface="MS PGothic" panose="020B0600070205080204" pitchFamily="34" charset="-128"/>
              </a:defRPr>
            </a:lvl3pPr>
            <a:lvl4pPr marL="1622425" indent="-231775">
              <a:defRPr>
                <a:solidFill>
                  <a:schemeClr val="tx1"/>
                </a:solidFill>
                <a:latin typeface="Arial" panose="020B0604020202020204" pitchFamily="34" charset="0"/>
                <a:ea typeface="MS PGothic" panose="020B0600070205080204" pitchFamily="34" charset="-128"/>
              </a:defRPr>
            </a:lvl4pPr>
            <a:lvl5pPr marL="2085975" indent="-231775">
              <a:defRPr>
                <a:solidFill>
                  <a:schemeClr val="tx1"/>
                </a:solidFill>
                <a:latin typeface="Arial" panose="020B0604020202020204" pitchFamily="34" charset="0"/>
                <a:ea typeface="MS PGothic" panose="020B0600070205080204" pitchFamily="34" charset="-128"/>
              </a:defRPr>
            </a:lvl5pPr>
            <a:lvl6pPr marL="25431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0003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575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14775" indent="-2317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A6F15F0-D52A-4F12-AFDF-B19944799A56}" type="slidenum">
              <a:rPr lang="en-US" altLang="en-US"/>
              <a:pPr/>
              <a:t>33</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ACF8-3F51-854F-91E9-AD86E324A5D8}" type="slidenum">
              <a:rPr lang="en-US" smtClean="0"/>
              <a:pPr>
                <a:defRPr/>
              </a:pPr>
              <a:t>35</a:t>
            </a:fld>
            <a:endParaRPr lang="en-US" dirty="0"/>
          </a:p>
        </p:txBody>
      </p:sp>
    </p:spTree>
    <p:extLst>
      <p:ext uri="{BB962C8B-B14F-4D97-AF65-F5344CB8AC3E}">
        <p14:creationId xmlns:p14="http://schemas.microsoft.com/office/powerpoint/2010/main" val="81555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ACF8-3F51-854F-91E9-AD86E324A5D8}" type="slidenum">
              <a:rPr lang="en-US" smtClean="0"/>
              <a:pPr>
                <a:defRPr/>
              </a:pPr>
              <a:t>2</a:t>
            </a:fld>
            <a:endParaRPr lang="en-US" dirty="0"/>
          </a:p>
        </p:txBody>
      </p:sp>
    </p:spTree>
    <p:extLst>
      <p:ext uri="{BB962C8B-B14F-4D97-AF65-F5344CB8AC3E}">
        <p14:creationId xmlns:p14="http://schemas.microsoft.com/office/powerpoint/2010/main" val="2270007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F9A55AA-067A-4255-96CC-DDC9C65EBD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BDEDC49-9732-42F0-919D-E2BAB10E3A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a:solidFill>
                  <a:schemeClr val="dk1"/>
                </a:solidFill>
                <a:effectLst/>
                <a:latin typeface="Calibri"/>
                <a:ea typeface="Calibri"/>
                <a:cs typeface="Calibri"/>
                <a:sym typeface="Calibri"/>
              </a:rPr>
              <a:t>Next we’ll take a look at some of the library’s spaces. Clicking on “Locations and hours” will give you more information about the Concordia library spaces, including opening hours and floor plans.</a:t>
            </a:r>
          </a:p>
        </p:txBody>
      </p:sp>
      <p:sp>
        <p:nvSpPr>
          <p:cNvPr id="22532" name="Slide Number Placeholder 3">
            <a:extLst>
              <a:ext uri="{FF2B5EF4-FFF2-40B4-BE49-F238E27FC236}">
                <a16:creationId xmlns:a16="http://schemas.microsoft.com/office/drawing/2014/main" id="{FC4DE189-D4A0-4BF7-8AC7-E20F732B645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ABDBB52-470F-4B81-BE78-5985DC3C7949}" type="slidenum">
              <a:rPr lang="en-US" altLang="en-US"/>
              <a:pPr/>
              <a:t>3</a:t>
            </a:fld>
            <a:endParaRPr lang="en-US" altLang="en-US"/>
          </a:p>
        </p:txBody>
      </p:sp>
    </p:spTree>
    <p:extLst>
      <p:ext uri="{BB962C8B-B14F-4D97-AF65-F5344CB8AC3E}">
        <p14:creationId xmlns:p14="http://schemas.microsoft.com/office/powerpoint/2010/main" val="258735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cap="none" dirty="0">
                <a:solidFill>
                  <a:schemeClr val="dk1"/>
                </a:solidFill>
                <a:effectLst/>
                <a:latin typeface="Calibri"/>
                <a:ea typeface="Calibri"/>
                <a:cs typeface="Calibri"/>
                <a:sym typeface="Calibri"/>
              </a:rPr>
              <a:t>In addition to letting you borrow cool tech, the technology sandbox is also a community space that encourages everyone to learn by doing, making, playing and sharing knowledge with each other. It’s in the Webster library and has a drop in space with regular hours and staff, and also hosts workshops that you can attend to learn new skills. Some of the technology available in the sandbox includes virtual reality headsets, 3d printers, a knitting machine, a button maker and more.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6</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7992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543ACF8-3F51-854F-91E9-AD86E324A5D8}" type="slidenum">
              <a:rPr lang="en-US" smtClean="0"/>
              <a:pPr>
                <a:defRPr/>
              </a:pPr>
              <a:t>7</a:t>
            </a:fld>
            <a:endParaRPr lang="en-US" dirty="0"/>
          </a:p>
        </p:txBody>
      </p:sp>
    </p:spTree>
    <p:extLst>
      <p:ext uri="{BB962C8B-B14F-4D97-AF65-F5344CB8AC3E}">
        <p14:creationId xmlns:p14="http://schemas.microsoft.com/office/powerpoint/2010/main" val="392129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438D21-3777-4107-B5AF-AA23908455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8E308E7-91B7-404B-80F8-50067DA99A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a:solidFill>
                  <a:schemeClr val="dk1"/>
                </a:solidFill>
                <a:effectLst/>
                <a:latin typeface="Calibri"/>
                <a:ea typeface="Calibri"/>
                <a:cs typeface="Calibri"/>
                <a:sym typeface="Calibri"/>
              </a:rPr>
              <a:t>The Sophia discovery tool is Concordia library's main search tool, and you can find it in the middle of the main library web page. You can use Sophia to find a wide range of physical and digital items, such as books, journal articles, videos, and much more. Sofia is the best place to start you research, and has handy filtering tools, including a “peer-reviewed” check box.</a:t>
            </a:r>
            <a:endParaRPr lang="en-US" altLang="en-US"/>
          </a:p>
        </p:txBody>
      </p:sp>
      <p:sp>
        <p:nvSpPr>
          <p:cNvPr id="51204" name="Slide Number Placeholder 3">
            <a:extLst>
              <a:ext uri="{FF2B5EF4-FFF2-40B4-BE49-F238E27FC236}">
                <a16:creationId xmlns:a16="http://schemas.microsoft.com/office/drawing/2014/main" id="{08287D5A-488C-4D8A-9842-419D1272D1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F4DADD4-9669-412C-B18D-13C2428C3B00}" type="slidenum">
              <a:rPr lang="fr-CA" altLang="en-US"/>
              <a:pPr/>
              <a:t>8</a:t>
            </a:fld>
            <a:endParaRPr lang="fr-CA"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5797A023-EE29-4EB4-8CA3-7F35033CF8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C44E78EC-C19A-4761-AE7C-099A4A0059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When your loan is ready, you will get a notification by email and you can retrieve your ILL from the loans desk of the library you set as your pickup point. The default loan period for ILLs is 30 days, and that loan will renew automatically up to 4 times, unless another user requests the book.</a:t>
            </a:r>
          </a:p>
          <a:p>
            <a:pPr eaLnBrk="1" hangingPunct="1">
              <a:spcBef>
                <a:spcPct val="0"/>
              </a:spcBef>
            </a:pPr>
            <a:endParaRPr lang="en-US" altLang="en-US"/>
          </a:p>
          <a:p>
            <a:pPr eaLnBrk="1" hangingPunct="1">
              <a:spcBef>
                <a:spcPct val="0"/>
              </a:spcBef>
            </a:pPr>
            <a:r>
              <a:rPr lang="en-US" altLang="en-US"/>
              <a:t>Article or chapter scan requests will be delivered as PDF files and you will be notified by email when they are ready for download.</a:t>
            </a:r>
          </a:p>
        </p:txBody>
      </p:sp>
      <p:sp>
        <p:nvSpPr>
          <p:cNvPr id="115716" name="Slide Number Placeholder 3">
            <a:extLst>
              <a:ext uri="{FF2B5EF4-FFF2-40B4-BE49-F238E27FC236}">
                <a16:creationId xmlns:a16="http://schemas.microsoft.com/office/drawing/2014/main" id="{7DFA129B-4D95-4A94-B501-1F55AC7D3A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30250" indent="-279400">
              <a:defRPr>
                <a:solidFill>
                  <a:schemeClr val="tx1"/>
                </a:solidFill>
                <a:latin typeface="Arial" panose="020B0604020202020204" pitchFamily="34" charset="0"/>
                <a:ea typeface="MS PGothic" panose="020B0600070205080204" pitchFamily="34" charset="-128"/>
              </a:defRPr>
            </a:lvl2pPr>
            <a:lvl3pPr marL="1123950" indent="-222250">
              <a:defRPr>
                <a:solidFill>
                  <a:schemeClr val="tx1"/>
                </a:solidFill>
                <a:latin typeface="Arial" panose="020B0604020202020204" pitchFamily="34" charset="0"/>
                <a:ea typeface="MS PGothic" panose="020B0600070205080204" pitchFamily="34" charset="-128"/>
              </a:defRPr>
            </a:lvl3pPr>
            <a:lvl4pPr marL="1574800" indent="-222250">
              <a:defRPr>
                <a:solidFill>
                  <a:schemeClr val="tx1"/>
                </a:solidFill>
                <a:latin typeface="Arial" panose="020B0604020202020204" pitchFamily="34" charset="0"/>
                <a:ea typeface="MS PGothic" panose="020B0600070205080204" pitchFamily="34" charset="-128"/>
              </a:defRPr>
            </a:lvl4pPr>
            <a:lvl5pPr marL="2025650" indent="-222250">
              <a:defRPr>
                <a:solidFill>
                  <a:schemeClr val="tx1"/>
                </a:solidFill>
                <a:latin typeface="Arial" panose="020B0604020202020204" pitchFamily="34" charset="0"/>
                <a:ea typeface="MS PGothic" panose="020B0600070205080204" pitchFamily="34" charset="-128"/>
              </a:defRPr>
            </a:lvl5pPr>
            <a:lvl6pPr marL="2482850" indent="-2222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40050" indent="-2222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397250" indent="-2222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54450" indent="-22225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F8EB29-5AE4-4098-AA44-F7180C0EF8EB}" type="slidenum">
              <a:rPr lang="en-US" altLang="en-US"/>
              <a:pPr/>
              <a:t>19</a:t>
            </a:fld>
            <a:endParaRPr lang="en-US" altLang="en-US"/>
          </a:p>
        </p:txBody>
      </p:sp>
    </p:spTree>
    <p:extLst>
      <p:ext uri="{BB962C8B-B14F-4D97-AF65-F5344CB8AC3E}">
        <p14:creationId xmlns:p14="http://schemas.microsoft.com/office/powerpoint/2010/main" val="99187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09C130C-1663-40D3-907C-63CF7B381C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2C7BBB63-3FAE-4235-A28C-2A78CD43BE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b="0" i="0" u="none" strike="noStrike" cap="none">
                <a:solidFill>
                  <a:schemeClr val="dk1"/>
                </a:solidFill>
                <a:effectLst/>
                <a:latin typeface="Calibri"/>
                <a:ea typeface="Calibri"/>
                <a:cs typeface="Calibri"/>
                <a:sym typeface="Calibri"/>
              </a:rPr>
              <a:t>You can also access these guides from the main library homepage by clicking on the help and how to menu and then select subject and course guides. These are great place to start for finding databases and other information for your discipline. </a:t>
            </a:r>
          </a:p>
        </p:txBody>
      </p:sp>
      <p:sp>
        <p:nvSpPr>
          <p:cNvPr id="59396" name="Slide Number Placeholder 3">
            <a:extLst>
              <a:ext uri="{FF2B5EF4-FFF2-40B4-BE49-F238E27FC236}">
                <a16:creationId xmlns:a16="http://schemas.microsoft.com/office/drawing/2014/main" id="{D55CD003-FD99-4B1B-A806-32105FC44F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863D515-F4C3-4157-A5FF-1C6E4A484B1A}" type="slidenum">
              <a:rPr lang="en-US" altLang="en-US"/>
              <a:pPr/>
              <a:t>23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sz="1200" b="0" i="0" u="none" strike="noStrike" cap="none">
                <a:solidFill>
                  <a:schemeClr val="dk1"/>
                </a:solidFill>
                <a:effectLst/>
                <a:latin typeface="Calibri"/>
                <a:ea typeface="Calibri"/>
                <a:cs typeface="Calibri"/>
                <a:sym typeface="Calibri"/>
              </a:rPr>
              <a:t>The subject and course guides are some of the most helpful guides. They are created and maintained by the library’s subject librarians – librarians who are experts at supporting research in your field. The guides contain recommended resources for each subject, including the best databases to use, background sources like encyclopedias and handbooks, how-to guides for finding trickier resources like primary sources, lists of useful websites and online tools. The guides also have links you can use to contact your subject librarians if you have any questions or need help working on a project.</a:t>
            </a:r>
          </a:p>
          <a:p>
            <a:endParaRPr lang="en-CA"/>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smtClean="0">
                <a:solidFill>
                  <a:schemeClr val="dk1"/>
                </a:solidFill>
                <a:latin typeface="Calibri"/>
                <a:ea typeface="Calibri"/>
                <a:cs typeface="Calibri"/>
                <a:sym typeface="Calibri"/>
              </a:rPr>
              <a:t>24</a:t>
            </a:fld>
            <a:endParaRPr lang="en-C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4088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199456" y="2852936"/>
            <a:ext cx="9313035" cy="1224136"/>
          </a:xfrm>
        </p:spPr>
        <p:txBody>
          <a:bodyPr anchor="ctr"/>
          <a:lstStyle>
            <a:lvl1pPr algn="l">
              <a:defRPr sz="2800"/>
            </a:lvl1pPr>
          </a:lstStyle>
          <a:p>
            <a:r>
              <a:rPr lang="en-US"/>
              <a:t>Click to edit Master title style</a:t>
            </a:r>
          </a:p>
        </p:txBody>
      </p:sp>
      <p:sp>
        <p:nvSpPr>
          <p:cNvPr id="3075" name="Rectangle 3"/>
          <p:cNvSpPr>
            <a:spLocks noGrp="1" noChangeArrowheads="1"/>
          </p:cNvSpPr>
          <p:nvPr>
            <p:ph type="subTitle" idx="1"/>
          </p:nvPr>
        </p:nvSpPr>
        <p:spPr>
          <a:xfrm>
            <a:off x="1199456" y="4293096"/>
            <a:ext cx="9313035" cy="766936"/>
          </a:xfrm>
        </p:spPr>
        <p:txBody>
          <a:bodyPr/>
          <a:lstStyle>
            <a:lvl1pPr marL="0" indent="0">
              <a:buFontTx/>
              <a:buNone/>
              <a:defRPr sz="1800"/>
            </a:lvl1pPr>
          </a:lstStyle>
          <a:p>
            <a:r>
              <a:rPr lang="en-US"/>
              <a:t>Click to edit Master subtitle style</a:t>
            </a:r>
          </a:p>
        </p:txBody>
      </p:sp>
    </p:spTree>
    <p:extLst>
      <p:ext uri="{BB962C8B-B14F-4D97-AF65-F5344CB8AC3E}">
        <p14:creationId xmlns:p14="http://schemas.microsoft.com/office/powerpoint/2010/main" val="359808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op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424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page option 1">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276872"/>
            <a:ext cx="10363200" cy="1143000"/>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3265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75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A6A6F5-9E22-43B1-58DF-EF483E865837}"/>
              </a:ext>
            </a:extLst>
          </p:cNvPr>
          <p:cNvSpPr>
            <a:spLocks noGrp="1"/>
          </p:cNvSpPr>
          <p:nvPr>
            <p:ph type="dt" sz="half" idx="10"/>
          </p:nvPr>
        </p:nvSpPr>
        <p:spPr/>
        <p:txBody>
          <a:bodyPr/>
          <a:lstStyle/>
          <a:p>
            <a:fld id="{584B4924-DD92-4047-AD85-4B8FF78E38E9}" type="datetimeFigureOut">
              <a:rPr lang="en-CA" smtClean="0"/>
              <a:t>2024-01-09</a:t>
            </a:fld>
            <a:endParaRPr lang="en-CA"/>
          </a:p>
        </p:txBody>
      </p:sp>
      <p:sp>
        <p:nvSpPr>
          <p:cNvPr id="3" name="Footer Placeholder 2">
            <a:extLst>
              <a:ext uri="{FF2B5EF4-FFF2-40B4-BE49-F238E27FC236}">
                <a16:creationId xmlns:a16="http://schemas.microsoft.com/office/drawing/2014/main" id="{8F7EEE4C-058C-CBDC-962E-805110DBDC21}"/>
              </a:ext>
            </a:extLst>
          </p:cNvPr>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860971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EE97-6F7D-872D-585B-3971CA37542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7E9ED595-2D1E-C5C8-FC95-1D57E31A1780}"/>
              </a:ext>
            </a:extLst>
          </p:cNvPr>
          <p:cNvSpPr>
            <a:spLocks noGrp="1"/>
          </p:cNvSpPr>
          <p:nvPr>
            <p:ph type="dt" sz="half" idx="10"/>
          </p:nvPr>
        </p:nvSpPr>
        <p:spPr/>
        <p:txBody>
          <a:bodyPr/>
          <a:lstStyle/>
          <a:p>
            <a:fld id="{584B4924-DD92-4047-AD85-4B8FF78E38E9}" type="datetimeFigureOut">
              <a:rPr lang="en-CA" smtClean="0"/>
              <a:t>2024-01-09</a:t>
            </a:fld>
            <a:endParaRPr lang="en-CA"/>
          </a:p>
        </p:txBody>
      </p:sp>
      <p:sp>
        <p:nvSpPr>
          <p:cNvPr id="4" name="Footer Placeholder 3">
            <a:extLst>
              <a:ext uri="{FF2B5EF4-FFF2-40B4-BE49-F238E27FC236}">
                <a16:creationId xmlns:a16="http://schemas.microsoft.com/office/drawing/2014/main" id="{CDBBDB25-B3A1-F590-2565-7C05330197D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858D8D7-AF97-1AFD-5680-6F75771A246A}"/>
              </a:ext>
            </a:extLst>
          </p:cNvPr>
          <p:cNvSpPr>
            <a:spLocks noGrp="1"/>
          </p:cNvSpPr>
          <p:nvPr>
            <p:ph type="sldNum" sz="quarter" idx="12"/>
          </p:nvPr>
        </p:nvSpPr>
        <p:spPr/>
        <p:txBody>
          <a:bodyPr/>
          <a:lstStyle/>
          <a:p>
            <a:fld id="{6F85A29C-FB85-44FD-B24B-EDF7598BFA2E}" type="slidenum">
              <a:rPr lang="en-CA" smtClean="0"/>
              <a:t>‹#›</a:t>
            </a:fld>
            <a:endParaRPr lang="en-CA"/>
          </a:p>
        </p:txBody>
      </p:sp>
    </p:spTree>
    <p:extLst>
      <p:ext uri="{BB962C8B-B14F-4D97-AF65-F5344CB8AC3E}">
        <p14:creationId xmlns:p14="http://schemas.microsoft.com/office/powerpoint/2010/main" val="50737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8_Title and Text [1 co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F037250-98A0-4857-A061-94093ABCF377}"/>
              </a:ext>
            </a:extLst>
          </p:cNvPr>
          <p:cNvSpPr/>
          <p:nvPr userDrawn="1"/>
        </p:nvSpPr>
        <p:spPr>
          <a:xfrm>
            <a:off x="-3813175" y="-1033463"/>
            <a:ext cx="3462337" cy="820738"/>
          </a:xfrm>
          <a:prstGeom prst="rect">
            <a:avLst/>
          </a:prstGeom>
          <a:solidFill>
            <a:srgbClr val="7030A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1379"/>
              <a:t>Page Type: </a:t>
            </a:r>
            <a:r>
              <a:rPr lang="en-CA" sz="1379" b="1"/>
              <a:t>TXT/CUSTOM</a:t>
            </a:r>
          </a:p>
        </p:txBody>
      </p:sp>
      <p:sp>
        <p:nvSpPr>
          <p:cNvPr id="10" name="Text Placeholder 8"/>
          <p:cNvSpPr>
            <a:spLocks noGrp="1"/>
          </p:cNvSpPr>
          <p:nvPr>
            <p:ph type="body" sz="quarter" idx="15"/>
          </p:nvPr>
        </p:nvSpPr>
        <p:spPr>
          <a:xfrm>
            <a:off x="12821055" y="1448087"/>
            <a:ext cx="914400" cy="314306"/>
          </a:xfrm>
        </p:spPr>
        <p:txBody>
          <a:bodyPr anchor="ctr"/>
          <a:lstStyle>
            <a:lvl1pPr algn="ctr">
              <a:lnSpc>
                <a:spcPct val="100000"/>
              </a:lnSpc>
              <a:defRPr sz="2451" b="1">
                <a:solidFill>
                  <a:srgbClr val="7030A0"/>
                </a:solidFill>
              </a:defRPr>
            </a:lvl1pPr>
          </a:lstStyle>
          <a:p>
            <a:pPr lvl="0"/>
            <a:r>
              <a:rPr lang="en-US"/>
              <a:t>Click to edit Master text styles</a:t>
            </a:r>
          </a:p>
        </p:txBody>
      </p:sp>
      <p:sp>
        <p:nvSpPr>
          <p:cNvPr id="11" name="Text Placeholder 8"/>
          <p:cNvSpPr>
            <a:spLocks noGrp="1"/>
          </p:cNvSpPr>
          <p:nvPr>
            <p:ph type="body" sz="quarter" idx="16"/>
          </p:nvPr>
        </p:nvSpPr>
        <p:spPr>
          <a:xfrm>
            <a:off x="14662827" y="1448087"/>
            <a:ext cx="914400" cy="314306"/>
          </a:xfrm>
        </p:spPr>
        <p:txBody>
          <a:bodyPr anchor="ctr"/>
          <a:lstStyle>
            <a:lvl1pPr algn="ctr">
              <a:lnSpc>
                <a:spcPct val="100000"/>
              </a:lnSpc>
              <a:defRPr sz="2451" b="1">
                <a:solidFill>
                  <a:srgbClr val="7030A0"/>
                </a:solidFill>
              </a:defRPr>
            </a:lvl1pPr>
          </a:lstStyle>
          <a:p>
            <a:pPr lvl="0"/>
            <a:r>
              <a:rPr lang="en-US"/>
              <a:t>Click to edit Master text styles</a:t>
            </a:r>
          </a:p>
        </p:txBody>
      </p:sp>
      <p:sp>
        <p:nvSpPr>
          <p:cNvPr id="12" name="Text Placeholder 4"/>
          <p:cNvSpPr>
            <a:spLocks noGrp="1"/>
          </p:cNvSpPr>
          <p:nvPr>
            <p:ph type="body" sz="quarter" idx="13"/>
          </p:nvPr>
        </p:nvSpPr>
        <p:spPr>
          <a:xfrm>
            <a:off x="12542197" y="3479208"/>
            <a:ext cx="3476017" cy="3378792"/>
          </a:xfrm>
          <a:solidFill>
            <a:schemeClr val="accent1">
              <a:lumMod val="20000"/>
              <a:lumOff val="80000"/>
            </a:schemeClr>
          </a:solidFill>
          <a:ln>
            <a:solidFill>
              <a:schemeClr val="bg1">
                <a:lumMod val="10000"/>
              </a:schemeClr>
            </a:solidFill>
          </a:ln>
        </p:spPr>
        <p:txBody>
          <a:bodyPr lIns="90000" tIns="90000" rIns="90000" bIns="90000"/>
          <a:lstStyle>
            <a:lvl1pPr>
              <a:defRPr sz="1226" baseline="0"/>
            </a:lvl1pPr>
            <a:lvl2pPr>
              <a:defRPr sz="1226"/>
            </a:lvl2pPr>
            <a:lvl3pPr>
              <a:defRPr sz="1226"/>
            </a:lvl3pPr>
            <a:lvl4pPr>
              <a:defRPr sz="1226"/>
            </a:lvl4pPr>
            <a:lvl5pPr>
              <a:defRPr sz="1226"/>
            </a:lvl5pPr>
          </a:lstStyle>
          <a:p>
            <a:pPr lvl="0"/>
            <a:r>
              <a:rPr lang="en-US"/>
              <a:t>Click to edit Master text styles</a:t>
            </a:r>
          </a:p>
          <a:p>
            <a:pPr lvl="1"/>
            <a:r>
              <a:rPr lang="en-US"/>
              <a:t>Second level</a:t>
            </a:r>
          </a:p>
        </p:txBody>
      </p:sp>
      <p:sp>
        <p:nvSpPr>
          <p:cNvPr id="13" name="Text Placeholder 4"/>
          <p:cNvSpPr>
            <a:spLocks noGrp="1"/>
          </p:cNvSpPr>
          <p:nvPr>
            <p:ph type="body" sz="quarter" idx="14"/>
          </p:nvPr>
        </p:nvSpPr>
        <p:spPr>
          <a:xfrm>
            <a:off x="-3813242" y="379827"/>
            <a:ext cx="3463047" cy="6478174"/>
          </a:xfrm>
          <a:solidFill>
            <a:srgbClr val="AFEAFF"/>
          </a:solidFill>
          <a:ln>
            <a:solidFill>
              <a:schemeClr val="bg1">
                <a:lumMod val="10000"/>
              </a:schemeClr>
            </a:solidFill>
          </a:ln>
        </p:spPr>
        <p:txBody>
          <a:bodyPr lIns="90000" tIns="90000" rIns="90000" bIns="90000"/>
          <a:lstStyle>
            <a:lvl1pPr marL="0" indent="0">
              <a:buFont typeface="Arial" panose="020B0604020202020204" pitchFamily="34" charset="0"/>
              <a:buNone/>
              <a:defRPr sz="1226" baseline="0"/>
            </a:lvl1pPr>
            <a:lvl2pPr>
              <a:defRPr sz="1226"/>
            </a:lvl2pPr>
            <a:lvl3pPr>
              <a:defRPr sz="1226"/>
            </a:lvl3pPr>
            <a:lvl4pPr>
              <a:defRPr sz="1226"/>
            </a:lvl4pPr>
            <a:lvl5pPr>
              <a:defRPr sz="1226"/>
            </a:lvl5pPr>
          </a:lstStyle>
          <a:p>
            <a:pPr lvl="0"/>
            <a:r>
              <a:rPr lang="en-US"/>
              <a:t>Click to edit Master text styles</a:t>
            </a:r>
          </a:p>
          <a:p>
            <a:pPr lvl="1"/>
            <a:r>
              <a:rPr lang="en-US"/>
              <a:t>Second level</a:t>
            </a:r>
          </a:p>
        </p:txBody>
      </p:sp>
      <p:sp>
        <p:nvSpPr>
          <p:cNvPr id="2" name="Title 1"/>
          <p:cNvSpPr>
            <a:spLocks noGrp="1"/>
          </p:cNvSpPr>
          <p:nvPr>
            <p:ph type="title"/>
          </p:nvPr>
        </p:nvSpPr>
        <p:spPr>
          <a:xfrm>
            <a:off x="388407" y="667395"/>
            <a:ext cx="11397447" cy="399445"/>
          </a:xfrm>
        </p:spPr>
        <p:txBody>
          <a:bodyPr/>
          <a:lstStyle>
            <a:lvl1pPr>
              <a:defRPr>
                <a:solidFill>
                  <a:schemeClr val="tx1"/>
                </a:solidFill>
              </a:defRPr>
            </a:lvl1pPr>
          </a:lstStyle>
          <a:p>
            <a:r>
              <a:rPr lang="en-US"/>
              <a:t>Click to edit Master title style</a:t>
            </a:r>
            <a:endParaRPr lang="en-CA"/>
          </a:p>
        </p:txBody>
      </p:sp>
      <p:sp>
        <p:nvSpPr>
          <p:cNvPr id="16" name="Content Placeholder 2"/>
          <p:cNvSpPr>
            <a:spLocks noGrp="1"/>
          </p:cNvSpPr>
          <p:nvPr>
            <p:ph idx="1"/>
          </p:nvPr>
        </p:nvSpPr>
        <p:spPr>
          <a:xfrm>
            <a:off x="673086" y="1841243"/>
            <a:ext cx="10845831" cy="4399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04965291"/>
      </p:ext>
    </p:extLst>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3810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752600"/>
            <a:ext cx="103632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4" r:id="rId3"/>
    <p:sldLayoutId id="2147483673" r:id="rId4"/>
    <p:sldLayoutId id="2147483675" r:id="rId5"/>
    <p:sldLayoutId id="2147483677" r:id="rId6"/>
    <p:sldLayoutId id="2147483678" r:id="rId7"/>
  </p:sldLayoutIdLst>
  <p:hf hdr="0" ftr="0" dt="0"/>
  <p:txStyles>
    <p:titleStyle>
      <a:lvl1pPr algn="l" rtl="0" eaLnBrk="1" fontAlgn="base" hangingPunct="1">
        <a:spcBef>
          <a:spcPct val="0"/>
        </a:spcBef>
        <a:spcAft>
          <a:spcPct val="0"/>
        </a:spcAft>
        <a:defRPr sz="3600">
          <a:solidFill>
            <a:srgbClr val="782336"/>
          </a:solidFill>
          <a:latin typeface="Arial Bold"/>
          <a:ea typeface="ＭＳ Ｐゴシック" charset="0"/>
          <a:cs typeface="ＭＳ Ｐゴシック" charset="0"/>
        </a:defRPr>
      </a:lvl1pPr>
      <a:lvl2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2pPr>
      <a:lvl3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3pPr>
      <a:lvl4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4pPr>
      <a:lvl5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3600">
          <a:solidFill>
            <a:srgbClr val="782336"/>
          </a:solidFill>
          <a:latin typeface="GillSans Bold" pitchFamily="1" charset="0"/>
        </a:defRPr>
      </a:lvl6pPr>
      <a:lvl7pPr marL="914400" algn="ctr" rtl="0" eaLnBrk="1" fontAlgn="base" hangingPunct="1">
        <a:spcBef>
          <a:spcPct val="0"/>
        </a:spcBef>
        <a:spcAft>
          <a:spcPct val="0"/>
        </a:spcAft>
        <a:defRPr sz="3600">
          <a:solidFill>
            <a:srgbClr val="782336"/>
          </a:solidFill>
          <a:latin typeface="GillSans Bold" pitchFamily="1" charset="0"/>
        </a:defRPr>
      </a:lvl7pPr>
      <a:lvl8pPr marL="1371600" algn="ctr" rtl="0" eaLnBrk="1" fontAlgn="base" hangingPunct="1">
        <a:spcBef>
          <a:spcPct val="0"/>
        </a:spcBef>
        <a:spcAft>
          <a:spcPct val="0"/>
        </a:spcAft>
        <a:defRPr sz="3600">
          <a:solidFill>
            <a:srgbClr val="782336"/>
          </a:solidFill>
          <a:latin typeface="GillSans Bold" pitchFamily="1" charset="0"/>
        </a:defRPr>
      </a:lvl8pPr>
      <a:lvl9pPr marL="1828800" algn="ctr" rtl="0" eaLnBrk="1" fontAlgn="base" hangingPunct="1">
        <a:spcBef>
          <a:spcPct val="0"/>
        </a:spcBef>
        <a:spcAft>
          <a:spcPct val="0"/>
        </a:spcAft>
        <a:defRPr sz="3600">
          <a:solidFill>
            <a:srgbClr val="782336"/>
          </a:solidFill>
          <a:latin typeface="GillSans Bold" pitchFamily="1" charset="0"/>
        </a:defRPr>
      </a:lvl9pPr>
    </p:titleStyle>
    <p:bodyStyle>
      <a:lvl1pPr marL="342900" indent="-342900" algn="l" rtl="0" eaLnBrk="1" fontAlgn="base" hangingPunct="1">
        <a:spcBef>
          <a:spcPct val="20000"/>
        </a:spcBef>
        <a:spcAft>
          <a:spcPct val="0"/>
        </a:spcAft>
        <a:buFont typeface="Wingdings" charset="0"/>
        <a:buChar char="§"/>
        <a:defRPr sz="2400">
          <a:solidFill>
            <a:schemeClr val="tx1"/>
          </a:solidFill>
          <a:latin typeface="Arial"/>
          <a:ea typeface="ＭＳ Ｐゴシック" charset="0"/>
          <a:cs typeface="ＭＳ Ｐゴシック" charset="0"/>
        </a:defRPr>
      </a:lvl1pPr>
      <a:lvl2pPr marL="742950" indent="-285750" algn="l" rtl="0" eaLnBrk="1" fontAlgn="base" hangingPunct="1">
        <a:spcBef>
          <a:spcPct val="20000"/>
        </a:spcBef>
        <a:spcAft>
          <a:spcPct val="0"/>
        </a:spcAft>
        <a:buFont typeface="Wingdings" charset="0"/>
        <a:buChar char="§"/>
        <a:defRPr sz="2200">
          <a:solidFill>
            <a:schemeClr val="tx1"/>
          </a:solidFill>
          <a:latin typeface="Arial"/>
          <a:ea typeface="ＭＳ Ｐゴシック" pitchFamily="-32" charset="-128"/>
        </a:defRPr>
      </a:lvl2pPr>
      <a:lvl3pPr marL="11430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3pPr>
      <a:lvl4pPr marL="16002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4pPr>
      <a:lvl5pPr marL="2057400" indent="-228600" algn="l" rtl="0" eaLnBrk="1" fontAlgn="base" hangingPunct="1">
        <a:spcBef>
          <a:spcPct val="20000"/>
        </a:spcBef>
        <a:spcAft>
          <a:spcPct val="0"/>
        </a:spcAft>
        <a:buFont typeface="Wingdings" charset="0"/>
        <a:buChar char="§"/>
        <a:defRPr sz="2000">
          <a:solidFill>
            <a:schemeClr val="tx1"/>
          </a:solidFill>
          <a:latin typeface="Arial"/>
          <a:ea typeface="ＭＳ Ｐゴシック" pitchFamily="-32"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3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ichelle.Lake@concordia.ca"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cordiauniversity.on.worldcat.org/search?queryString=State%20traditions%20and%20language%20regimes&amp;databaseList=&amp;clusterResults=true&amp;groupVariantRecords=fals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Michelle.Lake@Concordia.c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7.sv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library.concordia.ca/find/statistics.php"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4.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hyperlink" Target="https://library.concordia.ca/help/citing/zotero/index.php" TargetMode="External"/><Relationship Id="rId5" Type="http://schemas.openxmlformats.org/officeDocument/2006/relationships/hyperlink" Target="https://concordiauniversity.libcal.com/calendar/events?cid=7746&amp;t=g&amp;d=0000-00-00&amp;cal=7746&amp;ct=34402&amp;inc=0" TargetMode="External"/><Relationship Id="rId4" Type="http://schemas.openxmlformats.org/officeDocument/2006/relationships/hyperlink" Target="https://concordiauniversity.libcal.com/event/364661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hyperlink" Target="https://concordiauniversity.libcal.com/event/3769966" TargetMode="External"/><Relationship Id="rId3" Type="http://schemas.openxmlformats.org/officeDocument/2006/relationships/hyperlink" Target="https://concordiauniversity.libcal.com/event/3773740" TargetMode="External"/><Relationship Id="rId7" Type="http://schemas.openxmlformats.org/officeDocument/2006/relationships/hyperlink" Target="https://concordiauniversity.libcal.com/event/3770121" TargetMode="External"/><Relationship Id="rId2" Type="http://schemas.openxmlformats.org/officeDocument/2006/relationships/hyperlink" Target="https://concordiauniversity.libcal.com/event/3769964" TargetMode="External"/><Relationship Id="rId1" Type="http://schemas.openxmlformats.org/officeDocument/2006/relationships/slideLayout" Target="../slideLayouts/slideLayout2.xml"/><Relationship Id="rId6" Type="http://schemas.openxmlformats.org/officeDocument/2006/relationships/hyperlink" Target="https://concordiauniversity.libcal.com/event/3769972" TargetMode="External"/><Relationship Id="rId5" Type="http://schemas.openxmlformats.org/officeDocument/2006/relationships/hyperlink" Target="https://concordiauniversity.libcal.com/event/3773743" TargetMode="External"/><Relationship Id="rId4" Type="http://schemas.openxmlformats.org/officeDocument/2006/relationships/hyperlink" Target="https://concordiauniversity.libcal.com/event/3770249" TargetMode="External"/><Relationship Id="rId9" Type="http://schemas.openxmlformats.org/officeDocument/2006/relationships/hyperlink" Target="https://concordiauniversity.libcal.com/event/377004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library.concordia.ca/"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notesSlide" Target="../notesSlides/notesSlide12.xml"/><Relationship Id="rId7" Type="http://schemas.openxmlformats.org/officeDocument/2006/relationships/image" Target="../media/image46.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7.sv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hyperlink" Target="https://library.concordia.ca/help/users/graduates/index.php" TargetMode="Externa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library.concordia.ca/locations/study-spaces.php?guid=graduate" TargetMode="External"/><Relationship Id="rId4" Type="http://schemas.openxmlformats.org/officeDocument/2006/relationships/hyperlink" Target="http://library.concordia.ca/find/special-collection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ibrary.concordia.ca/technology/borrow/" TargetMode="External"/><Relationship Id="rId2" Type="http://schemas.openxmlformats.org/officeDocument/2006/relationships/hyperlink" Target="https://library.concordia.ca/help/circulation/borrowing.php" TargetMode="External"/><Relationship Id="rId1" Type="http://schemas.openxmlformats.org/officeDocument/2006/relationships/slideLayout" Target="../slideLayouts/slideLayout2.xml"/><Relationship Id="rId6" Type="http://schemas.openxmlformats.org/officeDocument/2006/relationships/hyperlink" Target="https://library.concordia.ca/technology/sandbox/" TargetMode="External"/><Relationship Id="rId5" Type="http://schemas.openxmlformats.org/officeDocument/2006/relationships/hyperlink" Target="https://library.concordia.ca/technology/reproduction/kic-scanners.php" TargetMode="External"/><Relationship Id="rId4" Type="http://schemas.openxmlformats.org/officeDocument/2006/relationships/hyperlink" Target="https://adsys2.concordia.ca/dprintpa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169" name="Title 15"/>
          <p:cNvSpPr>
            <a:spLocks noGrp="1"/>
          </p:cNvSpPr>
          <p:nvPr>
            <p:ph type="ctrTitle"/>
          </p:nvPr>
        </p:nvSpPr>
        <p:spPr>
          <a:xfrm>
            <a:off x="1199456" y="2708920"/>
            <a:ext cx="9313035" cy="1224136"/>
          </a:xfrm>
        </p:spPr>
        <p:txBody>
          <a:bodyPr/>
          <a:lstStyle/>
          <a:p>
            <a:pPr eaLnBrk="1" hangingPunct="1"/>
            <a:r>
              <a:rPr lang="en-US" sz="5400" dirty="0">
                <a:latin typeface="Arial Bold" charset="0"/>
              </a:rPr>
              <a:t>Political Science Graduate Library Orientation</a:t>
            </a:r>
          </a:p>
        </p:txBody>
      </p:sp>
      <p:sp>
        <p:nvSpPr>
          <p:cNvPr id="7170" name="Subtitle 16"/>
          <p:cNvSpPr>
            <a:spLocks noGrp="1"/>
          </p:cNvSpPr>
          <p:nvPr>
            <p:ph type="subTitle" idx="1"/>
          </p:nvPr>
        </p:nvSpPr>
        <p:spPr>
          <a:xfrm>
            <a:off x="1199456" y="4318248"/>
            <a:ext cx="9313035" cy="766936"/>
          </a:xfrm>
        </p:spPr>
        <p:txBody>
          <a:bodyPr/>
          <a:lstStyle/>
          <a:p>
            <a:pPr eaLnBrk="1" hangingPunct="1"/>
            <a:r>
              <a:rPr lang="en-US" dirty="0">
                <a:latin typeface="Arial" charset="0"/>
              </a:rPr>
              <a:t>Michelle Lake</a:t>
            </a:r>
          </a:p>
          <a:p>
            <a:pPr eaLnBrk="1" hangingPunct="1"/>
            <a:r>
              <a:rPr lang="en-US" dirty="0">
                <a:latin typeface="Arial" charset="0"/>
              </a:rPr>
              <a:t>Subject Librarian for Political Science, School of Community and Public Affairs, First Peoples Studies and Government Publications </a:t>
            </a:r>
          </a:p>
          <a:p>
            <a:pPr eaLnBrk="1" hangingPunct="1"/>
            <a:r>
              <a:rPr lang="en-US" dirty="0">
                <a:latin typeface="Arial" charset="0"/>
                <a:hlinkClick r:id="rId4"/>
              </a:rPr>
              <a:t>Michelle.Lake@concordia.ca</a:t>
            </a:r>
            <a:r>
              <a:rPr lang="en-US" dirty="0">
                <a:latin typeface="Arial"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1BAE6D-5C34-314B-9428-686A2C8E784F}"/>
              </a:ext>
            </a:extLst>
          </p:cNvPr>
          <p:cNvPicPr>
            <a:picLocks noChangeAspect="1"/>
          </p:cNvPicPr>
          <p:nvPr/>
        </p:nvPicPr>
        <p:blipFill>
          <a:blip r:embed="rId2"/>
          <a:stretch>
            <a:fillRect/>
          </a:stretch>
        </p:blipFill>
        <p:spPr>
          <a:xfrm>
            <a:off x="0" y="163839"/>
            <a:ext cx="12192000" cy="6530321"/>
          </a:xfrm>
          <a:prstGeom prst="rect">
            <a:avLst/>
          </a:prstGeom>
        </p:spPr>
      </p:pic>
      <p:sp>
        <p:nvSpPr>
          <p:cNvPr id="4" name="Callout: Left Arrow 3">
            <a:extLst>
              <a:ext uri="{FF2B5EF4-FFF2-40B4-BE49-F238E27FC236}">
                <a16:creationId xmlns:a16="http://schemas.microsoft.com/office/drawing/2014/main" id="{C872396C-E928-0B19-D26C-A80EE6869890}"/>
              </a:ext>
            </a:extLst>
          </p:cNvPr>
          <p:cNvSpPr/>
          <p:nvPr/>
        </p:nvSpPr>
        <p:spPr bwMode="auto">
          <a:xfrm>
            <a:off x="2722202" y="3789040"/>
            <a:ext cx="3384376" cy="1584176"/>
          </a:xfrm>
          <a:prstGeom prst="leftArrowCallout">
            <a:avLst>
              <a:gd name="adj1" fmla="val 7853"/>
              <a:gd name="adj2" fmla="val 25000"/>
              <a:gd name="adj3" fmla="val 25000"/>
              <a:gd name="adj4" fmla="val 6497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cs typeface="Arial Bold" panose="020B0704020202020204" pitchFamily="34" charset="0"/>
              </a:rPr>
              <a:t>Use the facets to limit your results by format, or date</a:t>
            </a:r>
            <a:endParaRPr kumimoji="0" lang="en-CA" sz="2400" b="0" i="0" u="none" strike="noStrike" cap="none" normalizeH="0" baseline="0" dirty="0">
              <a:ln>
                <a:noFill/>
              </a:ln>
              <a:solidFill>
                <a:schemeClr val="bg1"/>
              </a:solidFill>
              <a:effectLst/>
              <a:latin typeface="+mj-lt"/>
              <a:cs typeface="Arial Bold" panose="020B0704020202020204" pitchFamily="34" charset="0"/>
            </a:endParaRPr>
          </a:p>
        </p:txBody>
      </p:sp>
    </p:spTree>
    <p:extLst>
      <p:ext uri="{BB962C8B-B14F-4D97-AF65-F5344CB8AC3E}">
        <p14:creationId xmlns:p14="http://schemas.microsoft.com/office/powerpoint/2010/main" val="302725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238287"/>
            <a:ext cx="10363200" cy="1143000"/>
          </a:xfrm>
        </p:spPr>
        <p:txBody>
          <a:bodyPr>
            <a:normAutofit fontScale="90000"/>
          </a:bodyPr>
          <a:lstStyle/>
          <a:p>
            <a:r>
              <a:rPr lang="en-US" dirty="0">
                <a:solidFill>
                  <a:schemeClr val="tx1"/>
                </a:solidFill>
              </a:rPr>
              <a:t>Mauro, V. (2021). Party systems and redistribution in democratic Latin America. </a:t>
            </a:r>
            <a:r>
              <a:rPr lang="en-US" i="1" dirty="0">
                <a:solidFill>
                  <a:schemeClr val="tx1"/>
                </a:solidFill>
              </a:rPr>
              <a:t>Comparative Politics </a:t>
            </a:r>
            <a:r>
              <a:rPr lang="en-US" dirty="0">
                <a:solidFill>
                  <a:schemeClr val="tx1"/>
                </a:solidFill>
              </a:rPr>
              <a:t>54(1): 1-23.</a:t>
            </a:r>
            <a:endParaRPr lang="en-CA" i="1" dirty="0">
              <a:solidFill>
                <a:schemeClr val="tx1"/>
              </a:solidFill>
            </a:endParaRPr>
          </a:p>
        </p:txBody>
      </p:sp>
      <p:pic>
        <p:nvPicPr>
          <p:cNvPr id="3" name="Picture 2"/>
          <p:cNvPicPr>
            <a:picLocks noChangeAspect="1"/>
          </p:cNvPicPr>
          <p:nvPr/>
        </p:nvPicPr>
        <p:blipFill>
          <a:blip r:embed="rId2"/>
          <a:stretch>
            <a:fillRect/>
          </a:stretch>
        </p:blipFill>
        <p:spPr>
          <a:xfrm>
            <a:off x="2299097" y="3015377"/>
            <a:ext cx="7515225" cy="2164556"/>
          </a:xfrm>
          <a:prstGeom prst="rect">
            <a:avLst/>
          </a:prstGeom>
        </p:spPr>
      </p:pic>
      <p:pic>
        <p:nvPicPr>
          <p:cNvPr id="4" name="Picture 3"/>
          <p:cNvPicPr>
            <a:picLocks noChangeAspect="1"/>
          </p:cNvPicPr>
          <p:nvPr/>
        </p:nvPicPr>
        <p:blipFill>
          <a:blip r:embed="rId3"/>
          <a:stretch>
            <a:fillRect/>
          </a:stretch>
        </p:blipFill>
        <p:spPr>
          <a:xfrm>
            <a:off x="1775520" y="1241962"/>
            <a:ext cx="6965156" cy="2500313"/>
          </a:xfrm>
          <a:prstGeom prst="rect">
            <a:avLst/>
          </a:prstGeom>
          <a:ln>
            <a:noFill/>
          </a:ln>
          <a:effectLst>
            <a:outerShdw blurRad="292100" dist="139700" dir="2700000" algn="tl" rotWithShape="0">
              <a:srgbClr val="333333">
                <a:alpha val="65000"/>
              </a:srgbClr>
            </a:outerShdw>
          </a:effectLst>
        </p:spPr>
      </p:pic>
      <p:sp>
        <p:nvSpPr>
          <p:cNvPr id="5" name="Up Arrow 4"/>
          <p:cNvSpPr/>
          <p:nvPr/>
        </p:nvSpPr>
        <p:spPr>
          <a:xfrm>
            <a:off x="2299096" y="3377567"/>
            <a:ext cx="562214" cy="354647"/>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pic>
        <p:nvPicPr>
          <p:cNvPr id="7" name="Picture 6"/>
          <p:cNvPicPr>
            <a:picLocks noChangeAspect="1"/>
          </p:cNvPicPr>
          <p:nvPr/>
        </p:nvPicPr>
        <p:blipFill>
          <a:blip r:embed="rId4"/>
          <a:stretch>
            <a:fillRect/>
          </a:stretch>
        </p:blipFill>
        <p:spPr>
          <a:xfrm>
            <a:off x="4350007" y="1789465"/>
            <a:ext cx="6066473" cy="4516704"/>
          </a:xfrm>
          <a:prstGeom prst="rect">
            <a:avLst/>
          </a:prstGeom>
          <a:ln>
            <a:noFill/>
          </a:ln>
          <a:effectLst>
            <a:outerShdw blurRad="292100" dist="139700" dir="2700000" algn="tl" rotWithShape="0">
              <a:srgbClr val="333333">
                <a:alpha val="65000"/>
              </a:srgbClr>
            </a:outerShdw>
          </a:effectLst>
        </p:spPr>
      </p:pic>
      <p:sp>
        <p:nvSpPr>
          <p:cNvPr id="8" name="Up Arrow 7"/>
          <p:cNvSpPr/>
          <p:nvPr/>
        </p:nvSpPr>
        <p:spPr>
          <a:xfrm>
            <a:off x="9359399" y="2928232"/>
            <a:ext cx="844034" cy="1079340"/>
          </a:xfrm>
          <a:prstGeom prst="up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0"/>
          </a:p>
        </p:txBody>
      </p:sp>
      <p:sp>
        <p:nvSpPr>
          <p:cNvPr id="6" name="Title 1">
            <a:extLst>
              <a:ext uri="{FF2B5EF4-FFF2-40B4-BE49-F238E27FC236}">
                <a16:creationId xmlns:a16="http://schemas.microsoft.com/office/drawing/2014/main" id="{0A6EAB13-3E80-CB52-6003-6580BFA32DB5}"/>
              </a:ext>
            </a:extLst>
          </p:cNvPr>
          <p:cNvSpPr txBox="1">
            <a:spLocks/>
          </p:cNvSpPr>
          <p:nvPr/>
        </p:nvSpPr>
        <p:spPr bwMode="auto">
          <a:xfrm>
            <a:off x="914400" y="381000"/>
            <a:ext cx="103632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3600">
                <a:solidFill>
                  <a:srgbClr val="782336"/>
                </a:solidFill>
                <a:latin typeface="Arial Bold"/>
                <a:ea typeface="ＭＳ Ｐゴシック" charset="0"/>
                <a:cs typeface="ＭＳ Ｐゴシック" charset="0"/>
              </a:defRPr>
            </a:lvl1pPr>
            <a:lvl2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2pPr>
            <a:lvl3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3pPr>
            <a:lvl4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4pPr>
            <a:lvl5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3600">
                <a:solidFill>
                  <a:srgbClr val="782336"/>
                </a:solidFill>
                <a:latin typeface="GillSans Bold" pitchFamily="1" charset="0"/>
              </a:defRPr>
            </a:lvl6pPr>
            <a:lvl7pPr marL="914400" algn="ctr" rtl="0" eaLnBrk="1" fontAlgn="base" hangingPunct="1">
              <a:spcBef>
                <a:spcPct val="0"/>
              </a:spcBef>
              <a:spcAft>
                <a:spcPct val="0"/>
              </a:spcAft>
              <a:defRPr sz="3600">
                <a:solidFill>
                  <a:srgbClr val="782336"/>
                </a:solidFill>
                <a:latin typeface="GillSans Bold" pitchFamily="1" charset="0"/>
              </a:defRPr>
            </a:lvl7pPr>
            <a:lvl8pPr marL="1371600" algn="ctr" rtl="0" eaLnBrk="1" fontAlgn="base" hangingPunct="1">
              <a:spcBef>
                <a:spcPct val="0"/>
              </a:spcBef>
              <a:spcAft>
                <a:spcPct val="0"/>
              </a:spcAft>
              <a:defRPr sz="3600">
                <a:solidFill>
                  <a:srgbClr val="782336"/>
                </a:solidFill>
                <a:latin typeface="GillSans Bold" pitchFamily="1" charset="0"/>
              </a:defRPr>
            </a:lvl8pPr>
            <a:lvl9pPr marL="1828800" algn="ctr" rtl="0" eaLnBrk="1" fontAlgn="base" hangingPunct="1">
              <a:spcBef>
                <a:spcPct val="0"/>
              </a:spcBef>
              <a:spcAft>
                <a:spcPct val="0"/>
              </a:spcAft>
              <a:defRPr sz="3600">
                <a:solidFill>
                  <a:srgbClr val="782336"/>
                </a:solidFill>
                <a:latin typeface="GillSans Bold" pitchFamily="1" charset="0"/>
              </a:defRPr>
            </a:lvl9pPr>
          </a:lstStyle>
          <a:p>
            <a:pPr algn="ctr"/>
            <a:r>
              <a:rPr lang="en-US" kern="0"/>
              <a:t>Using Sofia to locate known items</a:t>
            </a:r>
            <a:endParaRPr lang="en-CA" kern="0" dirty="0"/>
          </a:p>
        </p:txBody>
      </p:sp>
    </p:spTree>
    <p:extLst>
      <p:ext uri="{BB962C8B-B14F-4D97-AF65-F5344CB8AC3E}">
        <p14:creationId xmlns:p14="http://schemas.microsoft.com/office/powerpoint/2010/main" val="245677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EFF1-61A8-D41C-9580-4ECFFC5C23B1}"/>
              </a:ext>
            </a:extLst>
          </p:cNvPr>
          <p:cNvSpPr>
            <a:spLocks noGrp="1"/>
          </p:cNvSpPr>
          <p:nvPr>
            <p:ph type="title"/>
          </p:nvPr>
        </p:nvSpPr>
        <p:spPr/>
        <p:txBody>
          <a:bodyPr/>
          <a:lstStyle/>
          <a:p>
            <a:r>
              <a:rPr lang="en-US" dirty="0"/>
              <a:t>Using Sofia to locate known items</a:t>
            </a:r>
            <a:endParaRPr lang="en-CA" dirty="0"/>
          </a:p>
        </p:txBody>
      </p:sp>
      <p:pic>
        <p:nvPicPr>
          <p:cNvPr id="4" name="Picture 3">
            <a:hlinkClick r:id="rId2"/>
            <a:extLst>
              <a:ext uri="{FF2B5EF4-FFF2-40B4-BE49-F238E27FC236}">
                <a16:creationId xmlns:a16="http://schemas.microsoft.com/office/drawing/2014/main" id="{944D1419-57B8-112B-CEF3-51063FB5EEE6}"/>
              </a:ext>
            </a:extLst>
          </p:cNvPr>
          <p:cNvPicPr>
            <a:picLocks noChangeAspect="1"/>
          </p:cNvPicPr>
          <p:nvPr/>
        </p:nvPicPr>
        <p:blipFill>
          <a:blip r:embed="rId3"/>
          <a:stretch>
            <a:fillRect/>
          </a:stretch>
        </p:blipFill>
        <p:spPr>
          <a:xfrm>
            <a:off x="0" y="1664735"/>
            <a:ext cx="12192000" cy="3528530"/>
          </a:xfrm>
          <a:prstGeom prst="rect">
            <a:avLst/>
          </a:prstGeom>
        </p:spPr>
      </p:pic>
    </p:spTree>
    <p:extLst>
      <p:ext uri="{BB962C8B-B14F-4D97-AF65-F5344CB8AC3E}">
        <p14:creationId xmlns:p14="http://schemas.microsoft.com/office/powerpoint/2010/main" val="3937781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5C93F0-C9B6-3F3E-533C-93E1DE37FA95}"/>
              </a:ext>
            </a:extLst>
          </p:cNvPr>
          <p:cNvPicPr>
            <a:picLocks noChangeAspect="1"/>
          </p:cNvPicPr>
          <p:nvPr/>
        </p:nvPicPr>
        <p:blipFill>
          <a:blip r:embed="rId2"/>
          <a:stretch>
            <a:fillRect/>
          </a:stretch>
        </p:blipFill>
        <p:spPr>
          <a:xfrm>
            <a:off x="0" y="264959"/>
            <a:ext cx="12192000" cy="6328081"/>
          </a:xfrm>
          <a:prstGeom prst="rect">
            <a:avLst/>
          </a:prstGeom>
        </p:spPr>
      </p:pic>
      <p:sp>
        <p:nvSpPr>
          <p:cNvPr id="4" name="Arrow: Right 3">
            <a:extLst>
              <a:ext uri="{FF2B5EF4-FFF2-40B4-BE49-F238E27FC236}">
                <a16:creationId xmlns:a16="http://schemas.microsoft.com/office/drawing/2014/main" id="{E2CD2362-0F0C-6D7D-941C-C8D134F81A4C}"/>
              </a:ext>
            </a:extLst>
          </p:cNvPr>
          <p:cNvSpPr/>
          <p:nvPr/>
        </p:nvSpPr>
        <p:spPr bwMode="auto">
          <a:xfrm>
            <a:off x="9336360" y="2492896"/>
            <a:ext cx="1008112" cy="576064"/>
          </a:xfrm>
          <a:prstGeom prst="right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pic>
        <p:nvPicPr>
          <p:cNvPr id="9" name="Picture 8">
            <a:extLst>
              <a:ext uri="{FF2B5EF4-FFF2-40B4-BE49-F238E27FC236}">
                <a16:creationId xmlns:a16="http://schemas.microsoft.com/office/drawing/2014/main" id="{9D357D45-FDF5-9A4E-1365-3ABD15C4807D}"/>
              </a:ext>
            </a:extLst>
          </p:cNvPr>
          <p:cNvPicPr>
            <a:picLocks noChangeAspect="1"/>
          </p:cNvPicPr>
          <p:nvPr/>
        </p:nvPicPr>
        <p:blipFill>
          <a:blip r:embed="rId3"/>
          <a:stretch>
            <a:fillRect/>
          </a:stretch>
        </p:blipFill>
        <p:spPr>
          <a:xfrm>
            <a:off x="1143471" y="0"/>
            <a:ext cx="9905057" cy="6858000"/>
          </a:xfrm>
          <a:prstGeom prst="rect">
            <a:avLst/>
          </a:prstGeom>
        </p:spPr>
      </p:pic>
    </p:spTree>
    <p:extLst>
      <p:ext uri="{BB962C8B-B14F-4D97-AF65-F5344CB8AC3E}">
        <p14:creationId xmlns:p14="http://schemas.microsoft.com/office/powerpoint/2010/main" val="63220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255094-787B-32E7-6102-F526ADC25791}"/>
              </a:ext>
            </a:extLst>
          </p:cNvPr>
          <p:cNvPicPr>
            <a:picLocks noChangeAspect="1"/>
          </p:cNvPicPr>
          <p:nvPr/>
        </p:nvPicPr>
        <p:blipFill>
          <a:blip r:embed="rId2"/>
          <a:stretch>
            <a:fillRect/>
          </a:stretch>
        </p:blipFill>
        <p:spPr>
          <a:xfrm>
            <a:off x="0" y="399885"/>
            <a:ext cx="12192000" cy="6058230"/>
          </a:xfrm>
          <a:prstGeom prst="rect">
            <a:avLst/>
          </a:prstGeom>
        </p:spPr>
      </p:pic>
      <p:sp>
        <p:nvSpPr>
          <p:cNvPr id="4" name="Arrow: Right 3">
            <a:extLst>
              <a:ext uri="{FF2B5EF4-FFF2-40B4-BE49-F238E27FC236}">
                <a16:creationId xmlns:a16="http://schemas.microsoft.com/office/drawing/2014/main" id="{C973CCF4-5349-8723-E578-BEDD2239B214}"/>
              </a:ext>
            </a:extLst>
          </p:cNvPr>
          <p:cNvSpPr/>
          <p:nvPr/>
        </p:nvSpPr>
        <p:spPr bwMode="auto">
          <a:xfrm>
            <a:off x="7248128" y="764704"/>
            <a:ext cx="2016224" cy="720080"/>
          </a:xfrm>
          <a:prstGeom prst="rightArrow">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
        <p:nvSpPr>
          <p:cNvPr id="5" name="Rectangle: Rounded Corners 4">
            <a:extLst>
              <a:ext uri="{FF2B5EF4-FFF2-40B4-BE49-F238E27FC236}">
                <a16:creationId xmlns:a16="http://schemas.microsoft.com/office/drawing/2014/main" id="{726311E1-20B7-B4B9-E19C-D55B5C921CAD}"/>
              </a:ext>
            </a:extLst>
          </p:cNvPr>
          <p:cNvSpPr/>
          <p:nvPr/>
        </p:nvSpPr>
        <p:spPr bwMode="auto">
          <a:xfrm>
            <a:off x="4495056" y="1460156"/>
            <a:ext cx="3744416" cy="1512168"/>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n-lt"/>
              </a:rPr>
              <a:t>To request a scan of one chapter from the print book, click this button</a:t>
            </a:r>
            <a:endParaRPr kumimoji="0" lang="en-CA" sz="2400" b="0" i="0" u="none" strike="noStrike" cap="none" normalizeH="0" baseline="0" dirty="0">
              <a:ln>
                <a:noFill/>
              </a:ln>
              <a:solidFill>
                <a:schemeClr val="bg1"/>
              </a:solidFill>
              <a:effectLst/>
              <a:latin typeface="+mn-lt"/>
            </a:endParaRPr>
          </a:p>
        </p:txBody>
      </p:sp>
      <p:sp>
        <p:nvSpPr>
          <p:cNvPr id="6" name="Rectangle: Rounded Corners 5">
            <a:extLst>
              <a:ext uri="{FF2B5EF4-FFF2-40B4-BE49-F238E27FC236}">
                <a16:creationId xmlns:a16="http://schemas.microsoft.com/office/drawing/2014/main" id="{0F1F93EE-20F5-DF42-E45F-885A20F3CD8D}"/>
              </a:ext>
            </a:extLst>
          </p:cNvPr>
          <p:cNvSpPr/>
          <p:nvPr/>
        </p:nvSpPr>
        <p:spPr bwMode="auto">
          <a:xfrm>
            <a:off x="4223792" y="5733256"/>
            <a:ext cx="4320480" cy="216024"/>
          </a:xfrm>
          <a:prstGeom prst="round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pic>
        <p:nvPicPr>
          <p:cNvPr id="8" name="Picture 7">
            <a:extLst>
              <a:ext uri="{FF2B5EF4-FFF2-40B4-BE49-F238E27FC236}">
                <a16:creationId xmlns:a16="http://schemas.microsoft.com/office/drawing/2014/main" id="{B57ABB5F-F6F7-A25D-4098-FD6148B8BCA1}"/>
              </a:ext>
            </a:extLst>
          </p:cNvPr>
          <p:cNvPicPr>
            <a:picLocks noChangeAspect="1"/>
          </p:cNvPicPr>
          <p:nvPr/>
        </p:nvPicPr>
        <p:blipFill>
          <a:blip r:embed="rId3"/>
          <a:stretch>
            <a:fillRect/>
          </a:stretch>
        </p:blipFill>
        <p:spPr>
          <a:xfrm>
            <a:off x="0" y="1290683"/>
            <a:ext cx="12192000" cy="427663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58949DA4-6AFA-CC77-52F5-FB4180D7A45C}"/>
              </a:ext>
            </a:extLst>
          </p:cNvPr>
          <p:cNvPicPr>
            <a:picLocks noChangeAspect="1"/>
          </p:cNvPicPr>
          <p:nvPr/>
        </p:nvPicPr>
        <p:blipFill>
          <a:blip r:embed="rId4"/>
          <a:stretch>
            <a:fillRect/>
          </a:stretch>
        </p:blipFill>
        <p:spPr>
          <a:xfrm>
            <a:off x="1343472" y="1497868"/>
            <a:ext cx="9648825" cy="4343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99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905F59-1094-6B32-AC24-41D5302173B2}"/>
              </a:ext>
            </a:extLst>
          </p:cNvPr>
          <p:cNvPicPr>
            <a:picLocks noChangeAspect="1"/>
          </p:cNvPicPr>
          <p:nvPr/>
        </p:nvPicPr>
        <p:blipFill>
          <a:blip r:embed="rId2"/>
          <a:stretch>
            <a:fillRect/>
          </a:stretch>
        </p:blipFill>
        <p:spPr>
          <a:xfrm>
            <a:off x="921700" y="0"/>
            <a:ext cx="10348599" cy="6858000"/>
          </a:xfrm>
          <a:prstGeom prst="rect">
            <a:avLst/>
          </a:prstGeom>
        </p:spPr>
      </p:pic>
      <p:sp>
        <p:nvSpPr>
          <p:cNvPr id="4" name="Rectangle 3">
            <a:extLst>
              <a:ext uri="{FF2B5EF4-FFF2-40B4-BE49-F238E27FC236}">
                <a16:creationId xmlns:a16="http://schemas.microsoft.com/office/drawing/2014/main" id="{C52C8AE4-1788-26C6-38D8-3B9844DBD185}"/>
              </a:ext>
            </a:extLst>
          </p:cNvPr>
          <p:cNvSpPr/>
          <p:nvPr/>
        </p:nvSpPr>
        <p:spPr bwMode="auto">
          <a:xfrm>
            <a:off x="6672064" y="908720"/>
            <a:ext cx="3744416" cy="1872208"/>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mj-lt"/>
              </a:rPr>
              <a:t>The book’s title and ISBN will be automatically filled in, you just need to provide the chapter title and author of the chapter.</a:t>
            </a:r>
            <a:endParaRPr kumimoji="0" lang="en-CA" sz="2400" b="0" i="0" u="none" strike="noStrike" cap="none" normalizeH="0" baseline="0" dirty="0">
              <a:ln>
                <a:noFill/>
              </a:ln>
              <a:solidFill>
                <a:schemeClr val="bg1"/>
              </a:solidFill>
              <a:effectLst/>
              <a:latin typeface="+mj-lt"/>
            </a:endParaRPr>
          </a:p>
        </p:txBody>
      </p:sp>
    </p:spTree>
    <p:extLst>
      <p:ext uri="{BB962C8B-B14F-4D97-AF65-F5344CB8AC3E}">
        <p14:creationId xmlns:p14="http://schemas.microsoft.com/office/powerpoint/2010/main" val="2797846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2D3EF3-AF44-4389-AA78-B7372D53FB77}"/>
              </a:ext>
            </a:extLst>
          </p:cNvPr>
          <p:cNvPicPr>
            <a:picLocks noChangeAspect="1"/>
          </p:cNvPicPr>
          <p:nvPr/>
        </p:nvPicPr>
        <p:blipFill>
          <a:blip r:embed="rId2"/>
          <a:stretch>
            <a:fillRect/>
          </a:stretch>
        </p:blipFill>
        <p:spPr>
          <a:xfrm>
            <a:off x="2573136" y="836712"/>
            <a:ext cx="7392310" cy="2160240"/>
          </a:xfrm>
          <a:prstGeom prst="rect">
            <a:avLst/>
          </a:prstGeom>
        </p:spPr>
      </p:pic>
      <p:pic>
        <p:nvPicPr>
          <p:cNvPr id="3" name="Picture 2">
            <a:extLst>
              <a:ext uri="{FF2B5EF4-FFF2-40B4-BE49-F238E27FC236}">
                <a16:creationId xmlns:a16="http://schemas.microsoft.com/office/drawing/2014/main" id="{F25C28E8-1D0D-4A72-ABF9-E87A19C42D34}"/>
              </a:ext>
            </a:extLst>
          </p:cNvPr>
          <p:cNvPicPr>
            <a:picLocks noChangeAspect="1"/>
          </p:cNvPicPr>
          <p:nvPr/>
        </p:nvPicPr>
        <p:blipFill>
          <a:blip r:embed="rId3"/>
          <a:stretch>
            <a:fillRect/>
          </a:stretch>
        </p:blipFill>
        <p:spPr>
          <a:xfrm>
            <a:off x="1536584" y="3284985"/>
            <a:ext cx="9144000" cy="3098653"/>
          </a:xfrm>
          <a:prstGeom prst="rect">
            <a:avLst/>
          </a:prstGeom>
        </p:spPr>
      </p:pic>
      <p:sp>
        <p:nvSpPr>
          <p:cNvPr id="4" name="Arrow: Left 3">
            <a:extLst>
              <a:ext uri="{FF2B5EF4-FFF2-40B4-BE49-F238E27FC236}">
                <a16:creationId xmlns:a16="http://schemas.microsoft.com/office/drawing/2014/main" id="{5B60D816-A132-4C7E-980B-4BCA3EC2B0B4}"/>
              </a:ext>
            </a:extLst>
          </p:cNvPr>
          <p:cNvSpPr/>
          <p:nvPr/>
        </p:nvSpPr>
        <p:spPr bwMode="auto">
          <a:xfrm>
            <a:off x="3143672" y="5157192"/>
            <a:ext cx="504056" cy="288032"/>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dirty="0">
              <a:latin typeface="Times" pitchFamily="-32" charset="0"/>
            </a:endParaRPr>
          </a:p>
        </p:txBody>
      </p:sp>
      <p:sp>
        <p:nvSpPr>
          <p:cNvPr id="5" name="Title 1">
            <a:extLst>
              <a:ext uri="{FF2B5EF4-FFF2-40B4-BE49-F238E27FC236}">
                <a16:creationId xmlns:a16="http://schemas.microsoft.com/office/drawing/2014/main" id="{7AF8F937-8678-4841-8B53-D8457FC89021}"/>
              </a:ext>
            </a:extLst>
          </p:cNvPr>
          <p:cNvSpPr txBox="1">
            <a:spLocks/>
          </p:cNvSpPr>
          <p:nvPr/>
        </p:nvSpPr>
        <p:spPr>
          <a:xfrm>
            <a:off x="2222384" y="188640"/>
            <a:ext cx="7772400" cy="1143000"/>
          </a:xfrm>
          <a:prstGeom prst="rect">
            <a:avLst/>
          </a:prstGeom>
        </p:spPr>
        <p:txBody>
          <a:bodyPr/>
          <a:lstStyle>
            <a:lvl1pPr algn="l" rtl="0" eaLnBrk="1" fontAlgn="base" hangingPunct="1">
              <a:spcBef>
                <a:spcPct val="0"/>
              </a:spcBef>
              <a:spcAft>
                <a:spcPct val="0"/>
              </a:spcAft>
              <a:defRPr sz="3600">
                <a:solidFill>
                  <a:srgbClr val="782336"/>
                </a:solidFill>
                <a:latin typeface="Arial Bold"/>
                <a:ea typeface="ＭＳ Ｐゴシック" charset="0"/>
                <a:cs typeface="ＭＳ Ｐゴシック" charset="0"/>
              </a:defRPr>
            </a:lvl1pPr>
            <a:lvl2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2pPr>
            <a:lvl3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3pPr>
            <a:lvl4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4pPr>
            <a:lvl5pPr algn="l" rtl="0" eaLnBrk="1" fontAlgn="base" hangingPunct="1">
              <a:spcBef>
                <a:spcPct val="0"/>
              </a:spcBef>
              <a:spcAft>
                <a:spcPct val="0"/>
              </a:spcAft>
              <a:defRPr sz="3600">
                <a:solidFill>
                  <a:srgbClr val="782336"/>
                </a:solidFill>
                <a:latin typeface="Arial Bold" charset="0"/>
                <a:ea typeface="ＭＳ Ｐゴシック" charset="0"/>
                <a:cs typeface="ＭＳ Ｐゴシック" charset="0"/>
              </a:defRPr>
            </a:lvl5pPr>
            <a:lvl6pPr marL="457200" algn="ctr" rtl="0" eaLnBrk="1" fontAlgn="base" hangingPunct="1">
              <a:spcBef>
                <a:spcPct val="0"/>
              </a:spcBef>
              <a:spcAft>
                <a:spcPct val="0"/>
              </a:spcAft>
              <a:defRPr sz="3600">
                <a:solidFill>
                  <a:srgbClr val="782336"/>
                </a:solidFill>
                <a:latin typeface="GillSans Bold" pitchFamily="1" charset="0"/>
              </a:defRPr>
            </a:lvl6pPr>
            <a:lvl7pPr marL="914400" algn="ctr" rtl="0" eaLnBrk="1" fontAlgn="base" hangingPunct="1">
              <a:spcBef>
                <a:spcPct val="0"/>
              </a:spcBef>
              <a:spcAft>
                <a:spcPct val="0"/>
              </a:spcAft>
              <a:defRPr sz="3600">
                <a:solidFill>
                  <a:srgbClr val="782336"/>
                </a:solidFill>
                <a:latin typeface="GillSans Bold" pitchFamily="1" charset="0"/>
              </a:defRPr>
            </a:lvl7pPr>
            <a:lvl8pPr marL="1371600" algn="ctr" rtl="0" eaLnBrk="1" fontAlgn="base" hangingPunct="1">
              <a:spcBef>
                <a:spcPct val="0"/>
              </a:spcBef>
              <a:spcAft>
                <a:spcPct val="0"/>
              </a:spcAft>
              <a:defRPr sz="3600">
                <a:solidFill>
                  <a:srgbClr val="782336"/>
                </a:solidFill>
                <a:latin typeface="GillSans Bold" pitchFamily="1" charset="0"/>
              </a:defRPr>
            </a:lvl8pPr>
            <a:lvl9pPr marL="1828800" algn="ctr" rtl="0" eaLnBrk="1" fontAlgn="base" hangingPunct="1">
              <a:spcBef>
                <a:spcPct val="0"/>
              </a:spcBef>
              <a:spcAft>
                <a:spcPct val="0"/>
              </a:spcAft>
              <a:defRPr sz="3600">
                <a:solidFill>
                  <a:srgbClr val="782336"/>
                </a:solidFill>
                <a:latin typeface="GillSans Bold" pitchFamily="1" charset="0"/>
              </a:defRPr>
            </a:lvl9pPr>
          </a:lstStyle>
          <a:p>
            <a:pPr algn="ctr"/>
            <a:r>
              <a:rPr lang="en-US" kern="0" dirty="0"/>
              <a:t>Borrowing from other libraries</a:t>
            </a:r>
            <a:endParaRPr lang="en-CA" kern="0" dirty="0"/>
          </a:p>
        </p:txBody>
      </p:sp>
    </p:spTree>
    <p:extLst>
      <p:ext uri="{BB962C8B-B14F-4D97-AF65-F5344CB8AC3E}">
        <p14:creationId xmlns:p14="http://schemas.microsoft.com/office/powerpoint/2010/main" val="95262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F473F-A19C-4BF7-8E7F-7715F278F7C8}"/>
              </a:ext>
            </a:extLst>
          </p:cNvPr>
          <p:cNvPicPr>
            <a:picLocks noChangeAspect="1"/>
          </p:cNvPicPr>
          <p:nvPr/>
        </p:nvPicPr>
        <p:blipFill>
          <a:blip r:embed="rId2"/>
          <a:stretch>
            <a:fillRect/>
          </a:stretch>
        </p:blipFill>
        <p:spPr>
          <a:xfrm>
            <a:off x="1520176" y="7656"/>
            <a:ext cx="9144000" cy="3464538"/>
          </a:xfrm>
          <a:prstGeom prst="rect">
            <a:avLst/>
          </a:prstGeom>
        </p:spPr>
      </p:pic>
      <p:pic>
        <p:nvPicPr>
          <p:cNvPr id="3" name="Picture 2">
            <a:extLst>
              <a:ext uri="{FF2B5EF4-FFF2-40B4-BE49-F238E27FC236}">
                <a16:creationId xmlns:a16="http://schemas.microsoft.com/office/drawing/2014/main" id="{0AFBEF64-AEAA-4339-97A0-54D97A2BFB14}"/>
              </a:ext>
            </a:extLst>
          </p:cNvPr>
          <p:cNvPicPr>
            <a:picLocks noChangeAspect="1"/>
          </p:cNvPicPr>
          <p:nvPr/>
        </p:nvPicPr>
        <p:blipFill>
          <a:blip r:embed="rId3"/>
          <a:stretch>
            <a:fillRect/>
          </a:stretch>
        </p:blipFill>
        <p:spPr>
          <a:xfrm>
            <a:off x="1527824" y="3933057"/>
            <a:ext cx="9144000" cy="2132475"/>
          </a:xfrm>
          <a:prstGeom prst="rect">
            <a:avLst/>
          </a:prstGeom>
        </p:spPr>
      </p:pic>
      <p:sp>
        <p:nvSpPr>
          <p:cNvPr id="4" name="Rectangle: Rounded Corners 3">
            <a:extLst>
              <a:ext uri="{FF2B5EF4-FFF2-40B4-BE49-F238E27FC236}">
                <a16:creationId xmlns:a16="http://schemas.microsoft.com/office/drawing/2014/main" id="{DAED1475-B6B9-4E1D-B399-281972586804}"/>
              </a:ext>
            </a:extLst>
          </p:cNvPr>
          <p:cNvSpPr/>
          <p:nvPr/>
        </p:nvSpPr>
        <p:spPr bwMode="auto">
          <a:xfrm>
            <a:off x="1703512" y="1772816"/>
            <a:ext cx="2016224" cy="360040"/>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dirty="0">
              <a:latin typeface="Times" pitchFamily="-32" charset="0"/>
            </a:endParaRPr>
          </a:p>
        </p:txBody>
      </p:sp>
      <p:sp>
        <p:nvSpPr>
          <p:cNvPr id="5" name="Callout: Up Arrow 4">
            <a:extLst>
              <a:ext uri="{FF2B5EF4-FFF2-40B4-BE49-F238E27FC236}">
                <a16:creationId xmlns:a16="http://schemas.microsoft.com/office/drawing/2014/main" id="{AC46FE4B-A9DF-4AB7-9CAC-D7A902179B21}"/>
              </a:ext>
            </a:extLst>
          </p:cNvPr>
          <p:cNvSpPr/>
          <p:nvPr/>
        </p:nvSpPr>
        <p:spPr bwMode="auto">
          <a:xfrm>
            <a:off x="8472264" y="5445225"/>
            <a:ext cx="1656184" cy="1081169"/>
          </a:xfrm>
          <a:prstGeom prst="upArrowCallout">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1100" dirty="0">
                <a:solidFill>
                  <a:schemeClr val="bg1"/>
                </a:solidFill>
                <a:latin typeface="Calibri" panose="020F0502020204030204" pitchFamily="34" charset="0"/>
                <a:cs typeface="Calibri" panose="020F0502020204030204" pitchFamily="34" charset="0"/>
              </a:rPr>
              <a:t>Request the book and it will be delivered to Concordia for your use  </a:t>
            </a:r>
            <a:endParaRPr lang="en-CA" sz="1100" dirty="0">
              <a:solidFill>
                <a:schemeClr val="bg1"/>
              </a:solidFill>
              <a:latin typeface="Calibri" panose="020F0502020204030204" pitchFamily="34" charset="0"/>
              <a:cs typeface="Calibri" panose="020F0502020204030204" pitchFamily="34" charset="0"/>
            </a:endParaRPr>
          </a:p>
        </p:txBody>
      </p:sp>
      <p:sp>
        <p:nvSpPr>
          <p:cNvPr id="6" name="Arrow: Left 5">
            <a:extLst>
              <a:ext uri="{FF2B5EF4-FFF2-40B4-BE49-F238E27FC236}">
                <a16:creationId xmlns:a16="http://schemas.microsoft.com/office/drawing/2014/main" id="{C9D9B5D9-B6C1-44F6-A0ED-3284B4545C13}"/>
              </a:ext>
            </a:extLst>
          </p:cNvPr>
          <p:cNvSpPr/>
          <p:nvPr/>
        </p:nvSpPr>
        <p:spPr bwMode="auto">
          <a:xfrm>
            <a:off x="6816080" y="2708920"/>
            <a:ext cx="288032" cy="216024"/>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dirty="0">
              <a:latin typeface="Times" pitchFamily="-32" charset="0"/>
            </a:endParaRPr>
          </a:p>
        </p:txBody>
      </p:sp>
    </p:spTree>
    <p:extLst>
      <p:ext uri="{BB962C8B-B14F-4D97-AF65-F5344CB8AC3E}">
        <p14:creationId xmlns:p14="http://schemas.microsoft.com/office/powerpoint/2010/main" val="3412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E947F-D682-0C5F-E16E-A73287E9F424}"/>
              </a:ext>
            </a:extLst>
          </p:cNvPr>
          <p:cNvPicPr>
            <a:picLocks noChangeAspect="1"/>
          </p:cNvPicPr>
          <p:nvPr/>
        </p:nvPicPr>
        <p:blipFill>
          <a:blip r:embed="rId2"/>
          <a:stretch>
            <a:fillRect/>
          </a:stretch>
        </p:blipFill>
        <p:spPr>
          <a:xfrm>
            <a:off x="0" y="700647"/>
            <a:ext cx="12192000" cy="5456706"/>
          </a:xfrm>
          <a:prstGeom prst="rect">
            <a:avLst/>
          </a:prstGeom>
        </p:spPr>
      </p:pic>
      <p:pic>
        <p:nvPicPr>
          <p:cNvPr id="5" name="Picture 4">
            <a:extLst>
              <a:ext uri="{FF2B5EF4-FFF2-40B4-BE49-F238E27FC236}">
                <a16:creationId xmlns:a16="http://schemas.microsoft.com/office/drawing/2014/main" id="{D78B27C2-D95E-2B75-052F-463FE732AF86}"/>
              </a:ext>
            </a:extLst>
          </p:cNvPr>
          <p:cNvPicPr>
            <a:picLocks noChangeAspect="1"/>
          </p:cNvPicPr>
          <p:nvPr/>
        </p:nvPicPr>
        <p:blipFill>
          <a:blip r:embed="rId3"/>
          <a:stretch>
            <a:fillRect/>
          </a:stretch>
        </p:blipFill>
        <p:spPr>
          <a:xfrm>
            <a:off x="0" y="1392025"/>
            <a:ext cx="12192000" cy="4073949"/>
          </a:xfrm>
          <a:prstGeom prst="rect">
            <a:avLst/>
          </a:prstGeom>
        </p:spPr>
      </p:pic>
      <p:sp>
        <p:nvSpPr>
          <p:cNvPr id="6" name="Arrow: Up 5">
            <a:extLst>
              <a:ext uri="{FF2B5EF4-FFF2-40B4-BE49-F238E27FC236}">
                <a16:creationId xmlns:a16="http://schemas.microsoft.com/office/drawing/2014/main" id="{91C094A2-DF93-2708-C64E-3C96BE10ED31}"/>
              </a:ext>
            </a:extLst>
          </p:cNvPr>
          <p:cNvSpPr/>
          <p:nvPr/>
        </p:nvSpPr>
        <p:spPr bwMode="auto">
          <a:xfrm>
            <a:off x="10128448" y="3645024"/>
            <a:ext cx="1008112" cy="1224136"/>
          </a:xfrm>
          <a:prstGeom prst="upArrow">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
        <p:nvSpPr>
          <p:cNvPr id="7" name="Rectangle: Rounded Corners 6">
            <a:extLst>
              <a:ext uri="{FF2B5EF4-FFF2-40B4-BE49-F238E27FC236}">
                <a16:creationId xmlns:a16="http://schemas.microsoft.com/office/drawing/2014/main" id="{42B41D96-DECA-D4E0-8456-FB3BC00D4FF6}"/>
              </a:ext>
            </a:extLst>
          </p:cNvPr>
          <p:cNvSpPr/>
          <p:nvPr/>
        </p:nvSpPr>
        <p:spPr bwMode="auto">
          <a:xfrm>
            <a:off x="2063552" y="2852936"/>
            <a:ext cx="1080120" cy="288032"/>
          </a:xfrm>
          <a:prstGeom prst="roundRect">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Times" pitchFamily="-32" charset="0"/>
            </a:endParaRPr>
          </a:p>
        </p:txBody>
      </p:sp>
      <p:pic>
        <p:nvPicPr>
          <p:cNvPr id="4" name="Picture 3">
            <a:extLst>
              <a:ext uri="{FF2B5EF4-FFF2-40B4-BE49-F238E27FC236}">
                <a16:creationId xmlns:a16="http://schemas.microsoft.com/office/drawing/2014/main" id="{A81F6CDF-126B-5492-685F-8A420AAA67BC}"/>
              </a:ext>
            </a:extLst>
          </p:cNvPr>
          <p:cNvPicPr>
            <a:picLocks noChangeAspect="1"/>
          </p:cNvPicPr>
          <p:nvPr/>
        </p:nvPicPr>
        <p:blipFill>
          <a:blip r:embed="rId4"/>
          <a:stretch>
            <a:fillRect/>
          </a:stretch>
        </p:blipFill>
        <p:spPr>
          <a:xfrm>
            <a:off x="592414" y="0"/>
            <a:ext cx="11007172" cy="6858000"/>
          </a:xfrm>
          <a:prstGeom prst="rect">
            <a:avLst/>
          </a:prstGeom>
        </p:spPr>
      </p:pic>
      <p:sp>
        <p:nvSpPr>
          <p:cNvPr id="8" name="Rectangle: Rounded Corners 7">
            <a:extLst>
              <a:ext uri="{FF2B5EF4-FFF2-40B4-BE49-F238E27FC236}">
                <a16:creationId xmlns:a16="http://schemas.microsoft.com/office/drawing/2014/main" id="{12F6989C-896C-3911-F300-244F764204CB}"/>
              </a:ext>
            </a:extLst>
          </p:cNvPr>
          <p:cNvSpPr/>
          <p:nvPr/>
        </p:nvSpPr>
        <p:spPr bwMode="auto">
          <a:xfrm>
            <a:off x="1919536" y="188640"/>
            <a:ext cx="1584176" cy="648072"/>
          </a:xfrm>
          <a:prstGeom prst="roundRect">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Tree>
    <p:extLst>
      <p:ext uri="{BB962C8B-B14F-4D97-AF65-F5344CB8AC3E}">
        <p14:creationId xmlns:p14="http://schemas.microsoft.com/office/powerpoint/2010/main" val="42659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C02C-C2F3-454B-9F70-4694030D3DE1}"/>
              </a:ext>
              <a:ext uri="{C183D7F6-B498-43B3-948B-1728B52AA6E4}">
                <adec:decorative xmlns:adec="http://schemas.microsoft.com/office/drawing/2017/decorative" val="1"/>
              </a:ext>
            </a:extLst>
          </p:cNvPr>
          <p:cNvSpPr>
            <a:spLocks noGrp="1"/>
          </p:cNvSpPr>
          <p:nvPr>
            <p:ph type="title"/>
          </p:nvPr>
        </p:nvSpPr>
        <p:spPr/>
        <p:txBody>
          <a:bodyPr/>
          <a:lstStyle/>
          <a:p>
            <a:r>
              <a:rPr lang="en-US" altLang="en-US"/>
              <a:t>Interlibrary Loans</a:t>
            </a:r>
            <a:endParaRPr lang="en-CA"/>
          </a:p>
        </p:txBody>
      </p:sp>
      <p:sp>
        <p:nvSpPr>
          <p:cNvPr id="101378" name="Subtitle 2">
            <a:extLst>
              <a:ext uri="{FF2B5EF4-FFF2-40B4-BE49-F238E27FC236}">
                <a16:creationId xmlns:a16="http://schemas.microsoft.com/office/drawing/2014/main" id="{D08AB879-52EF-4B74-941E-6878A382EA83}"/>
              </a:ext>
            </a:extLst>
          </p:cNvPr>
          <p:cNvSpPr>
            <a:spLocks noGrp="1"/>
          </p:cNvSpPr>
          <p:nvPr>
            <p:ph idx="1"/>
          </p:nvPr>
        </p:nvSpPr>
        <p:spPr/>
        <p:txBody>
          <a:bodyPr>
            <a:normAutofit fontScale="92500" lnSpcReduction="10000"/>
          </a:bodyPr>
          <a:lstStyle/>
          <a:p>
            <a:pPr>
              <a:lnSpc>
                <a:spcPct val="150000"/>
              </a:lnSpc>
              <a:spcBef>
                <a:spcPts val="0"/>
              </a:spcBef>
            </a:pPr>
            <a:r>
              <a:rPr lang="en-US">
                <a:ea typeface="ＭＳ Ｐゴシック"/>
                <a:cs typeface="Arial"/>
              </a:rPr>
              <a:t>You will receive email notifications when your ILL request is available for pickup or download. </a:t>
            </a:r>
            <a:endParaRPr lang="en-US"/>
          </a:p>
          <a:p>
            <a:pPr>
              <a:lnSpc>
                <a:spcPct val="150000"/>
              </a:lnSpc>
              <a:spcBef>
                <a:spcPts val="0"/>
              </a:spcBef>
            </a:pPr>
            <a:r>
              <a:rPr lang="en-US">
                <a:ea typeface="ＭＳ Ｐゴシック"/>
                <a:cs typeface="Arial"/>
              </a:rPr>
              <a:t>Physical items can be picked up at the Circulation/Loans desks at either Vanier or Webster Library. </a:t>
            </a:r>
            <a:endParaRPr lang="en-US">
              <a:cs typeface="Arial"/>
            </a:endParaRPr>
          </a:p>
          <a:p>
            <a:pPr>
              <a:lnSpc>
                <a:spcPct val="150000"/>
              </a:lnSpc>
              <a:spcBef>
                <a:spcPts val="0"/>
              </a:spcBef>
            </a:pPr>
            <a:r>
              <a:rPr lang="en-US">
                <a:ea typeface="ＭＳ Ｐゴシック"/>
                <a:cs typeface="Arial"/>
              </a:rPr>
              <a:t>ILL requests can be borrowed for 30 days, with up to 4 automatic renewals, or until item is recalled.</a:t>
            </a:r>
            <a:endParaRPr lang="en-US">
              <a:ea typeface="ＭＳ Ｐゴシック"/>
            </a:endParaRPr>
          </a:p>
          <a:p>
            <a:pPr marL="0" indent="0" algn="l" eaLnBrk="1" hangingPunct="1">
              <a:buNone/>
              <a:defRPr/>
            </a:pPr>
            <a:br>
              <a:rPr lang="en-US" altLang="en-US">
                <a:solidFill>
                  <a:srgbClr val="898989"/>
                </a:solidFill>
              </a:rPr>
            </a:br>
            <a:br>
              <a:rPr lang="en-US" altLang="en-US">
                <a:solidFill>
                  <a:srgbClr val="898989"/>
                </a:solidFill>
              </a:rPr>
            </a:br>
            <a:endParaRPr lang="en-US" altLang="en-US" b="1">
              <a:solidFill>
                <a:schemeClr val="tx1"/>
              </a:solidFill>
              <a:latin typeface="Corbel" panose="020B0503020204020204" pitchFamily="34" charset="0"/>
            </a:endParaRPr>
          </a:p>
        </p:txBody>
      </p:sp>
      <p:sp>
        <p:nvSpPr>
          <p:cNvPr id="114692" name="Slide Number Placeholder 1">
            <a:extLst>
              <a:ext uri="{FF2B5EF4-FFF2-40B4-BE49-F238E27FC236}">
                <a16:creationId xmlns:a16="http://schemas.microsoft.com/office/drawing/2014/main" id="{3D9C9527-D968-474D-8D4B-F1E96E4EDBF5}"/>
              </a:ext>
            </a:extLst>
          </p:cNvPr>
          <p:cNvSpPr>
            <a:spLocks noGrp="1"/>
          </p:cNvSpPr>
          <p:nvPr>
            <p:ph type="sldNum" sz="quarter"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19</a:t>
            </a:fld>
            <a:endParaRPr lang="en-US" altLang="en-US" sz="1200">
              <a:solidFill>
                <a:srgbClr val="898989"/>
              </a:solidFill>
            </a:endParaRPr>
          </a:p>
        </p:txBody>
      </p:sp>
    </p:spTree>
    <p:extLst>
      <p:ext uri="{BB962C8B-B14F-4D97-AF65-F5344CB8AC3E}">
        <p14:creationId xmlns:p14="http://schemas.microsoft.com/office/powerpoint/2010/main" val="457959645"/>
      </p:ext>
    </p:extLst>
  </p:cSld>
  <p:clrMapOvr>
    <a:masterClrMapping/>
  </p:clrMapOvr>
  <mc:AlternateContent xmlns:mc="http://schemas.openxmlformats.org/markup-compatibility/2006" xmlns:p14="http://schemas.microsoft.com/office/powerpoint/2010/main">
    <mc:Choice Requires="p14">
      <p:transition spd="med" p14:dur="700" advTm="58534">
        <p:fade/>
      </p:transition>
    </mc:Choice>
    <mc:Fallback xmlns="">
      <p:transition spd="med" advTm="58534">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137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37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3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9"/>
          <p:cNvSpPr>
            <a:spLocks noGrp="1"/>
          </p:cNvSpPr>
          <p:nvPr>
            <p:ph type="title"/>
          </p:nvPr>
        </p:nvSpPr>
        <p:spPr/>
        <p:txBody>
          <a:bodyPr/>
          <a:lstStyle/>
          <a:p>
            <a:pPr eaLnBrk="1" hangingPunct="1"/>
            <a:r>
              <a:rPr lang="en-US" dirty="0"/>
              <a:t>Your Subject Librarian</a:t>
            </a:r>
            <a:endParaRPr lang="en-US" dirty="0">
              <a:latin typeface="Arial Bold" charset="0"/>
            </a:endParaRPr>
          </a:p>
        </p:txBody>
      </p:sp>
      <p:sp>
        <p:nvSpPr>
          <p:cNvPr id="7" name="Content Placeholder 6"/>
          <p:cNvSpPr>
            <a:spLocks noGrp="1"/>
          </p:cNvSpPr>
          <p:nvPr>
            <p:ph idx="1"/>
          </p:nvPr>
        </p:nvSpPr>
        <p:spPr>
          <a:xfrm>
            <a:off x="914400" y="1412776"/>
            <a:ext cx="10726216" cy="5064224"/>
          </a:xfrm>
        </p:spPr>
        <p:txBody>
          <a:bodyPr/>
          <a:lstStyle/>
          <a:p>
            <a:pPr marL="0" indent="0">
              <a:buNone/>
            </a:pPr>
            <a:r>
              <a:rPr lang="en-US" sz="1800" b="1" dirty="0"/>
              <a:t>Who am I?</a:t>
            </a:r>
          </a:p>
          <a:p>
            <a:pPr marL="0" indent="0">
              <a:buNone/>
            </a:pPr>
            <a:r>
              <a:rPr lang="en-US" sz="1800" dirty="0"/>
              <a:t>Michelle Lake, librarian for Political Science, the School of Community and Public Affairs, First Peoples Studies and Government Publications</a:t>
            </a:r>
          </a:p>
          <a:p>
            <a:pPr marL="0" indent="0">
              <a:buNone/>
            </a:pPr>
            <a:endParaRPr lang="en-US" sz="1800" dirty="0">
              <a:hlinkClick r:id="rId3"/>
            </a:endParaRPr>
          </a:p>
          <a:p>
            <a:pPr marL="0" indent="0">
              <a:buNone/>
            </a:pPr>
            <a:r>
              <a:rPr lang="en-US" sz="1800" dirty="0">
                <a:hlinkClick r:id="rId3"/>
              </a:rPr>
              <a:t>Michelle.Lake@Concordia.ca</a:t>
            </a:r>
            <a:r>
              <a:rPr lang="en-US" sz="1800" dirty="0"/>
              <a:t> / Book a one-on-one Zoom consultation or an in-person appointment</a:t>
            </a:r>
          </a:p>
          <a:p>
            <a:pPr marL="0" indent="0">
              <a:buNone/>
            </a:pPr>
            <a:endParaRPr lang="en-US" sz="1800" dirty="0"/>
          </a:p>
          <a:p>
            <a:pPr marL="0" indent="0">
              <a:buNone/>
            </a:pPr>
            <a:r>
              <a:rPr lang="en-US" sz="1800" b="1" dirty="0"/>
              <a:t>What do I do?</a:t>
            </a:r>
          </a:p>
          <a:p>
            <a:pPr lvl="1"/>
            <a:r>
              <a:rPr lang="en-US" sz="1800" dirty="0"/>
              <a:t>Provide research support</a:t>
            </a:r>
          </a:p>
          <a:p>
            <a:pPr lvl="1"/>
            <a:r>
              <a:rPr lang="en-US" sz="1800" dirty="0"/>
              <a:t>Teach and assist with library databases and search strategies  </a:t>
            </a:r>
          </a:p>
          <a:p>
            <a:pPr lvl="1"/>
            <a:r>
              <a:rPr lang="en-US" sz="1800" dirty="0"/>
              <a:t>Help you find and access materials, including scholarly materials, government documents, grey literature, etc.</a:t>
            </a:r>
          </a:p>
          <a:p>
            <a:pPr lvl="1"/>
            <a:r>
              <a:rPr lang="en-US" sz="1800" dirty="0"/>
              <a:t>Assist with citation issues</a:t>
            </a:r>
          </a:p>
          <a:p>
            <a:pPr lvl="1"/>
            <a:r>
              <a:rPr lang="en-US" sz="1800" dirty="0"/>
              <a:t>Choose the books we buy for the above subject areas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57FF3-D788-6B38-56D7-E29965AD719F}"/>
              </a:ext>
            </a:extLst>
          </p:cNvPr>
          <p:cNvSpPr>
            <a:spLocks noGrp="1"/>
          </p:cNvSpPr>
          <p:nvPr>
            <p:ph type="title"/>
          </p:nvPr>
        </p:nvSpPr>
        <p:spPr/>
        <p:txBody>
          <a:bodyPr/>
          <a:lstStyle/>
          <a:p>
            <a:r>
              <a:rPr lang="en-US" dirty="0"/>
              <a:t>Interlibrary loans for journal articles</a:t>
            </a:r>
            <a:endParaRPr lang="en-CA" dirty="0"/>
          </a:p>
        </p:txBody>
      </p:sp>
      <p:pic>
        <p:nvPicPr>
          <p:cNvPr id="5" name="Content Placeholder 4">
            <a:extLst>
              <a:ext uri="{FF2B5EF4-FFF2-40B4-BE49-F238E27FC236}">
                <a16:creationId xmlns:a16="http://schemas.microsoft.com/office/drawing/2014/main" id="{9C5E32DF-4DD1-0B1A-79CF-C08BC577A638}"/>
              </a:ext>
            </a:extLst>
          </p:cNvPr>
          <p:cNvPicPr>
            <a:picLocks noGrp="1" noChangeAspect="1"/>
          </p:cNvPicPr>
          <p:nvPr>
            <p:ph idx="1"/>
          </p:nvPr>
        </p:nvPicPr>
        <p:blipFill>
          <a:blip r:embed="rId2"/>
          <a:stretch>
            <a:fillRect/>
          </a:stretch>
        </p:blipFill>
        <p:spPr>
          <a:xfrm>
            <a:off x="1199456" y="1412776"/>
            <a:ext cx="9496425" cy="2647950"/>
          </a:xfrm>
        </p:spPr>
      </p:pic>
      <p:pic>
        <p:nvPicPr>
          <p:cNvPr id="7" name="Picture 6">
            <a:extLst>
              <a:ext uri="{FF2B5EF4-FFF2-40B4-BE49-F238E27FC236}">
                <a16:creationId xmlns:a16="http://schemas.microsoft.com/office/drawing/2014/main" id="{DF7F1226-F68D-5363-83B4-62A509C74E95}"/>
              </a:ext>
            </a:extLst>
          </p:cNvPr>
          <p:cNvPicPr>
            <a:picLocks noChangeAspect="1"/>
          </p:cNvPicPr>
          <p:nvPr/>
        </p:nvPicPr>
        <p:blipFill>
          <a:blip r:embed="rId3"/>
          <a:stretch>
            <a:fillRect/>
          </a:stretch>
        </p:blipFill>
        <p:spPr>
          <a:xfrm>
            <a:off x="359897" y="2576854"/>
            <a:ext cx="11816115" cy="3707470"/>
          </a:xfrm>
          <a:prstGeom prst="rect">
            <a:avLst/>
          </a:prstGeom>
        </p:spPr>
      </p:pic>
      <p:sp>
        <p:nvSpPr>
          <p:cNvPr id="3" name="Rectangle: Rounded Corners 2">
            <a:extLst>
              <a:ext uri="{FF2B5EF4-FFF2-40B4-BE49-F238E27FC236}">
                <a16:creationId xmlns:a16="http://schemas.microsoft.com/office/drawing/2014/main" id="{8643ABD1-377E-3AA3-8DC8-C3CC4DCAB309}"/>
              </a:ext>
            </a:extLst>
          </p:cNvPr>
          <p:cNvSpPr/>
          <p:nvPr/>
        </p:nvSpPr>
        <p:spPr bwMode="auto">
          <a:xfrm>
            <a:off x="767408" y="4581128"/>
            <a:ext cx="1584176" cy="288032"/>
          </a:xfrm>
          <a:prstGeom prst="roundRect">
            <a:avLst/>
          </a:prstGeom>
          <a:noFill/>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Times" pitchFamily="-32" charset="0"/>
            </a:endParaRPr>
          </a:p>
        </p:txBody>
      </p:sp>
      <p:sp>
        <p:nvSpPr>
          <p:cNvPr id="4" name="Arrow: Left 3">
            <a:extLst>
              <a:ext uri="{FF2B5EF4-FFF2-40B4-BE49-F238E27FC236}">
                <a16:creationId xmlns:a16="http://schemas.microsoft.com/office/drawing/2014/main" id="{EA4178E4-2B53-843F-6F8C-FD89322DDFD4}"/>
              </a:ext>
            </a:extLst>
          </p:cNvPr>
          <p:cNvSpPr/>
          <p:nvPr/>
        </p:nvSpPr>
        <p:spPr bwMode="auto">
          <a:xfrm>
            <a:off x="6096000" y="5229200"/>
            <a:ext cx="864096" cy="360040"/>
          </a:xfrm>
          <a:prstGeom prst="left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a:ln>
                <a:noFill/>
              </a:ln>
              <a:solidFill>
                <a:schemeClr val="tx1"/>
              </a:solidFill>
              <a:effectLst/>
              <a:latin typeface="Times" pitchFamily="-32" charset="0"/>
            </a:endParaRPr>
          </a:p>
        </p:txBody>
      </p:sp>
    </p:spTree>
    <p:extLst>
      <p:ext uri="{BB962C8B-B14F-4D97-AF65-F5344CB8AC3E}">
        <p14:creationId xmlns:p14="http://schemas.microsoft.com/office/powerpoint/2010/main" val="259304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3EFD6-A184-D1AC-8D77-E53BF291B88B}"/>
              </a:ext>
            </a:extLst>
          </p:cNvPr>
          <p:cNvPicPr>
            <a:picLocks noChangeAspect="1"/>
          </p:cNvPicPr>
          <p:nvPr/>
        </p:nvPicPr>
        <p:blipFill>
          <a:blip r:embed="rId2"/>
          <a:stretch>
            <a:fillRect/>
          </a:stretch>
        </p:blipFill>
        <p:spPr>
          <a:xfrm>
            <a:off x="0" y="749805"/>
            <a:ext cx="12158102" cy="5343491"/>
          </a:xfrm>
          <a:prstGeom prst="rect">
            <a:avLst/>
          </a:prstGeom>
        </p:spPr>
      </p:pic>
      <p:sp>
        <p:nvSpPr>
          <p:cNvPr id="2" name="Arrow: Up 1">
            <a:extLst>
              <a:ext uri="{FF2B5EF4-FFF2-40B4-BE49-F238E27FC236}">
                <a16:creationId xmlns:a16="http://schemas.microsoft.com/office/drawing/2014/main" id="{3A94441F-65B5-B6AD-5E64-D22A8104DCDA}"/>
              </a:ext>
            </a:extLst>
          </p:cNvPr>
          <p:cNvSpPr/>
          <p:nvPr/>
        </p:nvSpPr>
        <p:spPr bwMode="auto">
          <a:xfrm>
            <a:off x="10416480" y="2852936"/>
            <a:ext cx="792088" cy="1080120"/>
          </a:xfrm>
          <a:prstGeom prst="upArrow">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2400" b="0" i="0" u="none" strike="noStrike" cap="none" normalizeH="0" baseline="0" dirty="0">
              <a:ln>
                <a:noFill/>
              </a:ln>
              <a:solidFill>
                <a:schemeClr val="tx1"/>
              </a:solidFill>
              <a:effectLst/>
              <a:latin typeface="Times" pitchFamily="-32" charset="0"/>
            </a:endParaRPr>
          </a:p>
        </p:txBody>
      </p:sp>
    </p:spTree>
    <p:extLst>
      <p:ext uri="{BB962C8B-B14F-4D97-AF65-F5344CB8AC3E}">
        <p14:creationId xmlns:p14="http://schemas.microsoft.com/office/powerpoint/2010/main" val="34258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C6168-874C-C9B8-F057-1C5E815A3E1E}"/>
              </a:ext>
            </a:extLst>
          </p:cNvPr>
          <p:cNvPicPr>
            <a:picLocks noChangeAspect="1"/>
          </p:cNvPicPr>
          <p:nvPr/>
        </p:nvPicPr>
        <p:blipFill>
          <a:blip r:embed="rId2"/>
          <a:stretch>
            <a:fillRect/>
          </a:stretch>
        </p:blipFill>
        <p:spPr>
          <a:xfrm>
            <a:off x="2352161" y="0"/>
            <a:ext cx="7487677" cy="6858000"/>
          </a:xfrm>
          <a:prstGeom prst="rect">
            <a:avLst/>
          </a:prstGeom>
        </p:spPr>
      </p:pic>
    </p:spTree>
    <p:extLst>
      <p:ext uri="{BB962C8B-B14F-4D97-AF65-F5344CB8AC3E}">
        <p14:creationId xmlns:p14="http://schemas.microsoft.com/office/powerpoint/2010/main" val="2353864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17802-5217-789B-BBF0-FF98BC01E84B}"/>
              </a:ext>
            </a:extLst>
          </p:cNvPr>
          <p:cNvPicPr>
            <a:picLocks noChangeAspect="1"/>
          </p:cNvPicPr>
          <p:nvPr/>
        </p:nvPicPr>
        <p:blipFill>
          <a:blip r:embed="rId4"/>
          <a:stretch>
            <a:fillRect/>
          </a:stretch>
        </p:blipFill>
        <p:spPr>
          <a:xfrm>
            <a:off x="1201965" y="939904"/>
            <a:ext cx="9842133" cy="4978193"/>
          </a:xfrm>
          <a:prstGeom prst="rect">
            <a:avLst/>
          </a:prstGeom>
        </p:spPr>
      </p:pic>
      <p:sp>
        <p:nvSpPr>
          <p:cNvPr id="3" name="Rectangle 2">
            <a:extLst>
              <a:ext uri="{FF2B5EF4-FFF2-40B4-BE49-F238E27FC236}">
                <a16:creationId xmlns:a16="http://schemas.microsoft.com/office/drawing/2014/main" id="{1299F5E7-3393-A43B-18E9-9C2DF841178C}"/>
              </a:ext>
              <a:ext uri="{C183D7F6-B498-43B3-948B-1728B52AA6E4}">
                <adec:decorative xmlns:adec="http://schemas.microsoft.com/office/drawing/2017/decorative" val="1"/>
              </a:ext>
            </a:extLst>
          </p:cNvPr>
          <p:cNvSpPr/>
          <p:nvPr/>
        </p:nvSpPr>
        <p:spPr>
          <a:xfrm>
            <a:off x="1201966" y="939903"/>
            <a:ext cx="9842132" cy="4978193"/>
          </a:xfrm>
          <a:prstGeom prst="rect">
            <a:avLst/>
          </a:prstGeom>
          <a:solidFill>
            <a:schemeClr val="bg1">
              <a:lumMod val="1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
        <p:nvSpPr>
          <p:cNvPr id="58370" name="Slide Number Placeholder 1">
            <a:extLst>
              <a:ext uri="{FF2B5EF4-FFF2-40B4-BE49-F238E27FC236}">
                <a16:creationId xmlns:a16="http://schemas.microsoft.com/office/drawing/2014/main" id="{18B35FAF-77EF-4DED-A9F1-0081C1F39A42}"/>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23</a:t>
            </a:fld>
            <a:endParaRPr lang="en-US" altLang="en-US" sz="1200">
              <a:solidFill>
                <a:srgbClr val="898989"/>
              </a:solidFill>
            </a:endParaRPr>
          </a:p>
        </p:txBody>
      </p:sp>
      <p:pic>
        <p:nvPicPr>
          <p:cNvPr id="6" name="Picture 5">
            <a:extLst>
              <a:ext uri="{FF2B5EF4-FFF2-40B4-BE49-F238E27FC236}">
                <a16:creationId xmlns:a16="http://schemas.microsoft.com/office/drawing/2014/main" id="{3F11FC34-5510-C546-ECC3-77768A9E054B}"/>
              </a:ext>
            </a:extLst>
          </p:cNvPr>
          <p:cNvPicPr>
            <a:picLocks noChangeAspect="1"/>
          </p:cNvPicPr>
          <p:nvPr/>
        </p:nvPicPr>
        <p:blipFill rotWithShape="1">
          <a:blip r:embed="rId5"/>
          <a:srcRect l="768"/>
          <a:stretch/>
        </p:blipFill>
        <p:spPr>
          <a:xfrm>
            <a:off x="2101147" y="1622569"/>
            <a:ext cx="2486945" cy="5106349"/>
          </a:xfrm>
          <a:prstGeom prst="rect">
            <a:avLst/>
          </a:prstGeom>
          <a:ln>
            <a:noFill/>
          </a:ln>
          <a:effectLst>
            <a:outerShdw blurRad="292100" dist="139700" dir="2700000" algn="tl" rotWithShape="0">
              <a:srgbClr val="333333">
                <a:alpha val="65000"/>
              </a:srgbClr>
            </a:outerShdw>
          </a:effectLst>
        </p:spPr>
      </p:pic>
      <p:pic>
        <p:nvPicPr>
          <p:cNvPr id="9" name="Graphic 8" descr="Arrow pointing to &quot;Subject &amp; course guides&quot; tab">
            <a:extLst>
              <a:ext uri="{FF2B5EF4-FFF2-40B4-BE49-F238E27FC236}">
                <a16:creationId xmlns:a16="http://schemas.microsoft.com/office/drawing/2014/main" id="{0E9CC026-D614-40FC-B7FF-B32C59C55D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6200000">
            <a:off x="3690899" y="1883240"/>
            <a:ext cx="1325251" cy="1325251"/>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414EC818-482C-456C-A67F-5BC59F016703}"/>
              </a:ext>
              <a:ext uri="{C183D7F6-B498-43B3-948B-1728B52AA6E4}">
                <adec:decorative xmlns:adec="http://schemas.microsoft.com/office/drawing/2017/decorative" val="1"/>
              </a:ext>
            </a:extLst>
          </p:cNvPr>
          <p:cNvSpPr/>
          <p:nvPr/>
        </p:nvSpPr>
        <p:spPr>
          <a:xfrm>
            <a:off x="2101146" y="1622568"/>
            <a:ext cx="2473283" cy="580965"/>
          </a:xfrm>
          <a:prstGeom prst="rect">
            <a:avLst/>
          </a:prstGeom>
          <a:noFill/>
          <a:ln w="76200">
            <a:solidFill>
              <a:srgbClr val="8CC63E"/>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3518">
        <p:fade/>
      </p:transition>
    </mc:Choice>
    <mc:Fallback xmlns="">
      <p:transition spd="med" advTm="13518">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3C000-DB91-9BC9-402C-FAE579B64A0E}"/>
              </a:ext>
            </a:extLst>
          </p:cNvPr>
          <p:cNvPicPr>
            <a:picLocks noChangeAspect="1"/>
          </p:cNvPicPr>
          <p:nvPr/>
        </p:nvPicPr>
        <p:blipFill>
          <a:blip r:embed="rId3"/>
          <a:stretch>
            <a:fillRect/>
          </a:stretch>
        </p:blipFill>
        <p:spPr>
          <a:xfrm>
            <a:off x="388406" y="357814"/>
            <a:ext cx="11415188" cy="6142370"/>
          </a:xfrm>
          <a:prstGeom prst="rect">
            <a:avLst/>
          </a:prstGeom>
          <a:ln>
            <a:noFill/>
          </a:ln>
          <a:effectLst>
            <a:outerShdw blurRad="190500" algn="tl" rotWithShape="0">
              <a:srgbClr val="000000">
                <a:alpha val="70000"/>
              </a:srgbClr>
            </a:outerShdw>
          </a:effectLst>
        </p:spPr>
      </p:pic>
      <p:sp>
        <p:nvSpPr>
          <p:cNvPr id="60418" name="Slide Number Placeholder 1">
            <a:extLst>
              <a:ext uri="{FF2B5EF4-FFF2-40B4-BE49-F238E27FC236}">
                <a16:creationId xmlns:a16="http://schemas.microsoft.com/office/drawing/2014/main" id="{33BE18C0-C78D-4961-AA59-845C1E1CFC73}"/>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24</a:t>
            </a:fld>
            <a:endParaRPr lang="en-US" altLang="en-US" sz="1200">
              <a:solidFill>
                <a:srgbClr val="898989"/>
              </a:solidFill>
            </a:endParaRPr>
          </a:p>
        </p:txBody>
      </p:sp>
      <p:sp>
        <p:nvSpPr>
          <p:cNvPr id="2" name="Title 1">
            <a:extLst>
              <a:ext uri="{FF2B5EF4-FFF2-40B4-BE49-F238E27FC236}">
                <a16:creationId xmlns:a16="http://schemas.microsoft.com/office/drawing/2014/main" id="{AB6655F6-99F2-4BE5-A0B4-3FE1A60E4F08}"/>
              </a:ext>
            </a:extLst>
          </p:cNvPr>
          <p:cNvSpPr>
            <a:spLocks noGrp="1"/>
          </p:cNvSpPr>
          <p:nvPr>
            <p:ph type="title" idx="4294967295"/>
          </p:nvPr>
        </p:nvSpPr>
        <p:spPr>
          <a:xfrm>
            <a:off x="256060" y="-860618"/>
            <a:ext cx="11415188" cy="399445"/>
          </a:xfrm>
        </p:spPr>
        <p:txBody>
          <a:bodyPr>
            <a:normAutofit fontScale="90000"/>
          </a:bodyPr>
          <a:lstStyle/>
          <a:p>
            <a:r>
              <a:rPr lang="en-US"/>
              <a:t>Subject</a:t>
            </a:r>
            <a:r>
              <a:rPr lang="en-US" baseline="0"/>
              <a:t> and course guides</a:t>
            </a:r>
            <a:endParaRPr lang="en-CA"/>
          </a:p>
        </p:txBody>
      </p:sp>
    </p:spTree>
  </p:cSld>
  <p:clrMapOvr>
    <a:masterClrMapping/>
  </p:clrMapOvr>
  <mc:AlternateContent xmlns:mc="http://schemas.openxmlformats.org/markup-compatibility/2006" xmlns:p14="http://schemas.microsoft.com/office/powerpoint/2010/main">
    <mc:Choice Requires="p14">
      <p:transition spd="med" p14:dur="700" advTm="21011">
        <p:fade/>
      </p:transition>
    </mc:Choice>
    <mc:Fallback xmlns="">
      <p:transition spd="med" advTm="21011">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7B4709-D5EC-40B7-BB9E-19ADCD060A69}"/>
              </a:ext>
            </a:extLst>
          </p:cNvPr>
          <p:cNvPicPr>
            <a:picLocks noChangeAspect="1"/>
          </p:cNvPicPr>
          <p:nvPr/>
        </p:nvPicPr>
        <p:blipFill>
          <a:blip r:embed="rId2"/>
          <a:stretch>
            <a:fillRect/>
          </a:stretch>
        </p:blipFill>
        <p:spPr>
          <a:xfrm>
            <a:off x="2279577" y="44625"/>
            <a:ext cx="7828017" cy="6140101"/>
          </a:xfrm>
          <a:prstGeom prst="rect">
            <a:avLst/>
          </a:prstGeom>
        </p:spPr>
      </p:pic>
      <p:sp>
        <p:nvSpPr>
          <p:cNvPr id="6" name="Flowchart: Process 5"/>
          <p:cNvSpPr/>
          <p:nvPr/>
        </p:nvSpPr>
        <p:spPr bwMode="auto">
          <a:xfrm>
            <a:off x="7320136" y="5157192"/>
            <a:ext cx="3024336" cy="1584176"/>
          </a:xfrm>
          <a:prstGeom prst="flowChartProcess">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r>
              <a:rPr lang="en-US" sz="2000" dirty="0">
                <a:solidFill>
                  <a:schemeClr val="tx1"/>
                </a:solidFill>
                <a:latin typeface="Calibri" panose="020F0502020204030204" pitchFamily="34" charset="0"/>
              </a:rPr>
              <a:t>The political science subject guide is a great place to start your research and find recommended resources</a:t>
            </a:r>
            <a:r>
              <a:rPr lang="en-US" dirty="0">
                <a:solidFill>
                  <a:schemeClr val="tx1"/>
                </a:solidFill>
                <a:latin typeface="Calibri" panose="020F0502020204030204" pitchFamily="34" charset="0"/>
              </a:rPr>
              <a:t>.</a:t>
            </a:r>
            <a:endParaRPr lang="en-CA" dirty="0">
              <a:solidFill>
                <a:schemeClr val="tx1"/>
              </a:solidFill>
              <a:latin typeface="Calibri" panose="020F0502020204030204" pitchFamily="34" charset="0"/>
            </a:endParaRPr>
          </a:p>
        </p:txBody>
      </p:sp>
      <p:sp>
        <p:nvSpPr>
          <p:cNvPr id="3" name="Oval 2">
            <a:extLst>
              <a:ext uri="{FF2B5EF4-FFF2-40B4-BE49-F238E27FC236}">
                <a16:creationId xmlns:a16="http://schemas.microsoft.com/office/drawing/2014/main" id="{D59F2C46-2215-4678-9405-5B2EA5FC9AF9}"/>
              </a:ext>
            </a:extLst>
          </p:cNvPr>
          <p:cNvSpPr/>
          <p:nvPr/>
        </p:nvSpPr>
        <p:spPr bwMode="auto">
          <a:xfrm>
            <a:off x="4583832" y="2492896"/>
            <a:ext cx="1728192" cy="576064"/>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dirty="0">
              <a:latin typeface="Times" pitchFamily="-32" charset="0"/>
            </a:endParaRPr>
          </a:p>
        </p:txBody>
      </p:sp>
    </p:spTree>
    <p:extLst>
      <p:ext uri="{BB962C8B-B14F-4D97-AF65-F5344CB8AC3E}">
        <p14:creationId xmlns:p14="http://schemas.microsoft.com/office/powerpoint/2010/main" val="2502523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2"/>
          </p:cNvPr>
          <p:cNvPicPr>
            <a:picLocks noGrp="1" noChangeAspect="1"/>
          </p:cNvPicPr>
          <p:nvPr>
            <p:ph idx="1"/>
          </p:nvPr>
        </p:nvPicPr>
        <p:blipFill>
          <a:blip r:embed="rId3"/>
          <a:stretch>
            <a:fillRect/>
          </a:stretch>
        </p:blipFill>
        <p:spPr>
          <a:xfrm>
            <a:off x="1847528" y="1412776"/>
            <a:ext cx="5773666" cy="49685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52184" y="2584895"/>
            <a:ext cx="2780903" cy="399246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7918499" y="260648"/>
            <a:ext cx="2448272" cy="2016224"/>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eaLnBrk="0" hangingPunct="0"/>
            <a:r>
              <a:rPr lang="en-US" sz="2000" dirty="0">
                <a:latin typeface="Calibri" panose="020F0502020204030204" pitchFamily="34" charset="0"/>
              </a:rPr>
              <a:t>Consult with the data librarian or get started with data and statistics using the help guides. </a:t>
            </a:r>
            <a:endParaRPr lang="en-CA" sz="2000" dirty="0">
              <a:latin typeface="Calibri" panose="020F0502020204030204" pitchFamily="34" charset="0"/>
            </a:endParaRPr>
          </a:p>
        </p:txBody>
      </p:sp>
      <p:sp>
        <p:nvSpPr>
          <p:cNvPr id="2" name="Down Arrow 1"/>
          <p:cNvSpPr/>
          <p:nvPr/>
        </p:nvSpPr>
        <p:spPr bwMode="auto">
          <a:xfrm>
            <a:off x="8904312" y="2204864"/>
            <a:ext cx="432048" cy="432048"/>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latin typeface="Times" pitchFamily="-32" charset="0"/>
            </a:endParaRPr>
          </a:p>
        </p:txBody>
      </p:sp>
      <p:sp>
        <p:nvSpPr>
          <p:cNvPr id="8" name="Title 1"/>
          <p:cNvSpPr>
            <a:spLocks noGrp="1"/>
          </p:cNvSpPr>
          <p:nvPr>
            <p:ph type="title"/>
          </p:nvPr>
        </p:nvSpPr>
        <p:spPr>
          <a:xfrm>
            <a:off x="2209800" y="381000"/>
            <a:ext cx="7772400" cy="1143000"/>
          </a:xfrm>
        </p:spPr>
        <p:txBody>
          <a:bodyPr/>
          <a:lstStyle/>
          <a:p>
            <a:r>
              <a:rPr lang="en-US" dirty="0"/>
              <a:t>Help with stats &amp; data</a:t>
            </a:r>
            <a:endParaRPr lang="en-CA" dirty="0"/>
          </a:p>
        </p:txBody>
      </p:sp>
      <p:sp>
        <p:nvSpPr>
          <p:cNvPr id="3" name="Arrow: Left 2">
            <a:extLst>
              <a:ext uri="{FF2B5EF4-FFF2-40B4-BE49-F238E27FC236}">
                <a16:creationId xmlns:a16="http://schemas.microsoft.com/office/drawing/2014/main" id="{5C1CE4B7-B048-45AF-BDFB-0DB4CB6D33D9}"/>
              </a:ext>
            </a:extLst>
          </p:cNvPr>
          <p:cNvSpPr/>
          <p:nvPr/>
        </p:nvSpPr>
        <p:spPr bwMode="auto">
          <a:xfrm>
            <a:off x="7104112" y="1524000"/>
            <a:ext cx="720080" cy="46484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CA">
              <a:latin typeface="Times" pitchFamily="-32" charset="0"/>
            </a:endParaRPr>
          </a:p>
        </p:txBody>
      </p:sp>
    </p:spTree>
    <p:extLst>
      <p:ext uri="{BB962C8B-B14F-4D97-AF65-F5344CB8AC3E}">
        <p14:creationId xmlns:p14="http://schemas.microsoft.com/office/powerpoint/2010/main" val="2316208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1">
            <a:extLst>
              <a:ext uri="{FF2B5EF4-FFF2-40B4-BE49-F238E27FC236}">
                <a16:creationId xmlns:a16="http://schemas.microsoft.com/office/drawing/2014/main" id="{881AC8C9-2FD3-4DCA-90B6-DDF64643F4C8}"/>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27</a:t>
            </a:fld>
            <a:endParaRPr lang="en-US" altLang="en-US" sz="1200">
              <a:solidFill>
                <a:srgbClr val="898989"/>
              </a:solidFill>
            </a:endParaRPr>
          </a:p>
        </p:txBody>
      </p:sp>
      <p:sp>
        <p:nvSpPr>
          <p:cNvPr id="68611" name="Subtitle 2">
            <a:extLst>
              <a:ext uri="{FF2B5EF4-FFF2-40B4-BE49-F238E27FC236}">
                <a16:creationId xmlns:a16="http://schemas.microsoft.com/office/drawing/2014/main" id="{925C221B-C5F9-4C02-9BCF-DAEDB0260AC4}"/>
              </a:ext>
            </a:extLst>
          </p:cNvPr>
          <p:cNvSpPr txBox="1">
            <a:spLocks/>
          </p:cNvSpPr>
          <p:nvPr/>
        </p:nvSpPr>
        <p:spPr bwMode="auto">
          <a:xfrm>
            <a:off x="603250" y="528640"/>
            <a:ext cx="109283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None/>
            </a:pPr>
            <a:r>
              <a:rPr lang="en-US" altLang="en-US" sz="4000"/>
              <a:t>How do you keep track of all the great articles and documents you find? How do you cite them?</a:t>
            </a:r>
            <a:endParaRPr lang="en-US" altLang="en-US" sz="4000">
              <a:latin typeface="Corbel" panose="020B0503020204020204" pitchFamily="34" charset="0"/>
            </a:endParaRPr>
          </a:p>
        </p:txBody>
      </p:sp>
      <p:sp>
        <p:nvSpPr>
          <p:cNvPr id="4" name="Subtitle 2">
            <a:extLst>
              <a:ext uri="{FF2B5EF4-FFF2-40B4-BE49-F238E27FC236}">
                <a16:creationId xmlns:a16="http://schemas.microsoft.com/office/drawing/2014/main" id="{7F6F3116-324A-4D73-8285-724454C998E6}"/>
              </a:ext>
            </a:extLst>
          </p:cNvPr>
          <p:cNvSpPr txBox="1">
            <a:spLocks/>
          </p:cNvSpPr>
          <p:nvPr/>
        </p:nvSpPr>
        <p:spPr bwMode="auto">
          <a:xfrm>
            <a:off x="5499100" y="3546475"/>
            <a:ext cx="6248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3000" b="1" dirty="0">
                <a:latin typeface="Corbel" panose="020B0503020204020204" pitchFamily="34" charset="0"/>
                <a:hlinkClick r:id="rId4"/>
              </a:rPr>
              <a:t>Zotero general library workshops</a:t>
            </a:r>
            <a:endParaRPr lang="en-US" altLang="en-US" sz="3000" b="1" dirty="0">
              <a:latin typeface="Corbel" panose="020B0503020204020204" pitchFamily="34" charset="0"/>
            </a:endParaRPr>
          </a:p>
          <a:p>
            <a:pPr eaLnBrk="1" hangingPunct="1"/>
            <a:r>
              <a:rPr lang="en-US" altLang="en-US" sz="3000" b="1" dirty="0">
                <a:latin typeface="Corbel" panose="020B0503020204020204" pitchFamily="34" charset="0"/>
                <a:hlinkClick r:id="rId5"/>
              </a:rPr>
              <a:t>Zotero GradProSkills workshops</a:t>
            </a:r>
            <a:endParaRPr lang="en-US" altLang="en-US" sz="3000" b="1" dirty="0">
              <a:latin typeface="Corbel" panose="020B0503020204020204" pitchFamily="34" charset="0"/>
            </a:endParaRPr>
          </a:p>
          <a:p>
            <a:pPr eaLnBrk="1" hangingPunct="1"/>
            <a:r>
              <a:rPr lang="en-US" altLang="en-US" sz="3000" b="1" dirty="0">
                <a:latin typeface="Corbel" panose="020B0503020204020204" pitchFamily="34" charset="0"/>
                <a:hlinkClick r:id="rId6"/>
              </a:rPr>
              <a:t>Zotero library help page</a:t>
            </a:r>
            <a:endParaRPr lang="en-US" altLang="en-US" sz="3000" b="1" dirty="0">
              <a:latin typeface="Corbel" panose="020B0503020204020204" pitchFamily="34" charset="0"/>
            </a:endParaRPr>
          </a:p>
        </p:txBody>
      </p:sp>
      <p:pic>
        <p:nvPicPr>
          <p:cNvPr id="5" name="Picture 4" descr="logo of Zotero, the Bibliographic management software">
            <a:extLst>
              <a:ext uri="{FF2B5EF4-FFF2-40B4-BE49-F238E27FC236}">
                <a16:creationId xmlns:a16="http://schemas.microsoft.com/office/drawing/2014/main" id="{102E41DB-A1B6-4306-B619-E821F359D9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429000"/>
            <a:ext cx="4635500"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A8F64B-D389-4FFA-87B2-23E424D53749}"/>
              </a:ext>
              <a:ext uri="{C183D7F6-B498-43B3-948B-1728B52AA6E4}">
                <adec:decorative xmlns:adec="http://schemas.microsoft.com/office/drawing/2017/decorative" val="1"/>
              </a:ext>
            </a:extLst>
          </p:cNvPr>
          <p:cNvSpPr txBox="1"/>
          <p:nvPr/>
        </p:nvSpPr>
        <p:spPr>
          <a:xfrm>
            <a:off x="603250" y="4729163"/>
            <a:ext cx="4635500" cy="400050"/>
          </a:xfrm>
          <a:prstGeom prst="rect">
            <a:avLst/>
          </a:prstGeom>
          <a:noFill/>
        </p:spPr>
        <p:txBody>
          <a:bodyPr>
            <a:spAutoFit/>
          </a:bodyPr>
          <a:lstStyle/>
          <a:p>
            <a:pPr>
              <a:defRPr/>
            </a:pPr>
            <a:r>
              <a:rPr lang="en-US" sz="2000" b="1">
                <a:solidFill>
                  <a:schemeClr val="accent2">
                    <a:lumMod val="75000"/>
                  </a:schemeClr>
                </a:solidFill>
              </a:rPr>
              <a:t>Bibliographic management software</a:t>
            </a:r>
            <a:endParaRPr lang="en-CA" sz="2000" b="1">
              <a:solidFill>
                <a:schemeClr val="accent2">
                  <a:lumMod val="75000"/>
                </a:schemeClr>
              </a:solidFi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2868">
        <p:fade/>
      </p:transition>
    </mc:Choice>
    <mc:Fallback xmlns="">
      <p:transition spd="med" advTm="32868">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1">
            <a:extLst>
              <a:ext uri="{FF2B5EF4-FFF2-40B4-BE49-F238E27FC236}">
                <a16:creationId xmlns:a16="http://schemas.microsoft.com/office/drawing/2014/main" id="{021E29EE-697E-474B-88CB-6F5AF5AD4C25}"/>
              </a:ext>
            </a:extLst>
          </p:cNvPr>
          <p:cNvSpPr>
            <a:spLocks noGrp="1" noChangeArrowheads="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28</a:t>
            </a:fld>
            <a:endParaRPr lang="en-US" altLang="en-US" sz="1200">
              <a:solidFill>
                <a:srgbClr val="898989"/>
              </a:solidFill>
            </a:endParaRPr>
          </a:p>
        </p:txBody>
      </p:sp>
      <p:pic>
        <p:nvPicPr>
          <p:cNvPr id="70659" name="Picture 1" descr="Screenshot of a Zotero library with the organizational folders on the left and a list of references in the middle">
            <a:extLst>
              <a:ext uri="{FF2B5EF4-FFF2-40B4-BE49-F238E27FC236}">
                <a16:creationId xmlns:a16="http://schemas.microsoft.com/office/drawing/2014/main" id="{0CC17B0F-9F38-494A-AC1F-956600999B70}"/>
              </a:ext>
            </a:extLst>
          </p:cNvPr>
          <p:cNvPicPr>
            <a:picLocks noChangeAspect="1" noChangeArrowheads="1"/>
          </p:cNvPicPr>
          <p:nvPr/>
        </p:nvPicPr>
        <p:blipFill>
          <a:blip r:embed="rId3"/>
          <a:srcRect/>
          <a:stretch/>
        </p:blipFill>
        <p:spPr bwMode="auto">
          <a:xfrm>
            <a:off x="0" y="0"/>
            <a:ext cx="16992601" cy="822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advTm="59203">
        <p:fade/>
      </p:transition>
    </mc:Choice>
    <mc:Fallback xmlns="">
      <p:transition spd="med" advTm="59203">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F3984-E65E-AD2C-AFD3-C6843CE02C02}"/>
              </a:ext>
            </a:extLst>
          </p:cNvPr>
          <p:cNvSpPr>
            <a:spLocks noGrp="1"/>
          </p:cNvSpPr>
          <p:nvPr>
            <p:ph type="title"/>
          </p:nvPr>
        </p:nvSpPr>
        <p:spPr>
          <a:xfrm>
            <a:off x="914400" y="0"/>
            <a:ext cx="10363200" cy="1143000"/>
          </a:xfrm>
        </p:spPr>
        <p:txBody>
          <a:bodyPr/>
          <a:lstStyle/>
          <a:p>
            <a:r>
              <a:rPr lang="en-US" dirty="0"/>
              <a:t>GradProSkills Library Workshops</a:t>
            </a:r>
            <a:endParaRPr lang="en-CA" dirty="0"/>
          </a:p>
        </p:txBody>
      </p:sp>
      <p:graphicFrame>
        <p:nvGraphicFramePr>
          <p:cNvPr id="5" name="Table 5">
            <a:extLst>
              <a:ext uri="{FF2B5EF4-FFF2-40B4-BE49-F238E27FC236}">
                <a16:creationId xmlns:a16="http://schemas.microsoft.com/office/drawing/2014/main" id="{6F82B623-6826-5BD2-E0D3-B9C9D269530C}"/>
              </a:ext>
            </a:extLst>
          </p:cNvPr>
          <p:cNvGraphicFramePr>
            <a:graphicFrameLocks noGrp="1"/>
          </p:cNvGraphicFramePr>
          <p:nvPr>
            <p:ph idx="1"/>
            <p:extLst>
              <p:ext uri="{D42A27DB-BD31-4B8C-83A1-F6EECF244321}">
                <p14:modId xmlns:p14="http://schemas.microsoft.com/office/powerpoint/2010/main" val="1905562710"/>
              </p:ext>
            </p:extLst>
          </p:nvPr>
        </p:nvGraphicFramePr>
        <p:xfrm>
          <a:off x="623392" y="571500"/>
          <a:ext cx="11161240" cy="6125905"/>
        </p:xfrm>
        <a:graphic>
          <a:graphicData uri="http://schemas.openxmlformats.org/drawingml/2006/table">
            <a:tbl>
              <a:tblPr firstRow="1" bandRow="1">
                <a:tableStyleId>{5C22544A-7EE6-4342-B048-85BDC9FD1C3A}</a:tableStyleId>
              </a:tblPr>
              <a:tblGrid>
                <a:gridCol w="6696744">
                  <a:extLst>
                    <a:ext uri="{9D8B030D-6E8A-4147-A177-3AD203B41FA5}">
                      <a16:colId xmlns:a16="http://schemas.microsoft.com/office/drawing/2014/main" val="485006103"/>
                    </a:ext>
                  </a:extLst>
                </a:gridCol>
                <a:gridCol w="4464496">
                  <a:extLst>
                    <a:ext uri="{9D8B030D-6E8A-4147-A177-3AD203B41FA5}">
                      <a16:colId xmlns:a16="http://schemas.microsoft.com/office/drawing/2014/main" val="3357999550"/>
                    </a:ext>
                  </a:extLst>
                </a:gridCol>
              </a:tblGrid>
              <a:tr h="441068">
                <a:tc>
                  <a:txBody>
                    <a:bodyPr/>
                    <a:lstStyle/>
                    <a:p>
                      <a:r>
                        <a:rPr lang="en-US" dirty="0"/>
                        <a:t>Workshop title</a:t>
                      </a:r>
                      <a:endParaRPr lang="en-CA" dirty="0"/>
                    </a:p>
                  </a:txBody>
                  <a:tcPr/>
                </a:tc>
                <a:tc>
                  <a:txBody>
                    <a:bodyPr/>
                    <a:lstStyle/>
                    <a:p>
                      <a:r>
                        <a:rPr lang="en-US" dirty="0"/>
                        <a:t>Date, time &amp; location </a:t>
                      </a:r>
                      <a:endParaRPr lang="en-CA" dirty="0"/>
                    </a:p>
                  </a:txBody>
                  <a:tcPr/>
                </a:tc>
                <a:extLst>
                  <a:ext uri="{0D108BD9-81ED-4DB2-BD59-A6C34878D82A}">
                    <a16:rowId xmlns:a16="http://schemas.microsoft.com/office/drawing/2014/main" val="2311012785"/>
                  </a:ext>
                </a:extLst>
              </a:tr>
              <a:tr h="91162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b="0" i="0" u="sng" kern="1200" dirty="0">
                          <a:solidFill>
                            <a:schemeClr val="dk1"/>
                          </a:solidFill>
                          <a:effectLst/>
                          <a:latin typeface="+mn-lt"/>
                          <a:ea typeface="+mn-ea"/>
                          <a:cs typeface="+mn-cs"/>
                          <a:hlinkClick r:id="rId2"/>
                        </a:rPr>
                        <a:t>Library Skills &amp; Resources: Maximize your Graduate Research Potential </a:t>
                      </a:r>
                      <a:endParaRPr lang="en-CA" dirty="0"/>
                    </a:p>
                  </a:txBody>
                  <a:tcPr/>
                </a:tc>
                <a:tc>
                  <a:txBody>
                    <a:bodyPr/>
                    <a:lstStyle/>
                    <a:p>
                      <a:r>
                        <a:rPr lang="en-US" dirty="0"/>
                        <a:t>Jan 18, 2024, 1:00pm-3:00pm (Webster Library, LB 207)</a:t>
                      </a:r>
                      <a:endParaRPr lang="en-CA" dirty="0"/>
                    </a:p>
                  </a:txBody>
                  <a:tcPr/>
                </a:tc>
                <a:extLst>
                  <a:ext uri="{0D108BD9-81ED-4DB2-BD59-A6C34878D82A}">
                    <a16:rowId xmlns:a16="http://schemas.microsoft.com/office/drawing/2014/main" val="2708349878"/>
                  </a:ext>
                </a:extLst>
              </a:tr>
              <a:tr h="4410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b="0" i="0" u="none" strike="noStrike" kern="1200" dirty="0">
                          <a:solidFill>
                            <a:schemeClr val="dk1"/>
                          </a:solidFill>
                          <a:effectLst/>
                          <a:latin typeface="+mn-lt"/>
                          <a:ea typeface="+mn-ea"/>
                          <a:cs typeface="+mn-cs"/>
                          <a:hlinkClick r:id="rId3"/>
                        </a:rPr>
                        <a:t>How to publish your scholarship: what scholarly book publishers look for in new authors</a:t>
                      </a:r>
                      <a:endParaRPr lang="en-CA" sz="1800" b="0" i="0" u="none" strike="noStrike"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dirty="0"/>
                    </a:p>
                  </a:txBody>
                  <a:tcPr/>
                </a:tc>
                <a:tc>
                  <a:txBody>
                    <a:bodyPr/>
                    <a:lstStyle/>
                    <a:p>
                      <a:r>
                        <a:rPr lang="en-US" dirty="0"/>
                        <a:t>Jan 23, 2024, 11:00am-12:00pm (online)</a:t>
                      </a:r>
                    </a:p>
                  </a:txBody>
                  <a:tcPr/>
                </a:tc>
                <a:extLst>
                  <a:ext uri="{0D108BD9-81ED-4DB2-BD59-A6C34878D82A}">
                    <a16:rowId xmlns:a16="http://schemas.microsoft.com/office/drawing/2014/main" val="2708703190"/>
                  </a:ext>
                </a:extLst>
              </a:tr>
              <a:tr h="66035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b="0" i="0" u="none" strike="noStrike" kern="1200" dirty="0">
                          <a:solidFill>
                            <a:schemeClr val="dk1"/>
                          </a:solidFill>
                          <a:effectLst/>
                          <a:latin typeface="+mn-lt"/>
                          <a:ea typeface="+mn-ea"/>
                          <a:cs typeface="+mn-cs"/>
                          <a:hlinkClick r:id="rId4"/>
                        </a:rPr>
                        <a:t>Zotero for Bibliographies and More!</a:t>
                      </a:r>
                      <a:endParaRPr lang="en-CA" dirty="0"/>
                    </a:p>
                  </a:txBody>
                  <a:tcPr/>
                </a:tc>
                <a:tc>
                  <a:txBody>
                    <a:bodyPr/>
                    <a:lstStyle/>
                    <a:p>
                      <a:r>
                        <a:rPr lang="en-US" dirty="0"/>
                        <a:t>Jan 31, 2024, 11:00-12:30pm (online)</a:t>
                      </a:r>
                      <a:endParaRPr lang="en-CA" dirty="0"/>
                    </a:p>
                  </a:txBody>
                  <a:tcPr/>
                </a:tc>
                <a:extLst>
                  <a:ext uri="{0D108BD9-81ED-4DB2-BD59-A6C34878D82A}">
                    <a16:rowId xmlns:a16="http://schemas.microsoft.com/office/drawing/2014/main" val="2874624723"/>
                  </a:ext>
                </a:extLst>
              </a:tr>
              <a:tr h="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b="0" i="0" u="sng" kern="1200" dirty="0">
                          <a:solidFill>
                            <a:schemeClr val="dk1"/>
                          </a:solidFill>
                          <a:effectLst/>
                          <a:latin typeface="+mn-lt"/>
                          <a:ea typeface="+mn-ea"/>
                          <a:cs typeface="+mn-cs"/>
                          <a:hlinkClick r:id="rId5"/>
                        </a:rPr>
                        <a:t>Peer review roundtable</a:t>
                      </a:r>
                      <a:endParaRPr lang="en-CA" sz="1800" b="0" i="0" u="sng" kern="1200" dirty="0">
                        <a:solidFill>
                          <a:schemeClr val="dk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b="0" i="0" u="sng" kern="1200" dirty="0">
                        <a:solidFill>
                          <a:schemeClr val="dk1"/>
                        </a:solidFill>
                        <a:effectLst/>
                        <a:latin typeface="+mn-lt"/>
                        <a:ea typeface="+mn-ea"/>
                        <a:cs typeface="+mn-cs"/>
                      </a:endParaRPr>
                    </a:p>
                  </a:txBody>
                  <a:tcPr/>
                </a:tc>
                <a:tc>
                  <a:txBody>
                    <a:bodyPr/>
                    <a:lstStyle/>
                    <a:p>
                      <a:r>
                        <a:rPr lang="en-US" dirty="0"/>
                        <a:t>Feb 8, 2024, 11:00-12:00pm (online)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1615451706"/>
                  </a:ext>
                </a:extLst>
              </a:tr>
              <a:tr h="6381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800" b="0" i="0" kern="1200" dirty="0">
                          <a:solidFill>
                            <a:schemeClr val="dk1"/>
                          </a:solidFill>
                          <a:effectLst/>
                          <a:latin typeface="+mn-lt"/>
                          <a:ea typeface="+mn-ea"/>
                          <a:cs typeface="+mn-cs"/>
                          <a:hlinkClick r:id="rId6"/>
                        </a:rPr>
                        <a:t>Researching Indigenous Topics</a:t>
                      </a:r>
                      <a:r>
                        <a:rPr lang="en-CA" sz="1800" b="0" i="0" kern="1200" dirty="0">
                          <a:solidFill>
                            <a:schemeClr val="dk1"/>
                          </a:solidFill>
                          <a:effectLst/>
                          <a:latin typeface="+mn-lt"/>
                          <a:ea typeface="+mn-ea"/>
                          <a:cs typeface="+mn-cs"/>
                        </a:rPr>
                        <a:t> - Instructor: Michelle Lake </a:t>
                      </a:r>
                      <a:endParaRPr lang="en-CA" dirty="0"/>
                    </a:p>
                  </a:txBody>
                  <a:tcPr/>
                </a:tc>
                <a:tc>
                  <a:txBody>
                    <a:bodyPr/>
                    <a:lstStyle/>
                    <a:p>
                      <a:r>
                        <a:rPr lang="en-US" dirty="0"/>
                        <a:t>Feb 13, 2024, 1:00-3:00pm (online)</a:t>
                      </a:r>
                      <a:endParaRPr lang="en-CA" dirty="0"/>
                    </a:p>
                  </a:txBody>
                  <a:tcPr/>
                </a:tc>
                <a:extLst>
                  <a:ext uri="{0D108BD9-81ED-4DB2-BD59-A6C34878D82A}">
                    <a16:rowId xmlns:a16="http://schemas.microsoft.com/office/drawing/2014/main" val="3506564241"/>
                  </a:ext>
                </a:extLst>
              </a:tr>
              <a:tr h="638136">
                <a:tc>
                  <a:txBody>
                    <a:bodyPr/>
                    <a:lstStyle/>
                    <a:p>
                      <a:r>
                        <a:rPr lang="en-US" dirty="0">
                          <a:hlinkClick r:id="rId7"/>
                        </a:rPr>
                        <a:t>Advanced information search strategies </a:t>
                      </a:r>
                      <a:endParaRPr lang="en-CA" dirty="0"/>
                    </a:p>
                  </a:txBody>
                  <a:tcPr/>
                </a:tc>
                <a:tc>
                  <a:txBody>
                    <a:bodyPr/>
                    <a:lstStyle/>
                    <a:p>
                      <a:r>
                        <a:rPr lang="en-US" dirty="0"/>
                        <a:t>Feb 16, 2024, 1:00-2:30pm (online)</a:t>
                      </a:r>
                    </a:p>
                    <a:p>
                      <a:endParaRPr lang="en-CA" dirty="0"/>
                    </a:p>
                  </a:txBody>
                  <a:tcPr/>
                </a:tc>
                <a:extLst>
                  <a:ext uri="{0D108BD9-81ED-4DB2-BD59-A6C34878D82A}">
                    <a16:rowId xmlns:a16="http://schemas.microsoft.com/office/drawing/2014/main" val="604593550"/>
                  </a:ext>
                </a:extLst>
              </a:tr>
              <a:tr h="638136">
                <a:tc>
                  <a:txBody>
                    <a:bodyPr/>
                    <a:lstStyle/>
                    <a:p>
                      <a:r>
                        <a:rPr lang="en-US" dirty="0">
                          <a:hlinkClick r:id="rId8"/>
                        </a:rPr>
                        <a:t>Using Zotero for Grads </a:t>
                      </a:r>
                      <a:endParaRPr lang="en-CA" dirty="0"/>
                    </a:p>
                  </a:txBody>
                  <a:tcPr/>
                </a:tc>
                <a:tc>
                  <a:txBody>
                    <a:bodyPr/>
                    <a:lstStyle/>
                    <a:p>
                      <a:r>
                        <a:rPr lang="en-US" dirty="0"/>
                        <a:t>Feb 20, 2024, 2:00pm-3:30pm (Webster Library, LB 205)</a:t>
                      </a:r>
                      <a:endParaRPr lang="en-CA" dirty="0"/>
                    </a:p>
                  </a:txBody>
                  <a:tcPr/>
                </a:tc>
                <a:extLst>
                  <a:ext uri="{0D108BD9-81ED-4DB2-BD59-A6C34878D82A}">
                    <a16:rowId xmlns:a16="http://schemas.microsoft.com/office/drawing/2014/main" val="3637811878"/>
                  </a:ext>
                </a:extLst>
              </a:tr>
              <a:tr h="638136">
                <a:tc>
                  <a:txBody>
                    <a:bodyPr/>
                    <a:lstStyle/>
                    <a:p>
                      <a:r>
                        <a:rPr lang="en-US" dirty="0">
                          <a:hlinkClick r:id="rId9"/>
                        </a:rPr>
                        <a:t>Advanced Zotero tricks </a:t>
                      </a:r>
                      <a:endParaRPr lang="en-CA" dirty="0"/>
                    </a:p>
                  </a:txBody>
                  <a:tcPr/>
                </a:tc>
                <a:tc>
                  <a:txBody>
                    <a:bodyPr/>
                    <a:lstStyle/>
                    <a:p>
                      <a:r>
                        <a:rPr lang="en-US" dirty="0"/>
                        <a:t>March 19, 2024, 9:30-11:00am (Webster Library, LB 207)</a:t>
                      </a:r>
                      <a:endParaRPr lang="en-CA" dirty="0"/>
                    </a:p>
                  </a:txBody>
                  <a:tcPr/>
                </a:tc>
                <a:extLst>
                  <a:ext uri="{0D108BD9-81ED-4DB2-BD59-A6C34878D82A}">
                    <a16:rowId xmlns:a16="http://schemas.microsoft.com/office/drawing/2014/main" val="1851537271"/>
                  </a:ext>
                </a:extLst>
              </a:tr>
            </a:tbl>
          </a:graphicData>
        </a:graphic>
      </p:graphicFrame>
    </p:spTree>
    <p:extLst>
      <p:ext uri="{BB962C8B-B14F-4D97-AF65-F5344CB8AC3E}">
        <p14:creationId xmlns:p14="http://schemas.microsoft.com/office/powerpoint/2010/main" val="770555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E3553-0CF6-268C-3C7B-FA013FB4A2B6}"/>
              </a:ext>
            </a:extLst>
          </p:cNvPr>
          <p:cNvPicPr>
            <a:picLocks noChangeAspect="1"/>
          </p:cNvPicPr>
          <p:nvPr/>
        </p:nvPicPr>
        <p:blipFill>
          <a:blip r:embed="rId3"/>
          <a:stretch>
            <a:fillRect/>
          </a:stretch>
        </p:blipFill>
        <p:spPr>
          <a:xfrm>
            <a:off x="205561" y="153114"/>
            <a:ext cx="7396424" cy="6551771"/>
          </a:xfrm>
          <a:prstGeom prst="rect">
            <a:avLst/>
          </a:prstGeom>
          <a:ln>
            <a:noFill/>
          </a:ln>
          <a:effectLst>
            <a:outerShdw blurRad="190500" algn="tl" rotWithShape="0">
              <a:srgbClr val="000000">
                <a:alpha val="70000"/>
              </a:srgbClr>
            </a:outerShdw>
          </a:effectLst>
        </p:spPr>
      </p:pic>
      <p:sp>
        <p:nvSpPr>
          <p:cNvPr id="21507" name="Slide Number Placeholder 1">
            <a:extLst>
              <a:ext uri="{FF2B5EF4-FFF2-40B4-BE49-F238E27FC236}">
                <a16:creationId xmlns:a16="http://schemas.microsoft.com/office/drawing/2014/main" id="{111A7320-0B6F-4CF6-A3CE-9F74DD17B2FB}"/>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fld id="{6F85A29C-FB85-44FD-B24B-EDF7598BFA2E}" type="slidenum">
              <a:rPr lang="en-CA" smtClean="0"/>
              <a:pPr>
                <a:spcBef>
                  <a:spcPct val="0"/>
                </a:spcBef>
                <a:buFontTx/>
                <a:buNone/>
              </a:pPr>
              <a:t>3</a:t>
            </a:fld>
            <a:endParaRPr lang="en-US" altLang="en-US" sz="1200">
              <a:solidFill>
                <a:srgbClr val="898989"/>
              </a:solidFill>
            </a:endParaRPr>
          </a:p>
        </p:txBody>
      </p:sp>
      <p:sp>
        <p:nvSpPr>
          <p:cNvPr id="7" name="TextBox 6">
            <a:extLst>
              <a:ext uri="{FF2B5EF4-FFF2-40B4-BE49-F238E27FC236}">
                <a16:creationId xmlns:a16="http://schemas.microsoft.com/office/drawing/2014/main" id="{F7CDA7B2-3EDA-47EF-B659-CBD6957ABAB3}"/>
              </a:ext>
              <a:ext uri="{C183D7F6-B498-43B3-948B-1728B52AA6E4}">
                <adec:decorative xmlns:adec="http://schemas.microsoft.com/office/drawing/2017/decorative" val="1"/>
              </a:ext>
            </a:extLst>
          </p:cNvPr>
          <p:cNvSpPr txBox="1">
            <a:spLocks noChangeArrowheads="1"/>
          </p:cNvSpPr>
          <p:nvPr/>
        </p:nvSpPr>
        <p:spPr bwMode="auto">
          <a:xfrm>
            <a:off x="8425587" y="978704"/>
            <a:ext cx="313203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 typeface="Arial" panose="020B0604020202020204" pitchFamily="34" charset="0"/>
              <a:buNone/>
              <a:defRPr/>
            </a:pPr>
            <a:r>
              <a:rPr lang="en-US" altLang="en-US" sz="2400" b="1">
                <a:latin typeface="+mn-lt"/>
              </a:rPr>
              <a:t>Library homepage: </a:t>
            </a:r>
            <a:r>
              <a:rPr lang="en-US" altLang="en-US" sz="2400" b="1">
                <a:solidFill>
                  <a:srgbClr val="0070C0"/>
                </a:solidFill>
                <a:latin typeface="Gill Sans" panose="020B0604020202020204" charset="0"/>
                <a:hlinkClick r:id="rId4"/>
              </a:rPr>
              <a:t>library.concordia.ca</a:t>
            </a:r>
            <a:endParaRPr lang="en-US" altLang="en-US" sz="2000" b="1">
              <a:solidFill>
                <a:srgbClr val="0070C0"/>
              </a:solidFill>
              <a:latin typeface="Gill Sans" panose="020B0604020202020204" charset="0"/>
            </a:endParaRPr>
          </a:p>
        </p:txBody>
      </p:sp>
      <p:pic>
        <p:nvPicPr>
          <p:cNvPr id="9" name="Graphic 8" descr="Arrow pointing to &quot;Locations and Hours&quot; tab">
            <a:extLst>
              <a:ext uri="{FF2B5EF4-FFF2-40B4-BE49-F238E27FC236}">
                <a16:creationId xmlns:a16="http://schemas.microsoft.com/office/drawing/2014/main" id="{69458E5A-69BE-427C-AA73-114C84B44F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0804" y="796621"/>
            <a:ext cx="1449824" cy="1449824"/>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5CCD6555-D2C1-4648-BB7F-B5D809249E80}"/>
              </a:ext>
            </a:extLst>
          </p:cNvPr>
          <p:cNvSpPr>
            <a:spLocks noGrp="1"/>
          </p:cNvSpPr>
          <p:nvPr>
            <p:ph type="title" idx="4294967295"/>
          </p:nvPr>
        </p:nvSpPr>
        <p:spPr>
          <a:xfrm>
            <a:off x="-525993" y="-920775"/>
            <a:ext cx="11415188" cy="399445"/>
          </a:xfrm>
        </p:spPr>
        <p:txBody>
          <a:bodyPr>
            <a:normAutofit fontScale="90000"/>
          </a:bodyPr>
          <a:lstStyle/>
          <a:p>
            <a:r>
              <a:rPr lang="en-CA">
                <a:noFill/>
              </a:rPr>
              <a:t>Locations &amp; Hours</a:t>
            </a:r>
          </a:p>
        </p:txBody>
      </p:sp>
    </p:spTree>
    <p:extLst>
      <p:ext uri="{BB962C8B-B14F-4D97-AF65-F5344CB8AC3E}">
        <p14:creationId xmlns:p14="http://schemas.microsoft.com/office/powerpoint/2010/main" val="192557460"/>
      </p:ext>
    </p:extLst>
  </p:cSld>
  <p:clrMapOvr>
    <a:masterClrMapping/>
  </p:clrMapOvr>
  <mc:AlternateContent xmlns:mc="http://schemas.openxmlformats.org/markup-compatibility/2006" xmlns:p14="http://schemas.microsoft.com/office/powerpoint/2010/main">
    <mc:Choice Requires="p14">
      <p:transition spd="med" p14:dur="700" advTm="16267">
        <p:fade/>
      </p:transition>
    </mc:Choice>
    <mc:Fallback xmlns="">
      <p:transition spd="med" advTm="16267">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9687A6-B152-050B-B774-29007A706EC8}"/>
              </a:ext>
            </a:extLst>
          </p:cNvPr>
          <p:cNvPicPr>
            <a:picLocks noChangeAspect="1"/>
          </p:cNvPicPr>
          <p:nvPr/>
        </p:nvPicPr>
        <p:blipFill>
          <a:blip r:embed="rId4"/>
          <a:stretch>
            <a:fillRect/>
          </a:stretch>
        </p:blipFill>
        <p:spPr>
          <a:xfrm>
            <a:off x="205561" y="153114"/>
            <a:ext cx="7396424" cy="6551771"/>
          </a:xfrm>
          <a:prstGeom prst="rect">
            <a:avLst/>
          </a:prstGeom>
          <a:ln>
            <a:noFill/>
          </a:ln>
          <a:effectLst>
            <a:outerShdw blurRad="190500" algn="tl" rotWithShape="0">
              <a:srgbClr val="000000">
                <a:alpha val="70000"/>
              </a:srgbClr>
            </a:outerShdw>
          </a:effectLst>
        </p:spPr>
      </p:pic>
      <p:sp>
        <p:nvSpPr>
          <p:cNvPr id="23555" name="Slide Number Placeholder 1">
            <a:extLst>
              <a:ext uri="{FF2B5EF4-FFF2-40B4-BE49-F238E27FC236}">
                <a16:creationId xmlns:a16="http://schemas.microsoft.com/office/drawing/2014/main" id="{0B446E80-3B6C-4F81-ADCC-CA62EB3166D6}"/>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85A29C-FB85-44FD-B24B-EDF7598BFA2E}" type="slidenum">
              <a:rPr lang="en-CA" smtClean="0"/>
              <a:pPr/>
              <a:t>30</a:t>
            </a:fld>
            <a:endParaRPr lang="en-US" altLang="en-US"/>
          </a:p>
        </p:txBody>
      </p:sp>
      <p:sp>
        <p:nvSpPr>
          <p:cNvPr id="2" name="Title 1">
            <a:extLst>
              <a:ext uri="{FF2B5EF4-FFF2-40B4-BE49-F238E27FC236}">
                <a16:creationId xmlns:a16="http://schemas.microsoft.com/office/drawing/2014/main" id="{F77D3A7B-DC6E-4D42-B6DE-6D8C4BCC185C}"/>
              </a:ext>
            </a:extLst>
          </p:cNvPr>
          <p:cNvSpPr>
            <a:spLocks noGrp="1"/>
          </p:cNvSpPr>
          <p:nvPr>
            <p:ph type="title" idx="4294967295"/>
          </p:nvPr>
        </p:nvSpPr>
        <p:spPr>
          <a:xfrm>
            <a:off x="0" y="-863600"/>
            <a:ext cx="11415713" cy="400050"/>
          </a:xfrm>
        </p:spPr>
        <p:txBody>
          <a:bodyPr>
            <a:normAutofit fontScale="90000"/>
          </a:bodyPr>
          <a:lstStyle/>
          <a:p>
            <a:r>
              <a:rPr lang="en-CA">
                <a:noFill/>
              </a:rPr>
              <a:t>Graduate Students tab</a:t>
            </a:r>
          </a:p>
        </p:txBody>
      </p:sp>
      <p:pic>
        <p:nvPicPr>
          <p:cNvPr id="11" name="Graphic 10" descr="Arrow pointing to &quot;Graduate students&quot; tab">
            <a:extLst>
              <a:ext uri="{FF2B5EF4-FFF2-40B4-BE49-F238E27FC236}">
                <a16:creationId xmlns:a16="http://schemas.microsoft.com/office/drawing/2014/main" id="{595F1C97-E761-4AB3-AAA5-A958700108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348772">
            <a:off x="3179860" y="4012091"/>
            <a:ext cx="1447824" cy="1447824"/>
          </a:xfrm>
          <a:prstGeom prst="rect">
            <a:avLst/>
          </a:prstGeom>
          <a:effectLst>
            <a:outerShdw blurRad="50800" dist="38100" dir="2700000" algn="tl" rotWithShape="0">
              <a:prstClr val="black">
                <a:alpha val="40000"/>
              </a:prstClr>
            </a:outerShdw>
          </a:effectLst>
        </p:spPr>
      </p:pic>
      <p:pic>
        <p:nvPicPr>
          <p:cNvPr id="14" name="Graphic 13" descr="Arrow pointing to &quot;Support for graduate students&quot; link">
            <a:extLst>
              <a:ext uri="{FF2B5EF4-FFF2-40B4-BE49-F238E27FC236}">
                <a16:creationId xmlns:a16="http://schemas.microsoft.com/office/drawing/2014/main" id="{D8C66B63-C860-4D80-855B-D8D8302C0D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846232" flipH="1">
            <a:off x="3475910" y="5670923"/>
            <a:ext cx="1451225" cy="145122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A0A4525-ED83-4AAE-AEAC-9D63D101EF38}"/>
              </a:ext>
              <a:ext uri="{C183D7F6-B498-43B3-948B-1728B52AA6E4}">
                <adec:decorative xmlns:adec="http://schemas.microsoft.com/office/drawing/2017/decorative" val="1"/>
              </a:ext>
            </a:extLst>
          </p:cNvPr>
          <p:cNvSpPr txBox="1">
            <a:spLocks noChangeArrowheads="1"/>
          </p:cNvSpPr>
          <p:nvPr/>
        </p:nvSpPr>
        <p:spPr bwMode="auto">
          <a:xfrm>
            <a:off x="8425587" y="978704"/>
            <a:ext cx="320895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2400" b="1">
                <a:solidFill>
                  <a:schemeClr val="accent1"/>
                </a:solidFill>
                <a:latin typeface="Gill Sans" panose="020B0604020202020204" charset="0"/>
              </a:rPr>
              <a:t>Support for graduate students page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4042">
        <p:fade/>
      </p:transition>
    </mc:Choice>
    <mc:Fallback xmlns="">
      <p:transition spd="med" advTm="24042">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60B235-E2B0-8CB3-A906-922C005F24B4}"/>
              </a:ext>
            </a:extLst>
          </p:cNvPr>
          <p:cNvPicPr>
            <a:picLocks noChangeAspect="1"/>
          </p:cNvPicPr>
          <p:nvPr/>
        </p:nvPicPr>
        <p:blipFill rotWithShape="1">
          <a:blip r:embed="rId4"/>
          <a:srcRect l="3461" t="1221"/>
          <a:stretch/>
        </p:blipFill>
        <p:spPr>
          <a:xfrm>
            <a:off x="351993" y="298450"/>
            <a:ext cx="11488014" cy="4721929"/>
          </a:xfrm>
          <a:prstGeom prst="rect">
            <a:avLst/>
          </a:prstGeom>
          <a:ln>
            <a:noFill/>
          </a:ln>
          <a:effectLst>
            <a:outerShdw blurRad="190500" algn="tl" rotWithShape="0">
              <a:srgbClr val="000000">
                <a:alpha val="70000"/>
              </a:srgbClr>
            </a:outerShdw>
          </a:effectLst>
        </p:spPr>
      </p:pic>
      <p:sp>
        <p:nvSpPr>
          <p:cNvPr id="25602" name="Slide Number Placeholder 1">
            <a:extLst>
              <a:ext uri="{FF2B5EF4-FFF2-40B4-BE49-F238E27FC236}">
                <a16:creationId xmlns:a16="http://schemas.microsoft.com/office/drawing/2014/main" id="{B84A6963-3FF0-4C8A-B7BE-1C545614E8AC}"/>
              </a:ext>
            </a:extLst>
          </p:cNvPr>
          <p:cNvSpPr>
            <a:spLocks noGrp="1"/>
          </p:cNvSpPr>
          <p:nvPr>
            <p:ph type="sldNum" sz="quarter" idx="4294967295"/>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85A29C-FB85-44FD-B24B-EDF7598BFA2E}" type="slidenum">
              <a:rPr lang="en-CA" smtClean="0"/>
              <a:pPr/>
              <a:t>31</a:t>
            </a:fld>
            <a:endParaRPr lang="en-US" altLang="en-US"/>
          </a:p>
        </p:txBody>
      </p:sp>
      <p:sp>
        <p:nvSpPr>
          <p:cNvPr id="3" name="Title 2">
            <a:extLst>
              <a:ext uri="{FF2B5EF4-FFF2-40B4-BE49-F238E27FC236}">
                <a16:creationId xmlns:a16="http://schemas.microsoft.com/office/drawing/2014/main" id="{53161F57-C3EF-41D1-99FD-301740ADB900}"/>
              </a:ext>
            </a:extLst>
          </p:cNvPr>
          <p:cNvSpPr>
            <a:spLocks noGrp="1"/>
          </p:cNvSpPr>
          <p:nvPr>
            <p:ph type="title" idx="4294967295"/>
          </p:nvPr>
        </p:nvSpPr>
        <p:spPr>
          <a:xfrm>
            <a:off x="0" y="-1190625"/>
            <a:ext cx="11415713" cy="400050"/>
          </a:xfrm>
        </p:spPr>
        <p:txBody>
          <a:bodyPr>
            <a:normAutofit fontScale="90000"/>
          </a:bodyPr>
          <a:lstStyle/>
          <a:p>
            <a:r>
              <a:rPr lang="en-CA">
                <a:noFill/>
              </a:rPr>
              <a:t>Support for graduate students</a:t>
            </a:r>
          </a:p>
        </p:txBody>
      </p:sp>
      <p:sp>
        <p:nvSpPr>
          <p:cNvPr id="7" name="TextBox 6">
            <a:extLst>
              <a:ext uri="{FF2B5EF4-FFF2-40B4-BE49-F238E27FC236}">
                <a16:creationId xmlns:a16="http://schemas.microsoft.com/office/drawing/2014/main" id="{1BC0815E-9168-4F8D-8578-173D65B00D87}"/>
              </a:ext>
            </a:extLst>
          </p:cNvPr>
          <p:cNvSpPr txBox="1">
            <a:spLocks noChangeArrowheads="1"/>
          </p:cNvSpPr>
          <p:nvPr/>
        </p:nvSpPr>
        <p:spPr bwMode="auto">
          <a:xfrm>
            <a:off x="241300" y="6097885"/>
            <a:ext cx="11560840" cy="46166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defRPr/>
            </a:pPr>
            <a:r>
              <a:rPr lang="en-US" altLang="en-US" sz="2400" b="1">
                <a:solidFill>
                  <a:schemeClr val="accent2">
                    <a:lumMod val="50000"/>
                  </a:schemeClr>
                </a:solidFill>
                <a:latin typeface="Gill Sans" panose="020B0604020202020204" charset="0"/>
              </a:rPr>
              <a:t>Graduate Students </a:t>
            </a:r>
            <a:r>
              <a:rPr lang="en-US" altLang="en-US" sz="2000">
                <a:solidFill>
                  <a:schemeClr val="accent2">
                    <a:lumMod val="50000"/>
                  </a:schemeClr>
                </a:solidFill>
                <a:latin typeface="Gill Sans" panose="020B0604020202020204" charset="0"/>
              </a:rPr>
              <a:t>library page</a:t>
            </a:r>
            <a:r>
              <a:rPr lang="en-US" altLang="en-US" sz="2000" b="1">
                <a:solidFill>
                  <a:schemeClr val="accent2">
                    <a:lumMod val="50000"/>
                  </a:schemeClr>
                </a:solidFill>
                <a:latin typeface="Gill Sans" panose="020B0604020202020204" charset="0"/>
              </a:rPr>
              <a:t>: </a:t>
            </a:r>
            <a:r>
              <a:rPr lang="en-US" altLang="en-US" sz="1800" b="1">
                <a:solidFill>
                  <a:schemeClr val="accent2">
                    <a:lumMod val="50000"/>
                  </a:schemeClr>
                </a:solidFill>
                <a:latin typeface="Gill Sans" panose="020B0604020202020204" charset="0"/>
                <a:hlinkClick r:id="rId5"/>
              </a:rPr>
              <a:t>https://library.concordia.ca/help/users/graduates/index.php</a:t>
            </a:r>
            <a:r>
              <a:rPr lang="en-US" altLang="en-US" sz="1800" b="1">
                <a:solidFill>
                  <a:schemeClr val="accent2">
                    <a:lumMod val="50000"/>
                  </a:schemeClr>
                </a:solidFill>
                <a:latin typeface="Gill Sans" panose="020B0604020202020204" charset="0"/>
              </a:rPr>
              <a:t> </a:t>
            </a:r>
          </a:p>
        </p:txBody>
      </p:sp>
      <p:pic>
        <p:nvPicPr>
          <p:cNvPr id="6" name="Graphic 5" descr="Arrow pointing to &quot;Study spaces&quot; tab">
            <a:extLst>
              <a:ext uri="{FF2B5EF4-FFF2-40B4-BE49-F238E27FC236}">
                <a16:creationId xmlns:a16="http://schemas.microsoft.com/office/drawing/2014/main" id="{9B896F9F-7141-449A-91A4-94F0EE3897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003089">
            <a:off x="6269321" y="4542979"/>
            <a:ext cx="1447824" cy="1447824"/>
          </a:xfrm>
          <a:prstGeom prst="rect">
            <a:avLst/>
          </a:prstGeom>
          <a:effectLst>
            <a:outerShdw blurRad="50800" dist="38100" dir="2700000" algn="tl" rotWithShape="0">
              <a:prstClr val="black">
                <a:alpha val="40000"/>
              </a:prstClr>
            </a:outerShdw>
          </a:effec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14492">
        <p:fade/>
      </p:transition>
    </mc:Choice>
    <mc:Fallback xmlns="">
      <p:transition spd="med" advTm="14492">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9">
            <a:extLst>
              <a:ext uri="{FF2B5EF4-FFF2-40B4-BE49-F238E27FC236}">
                <a16:creationId xmlns:a16="http://schemas.microsoft.com/office/drawing/2014/main" id="{C33F6209-CB1B-4DF8-9940-B6A5894934E1}"/>
              </a:ext>
            </a:extLst>
          </p:cNvPr>
          <p:cNvSpPr>
            <a:spLocks noGrp="1"/>
          </p:cNvSpPr>
          <p:nvPr>
            <p:ph type="title"/>
          </p:nvPr>
        </p:nvSpPr>
        <p:spPr>
          <a:xfrm>
            <a:off x="565149" y="523185"/>
            <a:ext cx="6255489" cy="857250"/>
          </a:xfrm>
        </p:spPr>
        <p:txBody>
          <a:bodyPr/>
          <a:lstStyle/>
          <a:p>
            <a:pPr eaLnBrk="1" hangingPunct="1"/>
            <a:r>
              <a:rPr lang="en-US" altLang="en-US" sz="4000" b="0">
                <a:latin typeface="Gill Sans" panose="020B0604020202020204" charset="0"/>
              </a:rPr>
              <a:t>Graduate spaces - SWG</a:t>
            </a:r>
          </a:p>
        </p:txBody>
      </p:sp>
      <p:sp>
        <p:nvSpPr>
          <p:cNvPr id="2" name="Content Placeholder 10">
            <a:extLst>
              <a:ext uri="{FF2B5EF4-FFF2-40B4-BE49-F238E27FC236}">
                <a16:creationId xmlns:a16="http://schemas.microsoft.com/office/drawing/2014/main" id="{7773884C-46DB-4349-92CA-455AF103CA41}"/>
              </a:ext>
            </a:extLst>
          </p:cNvPr>
          <p:cNvSpPr>
            <a:spLocks noGrp="1"/>
          </p:cNvSpPr>
          <p:nvPr>
            <p:ph idx="1"/>
          </p:nvPr>
        </p:nvSpPr>
        <p:spPr>
          <a:xfrm>
            <a:off x="414799" y="1583913"/>
            <a:ext cx="4081427" cy="2945719"/>
          </a:xfrm>
          <a:ln w="12700">
            <a:noFill/>
            <a:prstDash val="sysDot"/>
          </a:ln>
        </p:spPr>
        <p:txBody>
          <a:bodyPr numCol="1">
            <a:normAutofit/>
          </a:bodyPr>
          <a:lstStyle/>
          <a:p>
            <a:pPr marL="0" indent="0" eaLnBrk="1" hangingPunct="1">
              <a:buFont typeface="Arial" panose="020B0604020202020204" pitchFamily="34" charset="0"/>
              <a:buNone/>
              <a:defRPr/>
            </a:pPr>
            <a:r>
              <a:rPr lang="en-US" sz="2000" b="1">
                <a:latin typeface="Gill Sans" panose="020B0604020202020204" charset="0"/>
              </a:rPr>
              <a:t>Webster 5</a:t>
            </a:r>
            <a:r>
              <a:rPr lang="en-US" sz="2000" b="1" baseline="30000">
                <a:latin typeface="Gill Sans" panose="020B0604020202020204" charset="0"/>
              </a:rPr>
              <a:t>th</a:t>
            </a:r>
            <a:r>
              <a:rPr lang="en-US" sz="2000" b="1">
                <a:latin typeface="Gill Sans" panose="020B0604020202020204" charset="0"/>
              </a:rPr>
              <a:t> Floor</a:t>
            </a:r>
          </a:p>
          <a:p>
            <a:pPr marL="457200" indent="-457200" eaLnBrk="1" hangingPunct="1">
              <a:buFont typeface="+mj-lt"/>
              <a:buAutoNum type="alphaUcPeriod"/>
              <a:defRPr/>
            </a:pPr>
            <a:r>
              <a:rPr lang="en-US" sz="2000">
                <a:latin typeface="Gill Sans" panose="020B0604020202020204" charset="0"/>
              </a:rPr>
              <a:t>Quiet reading room</a:t>
            </a:r>
          </a:p>
          <a:p>
            <a:pPr marL="457200" indent="-457200" eaLnBrk="1" hangingPunct="1">
              <a:buFont typeface="+mj-lt"/>
              <a:buAutoNum type="alphaUcPeriod"/>
              <a:defRPr/>
            </a:pPr>
            <a:r>
              <a:rPr lang="en-US" sz="2000">
                <a:latin typeface="Gill Sans" panose="020B0604020202020204" charset="0"/>
              </a:rPr>
              <a:t>Four dissertation writing rooms</a:t>
            </a:r>
          </a:p>
          <a:p>
            <a:pPr marL="457200" indent="-457200" eaLnBrk="1" hangingPunct="1">
              <a:buFont typeface="+mj-lt"/>
              <a:buAutoNum type="alphaUcPeriod"/>
              <a:defRPr/>
            </a:pPr>
            <a:r>
              <a:rPr lang="en-US" sz="2000">
                <a:latin typeface="Gill Sans" panose="020B0604020202020204" charset="0"/>
              </a:rPr>
              <a:t>Lounge</a:t>
            </a:r>
          </a:p>
          <a:p>
            <a:pPr marL="457200" indent="-457200" eaLnBrk="1" hangingPunct="1">
              <a:buFont typeface="+mj-lt"/>
              <a:buAutoNum type="alphaUcPeriod"/>
              <a:defRPr/>
            </a:pPr>
            <a:r>
              <a:rPr lang="en-US" sz="2000">
                <a:latin typeface="Gill Sans" panose="020B0604020202020204" charset="0"/>
              </a:rPr>
              <a:t>Kitchenette </a:t>
            </a:r>
          </a:p>
          <a:p>
            <a:pPr marL="457200" indent="-457200" eaLnBrk="1" hangingPunct="1">
              <a:buFont typeface="+mj-lt"/>
              <a:buAutoNum type="alphaUcPeriod"/>
              <a:defRPr/>
            </a:pPr>
            <a:r>
              <a:rPr lang="en-US" sz="2000">
                <a:latin typeface="Gill Sans" panose="020B0604020202020204" charset="0"/>
              </a:rPr>
              <a:t>Dedicated printer/copier/scanner</a:t>
            </a:r>
          </a:p>
          <a:p>
            <a:pPr indent="-457200">
              <a:buFont typeface="+mj-lt"/>
              <a:buAutoNum type="alphaUcPeriod"/>
              <a:defRPr/>
            </a:pPr>
            <a:r>
              <a:rPr lang="en-US" sz="2000">
                <a:latin typeface="Gill Sans" panose="020B0604020202020204" charset="0"/>
              </a:rPr>
              <a:t>Lockers &amp; Shelves</a:t>
            </a:r>
          </a:p>
        </p:txBody>
      </p:sp>
      <p:pic>
        <p:nvPicPr>
          <p:cNvPr id="27652" name="Picture 6" descr="Floor plan of the 5th floor ">
            <a:extLst>
              <a:ext uri="{FF2B5EF4-FFF2-40B4-BE49-F238E27FC236}">
                <a16:creationId xmlns:a16="http://schemas.microsoft.com/office/drawing/2014/main" id="{7B766629-4E5A-4ED7-AEA6-A0987A565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063424" y="368197"/>
            <a:ext cx="4371282" cy="705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2" descr="Image of the dissertation writer's room with open tables and chairs">
            <a:extLst>
              <a:ext uri="{FF2B5EF4-FFF2-40B4-BE49-F238E27FC236}">
                <a16:creationId xmlns:a16="http://schemas.microsoft.com/office/drawing/2014/main" id="{F6B2ED16-9FFE-4149-9806-5B7DBBA109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86" y="4733110"/>
            <a:ext cx="3491538" cy="1979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9059"/>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0">
            <a:extLst>
              <a:ext uri="{FF2B5EF4-FFF2-40B4-BE49-F238E27FC236}">
                <a16:creationId xmlns:a16="http://schemas.microsoft.com/office/drawing/2014/main" id="{939E82C2-FFFF-4199-91FD-134DE12D37B8}"/>
              </a:ext>
            </a:extLst>
          </p:cNvPr>
          <p:cNvSpPr>
            <a:spLocks noGrp="1"/>
          </p:cNvSpPr>
          <p:nvPr>
            <p:ph idx="1"/>
          </p:nvPr>
        </p:nvSpPr>
        <p:spPr>
          <a:xfrm>
            <a:off x="565149" y="1253015"/>
            <a:ext cx="4826000" cy="2587955"/>
          </a:xfrm>
          <a:ln w="12700">
            <a:noFill/>
            <a:prstDash val="sysDot"/>
          </a:ln>
        </p:spPr>
        <p:txBody>
          <a:bodyPr/>
          <a:lstStyle/>
          <a:p>
            <a:pPr marL="0" indent="0" eaLnBrk="1" hangingPunct="1">
              <a:buFont typeface="Arial" panose="020B0604020202020204" pitchFamily="34" charset="0"/>
              <a:buNone/>
              <a:defRPr/>
            </a:pPr>
            <a:r>
              <a:rPr lang="en-US" sz="2000" b="1"/>
              <a:t>Vanier Library 3</a:t>
            </a:r>
            <a:r>
              <a:rPr lang="en-US" sz="2000" b="1" baseline="30000"/>
              <a:t>rd</a:t>
            </a:r>
            <a:r>
              <a:rPr lang="en-US" sz="2000" b="1"/>
              <a:t> Floor</a:t>
            </a:r>
          </a:p>
          <a:p>
            <a:pPr marL="0" indent="0">
              <a:lnSpc>
                <a:spcPct val="100000"/>
              </a:lnSpc>
              <a:spcBef>
                <a:spcPts val="600"/>
              </a:spcBef>
              <a:buNone/>
              <a:defRPr/>
            </a:pPr>
            <a:r>
              <a:rPr lang="en-US" sz="2000">
                <a:solidFill>
                  <a:schemeClr val="bg1">
                    <a:lumMod val="10000"/>
                  </a:schemeClr>
                </a:solidFill>
              </a:rPr>
              <a:t>Obtain access codes when you arrive</a:t>
            </a:r>
          </a:p>
          <a:p>
            <a:pPr marL="0" indent="0">
              <a:lnSpc>
                <a:spcPct val="100000"/>
              </a:lnSpc>
              <a:spcBef>
                <a:spcPts val="600"/>
              </a:spcBef>
              <a:defRPr/>
            </a:pPr>
            <a:endParaRPr lang="en-US" sz="2000">
              <a:solidFill>
                <a:schemeClr val="bg1">
                  <a:lumMod val="10000"/>
                </a:schemeClr>
              </a:solidFill>
            </a:endParaRPr>
          </a:p>
          <a:p>
            <a:pPr marL="457200" indent="-457200" eaLnBrk="1" hangingPunct="1">
              <a:lnSpc>
                <a:spcPct val="100000"/>
              </a:lnSpc>
              <a:spcBef>
                <a:spcPts val="600"/>
              </a:spcBef>
              <a:buFont typeface="+mj-lt"/>
              <a:buAutoNum type="alphaUcPeriod"/>
              <a:defRPr/>
            </a:pPr>
            <a:r>
              <a:rPr lang="en-US" sz="2000">
                <a:solidFill>
                  <a:schemeClr val="bg1">
                    <a:lumMod val="10000"/>
                  </a:schemeClr>
                </a:solidFill>
              </a:rPr>
              <a:t>Graduate study room (VL-307)</a:t>
            </a:r>
          </a:p>
          <a:p>
            <a:pPr lvl="1" indent="-457200">
              <a:lnSpc>
                <a:spcPct val="100000"/>
              </a:lnSpc>
              <a:spcBef>
                <a:spcPts val="600"/>
              </a:spcBef>
              <a:buFont typeface="Arial" panose="020B0604020202020204" pitchFamily="34" charset="0"/>
              <a:buChar char="•"/>
              <a:defRPr/>
            </a:pPr>
            <a:r>
              <a:rPr lang="en-US" sz="2000">
                <a:solidFill>
                  <a:schemeClr val="bg1">
                    <a:lumMod val="10000"/>
                  </a:schemeClr>
                </a:solidFill>
              </a:rPr>
              <a:t>Assigned shelves</a:t>
            </a:r>
          </a:p>
          <a:p>
            <a:pPr indent="-457200">
              <a:lnSpc>
                <a:spcPct val="100000"/>
              </a:lnSpc>
              <a:spcBef>
                <a:spcPts val="600"/>
              </a:spcBef>
              <a:buFont typeface="+mj-lt"/>
              <a:buAutoNum type="alphaUcPeriod"/>
              <a:defRPr/>
            </a:pPr>
            <a:r>
              <a:rPr lang="en-US" sz="2000">
                <a:solidFill>
                  <a:schemeClr val="bg1">
                    <a:lumMod val="10000"/>
                  </a:schemeClr>
                </a:solidFill>
              </a:rPr>
              <a:t>Graduate group study room (VL-305)</a:t>
            </a:r>
          </a:p>
        </p:txBody>
      </p:sp>
      <p:pic>
        <p:nvPicPr>
          <p:cNvPr id="29700" name="Picture 2" descr="a picture of  Graduate Study Room in the Vanier library ">
            <a:extLst>
              <a:ext uri="{FF2B5EF4-FFF2-40B4-BE49-F238E27FC236}">
                <a16:creationId xmlns:a16="http://schemas.microsoft.com/office/drawing/2014/main" id="{7F6D591A-9AEF-4941-8431-BA19E352F1B1}"/>
              </a:ext>
            </a:extLst>
          </p:cNvPr>
          <p:cNvPicPr>
            <a:picLocks noChangeAspect="1"/>
          </p:cNvPicPr>
          <p:nvPr/>
        </p:nvPicPr>
        <p:blipFill rotWithShape="1">
          <a:blip r:embed="rId3">
            <a:extLst>
              <a:ext uri="{28A0092B-C50C-407E-A947-70E740481C1C}">
                <a14:useLocalDpi xmlns:a14="http://schemas.microsoft.com/office/drawing/2010/main" val="0"/>
              </a:ext>
            </a:extLst>
          </a:blip>
          <a:srcRect t="9999"/>
          <a:stretch/>
        </p:blipFill>
        <p:spPr bwMode="auto">
          <a:xfrm>
            <a:off x="565149" y="3713549"/>
            <a:ext cx="3630333" cy="268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loor plan of the third floor of the Vanier Library, showing the graduate study room and graduate group study room.">
            <a:extLst>
              <a:ext uri="{FF2B5EF4-FFF2-40B4-BE49-F238E27FC236}">
                <a16:creationId xmlns:a16="http://schemas.microsoft.com/office/drawing/2014/main" id="{347C2597-68FC-458F-B711-668DB84E616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t="288" b="965"/>
          <a:stretch/>
        </p:blipFill>
        <p:spPr>
          <a:xfrm>
            <a:off x="6609837" y="710480"/>
            <a:ext cx="5719537" cy="5925351"/>
          </a:xfrm>
          <a:prstGeom prst="rect">
            <a:avLst/>
          </a:prstGeom>
        </p:spPr>
      </p:pic>
      <p:sp>
        <p:nvSpPr>
          <p:cNvPr id="8" name="TextBox 7">
            <a:extLst>
              <a:ext uri="{FF2B5EF4-FFF2-40B4-BE49-F238E27FC236}">
                <a16:creationId xmlns:a16="http://schemas.microsoft.com/office/drawing/2014/main" id="{E97EABE5-9718-4BAA-8DB5-E09BB507A517}"/>
              </a:ext>
              <a:ext uri="{C183D7F6-B498-43B3-948B-1728B52AA6E4}">
                <adec:decorative xmlns:adec="http://schemas.microsoft.com/office/drawing/2017/decorative" val="1"/>
              </a:ext>
            </a:extLst>
          </p:cNvPr>
          <p:cNvSpPr txBox="1"/>
          <p:nvPr/>
        </p:nvSpPr>
        <p:spPr>
          <a:xfrm>
            <a:off x="11193410" y="6450978"/>
            <a:ext cx="282006" cy="253916"/>
          </a:xfrm>
          <a:prstGeom prst="rect">
            <a:avLst/>
          </a:prstGeom>
          <a:solidFill>
            <a:srgbClr val="A8C4E6"/>
          </a:solidFill>
          <a:ln>
            <a:solidFill>
              <a:srgbClr val="98BBE3"/>
            </a:solidFill>
          </a:ln>
        </p:spPr>
        <p:txBody>
          <a:bodyPr wrap="square" rtlCol="0">
            <a:spAutoFit/>
          </a:bodyPr>
          <a:lstStyle/>
          <a:p>
            <a:pPr algn="ctr"/>
            <a:r>
              <a:rPr lang="en-US" sz="1050">
                <a:latin typeface="Gill Sans" panose="020B0604020202020204" charset="0"/>
              </a:rPr>
              <a:t>A</a:t>
            </a:r>
            <a:endParaRPr lang="en-CA" sz="1050">
              <a:latin typeface="Gill Sans" panose="020B0604020202020204" charset="0"/>
            </a:endParaRPr>
          </a:p>
        </p:txBody>
      </p:sp>
      <p:sp>
        <p:nvSpPr>
          <p:cNvPr id="11" name="TextBox 10">
            <a:extLst>
              <a:ext uri="{FF2B5EF4-FFF2-40B4-BE49-F238E27FC236}">
                <a16:creationId xmlns:a16="http://schemas.microsoft.com/office/drawing/2014/main" id="{798FA630-7AC8-43FC-91CB-2FBE93E80A54}"/>
              </a:ext>
              <a:ext uri="{C183D7F6-B498-43B3-948B-1728B52AA6E4}">
                <adec:decorative xmlns:adec="http://schemas.microsoft.com/office/drawing/2017/decorative" val="1"/>
              </a:ext>
            </a:extLst>
          </p:cNvPr>
          <p:cNvSpPr txBox="1"/>
          <p:nvPr/>
        </p:nvSpPr>
        <p:spPr>
          <a:xfrm>
            <a:off x="10092297" y="5671693"/>
            <a:ext cx="282006" cy="253916"/>
          </a:xfrm>
          <a:prstGeom prst="rect">
            <a:avLst/>
          </a:prstGeom>
          <a:solidFill>
            <a:srgbClr val="A8C4E6"/>
          </a:solidFill>
          <a:ln>
            <a:solidFill>
              <a:srgbClr val="98BBE3"/>
            </a:solidFill>
          </a:ln>
        </p:spPr>
        <p:txBody>
          <a:bodyPr wrap="square" rtlCol="0">
            <a:spAutoFit/>
          </a:bodyPr>
          <a:lstStyle/>
          <a:p>
            <a:pPr algn="ctr"/>
            <a:r>
              <a:rPr lang="en-US" sz="1050">
                <a:latin typeface="Gill Sans" panose="020B0604020202020204" charset="0"/>
              </a:rPr>
              <a:t>B</a:t>
            </a:r>
            <a:endParaRPr lang="en-CA" sz="1050">
              <a:latin typeface="Gill Sans" panose="020B0604020202020204" charset="0"/>
            </a:endParaRPr>
          </a:p>
        </p:txBody>
      </p:sp>
      <p:cxnSp>
        <p:nvCxnSpPr>
          <p:cNvPr id="10" name="Straight Connector 9">
            <a:extLst>
              <a:ext uri="{FF2B5EF4-FFF2-40B4-BE49-F238E27FC236}">
                <a16:creationId xmlns:a16="http://schemas.microsoft.com/office/drawing/2014/main" id="{84A31973-8E3E-4F2A-A49F-ECDF577DD7F8}"/>
              </a:ext>
              <a:ext uri="{C183D7F6-B498-43B3-948B-1728B52AA6E4}">
                <adec:decorative xmlns:adec="http://schemas.microsoft.com/office/drawing/2017/decorative" val="1"/>
              </a:ext>
            </a:extLst>
          </p:cNvPr>
          <p:cNvCxnSpPr>
            <a:stCxn id="8" idx="1"/>
          </p:cNvCxnSpPr>
          <p:nvPr/>
        </p:nvCxnSpPr>
        <p:spPr>
          <a:xfrm flipH="1" flipV="1">
            <a:off x="10921561" y="6450978"/>
            <a:ext cx="271849" cy="126958"/>
          </a:xfrm>
          <a:prstGeom prst="line">
            <a:avLst/>
          </a:prstGeom>
          <a:ln>
            <a:solidFill>
              <a:srgbClr val="98BBE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C7F167D-24E8-4CFF-A35D-8641039D8FA7}"/>
              </a:ext>
              <a:ext uri="{C183D7F6-B498-43B3-948B-1728B52AA6E4}">
                <adec:decorative xmlns:adec="http://schemas.microsoft.com/office/drawing/2017/decorative" val="1"/>
              </a:ext>
            </a:extLst>
          </p:cNvPr>
          <p:cNvCxnSpPr>
            <a:cxnSpLocks/>
            <a:stCxn id="11" idx="2"/>
          </p:cNvCxnSpPr>
          <p:nvPr/>
        </p:nvCxnSpPr>
        <p:spPr>
          <a:xfrm>
            <a:off x="10233300" y="5925609"/>
            <a:ext cx="184391" cy="298019"/>
          </a:xfrm>
          <a:prstGeom prst="line">
            <a:avLst/>
          </a:prstGeom>
          <a:ln>
            <a:solidFill>
              <a:srgbClr val="98BBE3"/>
            </a:solidFill>
          </a:ln>
        </p:spPr>
        <p:style>
          <a:lnRef idx="1">
            <a:schemeClr val="accent1"/>
          </a:lnRef>
          <a:fillRef idx="0">
            <a:schemeClr val="accent1"/>
          </a:fillRef>
          <a:effectRef idx="0">
            <a:schemeClr val="accent1"/>
          </a:effectRef>
          <a:fontRef idx="minor">
            <a:schemeClr val="tx1"/>
          </a:fontRef>
        </p:style>
      </p:cxnSp>
      <p:sp>
        <p:nvSpPr>
          <p:cNvPr id="12" name="Title 9">
            <a:extLst>
              <a:ext uri="{FF2B5EF4-FFF2-40B4-BE49-F238E27FC236}">
                <a16:creationId xmlns:a16="http://schemas.microsoft.com/office/drawing/2014/main" id="{976E5D14-B091-4A4D-B48C-00BF73066A9C}"/>
              </a:ext>
            </a:extLst>
          </p:cNvPr>
          <p:cNvSpPr>
            <a:spLocks noGrp="1"/>
          </p:cNvSpPr>
          <p:nvPr>
            <p:ph type="title"/>
          </p:nvPr>
        </p:nvSpPr>
        <p:spPr>
          <a:xfrm>
            <a:off x="453637" y="283377"/>
            <a:ext cx="6255489" cy="857250"/>
          </a:xfrm>
        </p:spPr>
        <p:txBody>
          <a:bodyPr/>
          <a:lstStyle/>
          <a:p>
            <a:pPr eaLnBrk="1" hangingPunct="1"/>
            <a:r>
              <a:rPr lang="en-US" altLang="en-US" sz="4000" b="0">
                <a:latin typeface="+mn-lt"/>
              </a:rPr>
              <a:t>Graduate spaces - Loyola</a:t>
            </a:r>
          </a:p>
        </p:txBody>
      </p:sp>
    </p:spTree>
  </p:cSld>
  <p:clrMapOvr>
    <a:masterClrMapping/>
  </p:clrMapOvr>
  <p:transition spd="slow" advTm="4901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C09C1-63F5-6C62-B5BE-47D37F3D7A1A}"/>
              </a:ext>
            </a:extLst>
          </p:cNvPr>
          <p:cNvSpPr>
            <a:spLocks noGrp="1"/>
          </p:cNvSpPr>
          <p:nvPr>
            <p:ph type="title"/>
          </p:nvPr>
        </p:nvSpPr>
        <p:spPr/>
        <p:txBody>
          <a:bodyPr/>
          <a:lstStyle/>
          <a:p>
            <a:r>
              <a:rPr lang="en-US" dirty="0" err="1"/>
              <a:t>Wesbter</a:t>
            </a:r>
            <a:r>
              <a:rPr lang="en-US" dirty="0"/>
              <a:t> Library – Graduate student spaces</a:t>
            </a:r>
            <a:endParaRPr lang="en-CA" dirty="0"/>
          </a:p>
        </p:txBody>
      </p:sp>
      <p:sp>
        <p:nvSpPr>
          <p:cNvPr id="3" name="Content Placeholder 2">
            <a:extLst>
              <a:ext uri="{FF2B5EF4-FFF2-40B4-BE49-F238E27FC236}">
                <a16:creationId xmlns:a16="http://schemas.microsoft.com/office/drawing/2014/main" id="{23A8EA8E-7379-0393-C9C4-B9ED06A4E080}"/>
              </a:ext>
            </a:extLst>
          </p:cNvPr>
          <p:cNvSpPr>
            <a:spLocks noGrp="1"/>
          </p:cNvSpPr>
          <p:nvPr>
            <p:ph idx="1"/>
          </p:nvPr>
        </p:nvSpPr>
        <p:spPr>
          <a:xfrm>
            <a:off x="1343472" y="4038600"/>
            <a:ext cx="9934128" cy="2438400"/>
          </a:xfrm>
        </p:spPr>
        <p:txBody>
          <a:bodyPr/>
          <a:lstStyle/>
          <a:p>
            <a:pPr marL="0" indent="0">
              <a:buNone/>
            </a:pPr>
            <a:r>
              <a:rPr lang="en-CA" sz="2000" dirty="0">
                <a:latin typeface="Arial" panose="020B0604020202020204" pitchFamily="34" charset="0"/>
                <a:cs typeface="Arial" panose="020B0604020202020204" pitchFamily="34" charset="0"/>
              </a:rPr>
              <a:t>To request a shelf or locker, you must be a currently registered graduate student: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Only one shelf or locker can be assigned to each student </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Shelves and lockers are assigned to an individual student and must not be shared with others</a:t>
            </a:r>
          </a:p>
          <a:p>
            <a:pPr marL="285750" indent="-285750">
              <a:buFont typeface="Arial" panose="020B0604020202020204" pitchFamily="34" charset="0"/>
              <a:buChar char="•"/>
            </a:pPr>
            <a:r>
              <a:rPr lang="en-CA" sz="2000" dirty="0">
                <a:latin typeface="Arial" panose="020B0604020202020204" pitchFamily="34" charset="0"/>
                <a:cs typeface="Arial" panose="020B0604020202020204" pitchFamily="34" charset="0"/>
              </a:rPr>
              <a:t>Library books that you want to keep on a shelf must be checked out at the Loans Desk</a:t>
            </a:r>
          </a:p>
          <a:p>
            <a:endParaRPr lang="en-CA" dirty="0"/>
          </a:p>
        </p:txBody>
      </p:sp>
      <p:pic>
        <p:nvPicPr>
          <p:cNvPr id="5" name="Picture 4">
            <a:extLst>
              <a:ext uri="{FF2B5EF4-FFF2-40B4-BE49-F238E27FC236}">
                <a16:creationId xmlns:a16="http://schemas.microsoft.com/office/drawing/2014/main" id="{AE1BC985-3682-35F3-4AA4-4796F4F5FFCC}"/>
              </a:ext>
            </a:extLst>
          </p:cNvPr>
          <p:cNvPicPr>
            <a:picLocks noChangeAspect="1"/>
          </p:cNvPicPr>
          <p:nvPr/>
        </p:nvPicPr>
        <p:blipFill>
          <a:blip r:embed="rId2"/>
          <a:stretch>
            <a:fillRect/>
          </a:stretch>
        </p:blipFill>
        <p:spPr>
          <a:xfrm>
            <a:off x="2711624" y="1124744"/>
            <a:ext cx="6768752" cy="2785228"/>
          </a:xfrm>
          <a:prstGeom prst="rect">
            <a:avLst/>
          </a:prstGeom>
        </p:spPr>
      </p:pic>
    </p:spTree>
    <p:extLst>
      <p:ext uri="{BB962C8B-B14F-4D97-AF65-F5344CB8AC3E}">
        <p14:creationId xmlns:p14="http://schemas.microsoft.com/office/powerpoint/2010/main" val="3882234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anier Librar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63416" y="2302526"/>
            <a:ext cx="2980184" cy="20134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bster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3416" y="116632"/>
            <a:ext cx="2952328" cy="1969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61948" y="2315210"/>
            <a:ext cx="5098548" cy="1631216"/>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Vanier Library (VL) – Loyola Campus</a:t>
            </a:r>
          </a:p>
          <a:p>
            <a:r>
              <a:rPr lang="en-US" sz="1200" b="1" dirty="0">
                <a:latin typeface="Arial" panose="020B0604020202020204" pitchFamily="34" charset="0"/>
                <a:cs typeface="Arial" panose="020B0604020202020204" pitchFamily="34" charset="0"/>
              </a:rPr>
              <a:t>24/7 access - between 11pm – 7am access with your student card</a:t>
            </a:r>
          </a:p>
          <a:p>
            <a:r>
              <a:rPr lang="en-US" sz="1400" dirty="0">
                <a:latin typeface="Arial" panose="020B0604020202020204" pitchFamily="34" charset="0"/>
                <a:cs typeface="Arial" panose="020B0604020202020204" pitchFamily="34" charset="0"/>
              </a:rPr>
              <a:t>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2</a:t>
            </a:r>
            <a:r>
              <a:rPr lang="en-US" sz="1400" baseline="30000" dirty="0">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and 3</a:t>
            </a:r>
            <a:r>
              <a:rPr lang="en-US" sz="1400" baseline="30000" dirty="0">
                <a:latin typeface="Arial" panose="020B0604020202020204" pitchFamily="34" charset="0"/>
                <a:cs typeface="Arial" panose="020B0604020202020204" pitchFamily="34" charset="0"/>
              </a:rPr>
              <a:t>rd</a:t>
            </a:r>
            <a:r>
              <a:rPr lang="en-US" sz="1400" dirty="0">
                <a:latin typeface="Arial" panose="020B0604020202020204" pitchFamily="34" charset="0"/>
                <a:cs typeface="Arial" panose="020B0604020202020204" pitchFamily="34" charset="0"/>
              </a:rPr>
              <a:t> floor VL – “Vanier Library”</a:t>
            </a:r>
          </a:p>
          <a:p>
            <a:r>
              <a:rPr lang="en-US" sz="1400" dirty="0">
                <a:latin typeface="Arial" panose="020B0604020202020204" pitchFamily="34" charset="0"/>
                <a:cs typeface="Arial" panose="020B0604020202020204" pitchFamily="34" charset="0"/>
              </a:rPr>
              <a:t>Sciences, Psychology, Communications &amp; Journalism</a:t>
            </a:r>
          </a:p>
          <a:p>
            <a:r>
              <a:rPr lang="en-US" sz="1400" dirty="0">
                <a:latin typeface="Arial" panose="020B0604020202020204" pitchFamily="34" charset="0"/>
                <a:cs typeface="Arial" panose="020B0604020202020204" pitchFamily="34" charset="0"/>
                <a:hlinkClick r:id="rId4"/>
              </a:rPr>
              <a:t>Special Collections</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Print Journal Archive</a:t>
            </a:r>
          </a:p>
          <a:p>
            <a:r>
              <a:rPr lang="en-US" sz="1400" dirty="0">
                <a:latin typeface="Arial" panose="020B0604020202020204" pitchFamily="34" charset="0"/>
                <a:cs typeface="Arial" panose="020B0604020202020204" pitchFamily="34" charset="0"/>
              </a:rPr>
              <a:t>Graduate Study Carrels</a:t>
            </a:r>
            <a:endParaRPr lang="en-CA" sz="1400" dirty="0">
              <a:latin typeface="Arial" panose="020B0604020202020204" pitchFamily="34" charset="0"/>
              <a:cs typeface="Arial" panose="020B0604020202020204" pitchFamily="34" charset="0"/>
            </a:endParaRPr>
          </a:p>
        </p:txBody>
      </p:sp>
      <p:sp>
        <p:nvSpPr>
          <p:cNvPr id="5" name="TextBox 4"/>
          <p:cNvSpPr txBox="1"/>
          <p:nvPr/>
        </p:nvSpPr>
        <p:spPr>
          <a:xfrm>
            <a:off x="5447928" y="116632"/>
            <a:ext cx="5112568" cy="2123658"/>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Webster Library (LB) – SGW Campus</a:t>
            </a:r>
          </a:p>
          <a:p>
            <a:r>
              <a:rPr lang="en-US" sz="1200" b="1" dirty="0">
                <a:latin typeface="Arial" panose="020B0604020202020204" pitchFamily="34" charset="0"/>
                <a:cs typeface="Arial" panose="020B0604020202020204" pitchFamily="34" charset="0"/>
              </a:rPr>
              <a:t>24/7 access - between 11pm – 7am access with your student card</a:t>
            </a:r>
          </a:p>
          <a:p>
            <a:r>
              <a:rPr lang="en-US" sz="1400" dirty="0">
                <a:latin typeface="Arial" panose="020B0604020202020204" pitchFamily="34" charset="0"/>
                <a:cs typeface="Arial" panose="020B0604020202020204" pitchFamily="34" charset="0"/>
              </a:rPr>
              <a:t>2</a:t>
            </a:r>
            <a:r>
              <a:rPr lang="en-US" sz="1400" baseline="30000" dirty="0">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3</a:t>
            </a:r>
            <a:r>
              <a:rPr lang="en-US" sz="1400" baseline="30000" dirty="0">
                <a:latin typeface="Arial" panose="020B0604020202020204" pitchFamily="34" charset="0"/>
                <a:cs typeface="Arial" panose="020B0604020202020204" pitchFamily="34" charset="0"/>
              </a:rPr>
              <a:t>rd</a:t>
            </a:r>
            <a:r>
              <a:rPr lang="en-US" sz="1400" dirty="0">
                <a:latin typeface="Arial" panose="020B0604020202020204" pitchFamily="34" charset="0"/>
                <a:cs typeface="Arial" panose="020B0604020202020204" pitchFamily="34" charset="0"/>
              </a:rPr>
              <a:t>, 4</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and 5</a:t>
            </a:r>
            <a:r>
              <a:rPr lang="en-US" sz="1400" baseline="30000" dirty="0">
                <a:latin typeface="Arial" panose="020B0604020202020204" pitchFamily="34" charset="0"/>
                <a:cs typeface="Arial" panose="020B0604020202020204" pitchFamily="34" charset="0"/>
              </a:rPr>
              <a:t>th</a:t>
            </a:r>
            <a:r>
              <a:rPr lang="en-US" sz="1400" dirty="0">
                <a:latin typeface="Arial" panose="020B0604020202020204" pitchFamily="34" charset="0"/>
                <a:cs typeface="Arial" panose="020B0604020202020204" pitchFamily="34" charset="0"/>
              </a:rPr>
              <a:t> floor of LB - “Library Building”</a:t>
            </a:r>
          </a:p>
          <a:p>
            <a:r>
              <a:rPr lang="en-US" sz="1400" dirty="0" err="1">
                <a:latin typeface="Arial" panose="020B0604020202020204" pitchFamily="34" charset="0"/>
                <a:cs typeface="Arial" panose="020B0604020202020204" pitchFamily="34" charset="0"/>
              </a:rPr>
              <a:t>Poli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Sci</a:t>
            </a:r>
            <a:r>
              <a:rPr lang="en-US" sz="1400" dirty="0">
                <a:latin typeface="Arial" panose="020B0604020202020204" pitchFamily="34" charset="0"/>
                <a:cs typeface="Arial" panose="020B0604020202020204" pitchFamily="34" charset="0"/>
              </a:rPr>
              <a:t>, Government Info, Maps, History, Social Sciences, Humanities, Engineering &amp; Fine Arts</a:t>
            </a:r>
          </a:p>
          <a:p>
            <a:r>
              <a:rPr lang="en-US" sz="1400" dirty="0">
                <a:latin typeface="Arial" panose="020B0604020202020204" pitchFamily="34" charset="0"/>
                <a:cs typeface="Arial" panose="020B0604020202020204" pitchFamily="34" charset="0"/>
              </a:rPr>
              <a:t>Interlibrary Loans</a:t>
            </a:r>
          </a:p>
          <a:p>
            <a:r>
              <a:rPr lang="en-US" sz="1400" dirty="0">
                <a:latin typeface="Arial" panose="020B0604020202020204" pitchFamily="34" charset="0"/>
                <a:cs typeface="Arial" panose="020B0604020202020204" pitchFamily="34" charset="0"/>
              </a:rPr>
              <a:t>Current Print Journals</a:t>
            </a:r>
          </a:p>
          <a:p>
            <a:r>
              <a:rPr lang="en-US" sz="1400" dirty="0">
                <a:latin typeface="Arial" panose="020B0604020202020204" pitchFamily="34" charset="0"/>
                <a:cs typeface="Arial" panose="020B0604020202020204" pitchFamily="34" charset="0"/>
                <a:hlinkClick r:id="rId5"/>
              </a:rPr>
              <a:t>Dissertation Writer’s Rooms – LB5</a:t>
            </a:r>
            <a:endParaRPr lang="en-US" sz="1400" dirty="0">
              <a:latin typeface="Arial" panose="020B0604020202020204" pitchFamily="34" charset="0"/>
              <a:cs typeface="Arial" panose="020B0604020202020204" pitchFamily="34" charset="0"/>
            </a:endParaRPr>
          </a:p>
          <a:p>
            <a:endParaRPr lang="en-CA" sz="1800" dirty="0">
              <a:latin typeface="Arial" panose="020B0604020202020204" pitchFamily="34" charset="0"/>
              <a:cs typeface="Arial" panose="020B0604020202020204" pitchFamily="34" charset="0"/>
            </a:endParaRPr>
          </a:p>
        </p:txBody>
      </p:sp>
      <p:sp>
        <p:nvSpPr>
          <p:cNvPr id="6" name="TextBox 5"/>
          <p:cNvSpPr txBox="1"/>
          <p:nvPr/>
        </p:nvSpPr>
        <p:spPr>
          <a:xfrm>
            <a:off x="5513628" y="4490349"/>
            <a:ext cx="4398796" cy="2123658"/>
          </a:xfrm>
          <a:prstGeom prst="rect">
            <a:avLst/>
          </a:prstGeom>
          <a:noFill/>
        </p:spPr>
        <p:txBody>
          <a:bodyPr wrap="square" rtlCol="0">
            <a:spAutoFit/>
          </a:bodyPr>
          <a:lstStyle/>
          <a:p>
            <a:r>
              <a:rPr lang="en-US" sz="1800" b="1" dirty="0">
                <a:latin typeface="Arial" panose="020B0604020202020204" pitchFamily="34" charset="0"/>
                <a:cs typeface="Arial" panose="020B0604020202020204" pitchFamily="34" charset="0"/>
              </a:rPr>
              <a:t>Grey Nuns (GN) – SGW Campus </a:t>
            </a:r>
          </a:p>
          <a:p>
            <a:r>
              <a:rPr lang="en-US" sz="1400" b="1" dirty="0">
                <a:latin typeface="Arial" panose="020B0604020202020204" pitchFamily="34" charset="0"/>
                <a:cs typeface="Arial" panose="020B0604020202020204" pitchFamily="34" charset="0"/>
              </a:rPr>
              <a:t>(</a:t>
            </a:r>
            <a:r>
              <a:rPr lang="en-CA" sz="1600" b="1" dirty="0">
                <a:latin typeface="Arial" panose="020B0604020202020204" pitchFamily="34" charset="0"/>
                <a:cs typeface="Arial" panose="020B0604020202020204" pitchFamily="34" charset="0"/>
              </a:rPr>
              <a:t>1190 Guy St.) </a:t>
            </a:r>
            <a:r>
              <a:rPr lang="en-US" sz="1200" b="1" dirty="0">
                <a:latin typeface="Arial" panose="020B0604020202020204" pitchFamily="34" charset="0"/>
                <a:cs typeface="Arial" panose="020B0604020202020204" pitchFamily="34" charset="0"/>
              </a:rPr>
              <a:t>Mon-Thurs 9am-9pm, Fri 9-5pm, Sat &amp; Sun 10am-5pm</a:t>
            </a:r>
          </a:p>
          <a:p>
            <a:r>
              <a:rPr lang="en-US" sz="1400" dirty="0">
                <a:latin typeface="Arial" panose="020B0604020202020204" pitchFamily="34" charset="0"/>
                <a:cs typeface="Arial" panose="020B0604020202020204" pitchFamily="34" charset="0"/>
              </a:rPr>
              <a:t>Access with student card</a:t>
            </a:r>
          </a:p>
          <a:p>
            <a:r>
              <a:rPr lang="en-US" sz="1400" dirty="0">
                <a:latin typeface="Arial" panose="020B0604020202020204" pitchFamily="34" charset="0"/>
                <a:cs typeface="Arial" panose="020B0604020202020204" pitchFamily="34" charset="0"/>
              </a:rPr>
              <a:t>Group Study Rooms</a:t>
            </a:r>
          </a:p>
          <a:p>
            <a:r>
              <a:rPr lang="en-US" sz="1400" dirty="0">
                <a:latin typeface="Arial" panose="020B0604020202020204" pitchFamily="34" charset="0"/>
                <a:cs typeface="Arial" panose="020B0604020202020204" pitchFamily="34" charset="0"/>
              </a:rPr>
              <a:t>Quiet Study</a:t>
            </a:r>
          </a:p>
          <a:p>
            <a:r>
              <a:rPr lang="en-US" sz="1400" dirty="0">
                <a:latin typeface="Arial" panose="020B0604020202020204" pitchFamily="34" charset="0"/>
                <a:cs typeface="Arial" panose="020B0604020202020204" pitchFamily="34" charset="0"/>
              </a:rPr>
              <a:t>Bring your own device</a:t>
            </a:r>
          </a:p>
          <a:p>
            <a:r>
              <a:rPr lang="en-US" sz="1400" dirty="0">
                <a:latin typeface="Arial" panose="020B0604020202020204" pitchFamily="34" charset="0"/>
                <a:cs typeface="Arial" panose="020B0604020202020204" pitchFamily="34" charset="0"/>
              </a:rPr>
              <a:t>Outlets/</a:t>
            </a:r>
            <a:r>
              <a:rPr lang="en-US" sz="1400" dirty="0" err="1">
                <a:latin typeface="Arial" panose="020B0604020202020204" pitchFamily="34" charset="0"/>
                <a:cs typeface="Arial" panose="020B0604020202020204" pitchFamily="34" charset="0"/>
              </a:rPr>
              <a:t>Wifi</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 collections</a:t>
            </a:r>
            <a:endParaRPr lang="en-CA" sz="18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568" y="4490350"/>
            <a:ext cx="2980184" cy="2049121"/>
          </a:xfrm>
          <a:prstGeom prst="rect">
            <a:avLst/>
          </a:prstGeom>
        </p:spPr>
      </p:pic>
    </p:spTree>
    <p:extLst>
      <p:ext uri="{BB962C8B-B14F-4D97-AF65-F5344CB8AC3E}">
        <p14:creationId xmlns:p14="http://schemas.microsoft.com/office/powerpoint/2010/main" val="264970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4CA1-8F1F-4685-BED7-92945EC6069B}"/>
              </a:ext>
            </a:extLst>
          </p:cNvPr>
          <p:cNvSpPr>
            <a:spLocks noGrp="1"/>
          </p:cNvSpPr>
          <p:nvPr>
            <p:ph type="title"/>
          </p:nvPr>
        </p:nvSpPr>
        <p:spPr>
          <a:xfrm>
            <a:off x="695400" y="260649"/>
            <a:ext cx="4045021" cy="994172"/>
          </a:xfrm>
        </p:spPr>
        <p:txBody>
          <a:bodyPr>
            <a:normAutofit/>
          </a:bodyPr>
          <a:lstStyle/>
          <a:p>
            <a:r>
              <a:rPr lang="en-US" dirty="0"/>
              <a:t>Library Services</a:t>
            </a:r>
            <a:endParaRPr lang="en-CA" dirty="0"/>
          </a:p>
        </p:txBody>
      </p:sp>
      <p:sp>
        <p:nvSpPr>
          <p:cNvPr id="3" name="Content Placeholder 2">
            <a:extLst>
              <a:ext uri="{FF2B5EF4-FFF2-40B4-BE49-F238E27FC236}">
                <a16:creationId xmlns:a16="http://schemas.microsoft.com/office/drawing/2014/main" id="{C1460C17-62EE-4F12-A5C5-2D0CF70B180A}"/>
              </a:ext>
            </a:extLst>
          </p:cNvPr>
          <p:cNvSpPr>
            <a:spLocks noGrp="1"/>
          </p:cNvSpPr>
          <p:nvPr>
            <p:ph idx="1"/>
          </p:nvPr>
        </p:nvSpPr>
        <p:spPr>
          <a:xfrm>
            <a:off x="695400" y="1254821"/>
            <a:ext cx="10945216" cy="4766467"/>
          </a:xfrm>
        </p:spPr>
        <p:txBody>
          <a:bodyPr>
            <a:normAutofit/>
          </a:bodyPr>
          <a:lstStyle/>
          <a:p>
            <a:pPr marL="0" indent="0">
              <a:buNone/>
              <a:defRPr/>
            </a:pPr>
            <a:r>
              <a:rPr lang="en-US" sz="1600" b="1" dirty="0">
                <a:latin typeface="Arial" panose="020B0604020202020204" pitchFamily="34" charset="0"/>
                <a:cs typeface="Arial" panose="020B0604020202020204" pitchFamily="34" charset="0"/>
              </a:rPr>
              <a:t>Your student card is your library card.  </a:t>
            </a:r>
          </a:p>
          <a:p>
            <a:pPr marL="0" indent="0">
              <a:buNone/>
              <a:defRPr/>
            </a:pPr>
            <a:r>
              <a:rPr lang="en-US" sz="1600" dirty="0">
                <a:latin typeface="Arial" panose="020B0604020202020204" pitchFamily="34" charset="0"/>
                <a:cs typeface="Arial" panose="020B0604020202020204" pitchFamily="34" charset="0"/>
              </a:rPr>
              <a:t>You need it to:</a:t>
            </a:r>
          </a:p>
          <a:p>
            <a:pPr>
              <a:defRPr/>
            </a:pPr>
            <a:r>
              <a:rPr lang="en-US" sz="1600" dirty="0">
                <a:latin typeface="Arial" panose="020B0604020202020204" pitchFamily="34" charset="0"/>
                <a:cs typeface="Arial" panose="020B0604020202020204" pitchFamily="34" charset="0"/>
              </a:rPr>
              <a:t> borrow books (</a:t>
            </a:r>
            <a:r>
              <a:rPr lang="en-US" sz="1600" dirty="0">
                <a:latin typeface="Arial" panose="020B0604020202020204" pitchFamily="34" charset="0"/>
                <a:cs typeface="Arial" panose="020B0604020202020204" pitchFamily="34" charset="0"/>
                <a:hlinkClick r:id="rId2"/>
              </a:rPr>
              <a:t>up to 100 a time</a:t>
            </a:r>
            <a:r>
              <a:rPr lang="en-US" sz="1600" dirty="0">
                <a:latin typeface="Arial" panose="020B0604020202020204" pitchFamily="34" charset="0"/>
                <a:cs typeface="Arial" panose="020B0604020202020204" pitchFamily="34" charset="0"/>
              </a:rPr>
              <a:t>)</a:t>
            </a:r>
          </a:p>
          <a:p>
            <a:pPr>
              <a:defRPr/>
            </a:pPr>
            <a:r>
              <a:rPr lang="en-US" sz="1600" dirty="0">
                <a:latin typeface="Arial" panose="020B0604020202020204" pitchFamily="34" charset="0"/>
                <a:cs typeface="Arial" panose="020B0604020202020204" pitchFamily="34" charset="0"/>
              </a:rPr>
              <a:t>borrow a laptop (for 3 days) &amp; </a:t>
            </a:r>
            <a:r>
              <a:rPr lang="en-US" sz="1600" dirty="0">
                <a:latin typeface="Arial" panose="020B0604020202020204" pitchFamily="34" charset="0"/>
                <a:cs typeface="Arial" panose="020B0604020202020204" pitchFamily="34" charset="0"/>
                <a:hlinkClick r:id="rId3"/>
              </a:rPr>
              <a:t>other technology  </a:t>
            </a:r>
            <a:r>
              <a:rPr lang="en-US" sz="1600" dirty="0">
                <a:latin typeface="Arial" panose="020B0604020202020204" pitchFamily="34" charset="0"/>
                <a:cs typeface="Arial" panose="020B0604020202020204" pitchFamily="34" charset="0"/>
              </a:rPr>
              <a:t>(tablets, headsets, charger cables, DVD drives, media equipment)</a:t>
            </a:r>
          </a:p>
          <a:p>
            <a:pPr>
              <a:defRPr/>
            </a:pPr>
            <a:r>
              <a:rPr lang="en-US" sz="1600" dirty="0">
                <a:latin typeface="Arial" panose="020B0604020202020204" pitchFamily="34" charset="0"/>
                <a:cs typeface="Arial" panose="020B0604020202020204" pitchFamily="34" charset="0"/>
              </a:rPr>
              <a:t>print on campus (</a:t>
            </a:r>
            <a:r>
              <a:rPr lang="en-US" sz="1600" dirty="0">
                <a:latin typeface="Arial" panose="020B0604020202020204" pitchFamily="34" charset="0"/>
                <a:cs typeface="Arial" panose="020B0604020202020204" pitchFamily="34" charset="0"/>
                <a:hlinkClick r:id="rId4"/>
              </a:rPr>
              <a:t>add money to your </a:t>
            </a:r>
            <a:r>
              <a:rPr lang="en-US" sz="1600" dirty="0" err="1">
                <a:latin typeface="Arial" panose="020B0604020202020204" pitchFamily="34" charset="0"/>
                <a:cs typeface="Arial" panose="020B0604020202020204" pitchFamily="34" charset="0"/>
                <a:hlinkClick r:id="rId4"/>
              </a:rPr>
              <a:t>Dprint</a:t>
            </a:r>
            <a:r>
              <a:rPr lang="en-US" sz="1600" dirty="0">
                <a:latin typeface="Arial" panose="020B0604020202020204" pitchFamily="34" charset="0"/>
                <a:cs typeface="Arial" panose="020B0604020202020204" pitchFamily="34" charset="0"/>
                <a:hlinkClick r:id="rId4"/>
              </a:rPr>
              <a:t> account</a:t>
            </a:r>
            <a:r>
              <a:rPr lang="en-US" sz="1600" dirty="0">
                <a:latin typeface="Arial" panose="020B0604020202020204" pitchFamily="34" charset="0"/>
                <a:cs typeface="Arial" panose="020B0604020202020204" pitchFamily="34" charset="0"/>
              </a:rPr>
              <a:t>)</a:t>
            </a:r>
          </a:p>
          <a:p>
            <a:pPr>
              <a:defRPr/>
            </a:pPr>
            <a:r>
              <a:rPr lang="en-US" sz="1600" dirty="0">
                <a:latin typeface="Arial" panose="020B0604020202020204" pitchFamily="34" charset="0"/>
                <a:cs typeface="Arial" panose="020B0604020202020204" pitchFamily="34" charset="0"/>
              </a:rPr>
              <a:t>access the library overnight during 24/7 hours.</a:t>
            </a:r>
          </a:p>
          <a:p>
            <a:pPr marL="34290" indent="0">
              <a:buNone/>
              <a:defRPr/>
            </a:pPr>
            <a:endParaRPr lang="en-US" sz="1600" dirty="0">
              <a:latin typeface="Arial" panose="020B0604020202020204" pitchFamily="34" charset="0"/>
              <a:cs typeface="Arial" panose="020B0604020202020204" pitchFamily="34" charset="0"/>
            </a:endParaRPr>
          </a:p>
          <a:p>
            <a:pPr marL="0" indent="0">
              <a:buNone/>
              <a:defRPr/>
            </a:pPr>
            <a:r>
              <a:rPr lang="en-US" sz="1600" dirty="0">
                <a:latin typeface="Arial" panose="020B0604020202020204" pitchFamily="34" charset="0"/>
                <a:cs typeface="Arial" panose="020B0604020202020204" pitchFamily="34" charset="0"/>
              </a:rPr>
              <a:t>Webster library has </a:t>
            </a:r>
            <a:r>
              <a:rPr lang="en-US" sz="1600" dirty="0">
                <a:latin typeface="Arial" panose="020B0604020202020204" pitchFamily="34" charset="0"/>
                <a:cs typeface="Arial" panose="020B0604020202020204" pitchFamily="34" charset="0"/>
                <a:hlinkClick r:id="rId5"/>
              </a:rPr>
              <a:t>5 book scanners </a:t>
            </a:r>
            <a:r>
              <a:rPr lang="en-US" sz="1600" dirty="0">
                <a:latin typeface="Arial" panose="020B0604020202020204" pitchFamily="34" charset="0"/>
                <a:cs typeface="Arial" panose="020B0604020202020204" pitchFamily="34" charset="0"/>
              </a:rPr>
              <a:t> (And Vanier has 2!) that can be used for free to scan chapters from our print books and email them to yourself as a PDF.</a:t>
            </a:r>
          </a:p>
          <a:p>
            <a:pPr marL="0" indent="0">
              <a:buNone/>
              <a:defRPr/>
            </a:pPr>
            <a:endParaRPr lang="en-US" sz="1600" dirty="0">
              <a:latin typeface="Arial" panose="020B0604020202020204" pitchFamily="34" charset="0"/>
              <a:cs typeface="Arial" panose="020B0604020202020204" pitchFamily="34" charset="0"/>
            </a:endParaRPr>
          </a:p>
          <a:p>
            <a:pPr marL="0" indent="0">
              <a:buNone/>
            </a:pPr>
            <a:r>
              <a:rPr lang="en-US" sz="1600" dirty="0">
                <a:latin typeface="Arial" panose="020B0604020202020204" pitchFamily="34" charset="0"/>
                <a:cs typeface="Arial" panose="020B0604020202020204" pitchFamily="34" charset="0"/>
                <a:hlinkClick r:id="rId6"/>
              </a:rPr>
              <a:t>The Technology Sandbox </a:t>
            </a:r>
            <a:r>
              <a:rPr lang="en-US" sz="1600" dirty="0">
                <a:latin typeface="Arial" panose="020B0604020202020204" pitchFamily="34" charset="0"/>
                <a:cs typeface="Arial" panose="020B0604020202020204" pitchFamily="34" charset="0"/>
              </a:rPr>
              <a:t>has equipment that can be borrowed and used on  site, workshops on various technologies are also offered </a:t>
            </a:r>
          </a:p>
          <a:p>
            <a:pPr marL="0" indent="0">
              <a:buNone/>
              <a:defRPr/>
            </a:pPr>
            <a:endParaRPr lang="en-US" sz="1600" dirty="0">
              <a:latin typeface="Arial" panose="020B0604020202020204" pitchFamily="34" charset="0"/>
              <a:cs typeface="Arial" panose="020B0604020202020204" pitchFamily="34" charset="0"/>
            </a:endParaRPr>
          </a:p>
          <a:p>
            <a:pPr marL="0" indent="0">
              <a:buNone/>
              <a:defRPr/>
            </a:pPr>
            <a:r>
              <a:rPr lang="en-US" sz="1600" b="1" dirty="0">
                <a:latin typeface="Arial" panose="020B0604020202020204" pitchFamily="34" charset="0"/>
                <a:cs typeface="Arial" panose="020B0604020202020204" pitchFamily="34" charset="0"/>
              </a:rPr>
              <a:t>Access from home</a:t>
            </a:r>
            <a:r>
              <a:rPr lang="en-US" sz="1600" dirty="0">
                <a:latin typeface="Arial" panose="020B0604020202020204" pitchFamily="34" charset="0"/>
                <a:cs typeface="Arial" panose="020B0604020202020204" pitchFamily="34" charset="0"/>
              </a:rPr>
              <a:t>: To use Library databases, access online articles and </a:t>
            </a:r>
            <a:r>
              <a:rPr lang="en-US" sz="1600" dirty="0" err="1">
                <a:latin typeface="Arial" panose="020B0604020202020204" pitchFamily="34" charset="0"/>
                <a:cs typeface="Arial" panose="020B0604020202020204" pitchFamily="34" charset="0"/>
              </a:rPr>
              <a:t>ebooks</a:t>
            </a:r>
            <a:r>
              <a:rPr lang="en-US" sz="1600" dirty="0">
                <a:latin typeface="Arial" panose="020B0604020202020204" pitchFamily="34" charset="0"/>
                <a:cs typeface="Arial" panose="020B0604020202020204" pitchFamily="34" charset="0"/>
              </a:rPr>
              <a:t> when you are </a:t>
            </a:r>
            <a:r>
              <a:rPr lang="en-US" sz="1600" b="1" dirty="0">
                <a:latin typeface="Arial" panose="020B0604020202020204" pitchFamily="34" charset="0"/>
                <a:cs typeface="Arial" panose="020B0604020202020204" pitchFamily="34" charset="0"/>
              </a:rPr>
              <a:t>off campus</a:t>
            </a:r>
            <a:r>
              <a:rPr lang="en-US" sz="1600" dirty="0">
                <a:latin typeface="Arial" panose="020B0604020202020204" pitchFamily="34" charset="0"/>
                <a:cs typeface="Arial" panose="020B0604020202020204" pitchFamily="34" charset="0"/>
              </a:rPr>
              <a:t>, login with your Concordia </a:t>
            </a:r>
            <a:r>
              <a:rPr lang="en-US" sz="1600" dirty="0" err="1">
                <a:latin typeface="Arial" panose="020B0604020202020204" pitchFamily="34" charset="0"/>
                <a:cs typeface="Arial" panose="020B0604020202020204" pitchFamily="34" charset="0"/>
              </a:rPr>
              <a:t>Netname</a:t>
            </a:r>
            <a:r>
              <a:rPr lang="en-US" sz="1600" dirty="0">
                <a:latin typeface="Arial" panose="020B0604020202020204" pitchFamily="34" charset="0"/>
                <a:cs typeface="Arial" panose="020B0604020202020204" pitchFamily="34" charset="0"/>
              </a:rPr>
              <a:t> and password and access electronic materials the library website.</a:t>
            </a:r>
          </a:p>
          <a:p>
            <a:pPr marL="0" indent="0">
              <a:buNone/>
              <a:defRPr/>
            </a:pPr>
            <a:endParaRPr lang="en-CA" sz="1125" dirty="0"/>
          </a:p>
          <a:p>
            <a:endParaRPr lang="en-CA" sz="1125" dirty="0"/>
          </a:p>
        </p:txBody>
      </p:sp>
    </p:spTree>
    <p:extLst>
      <p:ext uri="{BB962C8B-B14F-4D97-AF65-F5344CB8AC3E}">
        <p14:creationId xmlns:p14="http://schemas.microsoft.com/office/powerpoint/2010/main" val="1266833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7B7A4E-6D0B-49FB-9805-9D8084A5DA6C}"/>
              </a:ext>
            </a:extLst>
          </p:cNvPr>
          <p:cNvSpPr>
            <a:spLocks noGrp="1"/>
          </p:cNvSpPr>
          <p:nvPr>
            <p:ph type="title"/>
          </p:nvPr>
        </p:nvSpPr>
        <p:spPr>
          <a:xfrm>
            <a:off x="-110490" y="-1852295"/>
            <a:ext cx="10515600" cy="1325563"/>
          </a:xfrm>
        </p:spPr>
        <p:txBody>
          <a:bodyPr/>
          <a:lstStyle/>
          <a:p>
            <a:r>
              <a:rPr lang="en-US"/>
              <a:t>Technology sandbox</a:t>
            </a:r>
            <a:endParaRPr lang="en-CA"/>
          </a:p>
        </p:txBody>
      </p:sp>
      <p:pic>
        <p:nvPicPr>
          <p:cNvPr id="9" name="Picture 8" descr="a screenshot of library website shows students using VR in technology sandbox. Overlaid text reads &quot;Technology sandbox, a place to try out emerging technologies and cutting-edge equipment #CUsandbox&quot;">
            <a:extLst>
              <a:ext uri="{FF2B5EF4-FFF2-40B4-BE49-F238E27FC236}">
                <a16:creationId xmlns:a16="http://schemas.microsoft.com/office/drawing/2014/main" id="{5137D243-12D9-437F-A817-1D99019B0159}"/>
              </a:ext>
            </a:extLst>
          </p:cNvPr>
          <p:cNvPicPr>
            <a:picLocks noChangeAspect="1"/>
          </p:cNvPicPr>
          <p:nvPr/>
        </p:nvPicPr>
        <p:blipFill>
          <a:blip r:embed="rId3"/>
          <a:stretch>
            <a:fillRect/>
          </a:stretch>
        </p:blipFill>
        <p:spPr>
          <a:xfrm>
            <a:off x="293023" y="1841243"/>
            <a:ext cx="11605953" cy="4810899"/>
          </a:xfrm>
          <a:prstGeom prst="rect">
            <a:avLst/>
          </a:prstGeom>
        </p:spPr>
      </p:pic>
    </p:spTree>
    <p:extLst>
      <p:ext uri="{BB962C8B-B14F-4D97-AF65-F5344CB8AC3E}">
        <p14:creationId xmlns:p14="http://schemas.microsoft.com/office/powerpoint/2010/main" val="1141621558"/>
      </p:ext>
    </p:extLst>
  </p:cSld>
  <p:clrMapOvr>
    <a:masterClrMapping/>
  </p:clrMapOvr>
  <mc:AlternateContent xmlns:mc="http://schemas.openxmlformats.org/markup-compatibility/2006" xmlns:p14="http://schemas.microsoft.com/office/powerpoint/2010/main">
    <mc:Choice Requires="p14">
      <p:transition spd="med" p14:dur="700" advTm="21071">
        <p:fade/>
      </p:transition>
    </mc:Choice>
    <mc:Fallback xmlns="">
      <p:transition spd="med" advTm="21071">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5"/>
          <p:cNvSpPr>
            <a:spLocks noGrp="1"/>
          </p:cNvSpPr>
          <p:nvPr>
            <p:ph type="ctrTitle"/>
          </p:nvPr>
        </p:nvSpPr>
        <p:spPr>
          <a:xfrm>
            <a:off x="1199456" y="2348880"/>
            <a:ext cx="9313035" cy="1224136"/>
          </a:xfrm>
        </p:spPr>
        <p:txBody>
          <a:bodyPr/>
          <a:lstStyle/>
          <a:p>
            <a:pPr eaLnBrk="1" hangingPunct="1"/>
            <a:r>
              <a:rPr lang="en-US" sz="5400" dirty="0">
                <a:latin typeface="Arial Bold" charset="0"/>
              </a:rPr>
              <a:t>Library Resources</a:t>
            </a:r>
          </a:p>
        </p:txBody>
      </p:sp>
      <p:sp>
        <p:nvSpPr>
          <p:cNvPr id="7170" name="Subtitle 16"/>
          <p:cNvSpPr>
            <a:spLocks noGrp="1"/>
          </p:cNvSpPr>
          <p:nvPr>
            <p:ph type="subTitle" idx="1"/>
          </p:nvPr>
        </p:nvSpPr>
        <p:spPr>
          <a:xfrm>
            <a:off x="1199456" y="4005064"/>
            <a:ext cx="9313035" cy="766936"/>
          </a:xfrm>
        </p:spPr>
        <p:txBody>
          <a:bodyPr/>
          <a:lstStyle/>
          <a:p>
            <a:pPr eaLnBrk="1" hangingPunct="1"/>
            <a:endParaRPr lang="en-US">
              <a:latin typeface="Arial" charset="0"/>
            </a:endParaRPr>
          </a:p>
        </p:txBody>
      </p:sp>
    </p:spTree>
    <p:extLst>
      <p:ext uri="{BB962C8B-B14F-4D97-AF65-F5344CB8AC3E}">
        <p14:creationId xmlns:p14="http://schemas.microsoft.com/office/powerpoint/2010/main" val="1157739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3">
            <a:extLst>
              <a:ext uri="{FF2B5EF4-FFF2-40B4-BE49-F238E27FC236}">
                <a16:creationId xmlns:a16="http://schemas.microsoft.com/office/drawing/2014/main" id="{F50B91F9-9944-401D-AB6A-C3C8AEDCFC5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186" t="33231" r="30933" b="17613"/>
          <a:stretch>
            <a:fillRect/>
          </a:stretch>
        </p:blipFill>
        <p:spPr bwMode="auto">
          <a:xfrm>
            <a:off x="1524000" y="757238"/>
            <a:ext cx="9388475"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a:extLst>
              <a:ext uri="{FF2B5EF4-FFF2-40B4-BE49-F238E27FC236}">
                <a16:creationId xmlns:a16="http://schemas.microsoft.com/office/drawing/2014/main" id="{C23DE6AB-3982-4625-B5A2-17676BBF58A2}"/>
              </a:ext>
            </a:extLst>
          </p:cNvPr>
          <p:cNvSpPr>
            <a:spLocks noGrp="1"/>
          </p:cNvSpPr>
          <p:nvPr>
            <p:ph type="body" sz="quarter" idx="15"/>
          </p:nvPr>
        </p:nvSpPr>
        <p:spPr>
          <a:xfrm>
            <a:off x="12820650" y="1447800"/>
            <a:ext cx="914400" cy="314325"/>
          </a:xfrm>
        </p:spPr>
        <p:txBody>
          <a:bodyPr>
            <a:normAutofit fontScale="70000" lnSpcReduction="20000"/>
          </a:bodyPr>
          <a:lstStyle/>
          <a:p>
            <a:pPr>
              <a:defRPr/>
            </a:pPr>
            <a:endParaRPr lang="fr-CA"/>
          </a:p>
        </p:txBody>
      </p:sp>
      <p:sp>
        <p:nvSpPr>
          <p:cNvPr id="13" name="Text Placeholder 12">
            <a:extLst>
              <a:ext uri="{FF2B5EF4-FFF2-40B4-BE49-F238E27FC236}">
                <a16:creationId xmlns:a16="http://schemas.microsoft.com/office/drawing/2014/main" id="{E02E4AE6-DBCB-423E-8070-32B1C6E0FAC3}"/>
              </a:ext>
            </a:extLst>
          </p:cNvPr>
          <p:cNvSpPr>
            <a:spLocks noGrp="1"/>
          </p:cNvSpPr>
          <p:nvPr>
            <p:ph type="body" sz="quarter" idx="16"/>
          </p:nvPr>
        </p:nvSpPr>
        <p:spPr>
          <a:xfrm>
            <a:off x="14662150" y="1447800"/>
            <a:ext cx="914400" cy="314325"/>
          </a:xfrm>
        </p:spPr>
        <p:txBody>
          <a:bodyPr>
            <a:normAutofit fontScale="70000" lnSpcReduction="20000"/>
          </a:bodyPr>
          <a:lstStyle/>
          <a:p>
            <a:pPr>
              <a:defRPr/>
            </a:pPr>
            <a:endParaRPr lang="fr-CA"/>
          </a:p>
        </p:txBody>
      </p:sp>
      <p:pic>
        <p:nvPicPr>
          <p:cNvPr id="50182" name="Picture 2">
            <a:extLst>
              <a:ext uri="{FF2B5EF4-FFF2-40B4-BE49-F238E27FC236}">
                <a16:creationId xmlns:a16="http://schemas.microsoft.com/office/drawing/2014/main" id="{F118CD4D-60F8-43F3-9944-A500B49DF1A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1093"/>
          <a:stretch>
            <a:fillRect/>
          </a:stretch>
        </p:blipFill>
        <p:spPr bwMode="auto">
          <a:xfrm>
            <a:off x="2266950" y="1482725"/>
            <a:ext cx="5386388"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Content Placeholder 7">
            <a:extLst>
              <a:ext uri="{FF2B5EF4-FFF2-40B4-BE49-F238E27FC236}">
                <a16:creationId xmlns:a16="http://schemas.microsoft.com/office/drawing/2014/main" id="{B564AC8F-CAF5-408F-A817-0ECFB7C25CE5}"/>
              </a:ext>
              <a:ext uri="{C183D7F6-B498-43B3-948B-1728B52AA6E4}">
                <adec:decorative xmlns:adec="http://schemas.microsoft.com/office/drawing/2017/decorative" val="1"/>
              </a:ext>
            </a:extLst>
          </p:cNvPr>
          <p:cNvSpPr>
            <a:spLocks noGrp="1"/>
          </p:cNvSpPr>
          <p:nvPr>
            <p:ph idx="1"/>
          </p:nvPr>
        </p:nvSpPr>
        <p:spPr>
          <a:xfrm>
            <a:off x="8085138" y="1417638"/>
            <a:ext cx="2582862" cy="2568735"/>
          </a:xfrm>
          <a:solidFill>
            <a:schemeClr val="bg1">
              <a:alpha val="67842"/>
            </a:schemeClr>
          </a:solidFill>
        </p:spPr>
        <p:txBody>
          <a:bodyPr/>
          <a:lstStyle/>
          <a:p>
            <a:r>
              <a:rPr lang="en-US" altLang="en-US"/>
              <a:t>A general search across library resources </a:t>
            </a:r>
          </a:p>
          <a:p>
            <a:r>
              <a:rPr lang="en-US" altLang="en-US"/>
              <a:t>Good for getting started</a:t>
            </a:r>
            <a:endParaRPr lang="en-CA" altLang="en-US"/>
          </a:p>
        </p:txBody>
      </p:sp>
      <p:pic>
        <p:nvPicPr>
          <p:cNvPr id="3" name="Picture 2">
            <a:extLst>
              <a:ext uri="{FF2B5EF4-FFF2-40B4-BE49-F238E27FC236}">
                <a16:creationId xmlns:a16="http://schemas.microsoft.com/office/drawing/2014/main" id="{37BFB0DE-9BA8-52C6-B5CF-1F471E1CB47A}"/>
              </a:ext>
            </a:extLst>
          </p:cNvPr>
          <p:cNvPicPr>
            <a:picLocks noChangeAspect="1"/>
          </p:cNvPicPr>
          <p:nvPr/>
        </p:nvPicPr>
        <p:blipFill rotWithShape="1">
          <a:blip r:embed="rId6"/>
          <a:srcRect r="9371"/>
          <a:stretch/>
        </p:blipFill>
        <p:spPr>
          <a:xfrm>
            <a:off x="2266950" y="1830388"/>
            <a:ext cx="5386388" cy="2719035"/>
          </a:xfrm>
          <a:prstGeom prst="rect">
            <a:avLst/>
          </a:prstGeom>
        </p:spPr>
      </p:pic>
      <p:sp>
        <p:nvSpPr>
          <p:cNvPr id="9" name="Title 1">
            <a:extLst>
              <a:ext uri="{FF2B5EF4-FFF2-40B4-BE49-F238E27FC236}">
                <a16:creationId xmlns:a16="http://schemas.microsoft.com/office/drawing/2014/main" id="{65734ED2-2854-B0D9-40B9-04A3CB3A4DB7}"/>
              </a:ext>
            </a:extLst>
          </p:cNvPr>
          <p:cNvSpPr>
            <a:spLocks noGrp="1"/>
          </p:cNvSpPr>
          <p:nvPr>
            <p:ph type="title"/>
          </p:nvPr>
        </p:nvSpPr>
        <p:spPr>
          <a:xfrm>
            <a:off x="767408" y="165894"/>
            <a:ext cx="10363200" cy="653256"/>
          </a:xfrm>
        </p:spPr>
        <p:txBody>
          <a:bodyPr/>
          <a:lstStyle/>
          <a:p>
            <a:pPr algn="ctr"/>
            <a:r>
              <a:rPr lang="en-US" sz="2400" dirty="0">
                <a:solidFill>
                  <a:schemeClr val="accent1"/>
                </a:solidFill>
              </a:rPr>
              <a:t>Sofia Discovery Tool, your library catalogue+</a:t>
            </a:r>
            <a:endParaRPr lang="en-CA" sz="2400" dirty="0">
              <a:solidFill>
                <a:schemeClr val="accent1"/>
              </a:solidFill>
            </a:endParaRPr>
          </a:p>
        </p:txBody>
      </p:sp>
    </p:spTree>
    <p:custDataLst>
      <p:tags r:id="rId1"/>
    </p:custDataLst>
  </p:cSld>
  <p:clrMapOvr>
    <a:masterClrMapping/>
  </p:clrMapOvr>
  <p:transition advTm="29866"/>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E383-0704-D956-D448-FF751212C9CB}"/>
              </a:ext>
            </a:extLst>
          </p:cNvPr>
          <p:cNvSpPr>
            <a:spLocks noGrp="1"/>
          </p:cNvSpPr>
          <p:nvPr>
            <p:ph type="title"/>
          </p:nvPr>
        </p:nvSpPr>
        <p:spPr>
          <a:xfrm>
            <a:off x="914400" y="381000"/>
            <a:ext cx="10363200" cy="1143000"/>
          </a:xfrm>
        </p:spPr>
        <p:txBody>
          <a:bodyPr wrap="square" anchor="t">
            <a:normAutofit/>
          </a:bodyPr>
          <a:lstStyle/>
          <a:p>
            <a:r>
              <a:rPr lang="en-US" dirty="0"/>
              <a:t>Searching Sofia with a topic/keywords</a:t>
            </a:r>
            <a:endParaRPr lang="en-CA" dirty="0"/>
          </a:p>
        </p:txBody>
      </p:sp>
      <p:pic>
        <p:nvPicPr>
          <p:cNvPr id="6" name="Picture 5">
            <a:extLst>
              <a:ext uri="{FF2B5EF4-FFF2-40B4-BE49-F238E27FC236}">
                <a16:creationId xmlns:a16="http://schemas.microsoft.com/office/drawing/2014/main" id="{E616B948-D5B7-95E9-9636-070E5E8A078D}"/>
              </a:ext>
            </a:extLst>
          </p:cNvPr>
          <p:cNvPicPr>
            <a:picLocks noChangeAspect="1"/>
          </p:cNvPicPr>
          <p:nvPr/>
        </p:nvPicPr>
        <p:blipFill>
          <a:blip r:embed="rId2"/>
          <a:stretch>
            <a:fillRect/>
          </a:stretch>
        </p:blipFill>
        <p:spPr>
          <a:xfrm>
            <a:off x="0" y="1703432"/>
            <a:ext cx="12192000" cy="3451135"/>
          </a:xfrm>
          <a:prstGeom prst="rect">
            <a:avLst/>
          </a:prstGeom>
        </p:spPr>
      </p:pic>
      <p:sp>
        <p:nvSpPr>
          <p:cNvPr id="5" name="Rectangle 4">
            <a:extLst>
              <a:ext uri="{FF2B5EF4-FFF2-40B4-BE49-F238E27FC236}">
                <a16:creationId xmlns:a16="http://schemas.microsoft.com/office/drawing/2014/main" id="{86B5F06E-C3FE-63BC-CA62-C8C32940BAD4}"/>
              </a:ext>
            </a:extLst>
          </p:cNvPr>
          <p:cNvSpPr/>
          <p:nvPr/>
        </p:nvSpPr>
        <p:spPr>
          <a:xfrm>
            <a:off x="4799856" y="4498115"/>
            <a:ext cx="3056021" cy="1671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Search Tip: In Sofia, AND/OR must be in ALL CAPS to be recognized as stop words in the search</a:t>
            </a:r>
            <a:endParaRPr lang="en-CA" sz="1800" dirty="0"/>
          </a:p>
        </p:txBody>
      </p:sp>
    </p:spTree>
    <p:extLst>
      <p:ext uri="{BB962C8B-B14F-4D97-AF65-F5344CB8AC3E}">
        <p14:creationId xmlns:p14="http://schemas.microsoft.com/office/powerpoint/2010/main" val="917797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2.3"/>
</p:tagLst>
</file>

<file path=ppt/tags/tag3.xml><?xml version="1.0" encoding="utf-8"?>
<p:tagLst xmlns:a="http://schemas.openxmlformats.org/drawingml/2006/main" xmlns:r="http://schemas.openxmlformats.org/officeDocument/2006/relationships" xmlns:p="http://schemas.openxmlformats.org/presentationml/2006/main">
  <p:tag name="TIMING" val="|17.8|6.7"/>
</p:tagLst>
</file>

<file path=ppt/tags/tag4.xml><?xml version="1.0" encoding="utf-8"?>
<p:tagLst xmlns:a="http://schemas.openxmlformats.org/drawingml/2006/main" xmlns:r="http://schemas.openxmlformats.org/officeDocument/2006/relationships" xmlns:p="http://schemas.openxmlformats.org/presentationml/2006/main">
  <p:tag name="TIMING" val="|2.9"/>
</p:tagLst>
</file>

<file path=ppt/tags/tag5.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Concordia-Powerpoint-template-2016-16x9">
  <a:themeElements>
    <a:clrScheme name="CONCORDIA UNIVERSITY">
      <a:dk1>
        <a:srgbClr val="000000"/>
      </a:dk1>
      <a:lt1>
        <a:srgbClr val="FFFFFF"/>
      </a:lt1>
      <a:dk2>
        <a:srgbClr val="000000"/>
      </a:dk2>
      <a:lt2>
        <a:srgbClr val="BCBCBC"/>
      </a:lt2>
      <a:accent1>
        <a:srgbClr val="801329"/>
      </a:accent1>
      <a:accent2>
        <a:srgbClr val="E83F21"/>
      </a:accent2>
      <a:accent3>
        <a:srgbClr val="00776F"/>
      </a:accent3>
      <a:accent4>
        <a:srgbClr val="E90065"/>
      </a:accent4>
      <a:accent5>
        <a:srgbClr val="1598D6"/>
      </a:accent5>
      <a:accent6>
        <a:srgbClr val="7BC224"/>
      </a:accent6>
      <a:hlink>
        <a:srgbClr val="801329"/>
      </a:hlink>
      <a:folHlink>
        <a:srgbClr val="0E317B"/>
      </a:folHlink>
    </a:clrScheme>
    <a:fontScheme name="Concordia-PPT">
      <a:majorFont>
        <a:latin typeface="GillSans Bold"/>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32" charset="0"/>
          </a:defRPr>
        </a:defPPr>
      </a:lstStyle>
    </a:lnDef>
  </a:objectDefaults>
  <a:extraClrSchemeLst>
    <a:extraClrScheme>
      <a:clrScheme name="Concordia-PP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ordia-PP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ordia-PP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ordia-PP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ordia-PP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ordia-PP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ordia-PPT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ordia-PP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ordia-PP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ordia-PP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ordia-PP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ordia-PP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ncordia-Powerpoint-template-2016-16x9.potx" id="{95A77CE9-C23F-9046-A6A7-CF6A07EEA86F}" vid="{FD24971B-1648-F24E-9EEA-12D63C4E0F9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f612890-7841-47f5-80ba-1d8b1f6749d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EED6355C096945A4058FB85AA92E40" ma:contentTypeVersion="16" ma:contentTypeDescription="Create a new document." ma:contentTypeScope="" ma:versionID="ed18eaf63b201ba6134be0f1f380d2e7">
  <xsd:schema xmlns:xsd="http://www.w3.org/2001/XMLSchema" xmlns:xs="http://www.w3.org/2001/XMLSchema" xmlns:p="http://schemas.microsoft.com/office/2006/metadata/properties" xmlns:ns3="df612890-7841-47f5-80ba-1d8b1f6749d6" xmlns:ns4="adc77dd0-e9a1-48d3-8f56-a9fe3153d393" targetNamespace="http://schemas.microsoft.com/office/2006/metadata/properties" ma:root="true" ma:fieldsID="500e944c01a6fb97b863803283b5a81a" ns3:_="" ns4:_="">
    <xsd:import namespace="df612890-7841-47f5-80ba-1d8b1f6749d6"/>
    <xsd:import namespace="adc77dd0-e9a1-48d3-8f56-a9fe3153d39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_activity"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612890-7841-47f5-80ba-1d8b1f6749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c77dd0-e9a1-48d3-8f56-a9fe3153d3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12B7352-BDBC-4892-99F2-6E82AFBDD59A}">
  <ds:schemaRefs>
    <ds:schemaRef ds:uri="http://schemas.microsoft.com/office/2006/documentManagement/types"/>
    <ds:schemaRef ds:uri="http://www.w3.org/XML/1998/namespace"/>
    <ds:schemaRef ds:uri="http://schemas.microsoft.com/office/2006/metadata/properties"/>
    <ds:schemaRef ds:uri="http://purl.org/dc/elements/1.1/"/>
    <ds:schemaRef ds:uri="http://purl.org/dc/dcmitype/"/>
    <ds:schemaRef ds:uri="http://schemas.microsoft.com/office/infopath/2007/PartnerControls"/>
    <ds:schemaRef ds:uri="http://schemas.openxmlformats.org/package/2006/metadata/core-properties"/>
    <ds:schemaRef ds:uri="adc77dd0-e9a1-48d3-8f56-a9fe3153d393"/>
    <ds:schemaRef ds:uri="df612890-7841-47f5-80ba-1d8b1f6749d6"/>
    <ds:schemaRef ds:uri="http://purl.org/dc/terms/"/>
  </ds:schemaRefs>
</ds:datastoreItem>
</file>

<file path=customXml/itemProps2.xml><?xml version="1.0" encoding="utf-8"?>
<ds:datastoreItem xmlns:ds="http://schemas.openxmlformats.org/officeDocument/2006/customXml" ds:itemID="{33B56BE1-30FF-4D8A-ACC7-9F65086A5773}">
  <ds:schemaRefs>
    <ds:schemaRef ds:uri="http://schemas.microsoft.com/sharepoint/v3/contenttype/forms"/>
  </ds:schemaRefs>
</ds:datastoreItem>
</file>

<file path=customXml/itemProps3.xml><?xml version="1.0" encoding="utf-8"?>
<ds:datastoreItem xmlns:ds="http://schemas.openxmlformats.org/officeDocument/2006/customXml" ds:itemID="{8B484EF7-47C5-4EF3-8DCA-B71E52C85C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612890-7841-47f5-80ba-1d8b1f6749d6"/>
    <ds:schemaRef ds:uri="adc77dd0-e9a1-48d3-8f56-a9fe3153d3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774</TotalTime>
  <Words>2151</Words>
  <Application>Microsoft Office PowerPoint</Application>
  <PresentationFormat>Widescreen</PresentationFormat>
  <Paragraphs>167</Paragraphs>
  <Slides>35</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Gill Sans</vt:lpstr>
      <vt:lpstr>GillSans Bold</vt:lpstr>
      <vt:lpstr>ＭＳ Ｐゴシック</vt:lpstr>
      <vt:lpstr>Arial</vt:lpstr>
      <vt:lpstr>Arial Bold</vt:lpstr>
      <vt:lpstr>Calibri</vt:lpstr>
      <vt:lpstr>Corbel</vt:lpstr>
      <vt:lpstr>Times</vt:lpstr>
      <vt:lpstr>Wingdings</vt:lpstr>
      <vt:lpstr>Concordia-Powerpoint-template-2016-16x9</vt:lpstr>
      <vt:lpstr>Political Science Graduate Library Orientation</vt:lpstr>
      <vt:lpstr>Your Subject Librarian</vt:lpstr>
      <vt:lpstr>Locations &amp; Hours</vt:lpstr>
      <vt:lpstr>PowerPoint Presentation</vt:lpstr>
      <vt:lpstr>Library Services</vt:lpstr>
      <vt:lpstr>Technology sandbox</vt:lpstr>
      <vt:lpstr>Library Resources</vt:lpstr>
      <vt:lpstr>Sofia Discovery Tool, your library catalogue+</vt:lpstr>
      <vt:lpstr>Searching Sofia with a topic/keywords</vt:lpstr>
      <vt:lpstr>PowerPoint Presentation</vt:lpstr>
      <vt:lpstr>Mauro, V. (2021). Party systems and redistribution in democratic Latin America. Comparative Politics 54(1): 1-23.</vt:lpstr>
      <vt:lpstr>Using Sofia to locate known items</vt:lpstr>
      <vt:lpstr>PowerPoint Presentation</vt:lpstr>
      <vt:lpstr>PowerPoint Presentation</vt:lpstr>
      <vt:lpstr>PowerPoint Presentation</vt:lpstr>
      <vt:lpstr>PowerPoint Presentation</vt:lpstr>
      <vt:lpstr>PowerPoint Presentation</vt:lpstr>
      <vt:lpstr>PowerPoint Presentation</vt:lpstr>
      <vt:lpstr>Interlibrary Loans</vt:lpstr>
      <vt:lpstr>Interlibrary loans for journal articles</vt:lpstr>
      <vt:lpstr>PowerPoint Presentation</vt:lpstr>
      <vt:lpstr>PowerPoint Presentation</vt:lpstr>
      <vt:lpstr>PowerPoint Presentation</vt:lpstr>
      <vt:lpstr>Subject and course guides</vt:lpstr>
      <vt:lpstr>PowerPoint Presentation</vt:lpstr>
      <vt:lpstr>Help with stats &amp; data</vt:lpstr>
      <vt:lpstr>PowerPoint Presentation</vt:lpstr>
      <vt:lpstr>PowerPoint Presentation</vt:lpstr>
      <vt:lpstr>GradProSkills Library Workshops</vt:lpstr>
      <vt:lpstr>Graduate Students tab</vt:lpstr>
      <vt:lpstr>Support for graduate students</vt:lpstr>
      <vt:lpstr>Graduate spaces - SWG</vt:lpstr>
      <vt:lpstr>Graduate spaces - Loyola</vt:lpstr>
      <vt:lpstr>Wesbter Library – Graduate student spaces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Michelle Lake</cp:lastModifiedBy>
  <cp:revision>15</cp:revision>
  <dcterms:created xsi:type="dcterms:W3CDTF">2016-08-04T15:54:04Z</dcterms:created>
  <dcterms:modified xsi:type="dcterms:W3CDTF">2024-01-09T21:06:11Z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0x010100E3EED6355C096945A4058FB85AA92E40</vt:lpwstr>
  </property>
</Properties>
</file>