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92" r:id="rId2"/>
    <p:sldMasterId id="2147483816" r:id="rId3"/>
    <p:sldMasterId id="2147483817" r:id="rId4"/>
    <p:sldMasterId id="2147483818" r:id="rId5"/>
  </p:sldMasterIdLst>
  <p:notesMasterIdLst>
    <p:notesMasterId r:id="rId23"/>
  </p:notesMasterIdLst>
  <p:sldIdLst>
    <p:sldId id="256" r:id="rId6"/>
    <p:sldId id="257" r:id="rId7"/>
    <p:sldId id="264" r:id="rId8"/>
    <p:sldId id="265" r:id="rId9"/>
    <p:sldId id="266" r:id="rId10"/>
    <p:sldId id="267" r:id="rId11"/>
    <p:sldId id="268" r:id="rId12"/>
    <p:sldId id="274" r:id="rId13"/>
    <p:sldId id="270" r:id="rId14"/>
    <p:sldId id="271" r:id="rId15"/>
    <p:sldId id="277" r:id="rId16"/>
    <p:sldId id="280" r:id="rId17"/>
    <p:sldId id="262" r:id="rId18"/>
    <p:sldId id="261" r:id="rId19"/>
    <p:sldId id="263" r:id="rId20"/>
    <p:sldId id="279" r:id="rId21"/>
    <p:sldId id="260" r:id="rId2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 Graziano" initials="VG" lastIdx="1" clrIdx="0">
    <p:extLst>
      <p:ext uri="{19B8F6BF-5375-455C-9EA6-DF929625EA0E}">
        <p15:presenceInfo xmlns:p15="http://schemas.microsoft.com/office/powerpoint/2012/main" userId="S::Vince.Graziano@concordia.ca::50c21514-5d9c-4a0c-a094-cce99675f3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AD7A1D3-2022-4B0E-BE42-6C61D63AE2D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1" name="Rectangle 3">
            <a:extLst>
              <a:ext uri="{FF2B5EF4-FFF2-40B4-BE49-F238E27FC236}">
                <a16:creationId xmlns:a16="http://schemas.microsoft.com/office/drawing/2014/main" id="{11B5E955-D2D9-40DC-94CA-3077667FBD1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defRPr>
            </a:lvl1pPr>
          </a:lstStyle>
          <a:p>
            <a:pPr>
              <a:defRPr/>
            </a:pPr>
            <a:endParaRPr lang="en-US" altLang="en-US"/>
          </a:p>
        </p:txBody>
      </p:sp>
      <p:sp>
        <p:nvSpPr>
          <p:cNvPr id="5124" name="Rectangle 4">
            <a:extLst>
              <a:ext uri="{FF2B5EF4-FFF2-40B4-BE49-F238E27FC236}">
                <a16:creationId xmlns:a16="http://schemas.microsoft.com/office/drawing/2014/main" id="{CB9ED6FB-E18F-4F20-BFC9-2703488DBC1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09A4AA6E-F81C-432B-8074-C4EABA45BA9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BB8D55B0-0349-4753-AB98-7B352336AEF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5" name="Rectangle 7">
            <a:extLst>
              <a:ext uri="{FF2B5EF4-FFF2-40B4-BE49-F238E27FC236}">
                <a16:creationId xmlns:a16="http://schemas.microsoft.com/office/drawing/2014/main" id="{D1F0254E-6E7B-4F46-A350-61647A06F22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panose="020B0604020202020204" pitchFamily="34" charset="0"/>
              </a:defRPr>
            </a:lvl1pPr>
          </a:lstStyle>
          <a:p>
            <a:pPr>
              <a:defRPr/>
            </a:pPr>
            <a:fld id="{F7B3E809-4596-4215-B29C-9CAF5544AF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F7B3E809-4596-4215-B29C-9CAF5544AFFA}" type="slidenum">
              <a:rPr lang="en-US" altLang="en-US" smtClean="0"/>
              <a:pPr>
                <a:defRPr/>
              </a:pPr>
              <a:t>5</a:t>
            </a:fld>
            <a:endParaRPr lang="en-US" altLang="en-US"/>
          </a:p>
        </p:txBody>
      </p:sp>
    </p:spTree>
    <p:extLst>
      <p:ext uri="{BB962C8B-B14F-4D97-AF65-F5344CB8AC3E}">
        <p14:creationId xmlns:p14="http://schemas.microsoft.com/office/powerpoint/2010/main" val="77525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133600"/>
            <a:ext cx="5257800" cy="1295400"/>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838200" y="3886200"/>
            <a:ext cx="5257800" cy="2133600"/>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57790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82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37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2133600"/>
          </a:xfrm>
        </p:spPr>
        <p:txBody>
          <a:bodyPr/>
          <a:lstStyle>
            <a:lvl1pPr>
              <a:defRPr>
                <a:solidFill>
                  <a:srgbClr val="800000"/>
                </a:solidFill>
              </a:defRPr>
            </a:lvl1pPr>
          </a:lstStyle>
          <a:p>
            <a:r>
              <a:rPr lang="en-CA" dirty="0"/>
              <a:t>Click to edit Master title style</a:t>
            </a:r>
            <a:endParaRPr lang="en-US" dirty="0"/>
          </a:p>
        </p:txBody>
      </p:sp>
    </p:spTree>
    <p:extLst>
      <p:ext uri="{BB962C8B-B14F-4D97-AF65-F5344CB8AC3E}">
        <p14:creationId xmlns:p14="http://schemas.microsoft.com/office/powerpoint/2010/main" val="257359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08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38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0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7509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A11EE74-FB3D-486A-89CE-FC21B031589B}"/>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9D51442-EA2F-4B8E-95E3-89652ED42608}"/>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87" r:id="rId2"/>
    <p:sldLayoutId id="2147483688" r:id="rId3"/>
    <p:sldLayoutId id="2147483690" r:id="rId4"/>
    <p:sldLayoutId id="2147483691" r:id="rId5"/>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4BC310-62D2-4EE5-8336-3B8547DAC087}"/>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4ECDC2-3641-4C81-98D1-94B3B764B29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AE682-20A7-4223-A902-7687BD4FD6B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74E4A9-0C77-4468-A07C-A6F1173A9205}"/>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5"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DAE682-20A7-4223-A902-7687BD4FD6BA}"/>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774E4A9-0C77-4468-A07C-A6F1173A9205}"/>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9"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concordiauniversity.on.worldcat.org/v2/oclc/213810572" TargetMode="External"/><Relationship Id="rId13" Type="http://schemas.openxmlformats.org/officeDocument/2006/relationships/hyperlink" Target="https://concordiauniversity.on.worldcat.org/v2/oclc/54650785" TargetMode="External"/><Relationship Id="rId3" Type="http://schemas.openxmlformats.org/officeDocument/2006/relationships/hyperlink" Target="https://www-proquest-com.lib-ezproxy.concordia.ca/canadiannews/advanced?accountid=10246" TargetMode="External"/><Relationship Id="rId7" Type="http://schemas.openxmlformats.org/officeDocument/2006/relationships/hyperlink" Target="https://concordiauniversity.on.worldcat.org/v2/oclc/62313540" TargetMode="External"/><Relationship Id="rId12" Type="http://schemas.openxmlformats.org/officeDocument/2006/relationships/hyperlink" Target="https://concordiauniversity.on.worldcat.org/oclc/910187003" TargetMode="External"/><Relationship Id="rId2" Type="http://schemas.openxmlformats.org/officeDocument/2006/relationships/hyperlink" Target="https://www.proquest.com/usnews/advanced?accountid=10246" TargetMode="External"/><Relationship Id="rId1" Type="http://schemas.openxmlformats.org/officeDocument/2006/relationships/slideLayout" Target="../slideLayouts/slideLayout2.xml"/><Relationship Id="rId6" Type="http://schemas.openxmlformats.org/officeDocument/2006/relationships/hyperlink" Target="https://concordiauniversity.libguides.com/az.php?s=132725" TargetMode="External"/><Relationship Id="rId11" Type="http://schemas.openxmlformats.org/officeDocument/2006/relationships/hyperlink" Target="https://concordiauniversity.on.worldcat.org/oclc/911810197" TargetMode="External"/><Relationship Id="rId5" Type="http://schemas.openxmlformats.org/officeDocument/2006/relationships/hyperlink" Target="https://concordiauniversity.on.worldcat.org/oclc/49835545" TargetMode="External"/><Relationship Id="rId15" Type="http://schemas.openxmlformats.org/officeDocument/2006/relationships/hyperlink" Target="https://concordiauniversity.libguides.com/az.php?s=132692" TargetMode="External"/><Relationship Id="rId10" Type="http://schemas.openxmlformats.org/officeDocument/2006/relationships/hyperlink" Target="https://concordiauniversity.on.worldcat.org/v2/oclc/62303387" TargetMode="External"/><Relationship Id="rId4" Type="http://schemas.openxmlformats.org/officeDocument/2006/relationships/hyperlink" Target="https://www-proquest-com.lib-ezproxy.concordia.ca/internationalnews1/advanced?accountid=10246" TargetMode="External"/><Relationship Id="rId9" Type="http://schemas.openxmlformats.org/officeDocument/2006/relationships/hyperlink" Target="https://concordiauniversity.on.worldcat.org/v2/oclc/780956112" TargetMode="External"/><Relationship Id="rId14" Type="http://schemas.openxmlformats.org/officeDocument/2006/relationships/hyperlink" Target="https://news.google.com/newspaper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od-infobase-com.lib-ezproxy.concordia.ca/p_Search.aspx?level=Subject&amp;sid=1709&amp;st=adv&amp;rd=title&amp;sortby=Copyright_Date&amp;type=browse" TargetMode="External"/><Relationship Id="rId3" Type="http://schemas.openxmlformats.org/officeDocument/2006/relationships/hyperlink" Target="https://docuseek2-com.lib-ezproxy.concordia.ca/ds-ca2" TargetMode="External"/><Relationship Id="rId7" Type="http://schemas.openxmlformats.org/officeDocument/2006/relationships/hyperlink" Target="https://media3-criterionpic-com.lib-ezproxy.concordia.ca/cod/lcl_top_subjects.htx" TargetMode="External"/><Relationship Id="rId2" Type="http://schemas.openxmlformats.org/officeDocument/2006/relationships/hyperlink" Target="https://tvnews-vanderbilt-edu.lib-ezproxy.concordia.ca/" TargetMode="External"/><Relationship Id="rId1" Type="http://schemas.openxmlformats.org/officeDocument/2006/relationships/slideLayout" Target="../slideLayouts/slideLayout2.xml"/><Relationship Id="rId6" Type="http://schemas.openxmlformats.org/officeDocument/2006/relationships/hyperlink" Target="https://streaming-acf-film-com.lib-ezproxy.concordia.ca/audiocine" TargetMode="External"/><Relationship Id="rId5" Type="http://schemas.openxmlformats.org/officeDocument/2006/relationships/hyperlink" Target="https://lib-ezproxy.concordia.ca/login?url=https://concordiaca.kanopy.com/" TargetMode="External"/><Relationship Id="rId4" Type="http://schemas.openxmlformats.org/officeDocument/2006/relationships/hyperlink" Target="https://lib-ezproxy.concordia.ca/login?url=https://video-alexanderstreet-com.lib-ezproxy.concordia.ca/channel/ethnographic-video-online-foundational-films" TargetMode="External"/><Relationship Id="rId9" Type="http://schemas.openxmlformats.org/officeDocument/2006/relationships/hyperlink" Target="https://fod-infobase-com.lib-ezproxy.concordia.ca/nd_Home.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vinfo.gov/app/collection/crecb/147/2001-09/11/EXTENSIONS_crecb" TargetMode="External"/><Relationship Id="rId2" Type="http://schemas.openxmlformats.org/officeDocument/2006/relationships/hyperlink" Target="https://www.govinfo.gov/app/collection/CREC/" TargetMode="External"/><Relationship Id="rId1" Type="http://schemas.openxmlformats.org/officeDocument/2006/relationships/slideLayout" Target="../slideLayouts/slideLayout2.xml"/><Relationship Id="rId6" Type="http://schemas.openxmlformats.org/officeDocument/2006/relationships/hyperlink" Target="https://www.govinfo.gov/app/browse/author" TargetMode="External"/><Relationship Id="rId5" Type="http://schemas.openxmlformats.org/officeDocument/2006/relationships/hyperlink" Target="https://library.concordia.ca/find/government/usa.php" TargetMode="External"/><Relationship Id="rId4" Type="http://schemas.openxmlformats.org/officeDocument/2006/relationships/hyperlink" Target="https://digital.library.unt.edu/explore/collections/CGLOB/"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ncordia.ca/library/guides/history.html" TargetMode="External"/><Relationship Id="rId7" Type="http://schemas.openxmlformats.org/officeDocument/2006/relationships/hyperlink" Target="mailto:vince.graziano@concordia.ca" TargetMode="External"/><Relationship Id="rId2" Type="http://schemas.openxmlformats.org/officeDocument/2006/relationships/hyperlink" Target="https://library.concordia.ca/help/index.php" TargetMode="External"/><Relationship Id="rId1" Type="http://schemas.openxmlformats.org/officeDocument/2006/relationships/slideLayout" Target="../slideLayouts/slideLayout9.xml"/><Relationship Id="rId6" Type="http://schemas.openxmlformats.org/officeDocument/2006/relationships/hyperlink" Target="https://library.concordia.ca/help/questions/" TargetMode="External"/><Relationship Id="rId5" Type="http://schemas.openxmlformats.org/officeDocument/2006/relationships/hyperlink" Target="https://www-chicagomanualofstyle-org.lib-ezproxy.concordia.ca/home.html" TargetMode="External"/><Relationship Id="rId4" Type="http://schemas.openxmlformats.org/officeDocument/2006/relationships/hyperlink" Target="https://library.concordia.ca/help/citing/index.php?guid=chicago"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dRz3TxjUBRE"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concordiauniversity-on-worldcat-org.lib-ezproxy.concordia.ca/oclc/40693245" TargetMode="External"/><Relationship Id="rId7" Type="http://schemas.openxmlformats.org/officeDocument/2006/relationships/hyperlink" Target="https://concordiauniversity.on.worldcat.org/oclc/855308507" TargetMode="External"/><Relationship Id="rId2" Type="http://schemas.openxmlformats.org/officeDocument/2006/relationships/hyperlink" Target="https://concordiauniversity-on-worldcat-org.lib-ezproxy.concordia.ca/oclc/40485123" TargetMode="External"/><Relationship Id="rId1" Type="http://schemas.openxmlformats.org/officeDocument/2006/relationships/slideLayout" Target="../slideLayouts/slideLayout7.xml"/><Relationship Id="rId6" Type="http://schemas.openxmlformats.org/officeDocument/2006/relationships/hyperlink" Target="https://concordiauniversity.on.worldcat.org/oclc/53117813" TargetMode="External"/><Relationship Id="rId5" Type="http://schemas.openxmlformats.org/officeDocument/2006/relationships/hyperlink" Target="https://www-proquest-com.lib-ezproxy.concordia.ca/artshumanities/advanced?accountid=10246" TargetMode="External"/><Relationship Id="rId4" Type="http://schemas.openxmlformats.org/officeDocument/2006/relationships/hyperlink" Target="https://clues.concordia.ca/record=e100040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5">
            <a:extLst>
              <a:ext uri="{FF2B5EF4-FFF2-40B4-BE49-F238E27FC236}">
                <a16:creationId xmlns:a16="http://schemas.microsoft.com/office/drawing/2014/main" id="{38437132-9AF6-4958-82E1-D9FD540D8EA2}"/>
              </a:ext>
            </a:extLst>
          </p:cNvPr>
          <p:cNvSpPr>
            <a:spLocks noGrp="1"/>
          </p:cNvSpPr>
          <p:nvPr>
            <p:ph type="ctrTitle"/>
          </p:nvPr>
        </p:nvSpPr>
        <p:spPr>
          <a:xfrm>
            <a:off x="846310" y="1988840"/>
            <a:ext cx="7622232" cy="1295400"/>
          </a:xfrm>
        </p:spPr>
        <p:txBody>
          <a:bodyPr/>
          <a:lstStyle/>
          <a:p>
            <a:pPr algn="r" eaLnBrk="1" hangingPunct="1"/>
            <a:r>
              <a:rPr lang="en-US" altLang="en-US" dirty="0">
                <a:latin typeface="Arial Bold" panose="020B0704020202020204" pitchFamily="34" charset="0"/>
                <a:ea typeface="ＭＳ Ｐゴシック" panose="020B0600070205080204" pitchFamily="34" charset="-128"/>
              </a:rPr>
              <a:t>Library Orientation for HIST 200:</a:t>
            </a:r>
            <a:br>
              <a:rPr lang="en-US" altLang="en-US" dirty="0">
                <a:latin typeface="Arial Bold" panose="020B0704020202020204" pitchFamily="34" charset="0"/>
                <a:ea typeface="ＭＳ Ｐゴシック" panose="020B0600070205080204" pitchFamily="34" charset="-128"/>
              </a:rPr>
            </a:br>
            <a:r>
              <a:rPr lang="en-CA" dirty="0"/>
              <a:t>Global History of September 11, 2001</a:t>
            </a:r>
            <a:endParaRPr lang="en-US" altLang="en-US" dirty="0">
              <a:latin typeface="Arial Bold" panose="020B0704020202020204" pitchFamily="34" charset="0"/>
              <a:ea typeface="ＭＳ Ｐゴシック" panose="020B0600070205080204" pitchFamily="34" charset="-128"/>
            </a:endParaRPr>
          </a:p>
        </p:txBody>
      </p:sp>
      <p:sp>
        <p:nvSpPr>
          <p:cNvPr id="6147" name="Subtitle 16">
            <a:extLst>
              <a:ext uri="{FF2B5EF4-FFF2-40B4-BE49-F238E27FC236}">
                <a16:creationId xmlns:a16="http://schemas.microsoft.com/office/drawing/2014/main" id="{6BE40D57-5D06-42C8-B618-A7B491271CB3}"/>
              </a:ext>
            </a:extLst>
          </p:cNvPr>
          <p:cNvSpPr>
            <a:spLocks noGrp="1"/>
          </p:cNvSpPr>
          <p:nvPr>
            <p:ph type="subTitle" idx="1"/>
          </p:nvPr>
        </p:nvSpPr>
        <p:spPr>
          <a:xfrm>
            <a:off x="3202632" y="3861048"/>
            <a:ext cx="5257800" cy="2133600"/>
          </a:xfrm>
        </p:spPr>
        <p:txBody>
          <a:bodyPr/>
          <a:lstStyle/>
          <a:p>
            <a:pPr algn="r" eaLnBrk="1" hangingPunct="1"/>
            <a:r>
              <a:rPr lang="en-US" altLang="en-US">
                <a:latin typeface="Arial" panose="020B0604020202020204" pitchFamily="34" charset="0"/>
                <a:ea typeface="ＭＳ Ｐゴシック" panose="020B0600070205080204" pitchFamily="34" charset="-128"/>
              </a:rPr>
              <a:t>Wednesday, September 28, 2022</a:t>
            </a:r>
          </a:p>
          <a:p>
            <a:pPr algn="r" eaLnBrk="1" hangingPunct="1"/>
            <a:endParaRPr lang="en-US" altLang="en-US">
              <a:latin typeface="Arial" panose="020B0604020202020204" pitchFamily="34" charset="0"/>
              <a:ea typeface="ＭＳ Ｐゴシック" panose="020B0600070205080204" pitchFamily="34" charset="-128"/>
            </a:endParaRPr>
          </a:p>
          <a:p>
            <a:pPr algn="r" eaLnBrk="1" hangingPunct="1"/>
            <a:r>
              <a:rPr lang="en-US" altLang="en-US">
                <a:latin typeface="Arial" panose="020B0604020202020204" pitchFamily="34" charset="0"/>
                <a:ea typeface="ＭＳ Ｐゴシック" panose="020B0600070205080204" pitchFamily="34" charset="-128"/>
              </a:rPr>
              <a:t>Vince Graziano</a:t>
            </a:r>
          </a:p>
          <a:p>
            <a:pPr algn="r" eaLnBrk="1" hangingPunct="1"/>
            <a:r>
              <a:rPr lang="en-US" altLang="en-US">
                <a:latin typeface="Arial" panose="020B0604020202020204" pitchFamily="34" charset="0"/>
                <a:ea typeface="ＭＳ Ｐゴシック" panose="020B0600070205080204" pitchFamily="34" charset="-128"/>
              </a:rPr>
              <a:t>History Librarian</a:t>
            </a:r>
          </a:p>
          <a:p>
            <a:pPr algn="r" eaLnBrk="1" hangingPunct="1"/>
            <a:r>
              <a:rPr lang="en-US" altLang="en-US">
                <a:latin typeface="Arial" panose="020B0604020202020204" pitchFamily="34" charset="0"/>
                <a:ea typeface="ＭＳ Ｐゴシック" panose="020B0600070205080204" pitchFamily="34" charset="-128"/>
              </a:rPr>
              <a:t>vince.graziano@concordia.ca</a:t>
            </a:r>
          </a:p>
          <a:p>
            <a:pPr algn="r" eaLnBrk="1" hangingPunct="1"/>
            <a:endParaRPr lang="en-US" altLang="en-US">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8381F8BB-1D57-4928-ACB3-278434C3E89C}"/>
              </a:ext>
            </a:extLst>
          </p:cNvPr>
          <p:cNvSpPr txBox="1"/>
          <p:nvPr/>
        </p:nvSpPr>
        <p:spPr>
          <a:xfrm>
            <a:off x="1403350" y="1484313"/>
            <a:ext cx="1439863" cy="307975"/>
          </a:xfrm>
          <a:prstGeom prst="rect">
            <a:avLst/>
          </a:prstGeom>
          <a:noFill/>
        </p:spPr>
        <p:txBody>
          <a:bodyPr>
            <a:spAutoFit/>
          </a:bodyPr>
          <a:lstStyle/>
          <a:p>
            <a:pPr eaLnBrk="1" hangingPunct="1">
              <a:defRPr/>
            </a:pPr>
            <a:r>
              <a:rPr lang="en-US" sz="1400" b="1">
                <a:latin typeface="+mj-lt"/>
                <a:ea typeface="ＭＳ Ｐゴシック" charset="-128"/>
              </a:rPr>
              <a:t>LIBRARY</a:t>
            </a:r>
            <a:endParaRPr lang="en-CA" sz="1400" b="1">
              <a:latin typeface="+mj-lt"/>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Evaluating Primary Sources</a:t>
            </a:r>
          </a:p>
        </p:txBody>
      </p:sp>
      <p:sp>
        <p:nvSpPr>
          <p:cNvPr id="3" name="Content Placeholder 2"/>
          <p:cNvSpPr>
            <a:spLocks noGrp="1"/>
          </p:cNvSpPr>
          <p:nvPr>
            <p:ph idx="1"/>
          </p:nvPr>
        </p:nvSpPr>
        <p:spPr>
          <a:xfrm>
            <a:off x="827584" y="1268760"/>
            <a:ext cx="8136904" cy="5400600"/>
          </a:xfrm>
        </p:spPr>
        <p:txBody>
          <a:bodyPr/>
          <a:lstStyle/>
          <a:p>
            <a:r>
              <a:rPr lang="en-US" sz="2000" b="1" dirty="0"/>
              <a:t>How does the text reflect or mask such factors as the class, race, gender, ethnicity, or regional background of its creator/narrator?</a:t>
            </a:r>
            <a:r>
              <a:rPr lang="en-US" sz="2000" dirty="0"/>
              <a:t> </a:t>
            </a:r>
          </a:p>
          <a:p>
            <a:r>
              <a:rPr lang="en-US" sz="2000" b="1" dirty="0"/>
              <a:t>How does the author describe, grapple with, or ignore contemporaneous historical events? </a:t>
            </a:r>
            <a:r>
              <a:rPr lang="en-US" sz="2000" dirty="0"/>
              <a:t>Why? Which cultural myths or ideologies does the author endorse or attack? Are there any oversights or "blind spots" that strike you as particularly salient? What cultural value systems does the writer/narrator embrace?</a:t>
            </a:r>
          </a:p>
          <a:p>
            <a:r>
              <a:rPr lang="en-US" sz="2000" b="1" dirty="0"/>
              <a:t>From a literary perspective, does the writer employ any generic conventions?</a:t>
            </a:r>
            <a:r>
              <a:rPr lang="en-US" sz="2000" dirty="0"/>
              <a:t> Do they use such devices as metaphor, simile, or other rhetorical devices?</a:t>
            </a:r>
          </a:p>
          <a:p>
            <a:r>
              <a:rPr lang="en-US" sz="2000" b="1" dirty="0"/>
              <a:t>With what aspects of the document (content, form, style) can you most readily identify? </a:t>
            </a:r>
            <a:r>
              <a:rPr lang="en-US" sz="2000" dirty="0"/>
              <a:t>Which seem most foreign to you? Why? Does the document remind you of contemporaneous or present-day cultural forms that you have encountered? How and why?</a:t>
            </a:r>
            <a:endParaRPr lang="en-CA" sz="2000" dirty="0"/>
          </a:p>
        </p:txBody>
      </p:sp>
    </p:spTree>
    <p:extLst>
      <p:ext uri="{BB962C8B-B14F-4D97-AF65-F5344CB8AC3E}">
        <p14:creationId xmlns:p14="http://schemas.microsoft.com/office/powerpoint/2010/main" val="3947143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EEB-92A3-4FB5-B7BB-46C715F26B7A}"/>
              </a:ext>
            </a:extLst>
          </p:cNvPr>
          <p:cNvSpPr>
            <a:spLocks noGrp="1"/>
          </p:cNvSpPr>
          <p:nvPr>
            <p:ph type="title"/>
          </p:nvPr>
        </p:nvSpPr>
        <p:spPr/>
        <p:txBody>
          <a:bodyPr/>
          <a:lstStyle/>
          <a:p>
            <a:r>
              <a:rPr lang="en-CA" dirty="0"/>
              <a:t>Primary Sources in Sofia</a:t>
            </a:r>
          </a:p>
        </p:txBody>
      </p:sp>
      <p:sp>
        <p:nvSpPr>
          <p:cNvPr id="3" name="Content Placeholder 2">
            <a:extLst>
              <a:ext uri="{FF2B5EF4-FFF2-40B4-BE49-F238E27FC236}">
                <a16:creationId xmlns:a16="http://schemas.microsoft.com/office/drawing/2014/main" id="{A01D74FD-8FB1-45B7-9865-F9F2ADDFE72A}"/>
              </a:ext>
            </a:extLst>
          </p:cNvPr>
          <p:cNvSpPr>
            <a:spLocks noGrp="1"/>
          </p:cNvSpPr>
          <p:nvPr>
            <p:ph idx="1"/>
          </p:nvPr>
        </p:nvSpPr>
        <p:spPr>
          <a:xfrm>
            <a:off x="790814" y="1340768"/>
            <a:ext cx="8101666" cy="5400600"/>
          </a:xfrm>
        </p:spPr>
        <p:txBody>
          <a:bodyPr/>
          <a:lstStyle/>
          <a:p>
            <a:r>
              <a:rPr lang="en-CA" sz="1600" dirty="0"/>
              <a:t>Search for primary sources in Sofia by using the Library of Congress Subject Headings (LCSH)</a:t>
            </a:r>
          </a:p>
          <a:p>
            <a:r>
              <a:rPr lang="en-CA" sz="1600" dirty="0"/>
              <a:t>LCSH features </a:t>
            </a:r>
            <a:r>
              <a:rPr lang="en-CA" sz="1600" b="1" dirty="0"/>
              <a:t>standard subdivisions </a:t>
            </a:r>
            <a:r>
              <a:rPr lang="en-CA" sz="1600" dirty="0"/>
              <a:t>that identify and retrieve primary sources</a:t>
            </a:r>
          </a:p>
          <a:p>
            <a:r>
              <a:rPr lang="en-CA" sz="1600" dirty="0"/>
              <a:t>Advantage is that LCSH terms are portable to other academic library catalogues in Canada &amp; USA</a:t>
            </a:r>
          </a:p>
          <a:p>
            <a:r>
              <a:rPr lang="en-CA" sz="1600" b="1" dirty="0"/>
              <a:t>Note</a:t>
            </a:r>
            <a:r>
              <a:rPr lang="en-CA" sz="1600" dirty="0"/>
              <a:t>: these subdivisions are used for the documents themselves or a listing of documents identified as a </a:t>
            </a:r>
            <a:r>
              <a:rPr lang="en-CA" sz="1600" b="1" dirty="0"/>
              <a:t>bibliography or catalogue </a:t>
            </a:r>
            <a:r>
              <a:rPr lang="en-CA" sz="1600" dirty="0"/>
              <a:t>(usually paired with </a:t>
            </a:r>
            <a:r>
              <a:rPr lang="en-CA" sz="1600" b="1" dirty="0"/>
              <a:t>sources</a:t>
            </a:r>
            <a:r>
              <a:rPr lang="en-CA" sz="1600" dirty="0"/>
              <a:t>)</a:t>
            </a:r>
          </a:p>
          <a:p>
            <a:r>
              <a:rPr lang="en-CA" sz="1600" b="1" dirty="0"/>
              <a:t>Some subdivisions include (must search in subject): </a:t>
            </a:r>
          </a:p>
          <a:p>
            <a:pPr lvl="1"/>
            <a:r>
              <a:rPr lang="en-CA" sz="1400" dirty="0"/>
              <a:t>Sources </a:t>
            </a:r>
            <a:r>
              <a:rPr lang="en-CA" sz="1400" dirty="0">
                <a:sym typeface="Wingdings" panose="05000000000000000000" pitchFamily="2" charset="2"/>
              </a:rPr>
              <a:t> </a:t>
            </a:r>
            <a:r>
              <a:rPr lang="en-CA" sz="1400" dirty="0"/>
              <a:t>Main subdivision for primary sources</a:t>
            </a:r>
          </a:p>
          <a:p>
            <a:pPr lvl="1"/>
            <a:r>
              <a:rPr lang="en-CA" sz="1400" dirty="0"/>
              <a:t>Diaries</a:t>
            </a:r>
            <a:endParaRPr lang="en-CA" sz="1400" b="1" dirty="0"/>
          </a:p>
          <a:p>
            <a:pPr lvl="1"/>
            <a:r>
              <a:rPr lang="en-CA" sz="1400" dirty="0"/>
              <a:t>Correspondence </a:t>
            </a:r>
          </a:p>
          <a:p>
            <a:pPr lvl="1"/>
            <a:r>
              <a:rPr lang="en-CA" sz="1400" dirty="0"/>
              <a:t>Interviews </a:t>
            </a:r>
          </a:p>
          <a:p>
            <a:pPr lvl="1"/>
            <a:r>
              <a:rPr lang="en-CA" sz="1400" dirty="0"/>
              <a:t>Personal narratives</a:t>
            </a:r>
          </a:p>
          <a:p>
            <a:pPr lvl="1"/>
            <a:r>
              <a:rPr lang="en-CA" sz="1400" dirty="0"/>
              <a:t>Slave narratives</a:t>
            </a:r>
          </a:p>
          <a:p>
            <a:pPr lvl="1"/>
            <a:r>
              <a:rPr lang="en-CA" sz="1400" dirty="0"/>
              <a:t>Captivity narratives</a:t>
            </a:r>
          </a:p>
          <a:p>
            <a:pPr lvl="1"/>
            <a:r>
              <a:rPr lang="en-CA" sz="1400" dirty="0"/>
              <a:t>Pamphlets</a:t>
            </a:r>
          </a:p>
          <a:p>
            <a:pPr lvl="1"/>
            <a:r>
              <a:rPr lang="en-CA" sz="1400" dirty="0"/>
              <a:t>Oral history</a:t>
            </a:r>
          </a:p>
          <a:p>
            <a:pPr lvl="1"/>
            <a:r>
              <a:rPr lang="en-CA" sz="1400" dirty="0"/>
              <a:t>Description and travel</a:t>
            </a:r>
          </a:p>
          <a:p>
            <a:pPr lvl="1"/>
            <a:r>
              <a:rPr lang="en-CA" sz="1400" dirty="0"/>
              <a:t>Early works to 1800</a:t>
            </a:r>
          </a:p>
          <a:p>
            <a:endParaRPr lang="en-CA" sz="1400" dirty="0"/>
          </a:p>
          <a:p>
            <a:pPr lvl="1"/>
            <a:endParaRPr lang="en-CA" sz="1400" dirty="0"/>
          </a:p>
          <a:p>
            <a:pPr lvl="1"/>
            <a:endParaRPr lang="en-CA" sz="1400" dirty="0"/>
          </a:p>
          <a:p>
            <a:pPr lvl="1"/>
            <a:endParaRPr lang="en-CA" sz="1400" dirty="0"/>
          </a:p>
          <a:p>
            <a:pPr lvl="1"/>
            <a:endParaRPr lang="en-CA" sz="1600" dirty="0"/>
          </a:p>
        </p:txBody>
      </p:sp>
    </p:spTree>
    <p:extLst>
      <p:ext uri="{BB962C8B-B14F-4D97-AF65-F5344CB8AC3E}">
        <p14:creationId xmlns:p14="http://schemas.microsoft.com/office/powerpoint/2010/main" val="539424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1530-7FE8-4E06-A01A-816E8AE8EE55}"/>
              </a:ext>
            </a:extLst>
          </p:cNvPr>
          <p:cNvSpPr>
            <a:spLocks noGrp="1"/>
          </p:cNvSpPr>
          <p:nvPr>
            <p:ph type="title"/>
          </p:nvPr>
        </p:nvSpPr>
        <p:spPr/>
        <p:txBody>
          <a:bodyPr/>
          <a:lstStyle/>
          <a:p>
            <a:r>
              <a:rPr lang="en-CA" dirty="0"/>
              <a:t>Primary Sources in </a:t>
            </a:r>
            <a:r>
              <a:rPr lang="en-CA" dirty="0" smtClean="0"/>
              <a:t>Sofia Example</a:t>
            </a:r>
            <a:endParaRPr lang="en-CA" dirty="0"/>
          </a:p>
        </p:txBody>
      </p:sp>
      <p:sp>
        <p:nvSpPr>
          <p:cNvPr id="3" name="Content Placeholder 2">
            <a:extLst>
              <a:ext uri="{FF2B5EF4-FFF2-40B4-BE49-F238E27FC236}">
                <a16:creationId xmlns:a16="http://schemas.microsoft.com/office/drawing/2014/main" id="{61069A9C-7191-49AE-93A6-1F0A1D78E4C5}"/>
              </a:ext>
            </a:extLst>
          </p:cNvPr>
          <p:cNvSpPr>
            <a:spLocks noGrp="1"/>
          </p:cNvSpPr>
          <p:nvPr>
            <p:ph idx="1"/>
          </p:nvPr>
        </p:nvSpPr>
        <p:spPr>
          <a:xfrm>
            <a:off x="685800" y="1074518"/>
            <a:ext cx="7772400" cy="5882873"/>
          </a:xfrm>
        </p:spPr>
        <p:txBody>
          <a:bodyPr/>
          <a:lstStyle/>
          <a:p>
            <a:pPr marL="0" indent="0">
              <a:buNone/>
            </a:pPr>
            <a:endParaRPr lang="en-CA" dirty="0"/>
          </a:p>
        </p:txBody>
      </p:sp>
      <p:pic>
        <p:nvPicPr>
          <p:cNvPr id="7" name="Picture 6"/>
          <p:cNvPicPr>
            <a:picLocks noChangeAspect="1"/>
          </p:cNvPicPr>
          <p:nvPr/>
        </p:nvPicPr>
        <p:blipFill>
          <a:blip r:embed="rId2"/>
          <a:stretch>
            <a:fillRect/>
          </a:stretch>
        </p:blipFill>
        <p:spPr>
          <a:xfrm>
            <a:off x="467544" y="952500"/>
            <a:ext cx="8159501" cy="2742426"/>
          </a:xfrm>
          <a:prstGeom prst="rect">
            <a:avLst/>
          </a:prstGeom>
        </p:spPr>
      </p:pic>
      <p:pic>
        <p:nvPicPr>
          <p:cNvPr id="8" name="Picture 7"/>
          <p:cNvPicPr>
            <a:picLocks noChangeAspect="1"/>
          </p:cNvPicPr>
          <p:nvPr/>
        </p:nvPicPr>
        <p:blipFill>
          <a:blip r:embed="rId3"/>
          <a:stretch>
            <a:fillRect/>
          </a:stretch>
        </p:blipFill>
        <p:spPr>
          <a:xfrm>
            <a:off x="672616" y="2996952"/>
            <a:ext cx="7846640" cy="3410361"/>
          </a:xfrm>
          <a:prstGeom prst="rect">
            <a:avLst/>
          </a:prstGeom>
        </p:spPr>
      </p:pic>
    </p:spTree>
    <p:extLst>
      <p:ext uri="{BB962C8B-B14F-4D97-AF65-F5344CB8AC3E}">
        <p14:creationId xmlns:p14="http://schemas.microsoft.com/office/powerpoint/2010/main" val="1896287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D435-49E0-4338-8549-C2C95A9349F8}"/>
              </a:ext>
            </a:extLst>
          </p:cNvPr>
          <p:cNvSpPr>
            <a:spLocks noGrp="1"/>
          </p:cNvSpPr>
          <p:nvPr>
            <p:ph type="title"/>
          </p:nvPr>
        </p:nvSpPr>
        <p:spPr/>
        <p:txBody>
          <a:bodyPr/>
          <a:lstStyle/>
          <a:p>
            <a:r>
              <a:rPr lang="en-US"/>
              <a:t>Newspapers </a:t>
            </a:r>
            <a:r>
              <a:rPr lang="en-US" sz="2800"/>
              <a:t>in Electronic Format</a:t>
            </a:r>
            <a:endParaRPr lang="en-CA" sz="2800"/>
          </a:p>
        </p:txBody>
      </p:sp>
      <p:sp>
        <p:nvSpPr>
          <p:cNvPr id="3" name="Content Placeholder 2">
            <a:extLst>
              <a:ext uri="{FF2B5EF4-FFF2-40B4-BE49-F238E27FC236}">
                <a16:creationId xmlns:a16="http://schemas.microsoft.com/office/drawing/2014/main" id="{A0658EC6-1BE7-4466-A744-0798603F1986}"/>
              </a:ext>
            </a:extLst>
          </p:cNvPr>
          <p:cNvSpPr>
            <a:spLocks noGrp="1"/>
          </p:cNvSpPr>
          <p:nvPr>
            <p:ph idx="1"/>
          </p:nvPr>
        </p:nvSpPr>
        <p:spPr>
          <a:xfrm>
            <a:off x="685800" y="1052736"/>
            <a:ext cx="8366916" cy="5589240"/>
          </a:xfrm>
        </p:spPr>
        <p:txBody>
          <a:bodyPr/>
          <a:lstStyle/>
          <a:p>
            <a:r>
              <a:rPr lang="en-US" b="1" dirty="0"/>
              <a:t>Current</a:t>
            </a:r>
            <a:r>
              <a:rPr lang="en-US" dirty="0"/>
              <a:t>:</a:t>
            </a:r>
          </a:p>
          <a:p>
            <a:pPr lvl="1"/>
            <a:r>
              <a:rPr lang="en-CA" sz="1700" dirty="0">
                <a:hlinkClick r:id="rId2"/>
              </a:rPr>
              <a:t>US Newsstream</a:t>
            </a:r>
            <a:r>
              <a:rPr lang="en-CA" sz="1700" dirty="0"/>
              <a:t> (~1980-2001)</a:t>
            </a:r>
          </a:p>
          <a:p>
            <a:pPr lvl="1"/>
            <a:r>
              <a:rPr lang="en-CA" sz="1700" dirty="0">
                <a:hlinkClick r:id="rId3"/>
              </a:rPr>
              <a:t>Canadian Newsstream</a:t>
            </a:r>
            <a:r>
              <a:rPr lang="en-CA" sz="1700" dirty="0"/>
              <a:t> (~1980-today)</a:t>
            </a:r>
          </a:p>
          <a:p>
            <a:pPr lvl="1"/>
            <a:r>
              <a:rPr lang="en-CA" sz="1700" dirty="0">
                <a:hlinkClick r:id="rId4"/>
              </a:rPr>
              <a:t>International Newsstream</a:t>
            </a:r>
            <a:r>
              <a:rPr lang="en-CA" sz="1700" dirty="0"/>
              <a:t> (~1980-today)</a:t>
            </a:r>
          </a:p>
          <a:p>
            <a:pPr lvl="1"/>
            <a:r>
              <a:rPr lang="en-CA" sz="1700" dirty="0">
                <a:hlinkClick r:id="rId5"/>
              </a:rPr>
              <a:t>Factiva</a:t>
            </a:r>
            <a:r>
              <a:rPr lang="en-CA" sz="1700" dirty="0"/>
              <a:t> (~1980-today)</a:t>
            </a:r>
          </a:p>
          <a:p>
            <a:pPr lvl="2"/>
            <a:r>
              <a:rPr lang="en-CA" sz="1600" dirty="0"/>
              <a:t>US, Canadian &amp; International</a:t>
            </a:r>
          </a:p>
          <a:p>
            <a:pPr lvl="1"/>
            <a:r>
              <a:rPr lang="en-US" sz="1700" b="1" dirty="0"/>
              <a:t>More</a:t>
            </a:r>
            <a:r>
              <a:rPr lang="en-US" sz="1700" dirty="0"/>
              <a:t>: </a:t>
            </a:r>
            <a:r>
              <a:rPr lang="en-US" sz="1700" dirty="0">
                <a:hlinkClick r:id="rId6"/>
              </a:rPr>
              <a:t>Current Newspaper databases at Concordia Library</a:t>
            </a:r>
            <a:endParaRPr lang="en-US" sz="1700" dirty="0"/>
          </a:p>
          <a:p>
            <a:r>
              <a:rPr lang="en-CA" b="1" dirty="0"/>
              <a:t>Historical</a:t>
            </a:r>
            <a:r>
              <a:rPr lang="en-CA" dirty="0"/>
              <a:t>:</a:t>
            </a:r>
          </a:p>
          <a:p>
            <a:pPr lvl="1"/>
            <a:r>
              <a:rPr lang="en-CA" sz="1700" dirty="0">
                <a:hlinkClick r:id="rId7"/>
              </a:rPr>
              <a:t>ProQuest Historical Newspapers: New York Times </a:t>
            </a:r>
            <a:r>
              <a:rPr lang="en-CA" sz="1700" dirty="0"/>
              <a:t>(1851 to 3 years ago)</a:t>
            </a:r>
          </a:p>
          <a:p>
            <a:pPr lvl="1"/>
            <a:r>
              <a:rPr lang="en-CA" sz="1700" dirty="0">
                <a:hlinkClick r:id="rId8"/>
              </a:rPr>
              <a:t>ProQuest Historical Newspapers: Washington Post</a:t>
            </a:r>
            <a:r>
              <a:rPr lang="en-CA" sz="1700" dirty="0"/>
              <a:t> (1877-2001)</a:t>
            </a:r>
          </a:p>
          <a:p>
            <a:pPr lvl="1"/>
            <a:r>
              <a:rPr lang="en-CA" sz="1700" dirty="0">
                <a:hlinkClick r:id="rId9"/>
              </a:rPr>
              <a:t>ProQuest Historical Newspapers: Irish Times</a:t>
            </a:r>
            <a:r>
              <a:rPr lang="en-CA" sz="1700" dirty="0"/>
              <a:t> (1859 to 2 years ago)</a:t>
            </a:r>
          </a:p>
          <a:p>
            <a:pPr lvl="1"/>
            <a:r>
              <a:rPr lang="en-CA" sz="1700" dirty="0">
                <a:hlinkClick r:id="rId10"/>
              </a:rPr>
              <a:t>ProQuest Historical Newspapers: Wall Street Journal</a:t>
            </a:r>
            <a:r>
              <a:rPr lang="en-CA" sz="1700" dirty="0"/>
              <a:t> (1889-2010)</a:t>
            </a:r>
          </a:p>
          <a:p>
            <a:pPr lvl="1"/>
            <a:r>
              <a:rPr lang="en-CA" sz="1700" dirty="0">
                <a:hlinkClick r:id="rId11"/>
              </a:rPr>
              <a:t>ProQuest Historical Newspapers: </a:t>
            </a:r>
            <a:r>
              <a:rPr lang="it-IT" sz="1700" dirty="0">
                <a:hlinkClick r:id="rId11"/>
              </a:rPr>
              <a:t>Globe &amp; Mail</a:t>
            </a:r>
            <a:r>
              <a:rPr lang="it-IT" sz="1700" dirty="0"/>
              <a:t> (1844-2017)</a:t>
            </a:r>
          </a:p>
          <a:p>
            <a:pPr lvl="1"/>
            <a:r>
              <a:rPr lang="en-CA" sz="1700" dirty="0">
                <a:hlinkClick r:id="rId12"/>
              </a:rPr>
              <a:t>ProQuest Historical Newspapers: </a:t>
            </a:r>
            <a:r>
              <a:rPr lang="it-IT" sz="1700" dirty="0">
                <a:hlinkClick r:id="rId12"/>
              </a:rPr>
              <a:t>Toronto Star</a:t>
            </a:r>
            <a:r>
              <a:rPr lang="it-IT" sz="1700" dirty="0"/>
              <a:t> (1894-2019)</a:t>
            </a:r>
          </a:p>
          <a:p>
            <a:pPr lvl="1"/>
            <a:r>
              <a:rPr lang="en-CA" sz="1700" dirty="0">
                <a:hlinkClick r:id="rId13"/>
              </a:rPr>
              <a:t>Times Digital Archive</a:t>
            </a:r>
            <a:r>
              <a:rPr lang="en-CA" sz="1700" dirty="0"/>
              <a:t> </a:t>
            </a:r>
            <a:r>
              <a:rPr lang="en-CA" sz="1700" i="1" dirty="0"/>
              <a:t>Times of London </a:t>
            </a:r>
            <a:r>
              <a:rPr lang="en-CA" sz="1700" dirty="0"/>
              <a:t>(1785-2014)</a:t>
            </a:r>
          </a:p>
          <a:p>
            <a:pPr lvl="1"/>
            <a:r>
              <a:rPr lang="en-CA" sz="1700" dirty="0" smtClean="0">
                <a:hlinkClick r:id="rId14"/>
              </a:rPr>
              <a:t>Google  News Archive</a:t>
            </a:r>
            <a:r>
              <a:rPr lang="en-CA" sz="1700" dirty="0" smtClean="0"/>
              <a:t> – very selective coverage</a:t>
            </a:r>
            <a:endParaRPr lang="en-CA" sz="1700" dirty="0"/>
          </a:p>
          <a:p>
            <a:pPr lvl="1"/>
            <a:r>
              <a:rPr lang="en-US" sz="1700" b="1" dirty="0" smtClean="0"/>
              <a:t>More</a:t>
            </a:r>
            <a:r>
              <a:rPr lang="en-US" sz="1700" dirty="0"/>
              <a:t>: </a:t>
            </a:r>
            <a:r>
              <a:rPr lang="en-US" sz="1700" dirty="0" smtClean="0">
                <a:hlinkClick r:id="rId15"/>
              </a:rPr>
              <a:t>Historical </a:t>
            </a:r>
            <a:r>
              <a:rPr lang="en-US" sz="1700" dirty="0">
                <a:hlinkClick r:id="rId15"/>
              </a:rPr>
              <a:t>Newspapers &amp; Magazines</a:t>
            </a:r>
            <a:r>
              <a:rPr lang="en-US" sz="1800" dirty="0"/>
              <a:t> </a:t>
            </a:r>
          </a:p>
        </p:txBody>
      </p:sp>
    </p:spTree>
    <p:extLst>
      <p:ext uri="{BB962C8B-B14F-4D97-AF65-F5344CB8AC3E}">
        <p14:creationId xmlns:p14="http://schemas.microsoft.com/office/powerpoint/2010/main" val="4293066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BC9B-334B-480D-B3FE-A388DB7417C8}"/>
              </a:ext>
            </a:extLst>
          </p:cNvPr>
          <p:cNvSpPr>
            <a:spLocks noGrp="1"/>
          </p:cNvSpPr>
          <p:nvPr>
            <p:ph type="title"/>
          </p:nvPr>
        </p:nvSpPr>
        <p:spPr/>
        <p:txBody>
          <a:bodyPr/>
          <a:lstStyle/>
          <a:p>
            <a:r>
              <a:rPr lang="en-US" dirty="0" smtClean="0"/>
              <a:t>Videos </a:t>
            </a:r>
            <a:r>
              <a:rPr lang="en-US" dirty="0"/>
              <a:t>&amp; Films</a:t>
            </a:r>
            <a:endParaRPr lang="en-CA" dirty="0"/>
          </a:p>
        </p:txBody>
      </p:sp>
      <p:sp>
        <p:nvSpPr>
          <p:cNvPr id="3" name="Content Placeholder 2">
            <a:extLst>
              <a:ext uri="{FF2B5EF4-FFF2-40B4-BE49-F238E27FC236}">
                <a16:creationId xmlns:a16="http://schemas.microsoft.com/office/drawing/2014/main" id="{0DF6216F-DACB-45F9-96A7-87598A21FFFD}"/>
              </a:ext>
            </a:extLst>
          </p:cNvPr>
          <p:cNvSpPr>
            <a:spLocks noGrp="1"/>
          </p:cNvSpPr>
          <p:nvPr>
            <p:ph idx="1"/>
          </p:nvPr>
        </p:nvSpPr>
        <p:spPr>
          <a:xfrm>
            <a:off x="323528" y="1124744"/>
            <a:ext cx="8496944" cy="5832648"/>
          </a:xfrm>
        </p:spPr>
        <p:txBody>
          <a:bodyPr/>
          <a:lstStyle/>
          <a:p>
            <a:r>
              <a:rPr lang="en-US" sz="2200" b="1" dirty="0" smtClean="0"/>
              <a:t>Videos</a:t>
            </a:r>
            <a:r>
              <a:rPr lang="en-US" sz="2200" b="1" dirty="0"/>
              <a:t>: US major TV networks</a:t>
            </a:r>
          </a:p>
          <a:p>
            <a:pPr lvl="1"/>
            <a:r>
              <a:rPr lang="en-CA" sz="2000" dirty="0">
                <a:hlinkClick r:id="rId2"/>
              </a:rPr>
              <a:t>Vanderbilt Television News Archive</a:t>
            </a:r>
            <a:endParaRPr lang="en-CA" sz="2000" dirty="0"/>
          </a:p>
          <a:p>
            <a:pPr lvl="2"/>
            <a:r>
              <a:rPr lang="en-CA" sz="1800" dirty="0"/>
              <a:t>CBS ABC NBC (from 1968), Fox (from 2004), CNN (from 1995</a:t>
            </a:r>
            <a:r>
              <a:rPr lang="en-CA" sz="1800" dirty="0" smtClean="0"/>
              <a:t>)</a:t>
            </a:r>
          </a:p>
          <a:p>
            <a:pPr lvl="2"/>
            <a:r>
              <a:rPr lang="en-CA" sz="1800" dirty="0" smtClean="0"/>
              <a:t>Not all are viewable due to copyright. Best to choose NBC or CNN</a:t>
            </a:r>
            <a:r>
              <a:rPr lang="en-CA" dirty="0"/>
              <a:t>.</a:t>
            </a:r>
            <a:endParaRPr lang="en-CA" dirty="0"/>
          </a:p>
          <a:p>
            <a:r>
              <a:rPr lang="en-CA" sz="2200" b="1" dirty="0"/>
              <a:t>Films</a:t>
            </a:r>
          </a:p>
          <a:p>
            <a:pPr lvl="1"/>
            <a:r>
              <a:rPr lang="en-CA" sz="2000" b="1" dirty="0"/>
              <a:t>Documentary films</a:t>
            </a:r>
          </a:p>
          <a:p>
            <a:pPr lvl="2"/>
            <a:r>
              <a:rPr lang="en-CA" sz="1800" dirty="0" err="1">
                <a:hlinkClick r:id="rId3"/>
              </a:rPr>
              <a:t>Docuseek</a:t>
            </a:r>
            <a:r>
              <a:rPr lang="en-CA" sz="1800" dirty="0">
                <a:hlinkClick r:id="rId3"/>
              </a:rPr>
              <a:t> Canadian Collection</a:t>
            </a:r>
            <a:r>
              <a:rPr lang="en-CA" sz="1800" dirty="0"/>
              <a:t> (until December 31, 2022)</a:t>
            </a:r>
          </a:p>
          <a:p>
            <a:pPr lvl="2"/>
            <a:r>
              <a:rPr lang="en-CA" sz="1800" dirty="0">
                <a:hlinkClick r:id="rId4"/>
              </a:rPr>
              <a:t>Ethnographic Video Online: Volumes I &amp; II: Foundational Films</a:t>
            </a:r>
            <a:endParaRPr lang="en-CA" sz="1800" dirty="0"/>
          </a:p>
          <a:p>
            <a:pPr lvl="2"/>
            <a:r>
              <a:rPr lang="en-CA" sz="1800" dirty="0" err="1" smtClean="0">
                <a:hlinkClick r:id="rId5"/>
              </a:rPr>
              <a:t>Kanopy</a:t>
            </a:r>
            <a:endParaRPr lang="en-CA" sz="1800" dirty="0" smtClean="0"/>
          </a:p>
          <a:p>
            <a:pPr lvl="1"/>
            <a:r>
              <a:rPr lang="en-CA" sz="2000" b="1" dirty="0" smtClean="0"/>
              <a:t>Feature Films</a:t>
            </a:r>
          </a:p>
          <a:p>
            <a:pPr lvl="2"/>
            <a:r>
              <a:rPr lang="en-CA" sz="1800" dirty="0" smtClean="0">
                <a:hlinkClick r:id="rId6"/>
              </a:rPr>
              <a:t>Audio </a:t>
            </a:r>
            <a:r>
              <a:rPr lang="en-CA" sz="1800" dirty="0" err="1" smtClean="0">
                <a:hlinkClick r:id="rId6"/>
              </a:rPr>
              <a:t>Ciné</a:t>
            </a:r>
            <a:r>
              <a:rPr lang="en-CA" sz="1800" dirty="0" smtClean="0">
                <a:hlinkClick r:id="rId6"/>
              </a:rPr>
              <a:t> Films </a:t>
            </a:r>
            <a:r>
              <a:rPr lang="en-CA" sz="1800" dirty="0" smtClean="0"/>
              <a:t>– major studios</a:t>
            </a:r>
          </a:p>
          <a:p>
            <a:pPr lvl="2"/>
            <a:r>
              <a:rPr lang="en-CA" sz="1800" dirty="0" smtClean="0">
                <a:hlinkClick r:id="rId7"/>
              </a:rPr>
              <a:t>Criterion on Demand </a:t>
            </a:r>
            <a:r>
              <a:rPr lang="en-CA" sz="1800" dirty="0" smtClean="0"/>
              <a:t>– major studios</a:t>
            </a:r>
          </a:p>
          <a:p>
            <a:pPr lvl="2"/>
            <a:r>
              <a:rPr lang="en-CA" sz="1800" dirty="0" smtClean="0">
                <a:hlinkClick r:id="rId8"/>
              </a:rPr>
              <a:t>Films on Demand: World Cinema Collection</a:t>
            </a:r>
            <a:endParaRPr lang="en-CA" sz="1800" dirty="0" smtClean="0"/>
          </a:p>
          <a:p>
            <a:pPr lvl="3"/>
            <a:r>
              <a:rPr lang="en-CA" sz="1600" dirty="0" smtClean="0"/>
              <a:t>International films</a:t>
            </a:r>
          </a:p>
          <a:p>
            <a:pPr lvl="2"/>
            <a:r>
              <a:rPr lang="en-CA" sz="1800" dirty="0" smtClean="0">
                <a:hlinkClick r:id="rId9"/>
              </a:rPr>
              <a:t>Films on Demand: Master Academic Collection</a:t>
            </a:r>
            <a:endParaRPr lang="en-CA" sz="1800" dirty="0" smtClean="0"/>
          </a:p>
          <a:p>
            <a:pPr lvl="3"/>
            <a:r>
              <a:rPr lang="en-CA" sz="1600" dirty="0" smtClean="0"/>
              <a:t>Documentary and feature films</a:t>
            </a:r>
            <a:endParaRPr lang="en-CA" sz="1600" dirty="0"/>
          </a:p>
        </p:txBody>
      </p:sp>
    </p:spTree>
    <p:extLst>
      <p:ext uri="{BB962C8B-B14F-4D97-AF65-F5344CB8AC3E}">
        <p14:creationId xmlns:p14="http://schemas.microsoft.com/office/powerpoint/2010/main" val="535083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DBD2-A548-46EA-A47E-4914755515C5}"/>
              </a:ext>
            </a:extLst>
          </p:cNvPr>
          <p:cNvSpPr>
            <a:spLocks noGrp="1"/>
          </p:cNvSpPr>
          <p:nvPr>
            <p:ph type="title"/>
          </p:nvPr>
        </p:nvSpPr>
        <p:spPr/>
        <p:txBody>
          <a:bodyPr/>
          <a:lstStyle/>
          <a:p>
            <a:r>
              <a:rPr lang="en-US"/>
              <a:t>US Government Documents</a:t>
            </a:r>
            <a:endParaRPr lang="en-CA"/>
          </a:p>
        </p:txBody>
      </p:sp>
      <p:sp>
        <p:nvSpPr>
          <p:cNvPr id="3" name="Content Placeholder 2">
            <a:extLst>
              <a:ext uri="{FF2B5EF4-FFF2-40B4-BE49-F238E27FC236}">
                <a16:creationId xmlns:a16="http://schemas.microsoft.com/office/drawing/2014/main" id="{AFE18374-BC22-43F0-8FEF-A56DAF84DBF4}"/>
              </a:ext>
            </a:extLst>
          </p:cNvPr>
          <p:cNvSpPr>
            <a:spLocks noGrp="1"/>
          </p:cNvSpPr>
          <p:nvPr>
            <p:ph idx="1"/>
          </p:nvPr>
        </p:nvSpPr>
        <p:spPr>
          <a:xfrm>
            <a:off x="680316" y="1052736"/>
            <a:ext cx="8134672" cy="6048672"/>
          </a:xfrm>
        </p:spPr>
        <p:txBody>
          <a:bodyPr/>
          <a:lstStyle/>
          <a:p>
            <a:r>
              <a:rPr lang="en-US" sz="2200" b="1" dirty="0"/>
              <a:t>Three branches</a:t>
            </a:r>
          </a:p>
          <a:p>
            <a:pPr lvl="1"/>
            <a:r>
              <a:rPr lang="en-US" sz="2000" dirty="0"/>
              <a:t>Executive branch (President and White House)</a:t>
            </a:r>
          </a:p>
          <a:p>
            <a:pPr lvl="1"/>
            <a:r>
              <a:rPr lang="en-US" sz="2000" dirty="0"/>
              <a:t>Legislative branch (Congress)</a:t>
            </a:r>
          </a:p>
          <a:p>
            <a:pPr lvl="1"/>
            <a:r>
              <a:rPr lang="en-US" sz="2000" dirty="0"/>
              <a:t>Judicial branch (Laws &amp; Courts)</a:t>
            </a:r>
          </a:p>
          <a:p>
            <a:r>
              <a:rPr lang="en-US" sz="2200" b="1" dirty="0"/>
              <a:t>Congressional Record</a:t>
            </a:r>
            <a:r>
              <a:rPr lang="en-US" sz="2200" dirty="0"/>
              <a:t> -- 3 sections for different years</a:t>
            </a:r>
          </a:p>
          <a:p>
            <a:pPr lvl="1"/>
            <a:r>
              <a:rPr lang="en-US" sz="2000" dirty="0">
                <a:hlinkClick r:id="rId2"/>
              </a:rPr>
              <a:t>Daily</a:t>
            </a:r>
            <a:r>
              <a:rPr lang="en-US" sz="2000" dirty="0"/>
              <a:t> (1994-2022)</a:t>
            </a:r>
          </a:p>
          <a:p>
            <a:pPr lvl="1"/>
            <a:r>
              <a:rPr lang="en-US" sz="2000" dirty="0">
                <a:hlinkClick r:id="rId3"/>
              </a:rPr>
              <a:t>Bound Edition</a:t>
            </a:r>
            <a:r>
              <a:rPr lang="en-US" sz="2000" dirty="0"/>
              <a:t> -- Archive (1873-2016)</a:t>
            </a:r>
          </a:p>
          <a:p>
            <a:pPr lvl="1"/>
            <a:r>
              <a:rPr lang="en-US" sz="2000" dirty="0">
                <a:hlinkClick r:id="rId4"/>
              </a:rPr>
              <a:t>Congressional Globe</a:t>
            </a:r>
            <a:r>
              <a:rPr lang="en-US" sz="2000" dirty="0"/>
              <a:t> (1833-1873)</a:t>
            </a:r>
          </a:p>
          <a:p>
            <a:r>
              <a:rPr lang="en-US" sz="2200" b="1" dirty="0"/>
              <a:t>Concordia Library: US Government Information</a:t>
            </a:r>
          </a:p>
          <a:p>
            <a:pPr lvl="1"/>
            <a:r>
              <a:rPr lang="en-US" sz="2000" b="1" dirty="0"/>
              <a:t>Access</a:t>
            </a:r>
            <a:r>
              <a:rPr lang="en-US" sz="2000" dirty="0"/>
              <a:t>: </a:t>
            </a:r>
            <a:r>
              <a:rPr lang="en-US" sz="2000" dirty="0">
                <a:hlinkClick r:id="rId5"/>
              </a:rPr>
              <a:t>https://library.concordia.ca/find/government/usa.php</a:t>
            </a:r>
            <a:endParaRPr lang="en-US" sz="2000" dirty="0"/>
          </a:p>
          <a:p>
            <a:pPr lvl="1"/>
            <a:r>
              <a:rPr lang="en-US" sz="2000" b="1" dirty="0"/>
              <a:t>See also</a:t>
            </a:r>
            <a:r>
              <a:rPr lang="en-US" sz="2000" dirty="0"/>
              <a:t>: </a:t>
            </a:r>
            <a:r>
              <a:rPr lang="en-US" sz="2000" dirty="0">
                <a:hlinkClick r:id="rId6"/>
              </a:rPr>
              <a:t>Browse all 3 branches, including federal Courts</a:t>
            </a:r>
            <a:endParaRPr lang="en-US" sz="2000" dirty="0"/>
          </a:p>
          <a:p>
            <a:pPr lvl="1"/>
            <a:r>
              <a:rPr lang="en-US" sz="2000" dirty="0"/>
              <a:t>Government sites and portal</a:t>
            </a:r>
          </a:p>
          <a:p>
            <a:pPr lvl="1"/>
            <a:r>
              <a:rPr lang="en-US" sz="2000" dirty="0"/>
              <a:t>Executive branch sites</a:t>
            </a:r>
          </a:p>
          <a:p>
            <a:pPr lvl="1"/>
            <a:r>
              <a:rPr lang="en-US" sz="2000" dirty="0"/>
              <a:t>Congressional sites</a:t>
            </a:r>
          </a:p>
          <a:p>
            <a:pPr lvl="1"/>
            <a:r>
              <a:rPr lang="en-US" sz="2000" dirty="0"/>
              <a:t>Law sites</a:t>
            </a:r>
            <a:endParaRPr lang="en-US" dirty="0"/>
          </a:p>
          <a:p>
            <a:pPr lvl="1"/>
            <a:endParaRPr lang="en-CA" dirty="0"/>
          </a:p>
        </p:txBody>
      </p:sp>
    </p:spTree>
    <p:extLst>
      <p:ext uri="{BB962C8B-B14F-4D97-AF65-F5344CB8AC3E}">
        <p14:creationId xmlns:p14="http://schemas.microsoft.com/office/powerpoint/2010/main" val="3374519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6F2350-1411-4E2A-92B9-C7413A8F5A72}"/>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Help is Available</a:t>
            </a:r>
          </a:p>
        </p:txBody>
      </p:sp>
      <p:sp>
        <p:nvSpPr>
          <p:cNvPr id="23555" name="Content Placeholder 2">
            <a:extLst>
              <a:ext uri="{FF2B5EF4-FFF2-40B4-BE49-F238E27FC236}">
                <a16:creationId xmlns:a16="http://schemas.microsoft.com/office/drawing/2014/main" id="{987825DE-BC07-4FCA-8F4C-69E00E26397B}"/>
              </a:ext>
            </a:extLst>
          </p:cNvPr>
          <p:cNvSpPr>
            <a:spLocks noGrp="1" noChangeArrowheads="1"/>
          </p:cNvSpPr>
          <p:nvPr>
            <p:ph idx="1"/>
          </p:nvPr>
        </p:nvSpPr>
        <p:spPr>
          <a:xfrm>
            <a:off x="704867" y="1104002"/>
            <a:ext cx="7772400" cy="5770563"/>
          </a:xfrm>
        </p:spPr>
        <p:txBody>
          <a:bodyPr/>
          <a:lstStyle/>
          <a:p>
            <a:r>
              <a:rPr lang="en-CA" altLang="en-US" dirty="0">
                <a:latin typeface="Arial" panose="020B0604020202020204" pitchFamily="34" charset="0"/>
                <a:ea typeface="ＭＳ Ｐゴシック" panose="020B0600070205080204" pitchFamily="34" charset="-128"/>
                <a:hlinkClick r:id="rId2"/>
              </a:rPr>
              <a:t>Library website: help &amp; how-to</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3"/>
              </a:rPr>
              <a:t>History subject guide</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4"/>
              </a:rPr>
              <a:t>Chicago citation style guides</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5"/>
              </a:rPr>
              <a:t>Chicago Manual of Style </a:t>
            </a:r>
            <a:r>
              <a:rPr lang="en-CA" altLang="en-US" dirty="0">
                <a:latin typeface="Arial" panose="020B0604020202020204" pitchFamily="34" charset="0"/>
                <a:ea typeface="ＭＳ Ｐゴシック" panose="020B0600070205080204" pitchFamily="34" charset="-128"/>
              </a:rPr>
              <a:t>(full text online)</a:t>
            </a:r>
          </a:p>
          <a:p>
            <a:r>
              <a:rPr lang="en-CA" altLang="en-US" dirty="0">
                <a:latin typeface="Arial" panose="020B0604020202020204" pitchFamily="34" charset="0"/>
                <a:ea typeface="ＭＳ Ｐゴシック" panose="020B0600070205080204" pitchFamily="34" charset="-128"/>
                <a:hlinkClick r:id="rId6"/>
              </a:rPr>
              <a:t>Ask Us</a:t>
            </a:r>
            <a:endParaRPr lang="en-CA" altLang="en-US" dirty="0">
              <a:latin typeface="Arial" panose="020B0604020202020204" pitchFamily="34" charset="0"/>
              <a:ea typeface="ＭＳ Ｐゴシック" panose="020B0600070205080204" pitchFamily="34" charset="-128"/>
            </a:endParaRPr>
          </a:p>
          <a:p>
            <a:pPr lvl="1">
              <a:spcBef>
                <a:spcPct val="0"/>
              </a:spcBef>
            </a:pPr>
            <a:r>
              <a:rPr lang="en-CA" altLang="en-US" sz="2000" dirty="0">
                <a:latin typeface="Arial" panose="020B0604020202020204" pitchFamily="34" charset="0"/>
                <a:ea typeface="ＭＳ Ｐゴシック" panose="020B0600070205080204" pitchFamily="34" charset="-128"/>
              </a:rPr>
              <a:t>E-mail form</a:t>
            </a:r>
          </a:p>
          <a:p>
            <a:pPr lvl="1">
              <a:spcBef>
                <a:spcPct val="0"/>
              </a:spcBef>
            </a:pPr>
            <a:r>
              <a:rPr lang="en-CA" altLang="en-US" sz="2000" dirty="0">
                <a:latin typeface="Arial" panose="020B0604020202020204" pitchFamily="34" charset="0"/>
                <a:ea typeface="ＭＳ Ｐゴシック" panose="020B0600070205080204" pitchFamily="34" charset="-128"/>
              </a:rPr>
              <a:t>Chat with our staff</a:t>
            </a:r>
          </a:p>
          <a:p>
            <a:r>
              <a:rPr lang="en-CA" altLang="en-US" b="1" dirty="0">
                <a:latin typeface="Arial" panose="020B0604020202020204" pitchFamily="34" charset="0"/>
                <a:ea typeface="ＭＳ Ｐゴシック" panose="020B0600070205080204" pitchFamily="34" charset="-128"/>
              </a:rPr>
              <a:t>Ask Vince: </a:t>
            </a:r>
          </a:p>
          <a:p>
            <a:pPr lvl="1"/>
            <a:r>
              <a:rPr lang="en-CA" altLang="en-US" sz="2000" dirty="0">
                <a:latin typeface="Arial" panose="020B0604020202020204" pitchFamily="34" charset="0"/>
                <a:ea typeface="ＭＳ Ｐゴシック" panose="020B0600070205080204" pitchFamily="34" charset="-128"/>
                <a:hlinkClick r:id="rId7"/>
              </a:rPr>
              <a:t>vince.graziano@concordia.ca</a:t>
            </a:r>
            <a:endParaRPr lang="en-CA" altLang="en-US" sz="2000" dirty="0">
              <a:latin typeface="Arial" panose="020B0604020202020204" pitchFamily="34" charset="0"/>
              <a:ea typeface="ＭＳ Ｐゴシック" panose="020B0600070205080204" pitchFamily="34" charset="-128"/>
            </a:endParaRPr>
          </a:p>
          <a:p>
            <a:pPr lvl="1"/>
            <a:r>
              <a:rPr lang="en-CA" altLang="en-US" sz="2000" dirty="0">
                <a:latin typeface="Arial" panose="020B0604020202020204" pitchFamily="34" charset="0"/>
                <a:ea typeface="ＭＳ Ｐゴシック" panose="020B0600070205080204" pitchFamily="34" charset="-128"/>
              </a:rPr>
              <a:t>When sending an email, please state your name and the course (HIST 200 9/11)</a:t>
            </a:r>
          </a:p>
          <a:p>
            <a:pPr lvl="1"/>
            <a:r>
              <a:rPr lang="en-CA" altLang="en-US" sz="2000" dirty="0">
                <a:latin typeface="Arial" panose="020B0604020202020204" pitchFamily="34" charset="0"/>
                <a:ea typeface="ＭＳ Ｐゴシック" panose="020B0600070205080204" pitchFamily="34" charset="-128"/>
              </a:rPr>
              <a:t>Responses via </a:t>
            </a:r>
            <a:r>
              <a:rPr lang="en-CA" altLang="en-US" sz="2000" dirty="0" smtClean="0">
                <a:latin typeface="Arial" panose="020B0604020202020204" pitchFamily="34" charset="0"/>
                <a:ea typeface="ＭＳ Ｐゴシック" panose="020B0600070205080204" pitchFamily="34" charset="-128"/>
              </a:rPr>
              <a:t>email are possible</a:t>
            </a:r>
            <a:endParaRPr lang="en-CA" altLang="en-US" sz="2000" dirty="0">
              <a:latin typeface="Arial" panose="020B0604020202020204" pitchFamily="34" charset="0"/>
              <a:ea typeface="ＭＳ Ｐゴシック" panose="020B0600070205080204" pitchFamily="34" charset="-128"/>
            </a:endParaRPr>
          </a:p>
          <a:p>
            <a:pPr lvl="1"/>
            <a:r>
              <a:rPr lang="en-CA" altLang="en-US" sz="2000" dirty="0">
                <a:latin typeface="Arial" panose="020B0604020202020204" pitchFamily="34" charset="0"/>
                <a:ea typeface="ＭＳ Ｐゴシック" panose="020B0600070205080204" pitchFamily="34" charset="-128"/>
              </a:rPr>
              <a:t>Office hours: by </a:t>
            </a:r>
            <a:r>
              <a:rPr lang="en-CA" altLang="en-US" sz="2000" dirty="0" smtClean="0">
                <a:latin typeface="Arial" panose="020B0604020202020204" pitchFamily="34" charset="0"/>
                <a:ea typeface="ＭＳ Ｐゴシック" panose="020B0600070205080204" pitchFamily="34" charset="-128"/>
              </a:rPr>
              <a:t>appointment, </a:t>
            </a:r>
            <a:r>
              <a:rPr lang="en-CA" altLang="en-US" sz="2000" dirty="0">
                <a:latin typeface="Arial" panose="020B0604020202020204" pitchFamily="34" charset="0"/>
                <a:ea typeface="ＭＳ Ｐゴシック" panose="020B0600070205080204" pitchFamily="34" charset="-128"/>
              </a:rPr>
              <a:t>in-person or on ZOOM</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85617805"/>
      </p:ext>
    </p:extLst>
  </p:cSld>
  <p:clrMapOvr>
    <a:masterClrMapping/>
  </p:clrMapOvr>
  <p:transition spd="slow" advTm="492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a:extLst>
              <a:ext uri="{FF2B5EF4-FFF2-40B4-BE49-F238E27FC236}">
                <a16:creationId xmlns:a16="http://schemas.microsoft.com/office/drawing/2014/main" id="{B8984947-E82A-42C5-9236-6B6911B2580B}"/>
              </a:ext>
            </a:extLst>
          </p:cNvPr>
          <p:cNvSpPr>
            <a:spLocks noGrp="1"/>
          </p:cNvSpPr>
          <p:nvPr>
            <p:ph type="title"/>
          </p:nvPr>
        </p:nvSpPr>
        <p:spPr/>
        <p:txBody>
          <a:bodyPr/>
          <a:lstStyle/>
          <a:p>
            <a:pPr eaLnBrk="1" hangingPunct="1"/>
            <a:r>
              <a:rPr lang="en-US" altLang="en-US">
                <a:latin typeface="Arial Bold" panose="020B0704020202020204" pitchFamily="34" charset="0"/>
                <a:ea typeface="ＭＳ Ｐゴシック" panose="020B0600070205080204" pitchFamily="34" charset="-128"/>
              </a:rPr>
              <a:t>Workshop Outline</a:t>
            </a:r>
          </a:p>
        </p:txBody>
      </p:sp>
      <p:sp>
        <p:nvSpPr>
          <p:cNvPr id="7171" name="Content Placeholder 10">
            <a:extLst>
              <a:ext uri="{FF2B5EF4-FFF2-40B4-BE49-F238E27FC236}">
                <a16:creationId xmlns:a16="http://schemas.microsoft.com/office/drawing/2014/main" id="{BF4CF5AA-E3C2-463D-A35A-424869866A77}"/>
              </a:ext>
            </a:extLst>
          </p:cNvPr>
          <p:cNvSpPr>
            <a:spLocks noGrp="1"/>
          </p:cNvSpPr>
          <p:nvPr>
            <p:ph idx="1"/>
          </p:nvPr>
        </p:nvSpPr>
        <p:spPr>
          <a:xfrm>
            <a:off x="755576" y="1412776"/>
            <a:ext cx="7772400" cy="4772744"/>
          </a:xfrm>
        </p:spPr>
        <p:txBody>
          <a:bodyPr/>
          <a:lstStyle/>
          <a:p>
            <a:pPr eaLnBrk="1" hangingPunct="1"/>
            <a:r>
              <a:rPr lang="en-US" altLang="en-US" b="1" dirty="0">
                <a:latin typeface="Arial" panose="020B0604020202020204" pitchFamily="34" charset="0"/>
                <a:ea typeface="ＭＳ Ｐゴシック" panose="020B0600070205080204" pitchFamily="34" charset="-128"/>
              </a:rPr>
              <a:t>Books and articles in Sofia</a:t>
            </a:r>
          </a:p>
          <a:p>
            <a:pPr eaLnBrk="1" hangingPunct="1"/>
            <a:r>
              <a:rPr lang="en-US" altLang="en-US" b="1" dirty="0">
                <a:latin typeface="Arial" panose="020B0604020202020204" pitchFamily="34" charset="0"/>
                <a:ea typeface="ＭＳ Ｐゴシック" panose="020B0600070205080204" pitchFamily="34" charset="-128"/>
              </a:rPr>
              <a:t>Journal articles in History databases</a:t>
            </a:r>
          </a:p>
          <a:p>
            <a:pPr lvl="1" eaLnBrk="1" hangingPunct="1"/>
            <a:r>
              <a:rPr lang="en-US" altLang="en-US" i="1" dirty="0">
                <a:latin typeface="Arial" panose="020B0604020202020204" pitchFamily="34" charset="0"/>
                <a:ea typeface="ＭＳ Ｐゴシック" panose="020B0600070205080204" pitchFamily="34" charset="-128"/>
              </a:rPr>
              <a:t>America: History &amp; Life</a:t>
            </a:r>
          </a:p>
          <a:p>
            <a:pPr lvl="1" eaLnBrk="1" hangingPunct="1"/>
            <a:r>
              <a:rPr lang="en-US" altLang="en-US" i="1" dirty="0">
                <a:latin typeface="Arial" panose="020B0604020202020204" pitchFamily="34" charset="0"/>
                <a:ea typeface="ＭＳ Ｐゴシック" panose="020B0600070205080204" pitchFamily="34" charset="-128"/>
              </a:rPr>
              <a:t>Historical Abstracts</a:t>
            </a:r>
          </a:p>
          <a:p>
            <a:pPr eaLnBrk="1" hangingPunct="1"/>
            <a:r>
              <a:rPr lang="en-US" altLang="en-US" b="1" dirty="0">
                <a:latin typeface="Arial" panose="020B0604020202020204" pitchFamily="34" charset="0"/>
                <a:ea typeface="ＭＳ Ｐゴシック" panose="020B0600070205080204" pitchFamily="34" charset="-128"/>
              </a:rPr>
              <a:t>Primary sources</a:t>
            </a:r>
            <a:r>
              <a:rPr lang="en-US" altLang="en-US" dirty="0">
                <a:latin typeface="Arial" panose="020B0604020202020204" pitchFamily="34" charset="0"/>
                <a:ea typeface="ＭＳ Ｐゴシック" panose="020B0600070205080204" pitchFamily="34" charset="-128"/>
              </a:rPr>
              <a:t>:</a:t>
            </a:r>
          </a:p>
          <a:p>
            <a:pPr lvl="1" eaLnBrk="1" hangingPunct="1"/>
            <a:r>
              <a:rPr lang="en-US" altLang="en-US" dirty="0">
                <a:latin typeface="Arial" panose="020B0604020202020204" pitchFamily="34" charset="0"/>
                <a:ea typeface="ＭＳ Ｐゴシック" panose="020B0600070205080204" pitchFamily="34" charset="-128"/>
              </a:rPr>
              <a:t>What are primary sources?</a:t>
            </a:r>
          </a:p>
          <a:p>
            <a:pPr lvl="1" eaLnBrk="1" hangingPunct="1"/>
            <a:r>
              <a:rPr lang="en-US" altLang="en-US" dirty="0">
                <a:latin typeface="Arial" panose="020B0604020202020204" pitchFamily="34" charset="0"/>
                <a:ea typeface="ＭＳ Ｐゴシック" panose="020B0600070205080204" pitchFamily="34" charset="-128"/>
              </a:rPr>
              <a:t>Evaluating primary sources</a:t>
            </a:r>
          </a:p>
          <a:p>
            <a:pPr lvl="1" eaLnBrk="1" hangingPunct="1"/>
            <a:r>
              <a:rPr lang="en-US" altLang="en-US" dirty="0">
                <a:latin typeface="Arial" panose="020B0604020202020204" pitchFamily="34" charset="0"/>
                <a:ea typeface="ＭＳ Ｐゴシック" panose="020B0600070205080204" pitchFamily="34" charset="-128"/>
              </a:rPr>
              <a:t>Resources in Sofia</a:t>
            </a:r>
          </a:p>
          <a:p>
            <a:pPr lvl="1" eaLnBrk="1" hangingPunct="1"/>
            <a:r>
              <a:rPr lang="en-US" altLang="en-US" dirty="0">
                <a:latin typeface="Arial" panose="020B0604020202020204" pitchFamily="34" charset="0"/>
                <a:ea typeface="ＭＳ Ｐゴシック" panose="020B0600070205080204" pitchFamily="34" charset="-128"/>
              </a:rPr>
              <a:t>Newspapers</a:t>
            </a:r>
          </a:p>
          <a:p>
            <a:pPr lvl="1" eaLnBrk="1" hangingPunct="1"/>
            <a:r>
              <a:rPr lang="en-US" altLang="en-US" dirty="0">
                <a:latin typeface="Arial" panose="020B0604020202020204" pitchFamily="34" charset="0"/>
                <a:ea typeface="ＭＳ Ｐゴシック" panose="020B0600070205080204" pitchFamily="34" charset="-128"/>
              </a:rPr>
              <a:t>Videos &amp; Films</a:t>
            </a:r>
          </a:p>
          <a:p>
            <a:pPr lvl="1" eaLnBrk="1" hangingPunct="1"/>
            <a:r>
              <a:rPr lang="en-US" altLang="en-US" dirty="0">
                <a:latin typeface="Arial" panose="020B0604020202020204" pitchFamily="34" charset="0"/>
                <a:ea typeface="ＭＳ Ｐゴシック" panose="020B0600070205080204" pitchFamily="34" charset="-128"/>
              </a:rPr>
              <a:t>Government Documents</a:t>
            </a:r>
          </a:p>
          <a:p>
            <a:pPr lvl="1"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183393-A306-4F29-BEC3-12FA54388D4A}"/>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Books and articles in Sofia</a:t>
            </a:r>
          </a:p>
        </p:txBody>
      </p:sp>
      <p:sp>
        <p:nvSpPr>
          <p:cNvPr id="9219" name="Content Placeholder 2">
            <a:extLst>
              <a:ext uri="{FF2B5EF4-FFF2-40B4-BE49-F238E27FC236}">
                <a16:creationId xmlns:a16="http://schemas.microsoft.com/office/drawing/2014/main" id="{584CD340-423F-4BFE-A186-ADCC13D0D4DA}"/>
              </a:ext>
            </a:extLst>
          </p:cNvPr>
          <p:cNvSpPr>
            <a:spLocks noGrp="1" noChangeArrowheads="1"/>
          </p:cNvSpPr>
          <p:nvPr>
            <p:ph idx="1"/>
          </p:nvPr>
        </p:nvSpPr>
        <p:spPr>
          <a:xfrm>
            <a:off x="827584" y="1052736"/>
            <a:ext cx="8064896" cy="5616624"/>
          </a:xfrm>
        </p:spPr>
        <p:txBody>
          <a:bodyPr/>
          <a:lstStyle/>
          <a:p>
            <a:r>
              <a:rPr lang="en-CA" altLang="en-US" b="1" dirty="0">
                <a:latin typeface="Arial" panose="020B0604020202020204" pitchFamily="34" charset="0"/>
                <a:ea typeface="ＭＳ Ｐゴシック" panose="020B0600070205080204" pitchFamily="34" charset="-128"/>
              </a:rPr>
              <a:t>Sofia Discovery Tool</a:t>
            </a:r>
            <a:r>
              <a:rPr lang="en-CA" altLang="en-US" dirty="0">
                <a:latin typeface="Arial" panose="020B0604020202020204" pitchFamily="34" charset="0"/>
                <a:ea typeface="ＭＳ Ｐゴシック" panose="020B0600070205080204" pitchFamily="34" charset="-128"/>
              </a:rPr>
              <a:t> is used in all Quebec University Libraries</a:t>
            </a:r>
          </a:p>
          <a:p>
            <a:pPr lvl="1"/>
            <a:r>
              <a:rPr lang="en-CA" altLang="en-US" dirty="0">
                <a:latin typeface="Arial" panose="020B0604020202020204" pitchFamily="34" charset="0"/>
                <a:ea typeface="ＭＳ Ｐゴシック" panose="020B0600070205080204" pitchFamily="34" charset="-128"/>
              </a:rPr>
              <a:t>Can be a starting point for library research</a:t>
            </a:r>
          </a:p>
          <a:p>
            <a:pPr lvl="1"/>
            <a:r>
              <a:rPr lang="en-CA" altLang="en-US" dirty="0">
                <a:latin typeface="Arial" panose="020B0604020202020204" pitchFamily="34" charset="0"/>
                <a:ea typeface="ＭＳ Ｐゴシック" panose="020B0600070205080204" pitchFamily="34" charset="-128"/>
              </a:rPr>
              <a:t>Ability to search local library (default), QC libraries, and libraries worldwide</a:t>
            </a:r>
          </a:p>
          <a:p>
            <a:r>
              <a:rPr lang="en-CA" altLang="en-US" b="1" dirty="0">
                <a:latin typeface="Arial" panose="020B0604020202020204" pitchFamily="34" charset="0"/>
                <a:ea typeface="ＭＳ Ｐゴシック" panose="020B0600070205080204" pitchFamily="34" charset="-128"/>
              </a:rPr>
              <a:t>Catalogue</a:t>
            </a:r>
            <a:r>
              <a:rPr lang="en-CA" altLang="en-US" dirty="0">
                <a:latin typeface="Arial" panose="020B0604020202020204" pitchFamily="34" charset="0"/>
                <a:ea typeface="ＭＳ Ｐゴシック" panose="020B0600070205080204" pitchFamily="34" charset="-128"/>
              </a:rPr>
              <a:t> includes all electronic and physical books, videos etc available at Concordia Library</a:t>
            </a:r>
          </a:p>
          <a:p>
            <a:r>
              <a:rPr lang="en-CA" altLang="en-US" b="1" dirty="0">
                <a:latin typeface="Arial" panose="020B0604020202020204" pitchFamily="34" charset="0"/>
                <a:ea typeface="ＭＳ Ｐゴシック" panose="020B0600070205080204" pitchFamily="34" charset="-128"/>
              </a:rPr>
              <a:t>Discovery service</a:t>
            </a:r>
            <a:r>
              <a:rPr lang="en-CA" altLang="en-US" dirty="0">
                <a:latin typeface="Arial" panose="020B0604020202020204" pitchFamily="34" charset="0"/>
                <a:ea typeface="ＭＳ Ｐゴシック" panose="020B0600070205080204" pitchFamily="34" charset="-128"/>
              </a:rPr>
              <a:t> includes all full-text articles to which Concordia has access</a:t>
            </a:r>
          </a:p>
          <a:p>
            <a:r>
              <a:rPr lang="en-CA" altLang="en-US" b="1" dirty="0">
                <a:latin typeface="Arial" panose="020B0604020202020204" pitchFamily="34" charset="0"/>
                <a:ea typeface="ＭＳ Ｐゴシック" panose="020B0600070205080204" pitchFamily="34" charset="-128"/>
              </a:rPr>
              <a:t>Interlibrary Loan </a:t>
            </a:r>
            <a:r>
              <a:rPr lang="en-CA" altLang="en-US" dirty="0">
                <a:latin typeface="Arial" panose="020B0604020202020204" pitchFamily="34" charset="0"/>
                <a:ea typeface="ＭＳ Ｐゴシック" panose="020B0600070205080204" pitchFamily="34" charset="-128"/>
              </a:rPr>
              <a:t>and </a:t>
            </a:r>
            <a:r>
              <a:rPr lang="en-CA" altLang="en-US" b="1" dirty="0">
                <a:latin typeface="Arial" panose="020B0604020202020204" pitchFamily="34" charset="0"/>
                <a:ea typeface="ＭＳ Ｐゴシック" panose="020B0600070205080204" pitchFamily="34" charset="-128"/>
              </a:rPr>
              <a:t>Article/Chapter Scan</a:t>
            </a:r>
            <a:r>
              <a:rPr lang="en-CA" altLang="en-US" dirty="0">
                <a:latin typeface="Arial" panose="020B0604020202020204" pitchFamily="34" charset="0"/>
                <a:ea typeface="ＭＳ Ｐゴシック" panose="020B0600070205080204" pitchFamily="34" charset="-128"/>
              </a:rPr>
              <a:t> built in</a:t>
            </a:r>
          </a:p>
          <a:p>
            <a:r>
              <a:rPr lang="en-CA" altLang="en-US" dirty="0">
                <a:latin typeface="Arial" panose="020B0604020202020204" pitchFamily="34" charset="0"/>
                <a:ea typeface="ＭＳ Ｐゴシック" panose="020B0600070205080204" pitchFamily="34" charset="-128"/>
              </a:rPr>
              <a:t>Does </a:t>
            </a:r>
            <a:r>
              <a:rPr lang="en-CA" altLang="en-US" b="1" u="sng" dirty="0">
                <a:latin typeface="Arial" panose="020B0604020202020204" pitchFamily="34" charset="0"/>
                <a:ea typeface="ＭＳ Ｐゴシック" panose="020B0600070205080204" pitchFamily="34" charset="-128"/>
              </a:rPr>
              <a:t>NOT</a:t>
            </a:r>
            <a:r>
              <a:rPr lang="en-CA" altLang="en-US" dirty="0">
                <a:latin typeface="Arial" panose="020B0604020202020204" pitchFamily="34" charset="0"/>
                <a:ea typeface="ＭＳ Ｐゴシック" panose="020B0600070205080204" pitchFamily="34" charset="-128"/>
              </a:rPr>
              <a:t> replace databases</a:t>
            </a:r>
          </a:p>
          <a:p>
            <a:r>
              <a:rPr lang="en-CA" altLang="en-US" b="1" dirty="0">
                <a:latin typeface="Arial" panose="020B0604020202020204" pitchFamily="34" charset="0"/>
                <a:ea typeface="ＭＳ Ｐゴシック" panose="020B0600070205080204" pitchFamily="34" charset="-128"/>
              </a:rPr>
              <a:t>Introductory Video</a:t>
            </a:r>
            <a:r>
              <a:rPr lang="en-CA" altLang="en-US" dirty="0">
                <a:latin typeface="Arial" panose="020B0604020202020204" pitchFamily="34" charset="0"/>
                <a:ea typeface="ＭＳ Ｐゴシック" panose="020B0600070205080204" pitchFamily="34" charset="-128"/>
              </a:rPr>
              <a:t>:</a:t>
            </a:r>
            <a:endParaRPr lang="en-CA" altLang="en-US" b="1" dirty="0">
              <a:latin typeface="Arial" panose="020B0604020202020204" pitchFamily="34" charset="0"/>
              <a:ea typeface="ＭＳ Ｐゴシック" panose="020B0600070205080204" pitchFamily="34" charset="-128"/>
            </a:endParaRPr>
          </a:p>
          <a:p>
            <a:pPr lvl="1"/>
            <a:r>
              <a:rPr lang="en-CA" altLang="en-US" dirty="0">
                <a:latin typeface="Arial" panose="020B0604020202020204" pitchFamily="34" charset="0"/>
                <a:ea typeface="ＭＳ Ｐゴシック" panose="020B0600070205080204" pitchFamily="34" charset="-128"/>
                <a:hlinkClick r:id="rId2"/>
              </a:rPr>
              <a:t>Searching Sofia</a:t>
            </a:r>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81290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3345B3F-46AB-4F6A-B453-7FD41B9D27D0}"/>
              </a:ext>
            </a:extLst>
          </p:cNvPr>
          <p:cNvSpPr>
            <a:spLocks noGrp="1" noChangeArrowheads="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Journals</a:t>
            </a:r>
          </a:p>
        </p:txBody>
      </p:sp>
      <p:sp>
        <p:nvSpPr>
          <p:cNvPr id="10243" name="Content Placeholder 2">
            <a:extLst>
              <a:ext uri="{FF2B5EF4-FFF2-40B4-BE49-F238E27FC236}">
                <a16:creationId xmlns:a16="http://schemas.microsoft.com/office/drawing/2014/main" id="{A44055D4-50F0-4A3E-AD58-0A783007B831}"/>
              </a:ext>
            </a:extLst>
          </p:cNvPr>
          <p:cNvSpPr>
            <a:spLocks noGrp="1" noChangeArrowheads="1"/>
          </p:cNvSpPr>
          <p:nvPr>
            <p:ph idx="1"/>
          </p:nvPr>
        </p:nvSpPr>
        <p:spPr>
          <a:xfrm>
            <a:off x="685800" y="1125538"/>
            <a:ext cx="7772400" cy="5351462"/>
          </a:xfrm>
        </p:spPr>
        <p:txBody>
          <a:bodyPr/>
          <a:lstStyle/>
          <a:p>
            <a:r>
              <a:rPr lang="en-CA" altLang="en-US" sz="2000" b="1" dirty="0">
                <a:latin typeface="Arial" panose="020B0604020202020204" pitchFamily="34" charset="0"/>
                <a:ea typeface="ＭＳ Ｐゴシック" panose="020B0600070205080204" pitchFamily="34" charset="-128"/>
              </a:rPr>
              <a:t>Collections with substantial humanities content</a:t>
            </a:r>
            <a:r>
              <a:rPr lang="en-CA" altLang="en-US" sz="2000" dirty="0">
                <a:latin typeface="Arial" panose="020B0604020202020204" pitchFamily="34" charset="0"/>
                <a:ea typeface="ＭＳ Ｐゴシック" panose="020B0600070205080204" pitchFamily="34" charset="-128"/>
              </a:rPr>
              <a:t>:</a:t>
            </a:r>
          </a:p>
          <a:p>
            <a:pPr lvl="1"/>
            <a:r>
              <a:rPr lang="en-CA" altLang="en-US" sz="1800" dirty="0">
                <a:solidFill>
                  <a:schemeClr val="tx2"/>
                </a:solidFill>
                <a:latin typeface="Arial" panose="020B0604020202020204" pitchFamily="34" charset="0"/>
                <a:ea typeface="ＭＳ Ｐゴシック" panose="020B0600070205080204" pitchFamily="34" charset="-128"/>
              </a:rPr>
              <a:t>Project MUSE (Recent issues)</a:t>
            </a:r>
          </a:p>
          <a:p>
            <a:pPr lvl="1"/>
            <a:r>
              <a:rPr lang="en-CA" altLang="en-US" sz="1800" dirty="0">
                <a:solidFill>
                  <a:schemeClr val="tx2"/>
                </a:solidFill>
                <a:latin typeface="Arial" panose="020B0604020202020204" pitchFamily="34" charset="0"/>
                <a:ea typeface="ＭＳ Ｐゴシック" panose="020B0600070205080204" pitchFamily="34" charset="-128"/>
              </a:rPr>
              <a:t>JSTOR (Older issues)</a:t>
            </a:r>
          </a:p>
          <a:p>
            <a:pPr lvl="1"/>
            <a:r>
              <a:rPr lang="en-CA" altLang="en-US" sz="1800" dirty="0">
                <a:solidFill>
                  <a:schemeClr val="tx2"/>
                </a:solidFill>
                <a:latin typeface="Arial" panose="020B0604020202020204" pitchFamily="34" charset="0"/>
                <a:ea typeface="ＭＳ Ｐゴシック" panose="020B0600070205080204" pitchFamily="34" charset="-128"/>
              </a:rPr>
              <a:t>Oxford Journals (recent and archive)</a:t>
            </a:r>
          </a:p>
          <a:p>
            <a:pPr lvl="1"/>
            <a:r>
              <a:rPr lang="en-CA" altLang="en-US" sz="1800" dirty="0">
                <a:solidFill>
                  <a:schemeClr val="tx2"/>
                </a:solidFill>
                <a:latin typeface="Arial" panose="020B0604020202020204" pitchFamily="34" charset="0"/>
                <a:ea typeface="ＭＳ Ｐゴシック" panose="020B0600070205080204" pitchFamily="34" charset="-128"/>
              </a:rPr>
              <a:t>Taylor &amp; Francis (Routledge)</a:t>
            </a:r>
          </a:p>
          <a:p>
            <a:pPr lvl="1"/>
            <a:r>
              <a:rPr lang="en-CA" altLang="en-US" sz="1800" dirty="0">
                <a:solidFill>
                  <a:schemeClr val="tx2"/>
                </a:solidFill>
                <a:latin typeface="Arial" panose="020B0604020202020204" pitchFamily="34" charset="0"/>
                <a:ea typeface="ＭＳ Ｐゴシック" panose="020B0600070205080204" pitchFamily="34" charset="-128"/>
              </a:rPr>
              <a:t>Academic Search Complete (EBSCO)</a:t>
            </a:r>
          </a:p>
          <a:p>
            <a:pPr lvl="1"/>
            <a:r>
              <a:rPr lang="en-US" altLang="en-US" sz="1800" dirty="0">
                <a:solidFill>
                  <a:schemeClr val="tx2"/>
                </a:solidFill>
                <a:latin typeface="Arial" panose="020B0604020202020204" pitchFamily="34" charset="0"/>
                <a:ea typeface="ＭＳ Ｐゴシック" panose="020B0600070205080204" pitchFamily="34" charset="-128"/>
              </a:rPr>
              <a:t>ProQuest Central</a:t>
            </a:r>
            <a:endParaRPr lang="en-CA" altLang="en-US" sz="1800" dirty="0">
              <a:solidFill>
                <a:schemeClr val="tx2"/>
              </a:solidFill>
              <a:latin typeface="Arial" panose="020B0604020202020204" pitchFamily="34" charset="0"/>
              <a:ea typeface="ＭＳ Ｐゴシック" panose="020B0600070205080204" pitchFamily="34" charset="-128"/>
            </a:endParaRPr>
          </a:p>
          <a:p>
            <a:pPr lvl="1"/>
            <a:r>
              <a:rPr lang="en-US" altLang="en-US" sz="1800" dirty="0">
                <a:solidFill>
                  <a:schemeClr val="tx2"/>
                </a:solidFill>
                <a:latin typeface="Arial" panose="020B0604020202020204" pitchFamily="34" charset="0"/>
                <a:ea typeface="ＭＳ Ｐゴシック" panose="020B0600070205080204" pitchFamily="34" charset="-128"/>
              </a:rPr>
              <a:t>British Periodicals I and II (1681-1939)</a:t>
            </a:r>
          </a:p>
          <a:p>
            <a:pPr lvl="1"/>
            <a:r>
              <a:rPr lang="en-US" altLang="en-US" sz="1800" dirty="0">
                <a:solidFill>
                  <a:schemeClr val="tx2"/>
                </a:solidFill>
                <a:latin typeface="Arial" panose="020B0604020202020204" pitchFamily="34" charset="0"/>
                <a:ea typeface="ＭＳ Ｐゴシック" panose="020B0600070205080204" pitchFamily="34" charset="-128"/>
              </a:rPr>
              <a:t>American Periodicals (1741-1940)</a:t>
            </a:r>
          </a:p>
          <a:p>
            <a:pPr lvl="1"/>
            <a:r>
              <a:rPr lang="en-US" altLang="en-US" sz="1800" dirty="0">
                <a:solidFill>
                  <a:schemeClr val="tx2"/>
                </a:solidFill>
                <a:latin typeface="Arial" panose="020B0604020202020204" pitchFamily="34" charset="0"/>
                <a:ea typeface="ＭＳ Ｐゴシック" panose="020B0600070205080204" pitchFamily="34" charset="-128"/>
              </a:rPr>
              <a:t>Periodicals Archive Online (1802-2000)</a:t>
            </a:r>
            <a:endParaRPr lang="en-CA" altLang="en-US" sz="1800" dirty="0">
              <a:solidFill>
                <a:schemeClr val="tx2"/>
              </a:solidFill>
              <a:latin typeface="Arial" panose="020B0604020202020204" pitchFamily="34" charset="0"/>
              <a:ea typeface="ＭＳ Ｐゴシック" panose="020B0600070205080204" pitchFamily="34" charset="-128"/>
            </a:endParaRPr>
          </a:p>
          <a:p>
            <a:pPr lvl="1"/>
            <a:r>
              <a:rPr lang="en-CA" altLang="en-US" sz="1800" dirty="0">
                <a:solidFill>
                  <a:schemeClr val="tx2"/>
                </a:solidFill>
                <a:latin typeface="Arial" panose="020B0604020202020204" pitchFamily="34" charset="0"/>
                <a:ea typeface="ＭＳ Ｐゴシック" panose="020B0600070205080204" pitchFamily="34" charset="-128"/>
              </a:rPr>
              <a:t>Many other electronic journal collections </a:t>
            </a:r>
          </a:p>
        </p:txBody>
      </p:sp>
      <p:pic>
        <p:nvPicPr>
          <p:cNvPr id="10245" name="Picture 3">
            <a:extLst>
              <a:ext uri="{FF2B5EF4-FFF2-40B4-BE49-F238E27FC236}">
                <a16:creationId xmlns:a16="http://schemas.microsoft.com/office/drawing/2014/main" id="{6A9CB58B-0AA8-4850-93DE-F8D166A0A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863850"/>
            <a:ext cx="66516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4">
            <a:extLst>
              <a:ext uri="{FF2B5EF4-FFF2-40B4-BE49-F238E27FC236}">
                <a16:creationId xmlns:a16="http://schemas.microsoft.com/office/drawing/2014/main" id="{54F3DA39-3F72-4EE3-B879-1AD40E2B5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2876550"/>
            <a:ext cx="66516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a:extLst>
              <a:ext uri="{FF2B5EF4-FFF2-40B4-BE49-F238E27FC236}">
                <a16:creationId xmlns:a16="http://schemas.microsoft.com/office/drawing/2014/main" id="{4608B604-BD60-4ADA-B321-7F0BE9882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50" y="4292600"/>
            <a:ext cx="18478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1">
            <a:extLst>
              <a:ext uri="{FF2B5EF4-FFF2-40B4-BE49-F238E27FC236}">
                <a16:creationId xmlns:a16="http://schemas.microsoft.com/office/drawing/2014/main" id="{9785E65C-C30E-4CDB-9D0D-255EB9D1D3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5238" y="5086350"/>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1">
            <a:extLst>
              <a:ext uri="{FF2B5EF4-FFF2-40B4-BE49-F238E27FC236}">
                <a16:creationId xmlns:a16="http://schemas.microsoft.com/office/drawing/2014/main" id="{60D1C6D1-CCAF-4CBE-80B6-976D6E2D6EF6}"/>
              </a:ext>
            </a:extLst>
          </p:cNvPr>
          <p:cNvSpPr>
            <a:spLocks noChangeArrowheads="1"/>
          </p:cNvSpPr>
          <p:nvPr/>
        </p:nvSpPr>
        <p:spPr bwMode="auto">
          <a:xfrm rot="542368">
            <a:off x="6240463" y="5867400"/>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a:latin typeface="Times" panose="02020603050405020304" pitchFamily="18" charset="0"/>
            </a:endParaRPr>
          </a:p>
        </p:txBody>
      </p:sp>
      <p:pic>
        <p:nvPicPr>
          <p:cNvPr id="2" name="Picture 1">
            <a:extLst>
              <a:ext uri="{FF2B5EF4-FFF2-40B4-BE49-F238E27FC236}">
                <a16:creationId xmlns:a16="http://schemas.microsoft.com/office/drawing/2014/main" id="{439A3407-D151-4C0C-9FEA-397698A530CF}"/>
              </a:ext>
            </a:extLst>
          </p:cNvPr>
          <p:cNvPicPr>
            <a:picLocks noChangeAspect="1"/>
          </p:cNvPicPr>
          <p:nvPr/>
        </p:nvPicPr>
        <p:blipFill>
          <a:blip r:embed="rId6"/>
          <a:stretch>
            <a:fillRect/>
          </a:stretch>
        </p:blipFill>
        <p:spPr>
          <a:xfrm>
            <a:off x="6156176" y="1616075"/>
            <a:ext cx="1838325" cy="990600"/>
          </a:xfrm>
          <a:prstGeom prst="rect">
            <a:avLst/>
          </a:prstGeom>
        </p:spPr>
      </p:pic>
    </p:spTree>
    <p:extLst>
      <p:ext uri="{BB962C8B-B14F-4D97-AF65-F5344CB8AC3E}">
        <p14:creationId xmlns:p14="http://schemas.microsoft.com/office/powerpoint/2010/main" val="2869004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D11AD1A-431C-4FCB-8E55-789D287A687E}"/>
              </a:ext>
            </a:extLst>
          </p:cNvPr>
          <p:cNvSpPr>
            <a:spLocks noGrp="1" noChangeArrowheads="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Books</a:t>
            </a:r>
          </a:p>
        </p:txBody>
      </p:sp>
      <p:sp>
        <p:nvSpPr>
          <p:cNvPr id="11267" name="Content Placeholder 2">
            <a:extLst>
              <a:ext uri="{FF2B5EF4-FFF2-40B4-BE49-F238E27FC236}">
                <a16:creationId xmlns:a16="http://schemas.microsoft.com/office/drawing/2014/main" id="{A3631ABD-A036-4A3A-8C27-1EC15024A8EA}"/>
              </a:ext>
            </a:extLst>
          </p:cNvPr>
          <p:cNvSpPr>
            <a:spLocks noGrp="1" noChangeArrowheads="1"/>
          </p:cNvSpPr>
          <p:nvPr>
            <p:ph idx="1"/>
          </p:nvPr>
        </p:nvSpPr>
        <p:spPr>
          <a:xfrm>
            <a:off x="595312" y="1052513"/>
            <a:ext cx="8278688" cy="5112791"/>
          </a:xfrm>
        </p:spPr>
        <p:txBody>
          <a:bodyPr/>
          <a:lstStyle/>
          <a:p>
            <a:r>
              <a:rPr lang="en-CA" altLang="en-US" sz="2000" b="1" dirty="0">
                <a:latin typeface="Arial" panose="020B0604020202020204" pitchFamily="34" charset="0"/>
                <a:ea typeface="ＭＳ Ｐゴシック" panose="020B0600070205080204" pitchFamily="34" charset="-128"/>
              </a:rPr>
              <a:t>Collections with substantial humanities content</a:t>
            </a:r>
            <a:r>
              <a:rPr lang="en-CA" altLang="en-US" sz="2000" dirty="0">
                <a:latin typeface="Arial" panose="020B0604020202020204" pitchFamily="34" charset="0"/>
                <a:ea typeface="ＭＳ Ｐゴシック" panose="020B0600070205080204" pitchFamily="34" charset="-128"/>
              </a:rPr>
              <a:t>:</a:t>
            </a:r>
          </a:p>
          <a:p>
            <a:pPr lvl="1"/>
            <a:r>
              <a:rPr lang="en-CA" altLang="en-US" sz="1600" dirty="0">
                <a:solidFill>
                  <a:schemeClr val="tx2"/>
                </a:solidFill>
                <a:latin typeface="Arial" panose="020B0604020202020204" pitchFamily="34" charset="0"/>
                <a:ea typeface="ＭＳ Ｐゴシック" panose="020B0600070205080204" pitchFamily="34" charset="-128"/>
              </a:rPr>
              <a:t>Early English Books Online (EEBO) – 1473-1700</a:t>
            </a:r>
          </a:p>
          <a:p>
            <a:pPr lvl="1"/>
            <a:r>
              <a:rPr lang="en-US" altLang="en-US" sz="1600" dirty="0">
                <a:solidFill>
                  <a:schemeClr val="tx2"/>
                </a:solidFill>
                <a:latin typeface="Arial" panose="020B0604020202020204" pitchFamily="34" charset="0"/>
                <a:ea typeface="ＭＳ Ｐゴシック" panose="020B0600070205080204" pitchFamily="34" charset="-128"/>
              </a:rPr>
              <a:t>Eighteenth Century Collections Online (ECCO)</a:t>
            </a:r>
          </a:p>
          <a:p>
            <a:pPr lvl="1"/>
            <a:r>
              <a:rPr lang="en-CA" altLang="en-US" sz="1600" dirty="0">
                <a:solidFill>
                  <a:schemeClr val="tx2"/>
                </a:solidFill>
                <a:latin typeface="Arial" panose="020B0604020202020204" pitchFamily="34" charset="0"/>
                <a:ea typeface="ＭＳ Ｐゴシック" panose="020B0600070205080204" pitchFamily="34" charset="-128"/>
              </a:rPr>
              <a:t>Early Canadiana Online (until c. 1925)</a:t>
            </a:r>
          </a:p>
          <a:p>
            <a:pPr lvl="1"/>
            <a:r>
              <a:rPr lang="en-CA" altLang="en-US" sz="1600" dirty="0">
                <a:solidFill>
                  <a:schemeClr val="tx2"/>
                </a:solidFill>
                <a:latin typeface="Arial" panose="020B0604020202020204" pitchFamily="34" charset="0"/>
                <a:ea typeface="ＭＳ Ｐゴシック" panose="020B0600070205080204" pitchFamily="34" charset="-128"/>
              </a:rPr>
              <a:t>Oxford Scholarship Online (recent and ongoing)</a:t>
            </a:r>
          </a:p>
          <a:p>
            <a:pPr lvl="1"/>
            <a:r>
              <a:rPr lang="en-CA" altLang="en-US" sz="1600" dirty="0">
                <a:solidFill>
                  <a:schemeClr val="tx2"/>
                </a:solidFill>
                <a:latin typeface="Arial" panose="020B0604020202020204" pitchFamily="34" charset="0"/>
                <a:ea typeface="ＭＳ Ｐゴシック" panose="020B0600070205080204" pitchFamily="34" charset="-128"/>
              </a:rPr>
              <a:t>Cambridge University Press e-books (Package:1995-2007, with individual book additions)</a:t>
            </a:r>
          </a:p>
          <a:p>
            <a:pPr lvl="1"/>
            <a:r>
              <a:rPr lang="en-CA" altLang="en-US" sz="1600" dirty="0">
                <a:solidFill>
                  <a:schemeClr val="tx2"/>
                </a:solidFill>
                <a:latin typeface="Arial" panose="020B0604020202020204" pitchFamily="34" charset="0"/>
                <a:ea typeface="ＭＳ Ｐゴシック" panose="020B0600070205080204" pitchFamily="34" charset="-128"/>
              </a:rPr>
              <a:t>Project MUSE Ebooks (university presses)</a:t>
            </a:r>
          </a:p>
          <a:p>
            <a:pPr lvl="1"/>
            <a:r>
              <a:rPr lang="en-US" altLang="en-US" sz="1600" dirty="0">
                <a:solidFill>
                  <a:schemeClr val="tx2"/>
                </a:solidFill>
                <a:latin typeface="Arial" panose="020B0604020202020204" pitchFamily="34" charset="0"/>
                <a:ea typeface="ＭＳ Ｐゴシック" panose="020B0600070205080204" pitchFamily="34" charset="-128"/>
              </a:rPr>
              <a:t>Springer E-book Collection, includes Palgrave Macmillan (2010-)</a:t>
            </a:r>
          </a:p>
          <a:p>
            <a:pPr lvl="1"/>
            <a:r>
              <a:rPr lang="en-US" altLang="en-US" sz="1600" dirty="0">
                <a:solidFill>
                  <a:schemeClr val="tx2"/>
                </a:solidFill>
                <a:latin typeface="Arial" panose="020B0604020202020204" pitchFamily="34" charset="0"/>
                <a:ea typeface="ＭＳ Ｐゴシック" panose="020B0600070205080204" pitchFamily="34" charset="-128"/>
              </a:rPr>
              <a:t>ACLS Humanities E-book</a:t>
            </a:r>
            <a:endParaRPr lang="en-CA" altLang="en-US" sz="1600" dirty="0">
              <a:solidFill>
                <a:schemeClr val="tx2"/>
              </a:solidFill>
              <a:latin typeface="Arial" panose="020B0604020202020204" pitchFamily="34" charset="0"/>
              <a:ea typeface="ＭＳ Ｐゴシック" panose="020B0600070205080204" pitchFamily="34" charset="-128"/>
            </a:endParaRPr>
          </a:p>
          <a:p>
            <a:pPr lvl="1"/>
            <a:r>
              <a:rPr lang="en-CA" altLang="en-US" sz="1600" dirty="0">
                <a:solidFill>
                  <a:schemeClr val="tx2"/>
                </a:solidFill>
                <a:latin typeface="Arial" panose="020B0604020202020204" pitchFamily="34" charset="0"/>
                <a:ea typeface="ＭＳ Ｐゴシック" panose="020B0600070205080204" pitchFamily="34" charset="-128"/>
              </a:rPr>
              <a:t>Canada Commons</a:t>
            </a:r>
          </a:p>
          <a:p>
            <a:pPr lvl="1"/>
            <a:r>
              <a:rPr lang="en-CA" altLang="en-US" sz="1600" dirty="0">
                <a:solidFill>
                  <a:schemeClr val="tx2"/>
                </a:solidFill>
                <a:latin typeface="Arial" panose="020B0604020202020204" pitchFamily="34" charset="0"/>
                <a:ea typeface="ＭＳ Ｐゴシック" panose="020B0600070205080204" pitchFamily="34" charset="-128"/>
              </a:rPr>
              <a:t>E-book Central (ProQuest)</a:t>
            </a:r>
          </a:p>
          <a:p>
            <a:pPr lvl="1"/>
            <a:r>
              <a:rPr lang="en-US" altLang="en-US" sz="1600" dirty="0">
                <a:solidFill>
                  <a:schemeClr val="tx2"/>
                </a:solidFill>
                <a:latin typeface="Arial" panose="020B0604020202020204" pitchFamily="34" charset="0"/>
                <a:ea typeface="ＭＳ Ｐゴシック" panose="020B0600070205080204" pitchFamily="34" charset="-128"/>
              </a:rPr>
              <a:t>EBSCO E-books</a:t>
            </a:r>
            <a:endParaRPr lang="en-CA" altLang="en-US" sz="1600" dirty="0">
              <a:solidFill>
                <a:schemeClr val="tx2"/>
              </a:solidFill>
              <a:latin typeface="Arial" panose="020B0604020202020204" pitchFamily="34" charset="0"/>
              <a:ea typeface="ＭＳ Ｐゴシック" panose="020B0600070205080204" pitchFamily="34" charset="-128"/>
            </a:endParaRPr>
          </a:p>
          <a:p>
            <a:pPr lvl="1"/>
            <a:r>
              <a:rPr lang="en-CA" altLang="en-US" sz="1600" dirty="0">
                <a:solidFill>
                  <a:schemeClr val="tx2"/>
                </a:solidFill>
                <a:latin typeface="Arial" panose="020B0604020202020204" pitchFamily="34" charset="0"/>
                <a:ea typeface="ＭＳ Ｐゴシック" panose="020B0600070205080204" pitchFamily="34" charset="-128"/>
              </a:rPr>
              <a:t>Many other electronic books </a:t>
            </a:r>
          </a:p>
        </p:txBody>
      </p:sp>
      <p:pic>
        <p:nvPicPr>
          <p:cNvPr id="11270" name="Picture 8">
            <a:extLst>
              <a:ext uri="{FF2B5EF4-FFF2-40B4-BE49-F238E27FC236}">
                <a16:creationId xmlns:a16="http://schemas.microsoft.com/office/drawing/2014/main" id="{D22F3DE6-892D-405C-A10E-13EB6E5F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661582"/>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EBAE829-CEED-4B43-9ED4-DB0EF09FC17F}"/>
              </a:ext>
            </a:extLst>
          </p:cNvPr>
          <p:cNvPicPr>
            <a:picLocks noChangeAspect="1"/>
          </p:cNvPicPr>
          <p:nvPr/>
        </p:nvPicPr>
        <p:blipFill>
          <a:blip r:embed="rId4"/>
          <a:stretch>
            <a:fillRect/>
          </a:stretch>
        </p:blipFill>
        <p:spPr>
          <a:xfrm>
            <a:off x="5515706" y="4056744"/>
            <a:ext cx="3238500" cy="323850"/>
          </a:xfrm>
          <a:prstGeom prst="rect">
            <a:avLst/>
          </a:prstGeom>
        </p:spPr>
      </p:pic>
      <p:pic>
        <p:nvPicPr>
          <p:cNvPr id="6" name="Picture 5">
            <a:extLst>
              <a:ext uri="{FF2B5EF4-FFF2-40B4-BE49-F238E27FC236}">
                <a16:creationId xmlns:a16="http://schemas.microsoft.com/office/drawing/2014/main" id="{BA3DFB08-B5E6-4BDA-A84C-6D3D4044FD09}"/>
              </a:ext>
            </a:extLst>
          </p:cNvPr>
          <p:cNvPicPr>
            <a:picLocks noChangeAspect="1"/>
          </p:cNvPicPr>
          <p:nvPr/>
        </p:nvPicPr>
        <p:blipFill>
          <a:blip r:embed="rId5"/>
          <a:stretch>
            <a:fillRect/>
          </a:stretch>
        </p:blipFill>
        <p:spPr>
          <a:xfrm>
            <a:off x="6818483" y="4844323"/>
            <a:ext cx="1495425" cy="428625"/>
          </a:xfrm>
          <a:prstGeom prst="rect">
            <a:avLst/>
          </a:prstGeom>
        </p:spPr>
      </p:pic>
      <p:pic>
        <p:nvPicPr>
          <p:cNvPr id="7" name="Picture 6">
            <a:extLst>
              <a:ext uri="{FF2B5EF4-FFF2-40B4-BE49-F238E27FC236}">
                <a16:creationId xmlns:a16="http://schemas.microsoft.com/office/drawing/2014/main" id="{D871FC3D-3251-4FAC-B647-90A0448AC9A3}"/>
              </a:ext>
            </a:extLst>
          </p:cNvPr>
          <p:cNvPicPr>
            <a:picLocks noChangeAspect="1"/>
          </p:cNvPicPr>
          <p:nvPr/>
        </p:nvPicPr>
        <p:blipFill>
          <a:blip r:embed="rId6"/>
          <a:stretch>
            <a:fillRect/>
          </a:stretch>
        </p:blipFill>
        <p:spPr>
          <a:xfrm>
            <a:off x="4482320" y="5586412"/>
            <a:ext cx="1571625" cy="438150"/>
          </a:xfrm>
          <a:prstGeom prst="rect">
            <a:avLst/>
          </a:prstGeom>
        </p:spPr>
      </p:pic>
      <p:pic>
        <p:nvPicPr>
          <p:cNvPr id="8" name="Picture 7">
            <a:extLst>
              <a:ext uri="{FF2B5EF4-FFF2-40B4-BE49-F238E27FC236}">
                <a16:creationId xmlns:a16="http://schemas.microsoft.com/office/drawing/2014/main" id="{08BC31C2-EECC-4007-A88A-6BE1FAE7A736}"/>
              </a:ext>
            </a:extLst>
          </p:cNvPr>
          <p:cNvPicPr>
            <a:picLocks noChangeAspect="1"/>
          </p:cNvPicPr>
          <p:nvPr/>
        </p:nvPicPr>
        <p:blipFill>
          <a:blip r:embed="rId7"/>
          <a:stretch>
            <a:fillRect/>
          </a:stretch>
        </p:blipFill>
        <p:spPr>
          <a:xfrm>
            <a:off x="6251156" y="5480096"/>
            <a:ext cx="2820055" cy="650782"/>
          </a:xfrm>
          <a:prstGeom prst="rect">
            <a:avLst/>
          </a:prstGeom>
        </p:spPr>
      </p:pic>
    </p:spTree>
    <p:extLst>
      <p:ext uri="{BB962C8B-B14F-4D97-AF65-F5344CB8AC3E}">
        <p14:creationId xmlns:p14="http://schemas.microsoft.com/office/powerpoint/2010/main" val="63302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2A0AD43-E28B-4762-8D85-945FEDC56820}"/>
              </a:ext>
            </a:extLst>
          </p:cNvPr>
          <p:cNvSpPr>
            <a:spLocks noGrp="1" noChangeArrowheads="1"/>
          </p:cNvSpPr>
          <p:nvPr>
            <p:ph type="title"/>
          </p:nvPr>
        </p:nvSpPr>
        <p:spPr/>
        <p:txBody>
          <a:bodyPr/>
          <a:lstStyle/>
          <a:p>
            <a:r>
              <a:rPr lang="en-CA" altLang="en-US" dirty="0">
                <a:latin typeface="Arial Bold" panose="020B0704020202020204" pitchFamily="34" charset="0"/>
                <a:ea typeface="ＭＳ Ｐゴシック" panose="020B0600070205080204" pitchFamily="34" charset="-128"/>
              </a:rPr>
              <a:t>Journal Articles in History</a:t>
            </a:r>
          </a:p>
        </p:txBody>
      </p:sp>
      <p:sp>
        <p:nvSpPr>
          <p:cNvPr id="13315" name="Content Placeholder 2">
            <a:extLst>
              <a:ext uri="{FF2B5EF4-FFF2-40B4-BE49-F238E27FC236}">
                <a16:creationId xmlns:a16="http://schemas.microsoft.com/office/drawing/2014/main" id="{3E17AA5F-420A-4B4F-9DEC-19D2964B3E01}"/>
              </a:ext>
            </a:extLst>
          </p:cNvPr>
          <p:cNvSpPr>
            <a:spLocks noGrp="1" noChangeArrowheads="1"/>
          </p:cNvSpPr>
          <p:nvPr>
            <p:ph idx="1"/>
          </p:nvPr>
        </p:nvSpPr>
        <p:spPr>
          <a:xfrm>
            <a:off x="741580" y="1196752"/>
            <a:ext cx="8375781" cy="5543550"/>
          </a:xfrm>
        </p:spPr>
        <p:txBody>
          <a:bodyPr/>
          <a:lstStyle/>
          <a:p>
            <a:pPr>
              <a:spcBef>
                <a:spcPts val="200"/>
              </a:spcBef>
            </a:pPr>
            <a:r>
              <a:rPr lang="en-CA" altLang="en-US" sz="2000" b="1" dirty="0">
                <a:latin typeface="Arial" panose="020B0604020202020204" pitchFamily="34" charset="0"/>
                <a:ea typeface="ＭＳ Ｐゴシック" panose="020B0600070205080204" pitchFamily="34" charset="-128"/>
              </a:rPr>
              <a:t>History Databases</a:t>
            </a:r>
            <a:endParaRPr lang="en-CA" altLang="en-US" sz="2000" b="1" dirty="0">
              <a:latin typeface="Arial" panose="020B0604020202020204" pitchFamily="34" charset="0"/>
              <a:ea typeface="ＭＳ Ｐゴシック" panose="020B0600070205080204" pitchFamily="34" charset="-128"/>
              <a:hlinkClick r:id="rId2"/>
            </a:endParaRPr>
          </a:p>
          <a:p>
            <a:pPr lvl="1">
              <a:spcBef>
                <a:spcPts val="200"/>
              </a:spcBef>
            </a:pPr>
            <a:r>
              <a:rPr lang="en-CA" altLang="en-US" sz="1800" b="1" dirty="0">
                <a:latin typeface="Arial" panose="020B0604020202020204" pitchFamily="34" charset="0"/>
                <a:ea typeface="ＭＳ Ｐゴシック" panose="020B0600070205080204" pitchFamily="34" charset="-128"/>
                <a:hlinkClick r:id="rId2"/>
              </a:rPr>
              <a:t>America: History &amp; </a:t>
            </a:r>
            <a:r>
              <a:rPr lang="en-CA" altLang="en-US" sz="1800" b="1" dirty="0" smtClean="0">
                <a:latin typeface="Arial" panose="020B0604020202020204" pitchFamily="34" charset="0"/>
                <a:ea typeface="ＭＳ Ｐゴシック" panose="020B0600070205080204" pitchFamily="34" charset="-128"/>
                <a:hlinkClick r:id="rId2"/>
              </a:rPr>
              <a:t>Life</a:t>
            </a:r>
            <a:r>
              <a:rPr lang="en-CA" altLang="en-US" sz="1800" b="1" dirty="0" smtClean="0">
                <a:latin typeface="Arial" panose="020B0604020202020204" pitchFamily="34" charset="0"/>
                <a:ea typeface="ＭＳ Ｐゴシック" panose="020B0600070205080204" pitchFamily="34" charset="-128"/>
              </a:rPr>
              <a:t> (AHL)</a:t>
            </a:r>
            <a:endParaRPr lang="en-CA" altLang="en-US" sz="1800" b="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1964-onward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Covers only Canadian and USA history</a:t>
            </a:r>
          </a:p>
          <a:p>
            <a:pPr lvl="2">
              <a:spcBef>
                <a:spcPts val="200"/>
              </a:spcBef>
            </a:pPr>
            <a:r>
              <a:rPr lang="en-CA" altLang="en-US" sz="1600" dirty="0">
                <a:latin typeface="Arial" panose="020B0604020202020204" pitchFamily="34" charset="0"/>
                <a:ea typeface="ＭＳ Ｐゴシック" panose="020B0600070205080204" pitchFamily="34" charset="-128"/>
              </a:rPr>
              <a:t>Combined searched with </a:t>
            </a:r>
            <a:r>
              <a:rPr lang="en-CA" altLang="en-US" sz="1600" i="1" dirty="0">
                <a:latin typeface="Arial" panose="020B0604020202020204" pitchFamily="34" charset="0"/>
                <a:ea typeface="ＭＳ Ｐゴシック" panose="020B0600070205080204" pitchFamily="34" charset="-128"/>
              </a:rPr>
              <a:t>Historical Abstracts</a:t>
            </a:r>
          </a:p>
          <a:p>
            <a:pPr lvl="1">
              <a:spcBef>
                <a:spcPts val="200"/>
              </a:spcBef>
            </a:pPr>
            <a:r>
              <a:rPr lang="en-CA" altLang="en-US" sz="1800" b="1" dirty="0">
                <a:latin typeface="Arial" panose="020B0604020202020204" pitchFamily="34" charset="0"/>
                <a:ea typeface="ＭＳ Ｐゴシック" panose="020B0600070205080204" pitchFamily="34" charset="-128"/>
                <a:hlinkClick r:id="rId3"/>
              </a:rPr>
              <a:t>Historical Abstracts</a:t>
            </a:r>
            <a:r>
              <a:rPr lang="en-CA" altLang="en-US" sz="1800" b="1" dirty="0">
                <a:latin typeface="Arial" panose="020B0604020202020204" pitchFamily="34" charset="0"/>
                <a:ea typeface="ＭＳ Ｐゴシック" panose="020B0600070205080204" pitchFamily="34" charset="-128"/>
                <a:hlinkClick r:id="rId4"/>
              </a:rPr>
              <a:t> </a:t>
            </a:r>
            <a:r>
              <a:rPr lang="en-CA" altLang="en-US" sz="1800" b="1" dirty="0" smtClean="0">
                <a:latin typeface="Arial" panose="020B0604020202020204" pitchFamily="34" charset="0"/>
                <a:ea typeface="ＭＳ Ｐゴシック" panose="020B0600070205080204" pitchFamily="34" charset="-128"/>
              </a:rPr>
              <a:t>(HA)</a:t>
            </a:r>
            <a:endParaRPr lang="en-CA" altLang="en-US" sz="1800" b="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1955-onward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Covers world history, excluding Canada and US</a:t>
            </a:r>
          </a:p>
          <a:p>
            <a:pPr lvl="2">
              <a:spcBef>
                <a:spcPts val="200"/>
              </a:spcBef>
            </a:pPr>
            <a:r>
              <a:rPr lang="en-CA" altLang="en-US" sz="1600" dirty="0">
                <a:latin typeface="Arial" panose="020B0604020202020204" pitchFamily="34" charset="0"/>
                <a:ea typeface="ＭＳ Ｐゴシック" panose="020B0600070205080204" pitchFamily="34" charset="-128"/>
              </a:rPr>
              <a:t>Combined searched with </a:t>
            </a:r>
            <a:r>
              <a:rPr lang="en-CA" altLang="en-US" sz="1600" i="1" dirty="0">
                <a:latin typeface="Arial" panose="020B0604020202020204" pitchFamily="34" charset="0"/>
                <a:ea typeface="ＭＳ Ｐゴシック" panose="020B0600070205080204" pitchFamily="34" charset="-128"/>
              </a:rPr>
              <a:t>America: History &amp; Life</a:t>
            </a:r>
          </a:p>
          <a:p>
            <a:pPr>
              <a:spcBef>
                <a:spcPts val="200"/>
              </a:spcBef>
            </a:pPr>
            <a:r>
              <a:rPr lang="en-CA" altLang="en-US" sz="2000" b="1" dirty="0">
                <a:latin typeface="Arial" panose="020B0604020202020204" pitchFamily="34" charset="0"/>
                <a:ea typeface="ＭＳ Ｐゴシック" panose="020B0600070205080204" pitchFamily="34" charset="-128"/>
              </a:rPr>
              <a:t>Databases with History Content</a:t>
            </a:r>
          </a:p>
          <a:p>
            <a:pPr lvl="1">
              <a:spcBef>
                <a:spcPts val="200"/>
              </a:spcBef>
            </a:pPr>
            <a:r>
              <a:rPr lang="en-CA" altLang="en-US" sz="1800" b="1" dirty="0">
                <a:latin typeface="Arial" panose="020B0604020202020204" pitchFamily="34" charset="0"/>
                <a:ea typeface="ＭＳ Ｐゴシック" panose="020B0600070205080204" pitchFamily="34" charset="-128"/>
                <a:hlinkClick r:id="rId5"/>
              </a:rPr>
              <a:t>Arts &amp; Humanities Database</a:t>
            </a:r>
            <a:endParaRPr lang="en-CA" altLang="en-US" sz="1800" b="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1924-onward on ProQuest platform</a:t>
            </a:r>
          </a:p>
          <a:p>
            <a:pPr lvl="1">
              <a:spcBef>
                <a:spcPts val="200"/>
              </a:spcBef>
            </a:pPr>
            <a:r>
              <a:rPr lang="en-CA" altLang="en-US" sz="1800" b="1" dirty="0" smtClean="0">
                <a:latin typeface="Arial" panose="020B0604020202020204" pitchFamily="34" charset="0"/>
                <a:ea typeface="ＭＳ Ｐゴシック" panose="020B0600070205080204" pitchFamily="34" charset="-128"/>
                <a:hlinkClick r:id="rId6"/>
              </a:rPr>
              <a:t>Humanities</a:t>
            </a:r>
            <a:r>
              <a:rPr lang="fr-FR" altLang="en-US" sz="1800" b="1" dirty="0" smtClean="0">
                <a:latin typeface="Arial" panose="020B0604020202020204" pitchFamily="34" charset="0"/>
                <a:ea typeface="ＭＳ Ｐゴシック" panose="020B0600070205080204" pitchFamily="34" charset="-128"/>
                <a:hlinkClick r:id="rId6"/>
              </a:rPr>
              <a:t> </a:t>
            </a:r>
            <a:r>
              <a:rPr lang="fr-FR" altLang="en-US" sz="1800" b="1" dirty="0">
                <a:latin typeface="Arial" panose="020B0604020202020204" pitchFamily="34" charset="0"/>
                <a:ea typeface="ＭＳ Ｐゴシック" panose="020B0600070205080204" pitchFamily="34" charset="-128"/>
                <a:hlinkClick r:id="rId6"/>
              </a:rPr>
              <a:t>&amp; Social Sciences Index </a:t>
            </a:r>
            <a:r>
              <a:rPr lang="en-CA" altLang="en-US" sz="1800" b="1" dirty="0" smtClean="0">
                <a:latin typeface="Arial" panose="020B0604020202020204" pitchFamily="34" charset="0"/>
                <a:ea typeface="ＭＳ Ｐゴシック" panose="020B0600070205080204" pitchFamily="34" charset="-128"/>
                <a:hlinkClick r:id="rId6"/>
              </a:rPr>
              <a:t>Retrospective</a:t>
            </a:r>
            <a:r>
              <a:rPr lang="fr-FR" altLang="en-US" sz="1800" b="1" dirty="0" smtClean="0">
                <a:latin typeface="Arial" panose="020B0604020202020204" pitchFamily="34" charset="0"/>
                <a:ea typeface="ＭＳ Ｐゴシック" panose="020B0600070205080204" pitchFamily="34" charset="-128"/>
                <a:hlinkClick r:id="rId6"/>
              </a:rPr>
              <a:t> </a:t>
            </a:r>
            <a:endParaRPr lang="fr-FR" altLang="en-US" sz="1800" b="1" dirty="0">
              <a:latin typeface="Arial" panose="020B0604020202020204" pitchFamily="34" charset="0"/>
              <a:ea typeface="ＭＳ Ｐゴシック" panose="020B0600070205080204" pitchFamily="34" charset="-128"/>
            </a:endParaRPr>
          </a:p>
          <a:p>
            <a:pPr lvl="2">
              <a:spcBef>
                <a:spcPts val="200"/>
              </a:spcBef>
            </a:pPr>
            <a:r>
              <a:rPr lang="fr-FR" altLang="en-US" sz="1600" dirty="0">
                <a:latin typeface="Arial" panose="020B0604020202020204" pitchFamily="34" charset="0"/>
                <a:ea typeface="ＭＳ Ｐゴシック" panose="020B0600070205080204" pitchFamily="34" charset="-128"/>
              </a:rPr>
              <a:t>1907-1984 on EBSCO </a:t>
            </a:r>
            <a:r>
              <a:rPr lang="en-CA" altLang="en-US" sz="1600" dirty="0" smtClean="0">
                <a:latin typeface="Arial" panose="020B0604020202020204" pitchFamily="34" charset="0"/>
                <a:ea typeface="ＭＳ Ｐゴシック" panose="020B0600070205080204" pitchFamily="34" charset="-128"/>
              </a:rPr>
              <a:t>platform</a:t>
            </a:r>
          </a:p>
          <a:p>
            <a:pPr lvl="2">
              <a:spcBef>
                <a:spcPts val="200"/>
              </a:spcBef>
            </a:pPr>
            <a:r>
              <a:rPr lang="fr-FR" altLang="en-US" sz="1600" dirty="0" smtClean="0">
                <a:latin typeface="Arial" panose="020B0604020202020204" pitchFamily="34" charset="0"/>
                <a:ea typeface="ＭＳ Ｐゴシック" panose="020B0600070205080204" pitchFamily="34" charset="-128"/>
              </a:rPr>
              <a:t>Combined search </a:t>
            </a:r>
            <a:r>
              <a:rPr lang="en-CA" altLang="en-US" sz="1600" dirty="0" smtClean="0">
                <a:latin typeface="Arial" panose="020B0604020202020204" pitchFamily="34" charset="0"/>
                <a:ea typeface="ＭＳ Ｐゴシック" panose="020B0600070205080204" pitchFamily="34" charset="-128"/>
              </a:rPr>
              <a:t>with</a:t>
            </a:r>
            <a:r>
              <a:rPr lang="fr-FR" altLang="en-US" sz="1600" dirty="0" smtClean="0">
                <a:latin typeface="Arial" panose="020B0604020202020204" pitchFamily="34" charset="0"/>
                <a:ea typeface="ＭＳ Ｐゴシック" panose="020B0600070205080204" pitchFamily="34" charset="-128"/>
              </a:rPr>
              <a:t> AHL and HA</a:t>
            </a:r>
            <a:endParaRPr lang="fr-FR" altLang="en-US" sz="1600" dirty="0">
              <a:latin typeface="Arial" panose="020B0604020202020204" pitchFamily="34" charset="0"/>
              <a:ea typeface="ＭＳ Ｐゴシック" panose="020B0600070205080204" pitchFamily="34" charset="-128"/>
            </a:endParaRPr>
          </a:p>
          <a:p>
            <a:pPr lvl="1">
              <a:spcBef>
                <a:spcPts val="200"/>
              </a:spcBef>
            </a:pPr>
            <a:r>
              <a:rPr lang="en-CA" altLang="en-US" sz="1800" b="1" dirty="0" smtClean="0">
                <a:latin typeface="Arial" panose="020B0604020202020204" pitchFamily="34" charset="0"/>
                <a:ea typeface="ＭＳ Ｐゴシック" panose="020B0600070205080204" pitchFamily="34" charset="-128"/>
                <a:hlinkClick r:id="rId7"/>
              </a:rPr>
              <a:t>Academic </a:t>
            </a:r>
            <a:r>
              <a:rPr lang="en-CA" altLang="en-US" sz="1800" b="1" dirty="0">
                <a:latin typeface="Arial" panose="020B0604020202020204" pitchFamily="34" charset="0"/>
                <a:ea typeface="ＭＳ Ｐゴシック" panose="020B0600070205080204" pitchFamily="34" charset="-128"/>
                <a:hlinkClick r:id="rId7"/>
              </a:rPr>
              <a:t>Search Complete</a:t>
            </a:r>
            <a:r>
              <a:rPr lang="en-CA" altLang="en-US" sz="1800" i="1" dirty="0">
                <a:latin typeface="Arial" panose="020B0604020202020204" pitchFamily="34" charset="0"/>
                <a:ea typeface="ＭＳ Ｐゴシック" panose="020B0600070205080204" pitchFamily="34" charset="-128"/>
                <a:hlinkClick r:id="rId7"/>
              </a:rPr>
              <a:t> </a:t>
            </a:r>
            <a:endParaRPr lang="en-CA" altLang="en-US" sz="1800" i="1" dirty="0">
              <a:latin typeface="Arial" panose="020B0604020202020204" pitchFamily="34" charset="0"/>
              <a:ea typeface="ＭＳ Ｐゴシック" panose="020B0600070205080204" pitchFamily="34" charset="-128"/>
            </a:endParaRPr>
          </a:p>
          <a:p>
            <a:pPr lvl="2">
              <a:spcBef>
                <a:spcPts val="200"/>
              </a:spcBef>
            </a:pPr>
            <a:r>
              <a:rPr lang="en-CA" altLang="en-US" sz="1600" dirty="0">
                <a:latin typeface="Arial" panose="020B0604020202020204" pitchFamily="34" charset="0"/>
                <a:ea typeface="ＭＳ Ｐゴシック" panose="020B0600070205080204" pitchFamily="34" charset="-128"/>
              </a:rPr>
              <a:t>Huge multidisciplinary database on EBSCO platform</a:t>
            </a:r>
          </a:p>
          <a:p>
            <a:pPr lvl="2">
              <a:spcBef>
                <a:spcPts val="200"/>
              </a:spcBef>
            </a:pPr>
            <a:r>
              <a:rPr lang="en-CA" altLang="en-US" sz="1600" dirty="0">
                <a:latin typeface="Arial" panose="020B0604020202020204" pitchFamily="34" charset="0"/>
                <a:ea typeface="ＭＳ Ｐゴシック" panose="020B0600070205080204" pitchFamily="34" charset="-128"/>
              </a:rPr>
              <a:t>Dates vary by </a:t>
            </a:r>
            <a:r>
              <a:rPr lang="en-CA" altLang="en-US" sz="1600" dirty="0" smtClean="0">
                <a:latin typeface="Arial" panose="020B0604020202020204" pitchFamily="34" charset="0"/>
                <a:ea typeface="ＭＳ Ｐゴシック" panose="020B0600070205080204" pitchFamily="34" charset="-128"/>
              </a:rPr>
              <a:t>journal</a:t>
            </a:r>
          </a:p>
          <a:p>
            <a:pPr lvl="2">
              <a:spcBef>
                <a:spcPts val="200"/>
              </a:spcBef>
            </a:pPr>
            <a:r>
              <a:rPr lang="fr-FR" altLang="en-US" sz="1600" dirty="0">
                <a:latin typeface="Arial" panose="020B0604020202020204" pitchFamily="34" charset="0"/>
                <a:ea typeface="ＭＳ Ｐゴシック" panose="020B0600070205080204" pitchFamily="34" charset="-128"/>
              </a:rPr>
              <a:t>Combined search </a:t>
            </a:r>
            <a:r>
              <a:rPr lang="en-CA" altLang="en-US" sz="1600" dirty="0">
                <a:latin typeface="Arial" panose="020B0604020202020204" pitchFamily="34" charset="0"/>
                <a:ea typeface="ＭＳ Ｐゴシック" panose="020B0600070205080204" pitchFamily="34" charset="-128"/>
              </a:rPr>
              <a:t>with</a:t>
            </a:r>
            <a:r>
              <a:rPr lang="fr-FR" altLang="en-US" sz="1600" dirty="0">
                <a:latin typeface="Arial" panose="020B0604020202020204" pitchFamily="34" charset="0"/>
                <a:ea typeface="ＭＳ Ｐゴシック" panose="020B0600070205080204" pitchFamily="34" charset="-128"/>
              </a:rPr>
              <a:t> AHL and </a:t>
            </a:r>
            <a:r>
              <a:rPr lang="fr-FR" altLang="en-US" sz="1600" dirty="0" smtClean="0">
                <a:latin typeface="Arial" panose="020B0604020202020204" pitchFamily="34" charset="0"/>
                <a:ea typeface="ＭＳ Ｐゴシック" panose="020B0600070205080204" pitchFamily="34" charset="-128"/>
              </a:rPr>
              <a:t>HA</a:t>
            </a:r>
            <a:endParaRPr lang="en-CA" altLang="en-US" sz="1800" dirty="0">
              <a:latin typeface="Arial" panose="020B0604020202020204" pitchFamily="34" charset="0"/>
              <a:ea typeface="ＭＳ Ｐゴシック" panose="020B0600070205080204" pitchFamily="34" charset="-128"/>
            </a:endParaRPr>
          </a:p>
          <a:p>
            <a:endParaRPr lang="en-CA" altLang="en-US" sz="22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86664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CA" altLang="en-US" sz="3300">
                <a:latin typeface="Arial Bold" panose="020B0704020202020204" pitchFamily="34" charset="0"/>
                <a:ea typeface="ＭＳ Ｐゴシック" panose="020B0600070205080204" pitchFamily="34" charset="-128"/>
              </a:rPr>
              <a:t>Search Operators</a:t>
            </a:r>
          </a:p>
        </p:txBody>
      </p:sp>
      <p:sp>
        <p:nvSpPr>
          <p:cNvPr id="3" name="Content Placeholder 2"/>
          <p:cNvSpPr>
            <a:spLocks noGrp="1" noChangeArrowheads="1"/>
          </p:cNvSpPr>
          <p:nvPr>
            <p:ph idx="1"/>
          </p:nvPr>
        </p:nvSpPr>
        <p:spPr>
          <a:xfrm>
            <a:off x="827584" y="1700808"/>
            <a:ext cx="8136904" cy="4536504"/>
          </a:xfrm>
        </p:spPr>
        <p:txBody>
          <a:bodyPr/>
          <a:lstStyle/>
          <a:p>
            <a:r>
              <a:rPr lang="en-US" altLang="en-US" sz="2000" dirty="0">
                <a:latin typeface="Arial" panose="020B0604020202020204" pitchFamily="34" charset="0"/>
                <a:ea typeface="ＭＳ Ｐゴシック" panose="020B0600070205080204" pitchFamily="34" charset="-128"/>
              </a:rPr>
              <a:t>AND		</a:t>
            </a:r>
            <a:r>
              <a:rPr lang="en-US" altLang="en-US" sz="2000" i="1" dirty="0">
                <a:latin typeface="Arial" panose="020B0604020202020204" pitchFamily="34" charset="0"/>
                <a:ea typeface="ＭＳ Ｐゴシック" panose="020B0600070205080204" pitchFamily="34" charset="-128"/>
              </a:rPr>
              <a:t>		</a:t>
            </a:r>
            <a:r>
              <a:rPr lang="en-US" altLang="en-US" sz="2000" dirty="0">
                <a:solidFill>
                  <a:schemeClr val="tx2"/>
                </a:solidFill>
                <a:latin typeface="Arial" panose="020B0604020202020204" pitchFamily="34" charset="0"/>
                <a:ea typeface="ＭＳ Ｐゴシック" panose="020B0600070205080204" pitchFamily="34" charset="-128"/>
              </a:rPr>
              <a:t>United States</a:t>
            </a:r>
            <a:r>
              <a:rPr lang="en-US" altLang="en-US" sz="2000" dirty="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a:t>
            </a:r>
            <a:r>
              <a:rPr lang="en-US" altLang="en-US" sz="2000" dirty="0">
                <a:solidFill>
                  <a:schemeClr val="tx2"/>
                </a:solidFill>
                <a:latin typeface="Arial" panose="020B0604020202020204" pitchFamily="34" charset="0"/>
                <a:ea typeface="ＭＳ Ｐゴシック" panose="020B0600070205080204" pitchFamily="34" charset="-128"/>
              </a:rPr>
              <a:t>history</a:t>
            </a:r>
          </a:p>
          <a:p>
            <a:r>
              <a:rPr lang="en-US" altLang="en-US" sz="2000" dirty="0">
                <a:latin typeface="Arial" panose="020B0604020202020204" pitchFamily="34" charset="0"/>
                <a:ea typeface="ＭＳ Ｐゴシック" panose="020B0600070205080204" pitchFamily="34" charset="-128"/>
              </a:rPr>
              <a:t>OR				</a:t>
            </a:r>
            <a:r>
              <a:rPr lang="en-US" altLang="en-US" sz="2000" dirty="0">
                <a:solidFill>
                  <a:schemeClr val="tx2"/>
                </a:solidFill>
                <a:latin typeface="Arial" panose="020B0604020202020204" pitchFamily="34" charset="0"/>
                <a:ea typeface="ＭＳ Ｐゴシック" panose="020B0600070205080204" pitchFamily="34" charset="-128"/>
              </a:rPr>
              <a:t>autobiography </a:t>
            </a:r>
            <a:r>
              <a:rPr lang="en-US" altLang="en-US" sz="2000" b="1" dirty="0">
                <a:solidFill>
                  <a:schemeClr val="tx2"/>
                </a:solidFill>
                <a:latin typeface="Arial" panose="020B0604020202020204" pitchFamily="34" charset="0"/>
                <a:ea typeface="ＭＳ Ｐゴシック" panose="020B0600070205080204" pitchFamily="34" charset="-128"/>
              </a:rPr>
              <a:t>OR</a:t>
            </a:r>
            <a:r>
              <a:rPr lang="en-US" altLang="en-US" sz="2000" dirty="0">
                <a:solidFill>
                  <a:schemeClr val="tx2"/>
                </a:solidFill>
                <a:latin typeface="Arial" panose="020B0604020202020204" pitchFamily="34" charset="0"/>
                <a:ea typeface="ＭＳ Ｐゴシック" panose="020B0600070205080204" pitchFamily="34" charset="-128"/>
              </a:rPr>
              <a:t> memoir</a:t>
            </a:r>
            <a:endParaRPr lang="en-US" altLang="en-US" sz="2000" b="1"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NOT				</a:t>
            </a:r>
            <a:r>
              <a:rPr lang="en-US" altLang="en-US" sz="2000" dirty="0">
                <a:solidFill>
                  <a:schemeClr val="tx2"/>
                </a:solidFill>
                <a:latin typeface="Arial" panose="020B0604020202020204" pitchFamily="34" charset="0"/>
                <a:ea typeface="ＭＳ Ｐゴシック" panose="020B0600070205080204" pitchFamily="34" charset="-128"/>
              </a:rPr>
              <a:t>theatre</a:t>
            </a:r>
            <a:r>
              <a:rPr lang="en-US" altLang="en-US" sz="2000" dirty="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NOT</a:t>
            </a:r>
            <a:r>
              <a:rPr lang="en-US" altLang="en-US" sz="2000" dirty="0">
                <a:latin typeface="Arial" panose="020B0604020202020204" pitchFamily="34" charset="0"/>
                <a:ea typeface="ＭＳ Ｐゴシック" panose="020B0600070205080204" pitchFamily="34" charset="-128"/>
              </a:rPr>
              <a:t> </a:t>
            </a:r>
            <a:r>
              <a:rPr lang="en-US" altLang="en-US" sz="2000" dirty="0">
                <a:solidFill>
                  <a:schemeClr val="tx2"/>
                </a:solidFill>
                <a:latin typeface="Arial" panose="020B0604020202020204" pitchFamily="34" charset="0"/>
                <a:ea typeface="ＭＳ Ｐゴシック" panose="020B0600070205080204" pitchFamily="34" charset="-128"/>
              </a:rPr>
              <a:t>film</a:t>
            </a:r>
          </a:p>
          <a:p>
            <a:r>
              <a:rPr lang="en-US" altLang="en-US" sz="2000" b="1" dirty="0">
                <a:latin typeface="Arial" panose="020B0604020202020204" pitchFamily="34" charset="0"/>
                <a:ea typeface="ＭＳ Ｐゴシック" panose="020B0600070205080204" pitchFamily="34" charset="-128"/>
              </a:rPr>
              <a:t>“ ” </a:t>
            </a:r>
            <a:r>
              <a:rPr lang="en-US" altLang="en-US" sz="2000" dirty="0">
                <a:latin typeface="Arial" panose="020B0604020202020204" pitchFamily="34" charset="0"/>
                <a:ea typeface="ＭＳ Ｐゴシック" panose="020B0600070205080204" pitchFamily="34" charset="-128"/>
              </a:rPr>
              <a:t>for phrases</a:t>
            </a:r>
            <a:r>
              <a:rPr lang="en-US" altLang="en-US" sz="2000" b="1" dirty="0">
                <a:latin typeface="Arial" panose="020B0604020202020204" pitchFamily="34" charset="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a:t>
            </a:r>
            <a:r>
              <a:rPr lang="en-US" altLang="en-US" sz="2000" dirty="0">
                <a:solidFill>
                  <a:schemeClr val="tx2"/>
                </a:solidFill>
                <a:latin typeface="Arial" panose="020B0604020202020204" pitchFamily="34" charset="0"/>
                <a:ea typeface="ＭＳ Ｐゴシック" panose="020B0600070205080204" pitchFamily="34" charset="-128"/>
              </a:rPr>
              <a:t>United States</a:t>
            </a:r>
            <a:r>
              <a:rPr lang="en-US" altLang="en-US" sz="2000" dirty="0">
                <a:latin typeface="Arial" panose="020B0604020202020204" pitchFamily="34" charset="0"/>
                <a:ea typeface="ＭＳ Ｐゴシック" panose="020B0600070205080204" pitchFamily="34" charset="-128"/>
              </a:rPr>
              <a:t>”</a:t>
            </a:r>
          </a:p>
          <a:p>
            <a:r>
              <a:rPr lang="en-US" altLang="en-US" sz="2000" b="1" dirty="0">
                <a:latin typeface="Arial" panose="020B0604020202020204" pitchFamily="34" charset="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for truncation		</a:t>
            </a:r>
            <a:r>
              <a:rPr lang="en-US" altLang="en-US" sz="2000" dirty="0">
                <a:solidFill>
                  <a:schemeClr val="tx2"/>
                </a:solidFill>
                <a:latin typeface="Arial" panose="020B0604020202020204" pitchFamily="34" charset="0"/>
                <a:ea typeface="ＭＳ Ｐゴシック" panose="020B0600070205080204" pitchFamily="34" charset="-128"/>
              </a:rPr>
              <a:t>Canad</a:t>
            </a:r>
            <a:r>
              <a:rPr lang="en-US" altLang="en-US" sz="2000" b="1" dirty="0">
                <a:solidFill>
                  <a:schemeClr val="tx2"/>
                </a:solidFill>
                <a:latin typeface="Arial" panose="020B0604020202020204" pitchFamily="34" charset="0"/>
                <a:ea typeface="ＭＳ Ｐゴシック" panose="020B0600070205080204" pitchFamily="34" charset="-128"/>
              </a:rPr>
              <a:t>*</a:t>
            </a:r>
            <a:endParaRPr lang="en-US" altLang="en-US" sz="2000" b="1"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Nesting ()			Canad*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history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(autobiograph* </a:t>
            </a:r>
            <a:r>
              <a:rPr lang="en-US" altLang="en-US" sz="2000" b="1" dirty="0">
                <a:latin typeface="Arial" panose="020B0604020202020204" pitchFamily="34" charset="0"/>
                <a:ea typeface="ＭＳ Ｐゴシック" panose="020B0600070205080204" pitchFamily="34" charset="-128"/>
              </a:rPr>
              <a:t>OR</a:t>
            </a:r>
            <a:r>
              <a:rPr lang="en-US" altLang="en-US" sz="2000" dirty="0">
                <a:latin typeface="Arial" panose="020B0604020202020204" pitchFamily="34" charset="0"/>
                <a:ea typeface="ＭＳ Ｐゴシック" panose="020B0600070205080204" pitchFamily="34" charset="-128"/>
              </a:rPr>
              <a:t> memoir)</a:t>
            </a:r>
          </a:p>
          <a:p>
            <a:pPr marL="0" indent="0">
              <a:buNone/>
            </a:pPr>
            <a:endParaRPr lang="en-US" altLang="en-US" sz="2000" dirty="0">
              <a:latin typeface="Arial" panose="020B0604020202020204" pitchFamily="34" charset="0"/>
              <a:ea typeface="ＭＳ Ｐゴシック" panose="020B0600070205080204" pitchFamily="34" charset="-128"/>
            </a:endParaRPr>
          </a:p>
          <a:p>
            <a:pPr marL="0" indent="0">
              <a:spcBef>
                <a:spcPts val="600"/>
              </a:spcBef>
              <a:buNone/>
            </a:pPr>
            <a:r>
              <a:rPr lang="en-US" altLang="en-US" sz="2000" b="1" dirty="0">
                <a:latin typeface="Arial" panose="020B0604020202020204" pitchFamily="34" charset="0"/>
                <a:ea typeface="ＭＳ Ｐゴシック" panose="020B0600070205080204" pitchFamily="34" charset="-128"/>
              </a:rPr>
              <a:t>Note</a:t>
            </a:r>
            <a:r>
              <a:rPr lang="en-US" altLang="en-US" sz="2000" dirty="0">
                <a:latin typeface="Arial" panose="020B0604020202020204" pitchFamily="34" charset="0"/>
                <a:ea typeface="ＭＳ Ｐゴシック" panose="020B0600070205080204" pitchFamily="34" charset="-128"/>
              </a:rPr>
              <a:t>: multiple search boxes are also a form of nesting</a:t>
            </a:r>
          </a:p>
          <a:p>
            <a:pPr marL="0" indent="0">
              <a:spcBef>
                <a:spcPts val="600"/>
              </a:spcBef>
              <a:buNone/>
            </a:pPr>
            <a:r>
              <a:rPr lang="en-US" altLang="en-US" sz="2000" b="1" dirty="0">
                <a:latin typeface="Arial" panose="020B0604020202020204" pitchFamily="34" charset="0"/>
                <a:ea typeface="ＭＳ Ｐゴシック" panose="020B0600070205080204" pitchFamily="34" charset="-128"/>
              </a:rPr>
              <a:t>Note</a:t>
            </a:r>
            <a:r>
              <a:rPr lang="en-US" altLang="en-US" sz="2000" dirty="0">
                <a:latin typeface="Arial" panose="020B0604020202020204" pitchFamily="34" charset="0"/>
                <a:ea typeface="ＭＳ Ｐゴシック" panose="020B0600070205080204" pitchFamily="34" charset="-128"/>
              </a:rPr>
              <a:t>: Databases do not require the operators to be in uppercase.</a:t>
            </a:r>
          </a:p>
          <a:p>
            <a:pPr marL="0" indent="0">
              <a:spcBef>
                <a:spcPts val="600"/>
              </a:spcBef>
              <a:buNone/>
            </a:pPr>
            <a:r>
              <a:rPr lang="en-US" altLang="en-US" sz="2000" dirty="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EXCEPTION</a:t>
            </a:r>
            <a:r>
              <a:rPr lang="en-US" altLang="en-US" sz="2000" dirty="0">
                <a:latin typeface="Arial" panose="020B0604020202020204" pitchFamily="34" charset="0"/>
                <a:ea typeface="ＭＳ Ｐゴシック" panose="020B0600070205080204" pitchFamily="34" charset="-128"/>
              </a:rPr>
              <a:t>: UPPERCASE operators </a:t>
            </a:r>
            <a:r>
              <a:rPr lang="en-US" altLang="en-US" sz="2000" b="1" dirty="0" smtClean="0">
                <a:latin typeface="Arial" panose="020B0604020202020204" pitchFamily="34" charset="0"/>
                <a:ea typeface="ＭＳ Ｐゴシック" panose="020B0600070205080204" pitchFamily="34" charset="-128"/>
              </a:rPr>
              <a:t>MUST</a:t>
            </a:r>
            <a:r>
              <a:rPr lang="en-US" altLang="en-US" sz="2000" dirty="0" smtClean="0">
                <a:latin typeface="Arial" panose="020B0604020202020204" pitchFamily="34" charset="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be used in Sofia</a:t>
            </a:r>
          </a:p>
        </p:txBody>
      </p:sp>
    </p:spTree>
    <p:extLst>
      <p:ext uri="{BB962C8B-B14F-4D97-AF65-F5344CB8AC3E}">
        <p14:creationId xmlns:p14="http://schemas.microsoft.com/office/powerpoint/2010/main" val="399433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are Primary Sources?</a:t>
            </a:r>
          </a:p>
        </p:txBody>
      </p:sp>
      <p:sp>
        <p:nvSpPr>
          <p:cNvPr id="3" name="Content Placeholder 2"/>
          <p:cNvSpPr>
            <a:spLocks noGrp="1"/>
          </p:cNvSpPr>
          <p:nvPr>
            <p:ph idx="1"/>
          </p:nvPr>
        </p:nvSpPr>
        <p:spPr>
          <a:xfrm>
            <a:off x="755576" y="1124744"/>
            <a:ext cx="8136904" cy="5760640"/>
          </a:xfrm>
        </p:spPr>
        <p:txBody>
          <a:bodyPr/>
          <a:lstStyle/>
          <a:p>
            <a:r>
              <a:rPr lang="en-US" sz="1800" dirty="0"/>
              <a:t>Primary sources provide first-hand testimony or direct evidence concerning a topic under investigation. They are created by witnesses or recorders who experienced the events or conditions being documented. </a:t>
            </a:r>
          </a:p>
          <a:p>
            <a:r>
              <a:rPr lang="en-US" sz="1800" dirty="0"/>
              <a:t>These sources are often created at the time when the events or conditions are happening, but they can also include autobiographies, memoirs, and oral histories recorded later. </a:t>
            </a:r>
          </a:p>
          <a:p>
            <a:r>
              <a:rPr lang="en-US" sz="1800" dirty="0"/>
              <a:t>Primary sources are characterized by their content, regardless of whether they are available in original format like manuscripts, letters, or diaries, in microform, in digital format, or in published print format. </a:t>
            </a:r>
          </a:p>
          <a:p>
            <a:r>
              <a:rPr lang="en-US" sz="1800" dirty="0"/>
              <a:t>Primary source documents are </a:t>
            </a:r>
            <a:r>
              <a:rPr lang="en-US" sz="1800" dirty="0" smtClean="0"/>
              <a:t>usually presented </a:t>
            </a:r>
            <a:r>
              <a:rPr lang="en-US" sz="1800" dirty="0"/>
              <a:t>“AS IS”:</a:t>
            </a:r>
          </a:p>
          <a:p>
            <a:pPr lvl="1"/>
            <a:r>
              <a:rPr lang="en-US" sz="1700" b="1" dirty="0"/>
              <a:t>Challenges for searching primary source databases include:</a:t>
            </a:r>
          </a:p>
          <a:p>
            <a:pPr lvl="2"/>
            <a:r>
              <a:rPr lang="en-US" sz="1600" b="1" dirty="0"/>
              <a:t>Personal names and place names</a:t>
            </a:r>
          </a:p>
          <a:p>
            <a:pPr lvl="3"/>
            <a:r>
              <a:rPr lang="en-US" sz="1400" dirty="0"/>
              <a:t>Abbreviations, </a:t>
            </a:r>
            <a:r>
              <a:rPr lang="en-CA" sz="1400" dirty="0"/>
              <a:t>pseudonyms, </a:t>
            </a:r>
            <a:r>
              <a:rPr lang="en-US" sz="1400" dirty="0"/>
              <a:t>spelling variations, former names of places, abbreviations of given names, titles</a:t>
            </a:r>
          </a:p>
          <a:p>
            <a:pPr lvl="2"/>
            <a:r>
              <a:rPr lang="en-US" sz="1600" b="1" dirty="0"/>
              <a:t>Language usage</a:t>
            </a:r>
          </a:p>
          <a:p>
            <a:pPr lvl="3"/>
            <a:r>
              <a:rPr lang="en-CA" sz="1400" dirty="0"/>
              <a:t>Many spelling variations and abbreviations</a:t>
            </a:r>
          </a:p>
          <a:p>
            <a:pPr lvl="3"/>
            <a:r>
              <a:rPr lang="en-CA" sz="1400" dirty="0"/>
              <a:t>Words that are now considered pejorative or offensive</a:t>
            </a:r>
          </a:p>
          <a:p>
            <a:pPr lvl="3"/>
            <a:r>
              <a:rPr lang="en-CA" sz="1400" dirty="0"/>
              <a:t>Figurative language and expressions </a:t>
            </a:r>
          </a:p>
          <a:p>
            <a:pPr lvl="3"/>
            <a:r>
              <a:rPr lang="en-CA" sz="1400" dirty="0"/>
              <a:t>Definitions of words may be different</a:t>
            </a:r>
            <a:endParaRPr lang="en-US" sz="1400" dirty="0"/>
          </a:p>
          <a:p>
            <a:pPr lvl="1"/>
            <a:endParaRPr lang="en-US" sz="1800" dirty="0"/>
          </a:p>
          <a:p>
            <a:pPr lvl="1"/>
            <a:endParaRPr lang="en-CA" sz="1800" dirty="0"/>
          </a:p>
        </p:txBody>
      </p:sp>
    </p:spTree>
    <p:extLst>
      <p:ext uri="{BB962C8B-B14F-4D97-AF65-F5344CB8AC3E}">
        <p14:creationId xmlns:p14="http://schemas.microsoft.com/office/powerpoint/2010/main" val="4164720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Evaluating Primary Sources</a:t>
            </a:r>
          </a:p>
        </p:txBody>
      </p:sp>
      <p:sp>
        <p:nvSpPr>
          <p:cNvPr id="3" name="Content Placeholder 2"/>
          <p:cNvSpPr>
            <a:spLocks noGrp="1"/>
          </p:cNvSpPr>
          <p:nvPr>
            <p:ph idx="1"/>
          </p:nvPr>
        </p:nvSpPr>
        <p:spPr>
          <a:xfrm>
            <a:off x="753344" y="1196752"/>
            <a:ext cx="8139136" cy="5544616"/>
          </a:xfrm>
        </p:spPr>
        <p:txBody>
          <a:bodyPr/>
          <a:lstStyle/>
          <a:p>
            <a:r>
              <a:rPr lang="en-US" sz="2000" b="1" dirty="0"/>
              <a:t>When and by whom was this particular document written? </a:t>
            </a:r>
            <a:r>
              <a:rPr lang="en-US" sz="2000" dirty="0"/>
              <a:t>What is the format of the document? Has the document been edited? Was the document published? If so, when and where and how? How do the layout, typographical details, and accompanying illustrations inform you about the purpose of the document, the author's historical and cultural position, and that of the intended audience?</a:t>
            </a:r>
          </a:p>
          <a:p>
            <a:r>
              <a:rPr lang="en-US" sz="2000" b="1" dirty="0"/>
              <a:t>Who is the author, and why did he or she create the document?</a:t>
            </a:r>
            <a:r>
              <a:rPr lang="en-US" sz="2000" dirty="0"/>
              <a:t> Why does the author choose to narrate the text in the manner chosen? Remember that the author of the text (i.e., the person who creates it) and the narrator of the text (i.e. the person who tells it) are not necessarily one and the same.</a:t>
            </a:r>
          </a:p>
          <a:p>
            <a:r>
              <a:rPr lang="en-US" sz="2000" b="1" dirty="0"/>
              <a:t>Using clues from the document itself, its form, and its content, who is the intended audience for the text? </a:t>
            </a:r>
            <a:r>
              <a:rPr lang="en-US" sz="2000" dirty="0"/>
              <a:t>Is the audience regional? National? A particular subset of "the American people"? How do you think the text was received by this audience? How might the text be received by those for whom it was NOT intended?</a:t>
            </a:r>
          </a:p>
        </p:txBody>
      </p:sp>
    </p:spTree>
    <p:extLst>
      <p:ext uri="{BB962C8B-B14F-4D97-AF65-F5344CB8AC3E}">
        <p14:creationId xmlns:p14="http://schemas.microsoft.com/office/powerpoint/2010/main" val="173000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Concordia-Powerpoint-2010-Template-B.potx</Template>
  <TotalTime>21715</TotalTime>
  <Words>1529</Words>
  <Application>Microsoft Office PowerPoint</Application>
  <PresentationFormat>On-screen Show (4:3)</PresentationFormat>
  <Paragraphs>194</Paragraphs>
  <Slides>17</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ＭＳ Ｐゴシック</vt:lpstr>
      <vt:lpstr>Arial</vt:lpstr>
      <vt:lpstr>Arial Bold</vt:lpstr>
      <vt:lpstr>GillSans Bold</vt:lpstr>
      <vt:lpstr>Times</vt:lpstr>
      <vt:lpstr>Wingdings</vt:lpstr>
      <vt:lpstr>UCS-Concordia-Powerpoint-2011</vt:lpstr>
      <vt:lpstr>UCS-Concordia-Powerpoint-2011</vt:lpstr>
      <vt:lpstr>UCS-Concordia-Powerpoint-2011</vt:lpstr>
      <vt:lpstr>T17-32986-LIBR-Powerpoint-Template-16x9-v1</vt:lpstr>
      <vt:lpstr>UCS-Concordia-Powerpoint-2011</vt:lpstr>
      <vt:lpstr>Library Orientation for HIST 200: Global History of September 11, 2001</vt:lpstr>
      <vt:lpstr>Workshop Outline</vt:lpstr>
      <vt:lpstr>Books and articles in Sofia</vt:lpstr>
      <vt:lpstr>Electronic Journals</vt:lpstr>
      <vt:lpstr>Electronic Books</vt:lpstr>
      <vt:lpstr>Journal Articles in History</vt:lpstr>
      <vt:lpstr>Search Operators</vt:lpstr>
      <vt:lpstr>What are Primary Sources?</vt:lpstr>
      <vt:lpstr>Evaluating Primary Sources</vt:lpstr>
      <vt:lpstr>Evaluating Primary Sources</vt:lpstr>
      <vt:lpstr>Primary Sources in Sofia</vt:lpstr>
      <vt:lpstr>Primary Sources in Sofia Example</vt:lpstr>
      <vt:lpstr>Newspapers in Electronic Format</vt:lpstr>
      <vt:lpstr>Videos &amp; Films</vt:lpstr>
      <vt:lpstr>US Government Documents</vt:lpstr>
      <vt:lpstr>Help is Available</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Vince Graziano</cp:lastModifiedBy>
  <cp:revision>78</cp:revision>
  <dcterms:created xsi:type="dcterms:W3CDTF">2011-06-22T22:00:22Z</dcterms:created>
  <dcterms:modified xsi:type="dcterms:W3CDTF">2022-09-28T16:07:02Z</dcterms:modified>
</cp:coreProperties>
</file>