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61" r:id="rId4"/>
    <p:sldId id="264" r:id="rId5"/>
    <p:sldId id="263" r:id="rId6"/>
    <p:sldId id="267" r:id="rId7"/>
    <p:sldId id="265" r:id="rId8"/>
    <p:sldId id="266" r:id="rId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3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3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3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3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32" charset="0"/>
        <a:ea typeface="+mn-ea"/>
        <a:cs typeface="+mn-cs"/>
      </a:defRPr>
    </a:lvl5pPr>
    <a:lvl6pPr marL="2286000" algn="l" defTabSz="457200" rtl="0" eaLnBrk="1" latinLnBrk="0" hangingPunct="1">
      <a:defRPr sz="2400" kern="1200">
        <a:solidFill>
          <a:schemeClr val="tx1"/>
        </a:solidFill>
        <a:latin typeface="Times" pitchFamily="-32" charset="0"/>
        <a:ea typeface="+mn-ea"/>
        <a:cs typeface="+mn-cs"/>
      </a:defRPr>
    </a:lvl6pPr>
    <a:lvl7pPr marL="2743200" algn="l" defTabSz="457200" rtl="0" eaLnBrk="1" latinLnBrk="0" hangingPunct="1">
      <a:defRPr sz="2400" kern="1200">
        <a:solidFill>
          <a:schemeClr val="tx1"/>
        </a:solidFill>
        <a:latin typeface="Times" pitchFamily="-32" charset="0"/>
        <a:ea typeface="+mn-ea"/>
        <a:cs typeface="+mn-cs"/>
      </a:defRPr>
    </a:lvl7pPr>
    <a:lvl8pPr marL="3200400" algn="l" defTabSz="457200" rtl="0" eaLnBrk="1" latinLnBrk="0" hangingPunct="1">
      <a:defRPr sz="2400" kern="1200">
        <a:solidFill>
          <a:schemeClr val="tx1"/>
        </a:solidFill>
        <a:latin typeface="Times" pitchFamily="-32" charset="0"/>
        <a:ea typeface="+mn-ea"/>
        <a:cs typeface="+mn-cs"/>
      </a:defRPr>
    </a:lvl8pPr>
    <a:lvl9pPr marL="3657600" algn="l" defTabSz="457200" rtl="0" eaLnBrk="1" latinLnBrk="0" hangingPunct="1">
      <a:defRPr sz="2400" kern="1200">
        <a:solidFill>
          <a:schemeClr val="tx1"/>
        </a:solidFill>
        <a:latin typeface="Times" pitchFamily="-3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90955" autoAdjust="0"/>
  </p:normalViewPr>
  <p:slideViewPr>
    <p:cSldViewPr>
      <p:cViewPr varScale="1">
        <p:scale>
          <a:sx n="119" d="100"/>
          <a:sy n="119" d="100"/>
        </p:scale>
        <p:origin x="9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a:defRPr>
            </a:lvl1pPr>
          </a:lstStyle>
          <a:p>
            <a:endParaRPr lang="en-US" dirty="0"/>
          </a:p>
        </p:txBody>
      </p:sp>
      <p:sp>
        <p:nvSpPr>
          <p:cNvPr id="7171"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a:defRPr>
            </a:lvl1pPr>
          </a:lstStyle>
          <a:p>
            <a:endParaRPr lang="en-US" dirty="0"/>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174"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a:defRPr>
            </a:lvl1pPr>
          </a:lstStyle>
          <a:p>
            <a:endParaRPr lang="en-US" dirty="0"/>
          </a:p>
        </p:txBody>
      </p:sp>
      <p:sp>
        <p:nvSpPr>
          <p:cNvPr id="7175"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a:defRPr>
            </a:lvl1pPr>
          </a:lstStyle>
          <a:p>
            <a:fld id="{DC9025A5-8448-4303-B271-377607ED8B5B}" type="slidenum">
              <a:rPr lang="en-US" smtClean="0"/>
              <a:pPr/>
              <a:t>‹#›</a:t>
            </a:fld>
            <a:endParaRPr lang="en-US" dirty="0"/>
          </a:p>
        </p:txBody>
      </p:sp>
    </p:spTree>
    <p:extLst>
      <p:ext uri="{BB962C8B-B14F-4D97-AF65-F5344CB8AC3E}">
        <p14:creationId xmlns:p14="http://schemas.microsoft.com/office/powerpoint/2010/main" val="13697845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a:ea typeface="+mn-ea"/>
        <a:cs typeface="+mn-cs"/>
      </a:defRPr>
    </a:lvl1pPr>
    <a:lvl2pPr marL="457200" algn="l" rtl="0" fontAlgn="base">
      <a:spcBef>
        <a:spcPct val="30000"/>
      </a:spcBef>
      <a:spcAft>
        <a:spcPct val="0"/>
      </a:spcAft>
      <a:defRPr sz="1200" kern="1200">
        <a:solidFill>
          <a:schemeClr val="tx1"/>
        </a:solidFill>
        <a:latin typeface="Arial"/>
        <a:ea typeface="ＭＳ Ｐゴシック" pitchFamily="-32" charset="-128"/>
        <a:cs typeface="+mn-cs"/>
      </a:defRPr>
    </a:lvl2pPr>
    <a:lvl3pPr marL="914400" algn="l" rtl="0" fontAlgn="base">
      <a:spcBef>
        <a:spcPct val="30000"/>
      </a:spcBef>
      <a:spcAft>
        <a:spcPct val="0"/>
      </a:spcAft>
      <a:defRPr sz="1200" kern="1200">
        <a:solidFill>
          <a:schemeClr val="tx1"/>
        </a:solidFill>
        <a:latin typeface="Arial"/>
        <a:ea typeface="ＭＳ Ｐゴシック" pitchFamily="-32" charset="-128"/>
        <a:cs typeface="+mn-cs"/>
      </a:defRPr>
    </a:lvl3pPr>
    <a:lvl4pPr marL="1371600" algn="l" rtl="0" fontAlgn="base">
      <a:spcBef>
        <a:spcPct val="30000"/>
      </a:spcBef>
      <a:spcAft>
        <a:spcPct val="0"/>
      </a:spcAft>
      <a:defRPr sz="1200" kern="1200">
        <a:solidFill>
          <a:schemeClr val="tx1"/>
        </a:solidFill>
        <a:latin typeface="Arial"/>
        <a:ea typeface="ＭＳ Ｐゴシック" pitchFamily="-32" charset="-128"/>
        <a:cs typeface="+mn-cs"/>
      </a:defRPr>
    </a:lvl4pPr>
    <a:lvl5pPr marL="1828800" algn="l" rtl="0" fontAlgn="base">
      <a:spcBef>
        <a:spcPct val="30000"/>
      </a:spcBef>
      <a:spcAft>
        <a:spcPct val="0"/>
      </a:spcAft>
      <a:defRPr sz="1200" kern="1200">
        <a:solidFill>
          <a:schemeClr val="tx1"/>
        </a:solidFill>
        <a:latin typeface="Arial"/>
        <a:ea typeface="ＭＳ Ｐゴシック" pitchFamily="-3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9025A5-8448-4303-B271-377607ED8B5B}" type="slidenum">
              <a:rPr lang="en-US" smtClean="0"/>
              <a:pPr/>
              <a:t>1</a:t>
            </a:fld>
            <a:endParaRPr lang="en-US" dirty="0"/>
          </a:p>
        </p:txBody>
      </p:sp>
    </p:spTree>
    <p:extLst>
      <p:ext uri="{BB962C8B-B14F-4D97-AF65-F5344CB8AC3E}">
        <p14:creationId xmlns:p14="http://schemas.microsoft.com/office/powerpoint/2010/main" val="950773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9025A5-8448-4303-B271-377607ED8B5B}" type="slidenum">
              <a:rPr lang="en-US" smtClean="0"/>
              <a:pPr/>
              <a:t>2</a:t>
            </a:fld>
            <a:endParaRPr lang="en-US" dirty="0"/>
          </a:p>
        </p:txBody>
      </p:sp>
    </p:spTree>
    <p:extLst>
      <p:ext uri="{BB962C8B-B14F-4D97-AF65-F5344CB8AC3E}">
        <p14:creationId xmlns:p14="http://schemas.microsoft.com/office/powerpoint/2010/main" val="792053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9025A5-8448-4303-B271-377607ED8B5B}" type="slidenum">
              <a:rPr lang="en-US" smtClean="0"/>
              <a:pPr/>
              <a:t>3</a:t>
            </a:fld>
            <a:endParaRPr lang="en-US" dirty="0"/>
          </a:p>
        </p:txBody>
      </p:sp>
    </p:spTree>
    <p:extLst>
      <p:ext uri="{BB962C8B-B14F-4D97-AF65-F5344CB8AC3E}">
        <p14:creationId xmlns:p14="http://schemas.microsoft.com/office/powerpoint/2010/main" val="803516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C9025A5-8448-4303-B271-377607ED8B5B}" type="slidenum">
              <a:rPr lang="en-US" smtClean="0"/>
              <a:pPr/>
              <a:t>6</a:t>
            </a:fld>
            <a:endParaRPr lang="en-US" dirty="0"/>
          </a:p>
        </p:txBody>
      </p:sp>
    </p:spTree>
    <p:extLst>
      <p:ext uri="{BB962C8B-B14F-4D97-AF65-F5344CB8AC3E}">
        <p14:creationId xmlns:p14="http://schemas.microsoft.com/office/powerpoint/2010/main" val="2037645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133600"/>
            <a:ext cx="5257800" cy="1295400"/>
          </a:xfrm>
        </p:spPr>
        <p:txBody>
          <a:bodyPr anchor="ctr"/>
          <a:lstStyle>
            <a:lvl1pPr algn="l">
              <a:defRPr sz="28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838200" y="3886200"/>
            <a:ext cx="5257800" cy="2133600"/>
          </a:xfrm>
        </p:spPr>
        <p:txBody>
          <a:bodyPr/>
          <a:lstStyle>
            <a:lvl1pPr marL="0" indent="0">
              <a:buFontTx/>
              <a:buNone/>
              <a:defRPr sz="1800"/>
            </a:lvl1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New Sec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981200"/>
            <a:ext cx="7772400" cy="2133600"/>
          </a:xfrm>
        </p:spPr>
        <p:txBody>
          <a:bodyPr anchor="t"/>
          <a:lstStyle>
            <a:lvl1pPr>
              <a:defRPr>
                <a:solidFill>
                  <a:srgbClr val="800000"/>
                </a:solidFill>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685800" y="1752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 id="2147483657" r:id="rId5"/>
  </p:sldLayoutIdLst>
  <p:hf hdr="0" dt="0"/>
  <p:txStyles>
    <p:titleStyle>
      <a:lvl1pPr algn="l" rtl="0" eaLnBrk="1" fontAlgn="base" hangingPunct="1">
        <a:spcBef>
          <a:spcPct val="0"/>
        </a:spcBef>
        <a:spcAft>
          <a:spcPct val="0"/>
        </a:spcAft>
        <a:defRPr sz="3600">
          <a:solidFill>
            <a:srgbClr val="782336"/>
          </a:solidFill>
          <a:latin typeface="Arial Bold"/>
          <a:ea typeface="+mj-ea"/>
          <a:cs typeface="+mj-cs"/>
        </a:defRPr>
      </a:lvl1pPr>
      <a:lvl2pPr algn="ctr" rtl="0" eaLnBrk="1" fontAlgn="base" hangingPunct="1">
        <a:spcBef>
          <a:spcPct val="0"/>
        </a:spcBef>
        <a:spcAft>
          <a:spcPct val="0"/>
        </a:spcAft>
        <a:defRPr sz="3600">
          <a:solidFill>
            <a:srgbClr val="782336"/>
          </a:solidFill>
          <a:latin typeface="GillSans Bold" pitchFamily="1" charset="0"/>
        </a:defRPr>
      </a:lvl2pPr>
      <a:lvl3pPr algn="ctr" rtl="0" eaLnBrk="1" fontAlgn="base" hangingPunct="1">
        <a:spcBef>
          <a:spcPct val="0"/>
        </a:spcBef>
        <a:spcAft>
          <a:spcPct val="0"/>
        </a:spcAft>
        <a:defRPr sz="3600">
          <a:solidFill>
            <a:srgbClr val="782336"/>
          </a:solidFill>
          <a:latin typeface="GillSans Bold" pitchFamily="1" charset="0"/>
        </a:defRPr>
      </a:lvl3pPr>
      <a:lvl4pPr algn="ctr" rtl="0" eaLnBrk="1" fontAlgn="base" hangingPunct="1">
        <a:spcBef>
          <a:spcPct val="0"/>
        </a:spcBef>
        <a:spcAft>
          <a:spcPct val="0"/>
        </a:spcAft>
        <a:defRPr sz="3600">
          <a:solidFill>
            <a:srgbClr val="782336"/>
          </a:solidFill>
          <a:latin typeface="GillSans Bold" pitchFamily="1" charset="0"/>
        </a:defRPr>
      </a:lvl4pPr>
      <a:lvl5pPr algn="ctr" rtl="0" eaLnBrk="1" fontAlgn="base" hangingPunct="1">
        <a:spcBef>
          <a:spcPct val="0"/>
        </a:spcBef>
        <a:spcAft>
          <a:spcPct val="0"/>
        </a:spcAft>
        <a:defRPr sz="3600">
          <a:solidFill>
            <a:srgbClr val="782336"/>
          </a:solidFill>
          <a:latin typeface="GillSans Bold" pitchFamily="1" charset="0"/>
        </a:defRPr>
      </a:lvl5pPr>
      <a:lvl6pPr marL="457200" algn="ctr" rtl="0" eaLnBrk="1" fontAlgn="base" hangingPunct="1">
        <a:spcBef>
          <a:spcPct val="0"/>
        </a:spcBef>
        <a:spcAft>
          <a:spcPct val="0"/>
        </a:spcAft>
        <a:defRPr sz="3600">
          <a:solidFill>
            <a:srgbClr val="782336"/>
          </a:solidFill>
          <a:latin typeface="GillSans Bold" pitchFamily="1" charset="0"/>
        </a:defRPr>
      </a:lvl6pPr>
      <a:lvl7pPr marL="914400" algn="ctr" rtl="0" eaLnBrk="1" fontAlgn="base" hangingPunct="1">
        <a:spcBef>
          <a:spcPct val="0"/>
        </a:spcBef>
        <a:spcAft>
          <a:spcPct val="0"/>
        </a:spcAft>
        <a:defRPr sz="3600">
          <a:solidFill>
            <a:srgbClr val="782336"/>
          </a:solidFill>
          <a:latin typeface="GillSans Bold" pitchFamily="1" charset="0"/>
        </a:defRPr>
      </a:lvl7pPr>
      <a:lvl8pPr marL="1371600" algn="ctr" rtl="0" eaLnBrk="1" fontAlgn="base" hangingPunct="1">
        <a:spcBef>
          <a:spcPct val="0"/>
        </a:spcBef>
        <a:spcAft>
          <a:spcPct val="0"/>
        </a:spcAft>
        <a:defRPr sz="3600">
          <a:solidFill>
            <a:srgbClr val="782336"/>
          </a:solidFill>
          <a:latin typeface="GillSans Bold" pitchFamily="1" charset="0"/>
        </a:defRPr>
      </a:lvl8pPr>
      <a:lvl9pPr marL="1828800" algn="ctr" rtl="0" eaLnBrk="1" fontAlgn="base" hangingPunct="1">
        <a:spcBef>
          <a:spcPct val="0"/>
        </a:spcBef>
        <a:spcAft>
          <a:spcPct val="0"/>
        </a:spcAft>
        <a:defRPr sz="3600">
          <a:solidFill>
            <a:srgbClr val="782336"/>
          </a:solidFill>
          <a:latin typeface="GillSans Bold" pitchFamily="1" charset="0"/>
        </a:defRPr>
      </a:lvl9pPr>
    </p:titleStyle>
    <p:bodyStyle>
      <a:lvl1pPr marL="342900" indent="-342900" algn="l" rtl="0" eaLnBrk="1" fontAlgn="base" hangingPunct="1">
        <a:spcBef>
          <a:spcPct val="20000"/>
        </a:spcBef>
        <a:spcAft>
          <a:spcPct val="0"/>
        </a:spcAft>
        <a:buFont typeface="Wingdings" charset="2"/>
        <a:buChar char="§"/>
        <a:defRPr sz="2400">
          <a:solidFill>
            <a:schemeClr val="tx1"/>
          </a:solidFill>
          <a:latin typeface="Arial"/>
          <a:ea typeface="+mn-ea"/>
          <a:cs typeface="+mn-cs"/>
        </a:defRPr>
      </a:lvl1pPr>
      <a:lvl2pPr marL="742950" indent="-285750" algn="l" rtl="0" eaLnBrk="1" fontAlgn="base" hangingPunct="1">
        <a:spcBef>
          <a:spcPct val="20000"/>
        </a:spcBef>
        <a:spcAft>
          <a:spcPct val="0"/>
        </a:spcAft>
        <a:buFont typeface="Wingdings" charset="2"/>
        <a:buChar char="§"/>
        <a:defRPr sz="2200">
          <a:solidFill>
            <a:schemeClr val="tx1"/>
          </a:solidFill>
          <a:latin typeface="Arial"/>
          <a:ea typeface="ＭＳ Ｐゴシック" pitchFamily="-32" charset="-128"/>
        </a:defRPr>
      </a:lvl2pPr>
      <a:lvl3pPr marL="1143000" indent="-228600" algn="l" rtl="0" eaLnBrk="1" fontAlgn="base" hangingPunct="1">
        <a:spcBef>
          <a:spcPct val="20000"/>
        </a:spcBef>
        <a:spcAft>
          <a:spcPct val="0"/>
        </a:spcAft>
        <a:buFont typeface="Wingdings" charset="2"/>
        <a:buChar char="§"/>
        <a:defRPr sz="2000">
          <a:solidFill>
            <a:schemeClr val="tx1"/>
          </a:solidFill>
          <a:latin typeface="Arial"/>
          <a:ea typeface="ＭＳ Ｐゴシック" pitchFamily="-32" charset="-128"/>
        </a:defRPr>
      </a:lvl3pPr>
      <a:lvl4pPr marL="1600200" indent="-228600" algn="l" rtl="0" eaLnBrk="1" fontAlgn="base" hangingPunct="1">
        <a:spcBef>
          <a:spcPct val="20000"/>
        </a:spcBef>
        <a:spcAft>
          <a:spcPct val="0"/>
        </a:spcAft>
        <a:buFont typeface="Wingdings" charset="2"/>
        <a:buChar char="§"/>
        <a:defRPr sz="2000">
          <a:solidFill>
            <a:schemeClr val="tx1"/>
          </a:solidFill>
          <a:latin typeface="Arial"/>
          <a:ea typeface="ＭＳ Ｐゴシック" pitchFamily="-32" charset="-128"/>
        </a:defRPr>
      </a:lvl4pPr>
      <a:lvl5pPr marL="2057400" indent="-228600" algn="l" rtl="0" eaLnBrk="1" fontAlgn="base" hangingPunct="1">
        <a:spcBef>
          <a:spcPct val="20000"/>
        </a:spcBef>
        <a:spcAft>
          <a:spcPct val="0"/>
        </a:spcAft>
        <a:buFont typeface="Wingdings" charset="2"/>
        <a:buChar char="§"/>
        <a:defRPr sz="2000">
          <a:solidFill>
            <a:schemeClr val="tx1"/>
          </a:solidFill>
          <a:latin typeface="Arial"/>
          <a:ea typeface="ＭＳ Ｐゴシック" pitchFamily="-32"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a:xfrm>
            <a:off x="827584" y="1772816"/>
            <a:ext cx="7550224" cy="4032448"/>
          </a:xfrm>
        </p:spPr>
        <p:txBody>
          <a:bodyPr/>
          <a:lstStyle/>
          <a:p>
            <a:pPr algn="r"/>
            <a:r>
              <a:rPr lang="en-US" sz="3600" dirty="0" smtClean="0">
                <a:solidFill>
                  <a:schemeClr val="tx1"/>
                </a:solidFill>
              </a:rPr>
              <a:t>Library Workshop for ENGL </a:t>
            </a:r>
            <a:r>
              <a:rPr lang="en-US" sz="3600" dirty="0" smtClean="0">
                <a:solidFill>
                  <a:schemeClr val="tx1"/>
                </a:solidFill>
              </a:rPr>
              <a:t>428</a:t>
            </a:r>
            <a:r>
              <a:rPr lang="en-US" sz="3600" dirty="0" smtClean="0">
                <a:solidFill>
                  <a:schemeClr val="tx1"/>
                </a:solidFill>
              </a:rPr>
              <a:t/>
            </a:r>
            <a:br>
              <a:rPr lang="en-US" sz="3600"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Vince Graziano</a:t>
            </a:r>
            <a:br>
              <a:rPr lang="en-US" dirty="0" smtClean="0">
                <a:solidFill>
                  <a:schemeClr val="tx1"/>
                </a:solidFill>
              </a:rPr>
            </a:br>
            <a:r>
              <a:rPr lang="en-US" dirty="0" smtClean="0">
                <a:solidFill>
                  <a:schemeClr val="tx1"/>
                </a:solidFill>
              </a:rPr>
              <a:t>English Librarian</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September 24, 2019</a:t>
            </a:r>
            <a:endParaRPr lang="en-US" dirty="0">
              <a:solidFill>
                <a:schemeClr val="tx1"/>
              </a:solidFill>
            </a:endParaRPr>
          </a:p>
        </p:txBody>
      </p:sp>
      <p:sp>
        <p:nvSpPr>
          <p:cNvPr id="17" name="Subtitle 16"/>
          <p:cNvSpPr>
            <a:spLocks noGrp="1"/>
          </p:cNvSpPr>
          <p:nvPr>
            <p:ph type="subTitle" idx="1"/>
          </p:nvPr>
        </p:nvSpPr>
        <p:spPr>
          <a:xfrm>
            <a:off x="899592" y="3789040"/>
            <a:ext cx="5257800" cy="2133600"/>
          </a:xfrm>
        </p:spPr>
        <p:txBody>
          <a:bodyPr/>
          <a:lstStyle/>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CA" sz="4800" dirty="0"/>
              <a:t>Workshop Outline</a:t>
            </a:r>
            <a:endParaRPr lang="en-US" sz="4800" dirty="0"/>
          </a:p>
        </p:txBody>
      </p:sp>
      <p:sp>
        <p:nvSpPr>
          <p:cNvPr id="11" name="Content Placeholder 10"/>
          <p:cNvSpPr>
            <a:spLocks noGrp="1"/>
          </p:cNvSpPr>
          <p:nvPr>
            <p:ph idx="1"/>
          </p:nvPr>
        </p:nvSpPr>
        <p:spPr>
          <a:xfrm>
            <a:off x="697813" y="1700808"/>
            <a:ext cx="7772400" cy="5328592"/>
          </a:xfrm>
        </p:spPr>
        <p:txBody>
          <a:bodyPr/>
          <a:lstStyle/>
          <a:p>
            <a:r>
              <a:rPr lang="en-US" sz="4400" b="1" dirty="0" smtClean="0"/>
              <a:t>How to find</a:t>
            </a:r>
            <a:r>
              <a:rPr lang="en-US" sz="4400" dirty="0" smtClean="0"/>
              <a:t>:</a:t>
            </a:r>
          </a:p>
          <a:p>
            <a:pPr lvl="1"/>
            <a:r>
              <a:rPr lang="en-US" sz="4400" dirty="0" smtClean="0"/>
              <a:t>Picture books</a:t>
            </a:r>
          </a:p>
          <a:p>
            <a:pPr lvl="1"/>
            <a:r>
              <a:rPr lang="en-US" sz="4400" dirty="0" smtClean="0"/>
              <a:t>Young Adult books</a:t>
            </a:r>
          </a:p>
          <a:p>
            <a:pPr lvl="1"/>
            <a:r>
              <a:rPr lang="en-US" sz="4400" dirty="0" smtClean="0"/>
              <a:t>Graphic novels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Catalogues	</a:t>
            </a:r>
            <a:endParaRPr lang="en-US" dirty="0"/>
          </a:p>
        </p:txBody>
      </p:sp>
      <p:sp>
        <p:nvSpPr>
          <p:cNvPr id="3" name="Content Placeholder 2"/>
          <p:cNvSpPr>
            <a:spLocks noGrp="1"/>
          </p:cNvSpPr>
          <p:nvPr>
            <p:ph idx="1"/>
          </p:nvPr>
        </p:nvSpPr>
        <p:spPr>
          <a:xfrm>
            <a:off x="685800" y="1268760"/>
            <a:ext cx="7772400" cy="4598640"/>
          </a:xfrm>
        </p:spPr>
        <p:txBody>
          <a:bodyPr/>
          <a:lstStyle/>
          <a:p>
            <a:r>
              <a:rPr lang="en-US" dirty="0" smtClean="0"/>
              <a:t>Concordia Library Catalogue (CLUES)</a:t>
            </a:r>
          </a:p>
          <a:p>
            <a:r>
              <a:rPr lang="en-US" dirty="0" err="1" smtClean="0"/>
              <a:t>WorldCat</a:t>
            </a:r>
            <a:r>
              <a:rPr lang="en-US" dirty="0"/>
              <a:t>:</a:t>
            </a:r>
            <a:endParaRPr lang="en-US" dirty="0" smtClean="0"/>
          </a:p>
          <a:p>
            <a:pPr lvl="1"/>
            <a:r>
              <a:rPr lang="en-CA" dirty="0" err="1"/>
              <a:t>WorldCat</a:t>
            </a:r>
            <a:r>
              <a:rPr lang="en-CA" dirty="0"/>
              <a:t> is a worldwide union catalogue created and maintained collectively by more than 10,000 member institutions, including Concordia Libraries. Its resources span thousands of years and include lists of materials from books to recordings to archives.</a:t>
            </a:r>
          </a:p>
          <a:p>
            <a:pPr lvl="1"/>
            <a:r>
              <a:rPr lang="en-CA" dirty="0" smtClean="0"/>
              <a:t>Documents </a:t>
            </a:r>
            <a:r>
              <a:rPr lang="en-CA" dirty="0"/>
              <a:t>indexed: Audiovisual Media, Books, Catalogues, Literary Works (poems, short stories, novels, plays, </a:t>
            </a:r>
            <a:r>
              <a:rPr lang="en-CA" dirty="0" err="1"/>
              <a:t>etc</a:t>
            </a:r>
            <a:r>
              <a:rPr lang="en-CA" dirty="0"/>
              <a:t>)</a:t>
            </a:r>
            <a:endParaRPr lang="en-US" dirty="0"/>
          </a:p>
        </p:txBody>
      </p:sp>
    </p:spTree>
    <p:extLst>
      <p:ext uri="{BB962C8B-B14F-4D97-AF65-F5344CB8AC3E}">
        <p14:creationId xmlns:p14="http://schemas.microsoft.com/office/powerpoint/2010/main" val="2309688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CA" altLang="en-US" smtClean="0">
                <a:latin typeface="Arial Bold" panose="020B0704020202020204" pitchFamily="34" charset="0"/>
                <a:ea typeface="ＭＳ Ｐゴシック" panose="020B0600070205080204" pitchFamily="34" charset="-128"/>
              </a:rPr>
              <a:t>Search Operators</a:t>
            </a:r>
          </a:p>
        </p:txBody>
      </p:sp>
      <p:sp>
        <p:nvSpPr>
          <p:cNvPr id="3" name="Content Placeholder 2"/>
          <p:cNvSpPr>
            <a:spLocks noGrp="1"/>
          </p:cNvSpPr>
          <p:nvPr>
            <p:ph idx="1"/>
          </p:nvPr>
        </p:nvSpPr>
        <p:spPr/>
        <p:txBody>
          <a:bodyPr/>
          <a:lstStyle/>
          <a:p>
            <a:pPr>
              <a:spcBef>
                <a:spcPts val="1200"/>
              </a:spcBef>
            </a:pPr>
            <a:r>
              <a:rPr lang="en-CA" altLang="en-US" sz="2800" dirty="0" smtClean="0">
                <a:latin typeface="Arial" panose="020B0604020202020204" pitchFamily="34" charset="0"/>
                <a:ea typeface="ＭＳ Ｐゴシック" panose="020B0600070205080204" pitchFamily="34" charset="-128"/>
              </a:rPr>
              <a:t>AND		juvenile </a:t>
            </a:r>
            <a:r>
              <a:rPr lang="en-CA" altLang="en-US" sz="2800" b="1" dirty="0" smtClean="0">
                <a:latin typeface="Arial" panose="020B0604020202020204" pitchFamily="34" charset="0"/>
                <a:ea typeface="ＭＳ Ｐゴシック" panose="020B0600070205080204" pitchFamily="34" charset="-128"/>
              </a:rPr>
              <a:t>AND</a:t>
            </a:r>
            <a:r>
              <a:rPr lang="en-CA" altLang="en-US" sz="2800" dirty="0" smtClean="0">
                <a:latin typeface="Arial" panose="020B0604020202020204" pitchFamily="34" charset="0"/>
                <a:ea typeface="ＭＳ Ｐゴシック" panose="020B0600070205080204" pitchFamily="34" charset="-128"/>
              </a:rPr>
              <a:t> pictorial</a:t>
            </a:r>
          </a:p>
          <a:p>
            <a:pPr>
              <a:spcBef>
                <a:spcPts val="1200"/>
              </a:spcBef>
            </a:pPr>
            <a:r>
              <a:rPr lang="en-CA" altLang="en-US" sz="2800" dirty="0" smtClean="0">
                <a:latin typeface="Arial" panose="020B0604020202020204" pitchFamily="34" charset="0"/>
                <a:ea typeface="ＭＳ Ｐゴシック" panose="020B0600070205080204" pitchFamily="34" charset="-128"/>
              </a:rPr>
              <a:t>OR			juvenile </a:t>
            </a:r>
            <a:r>
              <a:rPr lang="en-CA" altLang="en-US" sz="2800" b="1" dirty="0" smtClean="0">
                <a:latin typeface="Arial" panose="020B0604020202020204" pitchFamily="34" charset="0"/>
                <a:ea typeface="ＭＳ Ｐゴシック" panose="020B0600070205080204" pitchFamily="34" charset="-128"/>
              </a:rPr>
              <a:t>OR</a:t>
            </a:r>
            <a:r>
              <a:rPr lang="en-CA" altLang="en-US" sz="2800" dirty="0" smtClean="0">
                <a:latin typeface="Arial" panose="020B0604020202020204" pitchFamily="34" charset="0"/>
                <a:ea typeface="ＭＳ Ｐゴシック" panose="020B0600070205080204" pitchFamily="34" charset="-128"/>
              </a:rPr>
              <a:t> young adult</a:t>
            </a:r>
          </a:p>
          <a:p>
            <a:pPr>
              <a:spcBef>
                <a:spcPts val="1200"/>
              </a:spcBef>
            </a:pPr>
            <a:r>
              <a:rPr lang="en-CA" altLang="en-US" sz="2800" dirty="0" smtClean="0">
                <a:latin typeface="Arial" panose="020B0604020202020204" pitchFamily="34" charset="0"/>
                <a:ea typeface="ＭＳ Ｐゴシック" panose="020B0600070205080204" pitchFamily="34" charset="-128"/>
              </a:rPr>
              <a:t>“ ”			“graphic novels”</a:t>
            </a:r>
          </a:p>
          <a:p>
            <a:pPr>
              <a:spcBef>
                <a:spcPts val="1200"/>
              </a:spcBef>
            </a:pPr>
            <a:r>
              <a:rPr lang="en-CA" altLang="en-US" sz="2800" dirty="0" smtClean="0">
                <a:latin typeface="Arial" panose="020B0604020202020204" pitchFamily="34" charset="0"/>
                <a:ea typeface="ＭＳ Ｐゴシック" panose="020B0600070205080204" pitchFamily="34" charset="-128"/>
              </a:rPr>
              <a:t>*			</a:t>
            </a:r>
            <a:r>
              <a:rPr lang="en-CA" altLang="en-US" sz="2800" dirty="0" err="1" smtClean="0">
                <a:latin typeface="Arial" panose="020B0604020202020204" pitchFamily="34" charset="0"/>
                <a:ea typeface="ＭＳ Ｐゴシック" panose="020B0600070205080204" pitchFamily="34" charset="-128"/>
              </a:rPr>
              <a:t>Canad</a:t>
            </a:r>
            <a:r>
              <a:rPr lang="en-CA" altLang="en-US" sz="2800" dirty="0" smtClean="0">
                <a:latin typeface="Arial" panose="020B0604020202020204" pitchFamily="34" charset="0"/>
                <a:ea typeface="ＭＳ Ｐゴシック" panose="020B0600070205080204" pitchFamily="34" charset="-128"/>
              </a:rPr>
              <a:t>*</a:t>
            </a:r>
          </a:p>
          <a:p>
            <a:pPr>
              <a:spcBef>
                <a:spcPts val="1200"/>
              </a:spcBef>
            </a:pPr>
            <a:r>
              <a:rPr lang="en-CA" altLang="en-US" sz="2800" dirty="0" smtClean="0">
                <a:latin typeface="Arial" panose="020B0604020202020204" pitchFamily="34" charset="0"/>
                <a:ea typeface="ＭＳ Ｐゴシック" panose="020B0600070205080204" pitchFamily="34" charset="-128"/>
              </a:rPr>
              <a:t>( )			(juvenile </a:t>
            </a:r>
            <a:r>
              <a:rPr lang="en-CA" altLang="en-US" sz="2800" b="1" dirty="0" smtClean="0">
                <a:latin typeface="Arial" panose="020B0604020202020204" pitchFamily="34" charset="0"/>
                <a:ea typeface="ＭＳ Ｐゴシック" panose="020B0600070205080204" pitchFamily="34" charset="-128"/>
              </a:rPr>
              <a:t>OR</a:t>
            </a:r>
            <a:r>
              <a:rPr lang="en-CA" altLang="en-US" sz="2800" dirty="0">
                <a:latin typeface="Arial" panose="020B0604020202020204" pitchFamily="34" charset="0"/>
                <a:ea typeface="ＭＳ Ｐゴシック" panose="020B0600070205080204" pitchFamily="34" charset="-128"/>
              </a:rPr>
              <a:t> young adult) </a:t>
            </a:r>
            <a:r>
              <a:rPr lang="en-CA" altLang="en-US" sz="2800" dirty="0" smtClean="0">
                <a:latin typeface="Arial" panose="020B0604020202020204" pitchFamily="34" charset="0"/>
                <a:ea typeface="ＭＳ Ｐゴシック" panose="020B0600070205080204" pitchFamily="34" charset="-128"/>
              </a:rPr>
              <a:t>				</a:t>
            </a:r>
            <a:r>
              <a:rPr lang="en-CA" altLang="en-US" sz="2800" b="1" dirty="0" smtClean="0">
                <a:latin typeface="Arial" panose="020B0604020202020204" pitchFamily="34" charset="0"/>
                <a:ea typeface="ＭＳ Ｐゴシック" panose="020B0600070205080204" pitchFamily="34" charset="-128"/>
              </a:rPr>
              <a:t>AND</a:t>
            </a:r>
            <a:r>
              <a:rPr lang="en-CA" altLang="en-US" sz="2800" dirty="0" smtClean="0">
                <a:latin typeface="Arial" panose="020B0604020202020204" pitchFamily="34" charset="0"/>
                <a:ea typeface="ＭＳ Ｐゴシック" panose="020B0600070205080204" pitchFamily="34" charset="-128"/>
              </a:rPr>
              <a:t>	</a:t>
            </a:r>
            <a:r>
              <a:rPr lang="en-CA" altLang="en-US" sz="2800" dirty="0" err="1" smtClean="0">
                <a:latin typeface="Arial" panose="020B0604020202020204" pitchFamily="34" charset="0"/>
                <a:ea typeface="ＭＳ Ｐゴシック" panose="020B0600070205080204" pitchFamily="34" charset="-128"/>
              </a:rPr>
              <a:t>Canad</a:t>
            </a:r>
            <a:r>
              <a:rPr lang="en-CA" altLang="en-US" sz="2800" dirty="0" smtClean="0">
                <a:latin typeface="Arial" panose="020B0604020202020204" pitchFamily="34" charset="0"/>
                <a:ea typeface="ＭＳ Ｐゴシック" panose="020B0600070205080204" pitchFamily="34" charset="-128"/>
              </a:rPr>
              <a:t>*</a:t>
            </a:r>
            <a:endParaRPr lang="en-CA"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2293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 within Catalogues</a:t>
            </a:r>
            <a:endParaRPr lang="en-CA" dirty="0"/>
          </a:p>
        </p:txBody>
      </p:sp>
      <p:sp>
        <p:nvSpPr>
          <p:cNvPr id="3" name="Content Placeholder 2"/>
          <p:cNvSpPr>
            <a:spLocks noGrp="1"/>
          </p:cNvSpPr>
          <p:nvPr>
            <p:ph idx="1"/>
          </p:nvPr>
        </p:nvSpPr>
        <p:spPr>
          <a:xfrm>
            <a:off x="685800" y="1268760"/>
            <a:ext cx="7772400" cy="5040560"/>
          </a:xfrm>
        </p:spPr>
        <p:txBody>
          <a:bodyPr/>
          <a:lstStyle/>
          <a:p>
            <a:r>
              <a:rPr lang="en-US" dirty="0"/>
              <a:t>Author</a:t>
            </a:r>
          </a:p>
          <a:p>
            <a:r>
              <a:rPr lang="en-US" dirty="0" smtClean="0"/>
              <a:t>Title</a:t>
            </a:r>
          </a:p>
          <a:p>
            <a:r>
              <a:rPr lang="en-US" dirty="0" smtClean="0"/>
              <a:t>Journal Title</a:t>
            </a:r>
          </a:p>
          <a:p>
            <a:r>
              <a:rPr lang="en-US" dirty="0" smtClean="0"/>
              <a:t>Call Number</a:t>
            </a:r>
          </a:p>
          <a:p>
            <a:r>
              <a:rPr lang="en-US" dirty="0" smtClean="0"/>
              <a:t>Subject Heading </a:t>
            </a:r>
          </a:p>
          <a:p>
            <a:r>
              <a:rPr lang="en-US" dirty="0" smtClean="0"/>
              <a:t>Genre Heading</a:t>
            </a:r>
          </a:p>
          <a:p>
            <a:pPr lvl="1"/>
            <a:r>
              <a:rPr lang="en-US" dirty="0" smtClean="0"/>
              <a:t>Created by Library of Congress</a:t>
            </a:r>
          </a:p>
          <a:p>
            <a:pPr lvl="1"/>
            <a:r>
              <a:rPr lang="en-US" dirty="0" smtClean="0"/>
              <a:t>It has a sub-division called GENRE/FORM, which is available in </a:t>
            </a:r>
            <a:r>
              <a:rPr lang="en-US" dirty="0" err="1" smtClean="0"/>
              <a:t>WorldCat</a:t>
            </a:r>
            <a:endParaRPr lang="en-US" dirty="0" smtClean="0"/>
          </a:p>
          <a:p>
            <a:pPr lvl="1"/>
            <a:r>
              <a:rPr lang="en-US" dirty="0" smtClean="0"/>
              <a:t>GENRE/FORM and GENRE HEADING are crucial to finding literary works of specific genres</a:t>
            </a:r>
            <a:endParaRPr lang="en-CA" dirty="0"/>
          </a:p>
        </p:txBody>
      </p:sp>
    </p:spTree>
    <p:extLst>
      <p:ext uri="{BB962C8B-B14F-4D97-AF65-F5344CB8AC3E}">
        <p14:creationId xmlns:p14="http://schemas.microsoft.com/office/powerpoint/2010/main" val="3944856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GENRE/FORM or GENRE HEADING</a:t>
            </a:r>
            <a:endParaRPr lang="en-CA" dirty="0"/>
          </a:p>
        </p:txBody>
      </p:sp>
      <p:sp>
        <p:nvSpPr>
          <p:cNvPr id="3" name="Content Placeholder 2"/>
          <p:cNvSpPr>
            <a:spLocks noGrp="1"/>
          </p:cNvSpPr>
          <p:nvPr>
            <p:ph idx="1"/>
          </p:nvPr>
        </p:nvSpPr>
        <p:spPr>
          <a:xfrm>
            <a:off x="685800" y="2060848"/>
            <a:ext cx="7772400" cy="4114800"/>
          </a:xfrm>
        </p:spPr>
        <p:txBody>
          <a:bodyPr/>
          <a:lstStyle/>
          <a:p>
            <a:r>
              <a:rPr lang="en-US" dirty="0" smtClean="0"/>
              <a:t>Genre Heading in CLUES</a:t>
            </a:r>
          </a:p>
          <a:p>
            <a:r>
              <a:rPr lang="en-US" dirty="0" smtClean="0"/>
              <a:t>Genre/Form in </a:t>
            </a:r>
            <a:r>
              <a:rPr lang="en-US" dirty="0" err="1" smtClean="0"/>
              <a:t>WorldCat</a:t>
            </a:r>
            <a:endParaRPr lang="en-US" dirty="0" smtClean="0"/>
          </a:p>
          <a:p>
            <a:r>
              <a:rPr lang="en-US" dirty="0" smtClean="0"/>
              <a:t>Features many genres, including</a:t>
            </a:r>
          </a:p>
          <a:p>
            <a:pPr lvl="1"/>
            <a:r>
              <a:rPr lang="en-US" dirty="0" smtClean="0"/>
              <a:t>Fiction</a:t>
            </a:r>
          </a:p>
          <a:p>
            <a:pPr lvl="1"/>
            <a:r>
              <a:rPr lang="en-US" dirty="0" smtClean="0"/>
              <a:t>Picture books</a:t>
            </a:r>
          </a:p>
          <a:p>
            <a:pPr lvl="1"/>
            <a:r>
              <a:rPr lang="en-US" dirty="0" smtClean="0"/>
              <a:t>Graphic novels</a:t>
            </a:r>
          </a:p>
          <a:p>
            <a:pPr lvl="1"/>
            <a:r>
              <a:rPr lang="en-US" dirty="0" smtClean="0"/>
              <a:t>Young adult</a:t>
            </a:r>
          </a:p>
          <a:p>
            <a:r>
              <a:rPr lang="en-US" dirty="0" smtClean="0"/>
              <a:t>In </a:t>
            </a:r>
            <a:r>
              <a:rPr lang="en-US" dirty="0" err="1" smtClean="0"/>
              <a:t>WorldCat</a:t>
            </a:r>
            <a:r>
              <a:rPr lang="en-US" dirty="0" smtClean="0"/>
              <a:t>, you can search for more than one genre</a:t>
            </a:r>
          </a:p>
          <a:p>
            <a:pPr lvl="1"/>
            <a:r>
              <a:rPr lang="en-US" dirty="0" smtClean="0"/>
              <a:t>For example: picture books and fiction</a:t>
            </a:r>
            <a:endParaRPr lang="en-CA" dirty="0"/>
          </a:p>
        </p:txBody>
      </p:sp>
    </p:spTree>
    <p:extLst>
      <p:ext uri="{BB962C8B-B14F-4D97-AF65-F5344CB8AC3E}">
        <p14:creationId xmlns:p14="http://schemas.microsoft.com/office/powerpoint/2010/main" val="1569604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CA" altLang="en-US" smtClean="0">
                <a:latin typeface="Arial Bold" panose="020B0704020202020204" pitchFamily="34" charset="0"/>
                <a:ea typeface="ＭＳ Ｐゴシック" panose="020B0600070205080204" pitchFamily="34" charset="-128"/>
              </a:rPr>
              <a:t>Help is Available</a:t>
            </a:r>
          </a:p>
        </p:txBody>
      </p:sp>
      <p:sp>
        <p:nvSpPr>
          <p:cNvPr id="15363" name="Content Placeholder 2"/>
          <p:cNvSpPr>
            <a:spLocks noGrp="1"/>
          </p:cNvSpPr>
          <p:nvPr>
            <p:ph idx="1"/>
          </p:nvPr>
        </p:nvSpPr>
        <p:spPr>
          <a:xfrm>
            <a:off x="685800" y="1268413"/>
            <a:ext cx="7772400" cy="4598987"/>
          </a:xfrm>
        </p:spPr>
        <p:txBody>
          <a:bodyPr/>
          <a:lstStyle/>
          <a:p>
            <a:r>
              <a:rPr lang="en-CA" altLang="en-US" sz="2800" dirty="0" smtClean="0">
                <a:latin typeface="Arial" panose="020B0604020202020204" pitchFamily="34" charset="0"/>
                <a:ea typeface="ＭＳ Ｐゴシック" panose="020B0600070205080204" pitchFamily="34" charset="-128"/>
              </a:rPr>
              <a:t>At the Ask Us Desk</a:t>
            </a:r>
          </a:p>
          <a:p>
            <a:r>
              <a:rPr lang="en-CA" altLang="en-US" sz="2800" dirty="0" smtClean="0">
                <a:latin typeface="Arial" panose="020B0604020202020204" pitchFamily="34" charset="0"/>
                <a:ea typeface="ＭＳ Ｐゴシック" panose="020B0600070205080204" pitchFamily="34" charset="-128"/>
              </a:rPr>
              <a:t>Library website</a:t>
            </a:r>
          </a:p>
          <a:p>
            <a:r>
              <a:rPr lang="en-CA" altLang="en-US" sz="2800" dirty="0" smtClean="0">
                <a:latin typeface="Arial" panose="020B0604020202020204" pitchFamily="34" charset="0"/>
                <a:ea typeface="ＭＳ Ｐゴシック" panose="020B0600070205080204" pitchFamily="34" charset="-128"/>
              </a:rPr>
              <a:t>Literatures in English Subject Guide</a:t>
            </a:r>
          </a:p>
          <a:p>
            <a:r>
              <a:rPr lang="en-CA" altLang="en-US" sz="2800" b="1" dirty="0" smtClean="0">
                <a:latin typeface="Arial" panose="020B0604020202020204" pitchFamily="34" charset="0"/>
                <a:ea typeface="ＭＳ Ｐゴシック" panose="020B0600070205080204" pitchFamily="34" charset="-128"/>
              </a:rPr>
              <a:t>Ask a Librarian</a:t>
            </a:r>
          </a:p>
          <a:p>
            <a:pPr lvl="1"/>
            <a:r>
              <a:rPr lang="en-CA" altLang="en-US" sz="2400" dirty="0" smtClean="0">
                <a:latin typeface="Arial" panose="020B0604020202020204" pitchFamily="34" charset="0"/>
                <a:ea typeface="ＭＳ Ｐゴシック" panose="020B0600070205080204" pitchFamily="34" charset="-128"/>
              </a:rPr>
              <a:t>E-mail form</a:t>
            </a:r>
          </a:p>
          <a:p>
            <a:pPr lvl="1"/>
            <a:r>
              <a:rPr lang="en-CA" altLang="en-US" sz="2400" dirty="0" smtClean="0">
                <a:latin typeface="Arial" panose="020B0604020202020204" pitchFamily="34" charset="0"/>
                <a:ea typeface="ＭＳ Ｐゴシック" panose="020B0600070205080204" pitchFamily="34" charset="-128"/>
              </a:rPr>
              <a:t>Chat with a Librarian</a:t>
            </a:r>
          </a:p>
          <a:p>
            <a:r>
              <a:rPr lang="en-CA" altLang="en-US" sz="2800" b="1" dirty="0" smtClean="0">
                <a:latin typeface="Arial" panose="020B0604020202020204" pitchFamily="34" charset="0"/>
                <a:ea typeface="ＭＳ Ｐゴシック" panose="020B0600070205080204" pitchFamily="34" charset="-128"/>
              </a:rPr>
              <a:t>Ask Vince</a:t>
            </a:r>
            <a:r>
              <a:rPr lang="en-CA" altLang="en-US" b="1" dirty="0" smtClean="0">
                <a:latin typeface="Arial" panose="020B0604020202020204" pitchFamily="34" charset="0"/>
                <a:ea typeface="ＭＳ Ｐゴシック" panose="020B0600070205080204" pitchFamily="34" charset="-128"/>
              </a:rPr>
              <a:t>: </a:t>
            </a:r>
          </a:p>
          <a:p>
            <a:pPr lvl="1"/>
            <a:r>
              <a:rPr lang="en-CA" altLang="en-US" sz="2400" dirty="0" smtClean="0">
                <a:latin typeface="Arial" panose="020B0604020202020204" pitchFamily="34" charset="0"/>
                <a:ea typeface="ＭＳ Ｐゴシック" panose="020B0600070205080204" pitchFamily="34" charset="-128"/>
              </a:rPr>
              <a:t>514-848-2424, ext. 7689</a:t>
            </a:r>
          </a:p>
          <a:p>
            <a:pPr lvl="1"/>
            <a:r>
              <a:rPr lang="en-CA" altLang="en-US" sz="2400" dirty="0" smtClean="0">
                <a:latin typeface="Arial" panose="020B0604020202020204" pitchFamily="34" charset="0"/>
                <a:ea typeface="ＭＳ Ｐゴシック" panose="020B0600070205080204" pitchFamily="34" charset="-128"/>
              </a:rPr>
              <a:t>vince.graziano@concordia.ca</a:t>
            </a:r>
          </a:p>
          <a:p>
            <a:pPr lvl="1"/>
            <a:r>
              <a:rPr lang="en-CA" altLang="en-US" sz="2400" dirty="0" smtClean="0">
                <a:latin typeface="Arial" panose="020B0604020202020204" pitchFamily="34" charset="0"/>
                <a:ea typeface="ＭＳ Ｐゴシック" panose="020B0600070205080204" pitchFamily="34" charset="-128"/>
              </a:rPr>
              <a:t>Office hours: by appointment</a:t>
            </a:r>
          </a:p>
          <a:p>
            <a:endParaRPr lang="en-CA" altLang="en-US" dirty="0" smtClean="0">
              <a:latin typeface="Arial" panose="020B0604020202020204" pitchFamily="34" charset="0"/>
              <a:ea typeface="ＭＳ Ｐゴシック" panose="020B0600070205080204" pitchFamily="34" charset="-128"/>
            </a:endParaRPr>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068638"/>
            <a:ext cx="1200150" cy="1200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4581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1723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UCSE-T12-5864-Concordia Powerpoint template 2011">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UCSE-T12-5864-Concordia Powerpoint template 2011</Template>
  <TotalTime>14433</TotalTime>
  <Words>219</Words>
  <Application>Microsoft Office PowerPoint</Application>
  <PresentationFormat>On-screen Show (4:3)</PresentationFormat>
  <Paragraphs>54</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GillSans Bold</vt:lpstr>
      <vt:lpstr>ＭＳ Ｐゴシック</vt:lpstr>
      <vt:lpstr>Arial</vt:lpstr>
      <vt:lpstr>Arial Bold</vt:lpstr>
      <vt:lpstr>Times</vt:lpstr>
      <vt:lpstr>Wingdings</vt:lpstr>
      <vt:lpstr>UCSE-T12-5864-Concordia Powerpoint template 2011</vt:lpstr>
      <vt:lpstr>Library Workshop for ENGL 428   Vince Graziano English Librarian   September 24, 2019</vt:lpstr>
      <vt:lpstr>Workshop Outline</vt:lpstr>
      <vt:lpstr>Catalogues </vt:lpstr>
      <vt:lpstr>Search Operators</vt:lpstr>
      <vt:lpstr>Indexes within Catalogues</vt:lpstr>
      <vt:lpstr>GENRE/FORM or GENRE HEADING</vt:lpstr>
      <vt:lpstr>Help is Available</vt:lpstr>
      <vt:lpstr>PowerPoint Presentation</vt:lpstr>
    </vt:vector>
  </TitlesOfParts>
  <Company>Concordia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rmelnbar</dc:creator>
  <cp:lastModifiedBy>Vince Graziano</cp:lastModifiedBy>
  <cp:revision>71</cp:revision>
  <cp:lastPrinted>2011-07-04T19:16:33Z</cp:lastPrinted>
  <dcterms:created xsi:type="dcterms:W3CDTF">2011-06-23T14:11:50Z</dcterms:created>
  <dcterms:modified xsi:type="dcterms:W3CDTF">2019-09-24T14:08:19Z</dcterms:modified>
</cp:coreProperties>
</file>