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69" r:id="rId3"/>
  </p:sldMasterIdLst>
  <p:notesMasterIdLst>
    <p:notesMasterId r:id="rId68"/>
  </p:notesMasterIdLst>
  <p:sldIdLst>
    <p:sldId id="256" r:id="rId4"/>
    <p:sldId id="257" r:id="rId5"/>
    <p:sldId id="261" r:id="rId6"/>
    <p:sldId id="322" r:id="rId7"/>
    <p:sldId id="323" r:id="rId8"/>
    <p:sldId id="380" r:id="rId9"/>
    <p:sldId id="383" r:id="rId10"/>
    <p:sldId id="385" r:id="rId11"/>
    <p:sldId id="386" r:id="rId12"/>
    <p:sldId id="388" r:id="rId13"/>
    <p:sldId id="384" r:id="rId14"/>
    <p:sldId id="389" r:id="rId15"/>
    <p:sldId id="390" r:id="rId16"/>
    <p:sldId id="325" r:id="rId17"/>
    <p:sldId id="263" r:id="rId18"/>
    <p:sldId id="326" r:id="rId19"/>
    <p:sldId id="294" r:id="rId20"/>
    <p:sldId id="327" r:id="rId21"/>
    <p:sldId id="328" r:id="rId22"/>
    <p:sldId id="391" r:id="rId23"/>
    <p:sldId id="329" r:id="rId24"/>
    <p:sldId id="330" r:id="rId25"/>
    <p:sldId id="392" r:id="rId26"/>
    <p:sldId id="332" r:id="rId27"/>
    <p:sldId id="333" r:id="rId28"/>
    <p:sldId id="334" r:id="rId29"/>
    <p:sldId id="335" r:id="rId30"/>
    <p:sldId id="336" r:id="rId31"/>
    <p:sldId id="338" r:id="rId32"/>
    <p:sldId id="339" r:id="rId33"/>
    <p:sldId id="340" r:id="rId34"/>
    <p:sldId id="342" r:id="rId35"/>
    <p:sldId id="343" r:id="rId36"/>
    <p:sldId id="344" r:id="rId37"/>
    <p:sldId id="345" r:id="rId38"/>
    <p:sldId id="346" r:id="rId39"/>
    <p:sldId id="347" r:id="rId40"/>
    <p:sldId id="348" r:id="rId41"/>
    <p:sldId id="394" r:id="rId42"/>
    <p:sldId id="350" r:id="rId43"/>
    <p:sldId id="411" r:id="rId44"/>
    <p:sldId id="414" r:id="rId45"/>
    <p:sldId id="349" r:id="rId46"/>
    <p:sldId id="351" r:id="rId47"/>
    <p:sldId id="352" r:id="rId48"/>
    <p:sldId id="403" r:id="rId49"/>
    <p:sldId id="397" r:id="rId50"/>
    <p:sldId id="395" r:id="rId51"/>
    <p:sldId id="398" r:id="rId52"/>
    <p:sldId id="396" r:id="rId53"/>
    <p:sldId id="404" r:id="rId54"/>
    <p:sldId id="399" r:id="rId55"/>
    <p:sldId id="400" r:id="rId56"/>
    <p:sldId id="401" r:id="rId57"/>
    <p:sldId id="402" r:id="rId58"/>
    <p:sldId id="405" r:id="rId59"/>
    <p:sldId id="407" r:id="rId60"/>
    <p:sldId id="408" r:id="rId61"/>
    <p:sldId id="409" r:id="rId62"/>
    <p:sldId id="362" r:id="rId63"/>
    <p:sldId id="290" r:id="rId64"/>
    <p:sldId id="277" r:id="rId65"/>
    <p:sldId id="292" r:id="rId66"/>
    <p:sldId id="260" r:id="rId67"/>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varScale="1">
        <p:scale>
          <a:sx n="88" d="100"/>
          <a:sy n="88" d="100"/>
        </p:scale>
        <p:origin x="608"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2708" y="4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CA"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25</a:t>
            </a:fld>
            <a:endParaRPr lang="en-US" dirty="0"/>
          </a:p>
        </p:txBody>
      </p:sp>
    </p:spTree>
    <p:extLst>
      <p:ext uri="{BB962C8B-B14F-4D97-AF65-F5344CB8AC3E}">
        <p14:creationId xmlns:p14="http://schemas.microsoft.com/office/powerpoint/2010/main" val="197951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34</a:t>
            </a:fld>
            <a:endParaRPr lang="en-US" dirty="0"/>
          </a:p>
        </p:txBody>
      </p:sp>
    </p:spTree>
    <p:extLst>
      <p:ext uri="{BB962C8B-B14F-4D97-AF65-F5344CB8AC3E}">
        <p14:creationId xmlns:p14="http://schemas.microsoft.com/office/powerpoint/2010/main" val="195975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Some users might have all the information on hand for their request, or simply just have a difficult time finding the record in Sofia. </a:t>
            </a:r>
            <a:endParaRPr lang="en-US" dirty="0">
              <a:latin typeface="Calibri"/>
              <a:cs typeface="Calibri"/>
            </a:endParaRPr>
          </a:p>
          <a:p>
            <a:r>
              <a:rPr lang="en-US" dirty="0">
                <a:latin typeface="Calibri"/>
                <a:ea typeface="ＭＳ Ｐゴシック"/>
                <a:cs typeface="Calibri"/>
              </a:rPr>
              <a:t>Their other option for placing a book request via ILL is to fill out the blank book request form.</a:t>
            </a:r>
          </a:p>
          <a:p>
            <a:r>
              <a:rPr lang="en-US" dirty="0">
                <a:latin typeface="Calibri"/>
                <a:ea typeface="ＭＳ Ｐゴシック"/>
                <a:cs typeface="Calibri"/>
              </a:rPr>
              <a:t>Users will need to sign into their My account, and go to the requests option in the drop down menu. Then click on create request</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35</a:t>
            </a:fld>
            <a:endParaRPr lang="en-US" dirty="0"/>
          </a:p>
        </p:txBody>
      </p:sp>
    </p:spTree>
    <p:extLst>
      <p:ext uri="{BB962C8B-B14F-4D97-AF65-F5344CB8AC3E}">
        <p14:creationId xmlns:p14="http://schemas.microsoft.com/office/powerpoint/2010/main" val="295534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Select the “Book” form. Fill out the form by providing as much detail as they can to help us locate the item. For the complete book, be sure to select “</a:t>
            </a:r>
            <a:r>
              <a:rPr lang="en-US" b="1" dirty="0">
                <a:ea typeface="ＭＳ Ｐゴシック"/>
                <a:cs typeface="Arial"/>
              </a:rPr>
              <a:t>LOAN</a:t>
            </a:r>
            <a:r>
              <a:rPr lang="en-US" dirty="0">
                <a:ea typeface="ＭＳ Ｐゴシック"/>
                <a:cs typeface="Arial"/>
              </a:rPr>
              <a:t>”. Select the desired pickup location.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36</a:t>
            </a:fld>
            <a:endParaRPr lang="en-US" dirty="0"/>
          </a:p>
        </p:txBody>
      </p:sp>
    </p:spTree>
    <p:extLst>
      <p:ext uri="{BB962C8B-B14F-4D97-AF65-F5344CB8AC3E}">
        <p14:creationId xmlns:p14="http://schemas.microsoft.com/office/powerpoint/2010/main" val="336175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Submit the request and then the user can go to their requests tab to view all their requests.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37</a:t>
            </a:fld>
            <a:endParaRPr lang="en-US" dirty="0"/>
          </a:p>
        </p:txBody>
      </p:sp>
    </p:spTree>
    <p:extLst>
      <p:ext uri="{BB962C8B-B14F-4D97-AF65-F5344CB8AC3E}">
        <p14:creationId xmlns:p14="http://schemas.microsoft.com/office/powerpoint/2010/main" val="412408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41</a:t>
            </a:fld>
            <a:endParaRPr lang="en-CA"/>
          </a:p>
        </p:txBody>
      </p:sp>
      <p:pic>
        <p:nvPicPr>
          <p:cNvPr id="5" name="Content Placeholder 3">
            <a:extLst>
              <a:ext uri="{FF2B5EF4-FFF2-40B4-BE49-F238E27FC236}">
                <a16:creationId xmlns:a16="http://schemas.microsoft.com/office/drawing/2014/main" id="{EA5E7F0E-7E5B-44B2-A4FE-9FE0EB897BE7}"/>
              </a:ext>
            </a:extLst>
          </p:cNvPr>
          <p:cNvPicPr>
            <a:picLocks noChangeAspect="1"/>
          </p:cNvPicPr>
          <p:nvPr/>
        </p:nvPicPr>
        <p:blipFill>
          <a:blip r:embed="rId3"/>
          <a:stretch>
            <a:fillRect/>
          </a:stretch>
        </p:blipFill>
        <p:spPr>
          <a:xfrm>
            <a:off x="393700" y="5829300"/>
            <a:ext cx="5832648" cy="3086100"/>
          </a:xfrm>
          <a:prstGeom prst="rect">
            <a:avLst/>
          </a:prstGeom>
        </p:spPr>
      </p:pic>
    </p:spTree>
    <p:extLst>
      <p:ext uri="{BB962C8B-B14F-4D97-AF65-F5344CB8AC3E}">
        <p14:creationId xmlns:p14="http://schemas.microsoft.com/office/powerpoint/2010/main" val="262095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42</a:t>
            </a:fld>
            <a:endParaRPr lang="en-CA"/>
          </a:p>
        </p:txBody>
      </p:sp>
    </p:spTree>
    <p:extLst>
      <p:ext uri="{BB962C8B-B14F-4D97-AF65-F5344CB8AC3E}">
        <p14:creationId xmlns:p14="http://schemas.microsoft.com/office/powerpoint/2010/main" val="5170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26</a:t>
            </a:fld>
            <a:endParaRPr lang="en-US" dirty="0"/>
          </a:p>
        </p:txBody>
      </p:sp>
    </p:spTree>
    <p:extLst>
      <p:ext uri="{BB962C8B-B14F-4D97-AF65-F5344CB8AC3E}">
        <p14:creationId xmlns:p14="http://schemas.microsoft.com/office/powerpoint/2010/main" val="350823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27</a:t>
            </a:fld>
            <a:endParaRPr lang="en-US" dirty="0"/>
          </a:p>
        </p:txBody>
      </p:sp>
    </p:spTree>
    <p:extLst>
      <p:ext uri="{BB962C8B-B14F-4D97-AF65-F5344CB8AC3E}">
        <p14:creationId xmlns:p14="http://schemas.microsoft.com/office/powerpoint/2010/main" val="350823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28</a:t>
            </a:fld>
            <a:endParaRPr lang="en-US" dirty="0"/>
          </a:p>
        </p:txBody>
      </p:sp>
    </p:spTree>
    <p:extLst>
      <p:ext uri="{BB962C8B-B14F-4D97-AF65-F5344CB8AC3E}">
        <p14:creationId xmlns:p14="http://schemas.microsoft.com/office/powerpoint/2010/main" val="195975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Let's take a look first at requesting a book via libraries worldwide. If users are having trouble finding an item through Concordia Library or one of the Quebec university libraries, they can expand their search to "libraries worldwide" in Sofia.</a:t>
            </a:r>
            <a:endParaRPr lang="en-US" dirty="0">
              <a:cs typeface="Arial"/>
            </a:endParaRPr>
          </a:p>
          <a:p>
            <a:pPr>
              <a:spcBef>
                <a:spcPts val="0"/>
              </a:spcBef>
              <a:spcAft>
                <a:spcPts val="0"/>
              </a:spcAft>
            </a:pPr>
            <a:r>
              <a:rPr lang="en-US" dirty="0">
                <a:ea typeface="ＭＳ Ｐゴシック"/>
                <a:cs typeface="Arial"/>
              </a:rPr>
              <a:t>If a user was looking to request this book, we can see that there is no "request" button through Concordia or network loans. Users will need to place an ILL request by selecting the "request via interlibrary loan" under the "access options panel". If they wanted a specific chapter scan, they would be able to select the "chapter scan" button, but we will take a look at that process later in today's presentation.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29</a:t>
            </a:fld>
            <a:endParaRPr lang="en-US" dirty="0"/>
          </a:p>
        </p:txBody>
      </p:sp>
    </p:spTree>
    <p:extLst>
      <p:ext uri="{BB962C8B-B14F-4D97-AF65-F5344CB8AC3E}">
        <p14:creationId xmlns:p14="http://schemas.microsoft.com/office/powerpoint/2010/main" val="177918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The user will need to login to their Sofia account, and will then be brought to this form for book requests (this is a partial view of the form on the screen here). We want to encourage users to try as often as they can to find the record in Sofia, as if they place the ILL through the "request via ILL button", the request form will autofill a lot of information from the record such as ISBN, OCLC#, title, etc. Which is very helpful for staff. </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The form will default to a "LOAN" service type. There is messaging to the right explaining that users should select LOAN for a complete document. For a scanned chapter they can select "copy". If by chance users wanted a chapter scan and request it in this way, it won't necessarily be a big issue as the request will still appear in Tipasa. I'll explain this in more detail when we go over article/chapter scan requests.</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Be sure to specify the pickup location as Webster or Vanier. It defaults to Webster – we could not get the form to have a blank default for this field. </a:t>
            </a:r>
          </a:p>
          <a:p>
            <a:pPr>
              <a:spcBef>
                <a:spcPts val="0"/>
              </a:spcBef>
              <a:spcAft>
                <a:spcPts val="0"/>
              </a:spcAft>
            </a:pPr>
            <a:endParaRPr lang="en-US" dirty="0">
              <a:ea typeface="ＭＳ Ｐゴシック"/>
              <a:cs typeface="Arial"/>
            </a:endParaRPr>
          </a:p>
          <a:p>
            <a:pPr>
              <a:spcBef>
                <a:spcPts val="0"/>
              </a:spcBef>
              <a:spcAft>
                <a:spcPts val="0"/>
              </a:spcAft>
            </a:pPr>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30</a:t>
            </a:fld>
            <a:endParaRPr lang="en-US" dirty="0"/>
          </a:p>
        </p:txBody>
      </p:sp>
    </p:spTree>
    <p:extLst>
      <p:ext uri="{BB962C8B-B14F-4D97-AF65-F5344CB8AC3E}">
        <p14:creationId xmlns:p14="http://schemas.microsoft.com/office/powerpoint/2010/main" val="253888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At the bottom of the form, you will see an “additional information” section. You can add in any other information pertaining to the request and/or specify the desired edition.</a:t>
            </a:r>
          </a:p>
          <a:p>
            <a:pPr>
              <a:spcBef>
                <a:spcPts val="0"/>
              </a:spcBef>
              <a:spcAft>
                <a:spcPts val="0"/>
              </a:spcAft>
            </a:pPr>
            <a:r>
              <a:rPr lang="en-US" dirty="0">
                <a:ea typeface="ＭＳ Ｐゴシック"/>
                <a:cs typeface="Arial"/>
              </a:rPr>
              <a:t>Submit request.</a:t>
            </a:r>
            <a:endParaRPr lang="en-US" dirty="0">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31</a:t>
            </a:fld>
            <a:endParaRPr lang="en-US" dirty="0"/>
          </a:p>
        </p:txBody>
      </p:sp>
    </p:spTree>
    <p:extLst>
      <p:ext uri="{BB962C8B-B14F-4D97-AF65-F5344CB8AC3E}">
        <p14:creationId xmlns:p14="http://schemas.microsoft.com/office/powerpoint/2010/main" val="35856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The request can then be found in the requests tab, along with the status. I will show you examples later on of all the different kinds of statuses a user might see, along with how they can monitor their requests. </a:t>
            </a:r>
          </a:p>
          <a:p>
            <a:r>
              <a:rPr lang="en-US" dirty="0">
                <a:latin typeface="Calibri"/>
                <a:ea typeface="ＭＳ Ｐゴシック"/>
                <a:cs typeface="Calibri"/>
              </a:rPr>
              <a:t>This "unknown" status shows up for a few moments right after placing a request, it will update quickly to a "submitted" status.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32</a:t>
            </a:fld>
            <a:endParaRPr lang="en-US" dirty="0"/>
          </a:p>
        </p:txBody>
      </p:sp>
    </p:spTree>
    <p:extLst>
      <p:ext uri="{BB962C8B-B14F-4D97-AF65-F5344CB8AC3E}">
        <p14:creationId xmlns:p14="http://schemas.microsoft.com/office/powerpoint/2010/main" val="162660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Arial"/>
            </a:endParaRPr>
          </a:p>
          <a:p>
            <a:pPr>
              <a:spcBef>
                <a:spcPts val="0"/>
              </a:spcBef>
              <a:spcAft>
                <a:spcPts val="0"/>
              </a:spcAft>
            </a:pPr>
            <a:br>
              <a:rPr lang="en-US" dirty="0"/>
            </a:b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33</a:t>
            </a:fld>
            <a:endParaRPr lang="en-US" dirty="0"/>
          </a:p>
        </p:txBody>
      </p:sp>
    </p:spTree>
    <p:extLst>
      <p:ext uri="{BB962C8B-B14F-4D97-AF65-F5344CB8AC3E}">
        <p14:creationId xmlns:p14="http://schemas.microsoft.com/office/powerpoint/2010/main" val="1505226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1617644"/>
            <a:ext cx="525780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115616" y="3075806"/>
            <a:ext cx="525780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A4A-F30D-4434-B0D6-435DF2741392}"/>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AEF9DFA-8BA4-49B6-965C-A6D1795CAC5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A97D6-D528-4538-9D93-02D77F3C32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1B6E85-7266-4F5F-8A9E-9A5FCEE6F46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9611C-4DA0-4EE6-94AE-27F1780317D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3BA7B9C-726C-4420-AB2F-FF8D1E255301}"/>
              </a:ext>
            </a:extLst>
          </p:cNvPr>
          <p:cNvSpPr>
            <a:spLocks noGrp="1"/>
          </p:cNvSpPr>
          <p:nvPr>
            <p:ph type="dt" sz="half" idx="10"/>
          </p:nvPr>
        </p:nvSpPr>
        <p:spPr/>
        <p:txBody>
          <a:bodyPr/>
          <a:lstStyle/>
          <a:p>
            <a:fld id="{945318BA-6551-4C52-A5EE-B205C0FDECAD}" type="datetimeFigureOut">
              <a:rPr lang="en-CA" smtClean="0"/>
              <a:t>2023-01-23</a:t>
            </a:fld>
            <a:endParaRPr lang="en-CA"/>
          </a:p>
        </p:txBody>
      </p:sp>
      <p:sp>
        <p:nvSpPr>
          <p:cNvPr id="8" name="Footer Placeholder 7">
            <a:extLst>
              <a:ext uri="{FF2B5EF4-FFF2-40B4-BE49-F238E27FC236}">
                <a16:creationId xmlns:a16="http://schemas.microsoft.com/office/drawing/2014/main" id="{3E165AC7-8A0D-4A3B-9A19-79078C29795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1AC926-3B1B-42C3-A09D-F4BD1868FDBD}"/>
              </a:ext>
            </a:extLst>
          </p:cNvPr>
          <p:cNvSpPr>
            <a:spLocks noGrp="1"/>
          </p:cNvSpPr>
          <p:nvPr>
            <p:ph type="sldNum" sz="quarter" idx="12"/>
          </p:nvPr>
        </p:nvSpPr>
        <p:spPr/>
        <p:txBody>
          <a:bodyPr/>
          <a:lstStyle/>
          <a:p>
            <a:fld id="{0F0E6DC6-6B45-4871-B3A3-525CBA4881A2}" type="slidenum">
              <a:rPr lang="en-CA" smtClean="0"/>
              <a:t>‹#›</a:t>
            </a:fld>
            <a:endParaRPr lang="en-CA"/>
          </a:p>
        </p:txBody>
      </p:sp>
    </p:spTree>
    <p:extLst>
      <p:ext uri="{BB962C8B-B14F-4D97-AF65-F5344CB8AC3E}">
        <p14:creationId xmlns:p14="http://schemas.microsoft.com/office/powerpoint/2010/main" val="16605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2" r:id="rId1"/>
  </p:sldLayoutIdLst>
  <p:hf hd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unsplash.com/photos/VBsG1VOgLIU" TargetMode="External"/><Relationship Id="rId5" Type="http://schemas.openxmlformats.org/officeDocument/2006/relationships/hyperlink" Target="https://pixabay.com/photos/dining-court-shopping-mall-corridor-347314/" TargetMode="Externa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69" name="Title 15"/>
          <p:cNvSpPr>
            <a:spLocks noGrp="1"/>
          </p:cNvSpPr>
          <p:nvPr>
            <p:ph type="ctrTitle"/>
          </p:nvPr>
        </p:nvSpPr>
        <p:spPr>
          <a:xfrm>
            <a:off x="1115616" y="1962150"/>
            <a:ext cx="6504384" cy="843068"/>
          </a:xfrm>
        </p:spPr>
        <p:txBody>
          <a:bodyPr/>
          <a:lstStyle/>
          <a:p>
            <a:r>
              <a:rPr lang="fr-CA" dirty="0"/>
              <a:t>CLAS 343/ HIST 227</a:t>
            </a:r>
            <a:r>
              <a:rPr lang="en-CA" dirty="0"/>
              <a:t>: </a:t>
            </a:r>
            <a:r>
              <a:rPr lang="en-CA" b="1" dirty="0"/>
              <a:t>History</a:t>
            </a:r>
            <a:r>
              <a:rPr lang="en-CA" dirty="0"/>
              <a:t> of the Roman Empire (31 BCE - 476 CE)</a:t>
            </a:r>
            <a:br>
              <a:rPr lang="en-CA" b="1" dirty="0"/>
            </a:br>
            <a:br>
              <a:rPr lang="en-CA" b="1" dirty="0"/>
            </a:br>
            <a:r>
              <a:rPr lang="en-CA" b="1" dirty="0"/>
              <a:t>Library workshop</a:t>
            </a:r>
            <a:endParaRPr lang="en-US" dirty="0">
              <a:latin typeface="Arial Bold" charset="0"/>
            </a:endParaRPr>
          </a:p>
        </p:txBody>
      </p:sp>
      <p:sp>
        <p:nvSpPr>
          <p:cNvPr id="7170" name="Subtitle 16"/>
          <p:cNvSpPr>
            <a:spLocks noGrp="1"/>
          </p:cNvSpPr>
          <p:nvPr>
            <p:ph type="subTitle" idx="1"/>
          </p:nvPr>
        </p:nvSpPr>
        <p:spPr>
          <a:xfrm>
            <a:off x="1115616" y="3562350"/>
            <a:ext cx="5257800" cy="575202"/>
          </a:xfrm>
        </p:spPr>
        <p:txBody>
          <a:bodyPr/>
          <a:lstStyle/>
          <a:p>
            <a:pPr eaLnBrk="1" hangingPunct="1"/>
            <a:r>
              <a:rPr lang="en-US" dirty="0" err="1">
                <a:latin typeface="Arial" charset="0"/>
              </a:rPr>
              <a:t>Éthel</a:t>
            </a:r>
            <a:r>
              <a:rPr lang="en-US" dirty="0">
                <a:latin typeface="Arial" charset="0"/>
              </a:rPr>
              <a:t> Gamache</a:t>
            </a:r>
          </a:p>
          <a:p>
            <a:pPr eaLnBrk="1" hangingPunct="1"/>
            <a:r>
              <a:rPr lang="en-US" dirty="0">
                <a:latin typeface="Arial" charset="0"/>
              </a:rPr>
              <a:t>Librarian</a:t>
            </a:r>
          </a:p>
          <a:p>
            <a:pPr eaLnBrk="1" hangingPunct="1"/>
            <a:endParaRPr lang="en-US"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9F47-F206-4B02-BD3A-735FBBD76421}"/>
              </a:ext>
            </a:extLst>
          </p:cNvPr>
          <p:cNvSpPr>
            <a:spLocks noGrp="1"/>
          </p:cNvSpPr>
          <p:nvPr>
            <p:ph type="title"/>
          </p:nvPr>
        </p:nvSpPr>
        <p:spPr/>
        <p:txBody>
          <a:bodyPr/>
          <a:lstStyle/>
          <a:p>
            <a:r>
              <a:rPr lang="fr-CA" dirty="0"/>
              <a:t>5W and 1H</a:t>
            </a:r>
            <a:endParaRPr lang="en-CA" dirty="0"/>
          </a:p>
        </p:txBody>
      </p:sp>
      <p:sp>
        <p:nvSpPr>
          <p:cNvPr id="3" name="Content Placeholder 2">
            <a:extLst>
              <a:ext uri="{FF2B5EF4-FFF2-40B4-BE49-F238E27FC236}">
                <a16:creationId xmlns:a16="http://schemas.microsoft.com/office/drawing/2014/main" id="{2C9B7F07-2EF7-4DB3-BE9C-0C54CE6E662D}"/>
              </a:ext>
            </a:extLst>
          </p:cNvPr>
          <p:cNvSpPr>
            <a:spLocks noGrp="1"/>
          </p:cNvSpPr>
          <p:nvPr>
            <p:ph idx="1"/>
          </p:nvPr>
        </p:nvSpPr>
        <p:spPr>
          <a:xfrm>
            <a:off x="685800" y="1276350"/>
            <a:ext cx="7772400" cy="3086100"/>
          </a:xfrm>
        </p:spPr>
        <p:txBody>
          <a:bodyPr/>
          <a:lstStyle/>
          <a:p>
            <a:r>
              <a:rPr lang="fr-CA" dirty="0" err="1"/>
              <a:t>Who</a:t>
            </a:r>
            <a:r>
              <a:rPr lang="fr-CA" dirty="0"/>
              <a:t>? </a:t>
            </a:r>
            <a:r>
              <a:rPr lang="fr-CA" dirty="0" err="1">
                <a:latin typeface="Bradley Hand ITC" panose="03070402050302030203" pitchFamily="66" charset="0"/>
              </a:rPr>
              <a:t>Emperors</a:t>
            </a:r>
            <a:r>
              <a:rPr lang="fr-CA" dirty="0">
                <a:latin typeface="Bradley Hand ITC" panose="03070402050302030203" pitchFamily="66" charset="0"/>
              </a:rPr>
              <a:t> </a:t>
            </a:r>
          </a:p>
          <a:p>
            <a:r>
              <a:rPr lang="fr-CA" dirty="0" err="1"/>
              <a:t>What</a:t>
            </a:r>
            <a:r>
              <a:rPr lang="fr-CA" dirty="0"/>
              <a:t>? </a:t>
            </a:r>
            <a:r>
              <a:rPr lang="fr-CA" dirty="0" err="1">
                <a:latin typeface="Bradley Hand ITC" panose="03070402050302030203" pitchFamily="66" charset="0"/>
              </a:rPr>
              <a:t>territory</a:t>
            </a:r>
            <a:endParaRPr lang="fr-CA" dirty="0">
              <a:latin typeface="Bradley Hand ITC" panose="03070402050302030203" pitchFamily="66" charset="0"/>
            </a:endParaRPr>
          </a:p>
          <a:p>
            <a:r>
              <a:rPr lang="fr-CA" dirty="0" err="1"/>
              <a:t>When</a:t>
            </a:r>
            <a:r>
              <a:rPr lang="fr-CA" dirty="0"/>
              <a:t>? </a:t>
            </a:r>
            <a:r>
              <a:rPr lang="fr-CA" dirty="0" err="1">
                <a:latin typeface="Bradley Hand ITC" panose="03070402050302030203" pitchFamily="66" charset="0"/>
              </a:rPr>
              <a:t>Between</a:t>
            </a:r>
            <a:r>
              <a:rPr lang="fr-CA" dirty="0">
                <a:latin typeface="Bradley Hand ITC" panose="03070402050302030203" pitchFamily="66" charset="0"/>
              </a:rPr>
              <a:t> </a:t>
            </a:r>
            <a:r>
              <a:rPr lang="en-CA" dirty="0">
                <a:latin typeface="Bradley Hand ITC" panose="03070402050302030203" pitchFamily="66" charset="0"/>
              </a:rPr>
              <a:t>31 Before the Common Era (BCE)  - 476 Common Era (CE)</a:t>
            </a:r>
            <a:endParaRPr lang="fr-CA" dirty="0">
              <a:latin typeface="Bradley Hand ITC" panose="03070402050302030203" pitchFamily="66" charset="0"/>
            </a:endParaRPr>
          </a:p>
          <a:p>
            <a:r>
              <a:rPr lang="fr-CA" dirty="0" err="1"/>
              <a:t>Where</a:t>
            </a:r>
            <a:r>
              <a:rPr lang="fr-CA" dirty="0"/>
              <a:t>? </a:t>
            </a:r>
            <a:r>
              <a:rPr lang="fr-CA" dirty="0">
                <a:latin typeface="Bradley Hand ITC" panose="03070402050302030203" pitchFamily="66" charset="0"/>
              </a:rPr>
              <a:t>Roman Empire</a:t>
            </a:r>
          </a:p>
          <a:p>
            <a:r>
              <a:rPr lang="fr-CA" dirty="0" err="1"/>
              <a:t>Why</a:t>
            </a:r>
            <a:r>
              <a:rPr lang="fr-CA" dirty="0"/>
              <a:t>? </a:t>
            </a:r>
            <a:r>
              <a:rPr lang="fr-CA" dirty="0">
                <a:latin typeface="Bradley Hand ITC" panose="03070402050302030203" pitchFamily="66" charset="0"/>
              </a:rPr>
              <a:t>Influence of the </a:t>
            </a:r>
            <a:r>
              <a:rPr lang="fr-CA" dirty="0" err="1">
                <a:latin typeface="Bradley Hand ITC" panose="03070402050302030203" pitchFamily="66" charset="0"/>
              </a:rPr>
              <a:t>Emperors</a:t>
            </a:r>
            <a:r>
              <a:rPr lang="fr-CA" dirty="0">
                <a:latin typeface="Bradley Hand ITC" panose="03070402050302030203" pitchFamily="66" charset="0"/>
              </a:rPr>
              <a:t> on the expansion of the Roman Empire</a:t>
            </a:r>
          </a:p>
          <a:p>
            <a:r>
              <a:rPr lang="fr-CA" dirty="0"/>
              <a:t>How? </a:t>
            </a:r>
            <a:r>
              <a:rPr lang="fr-CA" dirty="0" err="1">
                <a:latin typeface="Bradley Hand ITC" panose="03070402050302030203" pitchFamily="66" charset="0"/>
              </a:rPr>
              <a:t>Political</a:t>
            </a:r>
            <a:r>
              <a:rPr lang="fr-CA" dirty="0">
                <a:latin typeface="Bradley Hand ITC" panose="03070402050302030203" pitchFamily="66" charset="0"/>
              </a:rPr>
              <a:t> and </a:t>
            </a:r>
            <a:r>
              <a:rPr lang="fr-CA" dirty="0" err="1">
                <a:latin typeface="Bradley Hand ITC" panose="03070402050302030203" pitchFamily="66" charset="0"/>
              </a:rPr>
              <a:t>military</a:t>
            </a:r>
            <a:r>
              <a:rPr lang="fr-CA" dirty="0">
                <a:latin typeface="Bradley Hand ITC" panose="03070402050302030203" pitchFamily="66" charset="0"/>
              </a:rPr>
              <a:t> </a:t>
            </a:r>
            <a:r>
              <a:rPr lang="fr-CA" dirty="0" err="1">
                <a:latin typeface="Bradley Hand ITC" panose="03070402050302030203" pitchFamily="66" charset="0"/>
              </a:rPr>
              <a:t>choices</a:t>
            </a:r>
            <a:r>
              <a:rPr lang="fr-CA" dirty="0">
                <a:latin typeface="Bradley Hand ITC" panose="03070402050302030203" pitchFamily="66" charset="0"/>
              </a:rPr>
              <a:t>? </a:t>
            </a:r>
            <a:endParaRPr lang="en-CA" dirty="0">
              <a:latin typeface="Bradley Hand ITC" panose="03070402050302030203" pitchFamily="66" charset="0"/>
            </a:endParaRPr>
          </a:p>
        </p:txBody>
      </p:sp>
      <p:sp>
        <p:nvSpPr>
          <p:cNvPr id="4" name="Thought Bubble: Cloud 3">
            <a:extLst>
              <a:ext uri="{FF2B5EF4-FFF2-40B4-BE49-F238E27FC236}">
                <a16:creationId xmlns:a16="http://schemas.microsoft.com/office/drawing/2014/main" id="{3BECD139-EAD2-49AD-9851-2BED667659EF}"/>
              </a:ext>
            </a:extLst>
          </p:cNvPr>
          <p:cNvSpPr/>
          <p:nvPr/>
        </p:nvSpPr>
        <p:spPr bwMode="auto">
          <a:xfrm>
            <a:off x="5410200" y="438150"/>
            <a:ext cx="2895600" cy="1981200"/>
          </a:xfrm>
          <a:prstGeom prst="cloudCallout">
            <a:avLst>
              <a:gd name="adj1" fmla="val 40987"/>
              <a:gd name="adj2" fmla="val 50766"/>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pic>
        <p:nvPicPr>
          <p:cNvPr id="1026" name="Picture 2" descr="marcus aurelius, roman, emperor, statue, face, beard, history, HD wallpaper">
            <a:extLst>
              <a:ext uri="{FF2B5EF4-FFF2-40B4-BE49-F238E27FC236}">
                <a16:creationId xmlns:a16="http://schemas.microsoft.com/office/drawing/2014/main" id="{8FBE243C-DCD8-4DCB-BF1B-0A24404A5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647" y="742950"/>
            <a:ext cx="838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91C785-E677-4A89-9224-CDE9802D8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645" y="742950"/>
            <a:ext cx="12573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8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D3025F-33DF-4EAD-ABB2-7CB909764C61}"/>
              </a:ext>
            </a:extLst>
          </p:cNvPr>
          <p:cNvSpPr txBox="1"/>
          <p:nvPr/>
        </p:nvSpPr>
        <p:spPr>
          <a:xfrm>
            <a:off x="3200400" y="1885950"/>
            <a:ext cx="2438400" cy="461665"/>
          </a:xfrm>
          <a:prstGeom prst="rect">
            <a:avLst/>
          </a:prstGeom>
          <a:noFill/>
        </p:spPr>
        <p:txBody>
          <a:bodyPr wrap="square" rtlCol="0">
            <a:spAutoFit/>
          </a:bodyPr>
          <a:lstStyle/>
          <a:p>
            <a:r>
              <a:rPr lang="fr-CA" dirty="0"/>
              <a:t>Roman Empire</a:t>
            </a:r>
            <a:endParaRPr lang="en-CA" dirty="0"/>
          </a:p>
        </p:txBody>
      </p:sp>
      <p:sp>
        <p:nvSpPr>
          <p:cNvPr id="5" name="TextBox 4">
            <a:extLst>
              <a:ext uri="{FF2B5EF4-FFF2-40B4-BE49-F238E27FC236}">
                <a16:creationId xmlns:a16="http://schemas.microsoft.com/office/drawing/2014/main" id="{6A5C1940-CB51-4E0B-9195-9A7D71792EAD}"/>
              </a:ext>
            </a:extLst>
          </p:cNvPr>
          <p:cNvSpPr txBox="1"/>
          <p:nvPr/>
        </p:nvSpPr>
        <p:spPr>
          <a:xfrm>
            <a:off x="1714500" y="1545636"/>
            <a:ext cx="1447800" cy="461665"/>
          </a:xfrm>
          <a:prstGeom prst="rect">
            <a:avLst/>
          </a:prstGeom>
          <a:noFill/>
        </p:spPr>
        <p:txBody>
          <a:bodyPr wrap="square" rtlCol="0">
            <a:spAutoFit/>
          </a:bodyPr>
          <a:lstStyle/>
          <a:p>
            <a:r>
              <a:rPr lang="fr-CA" dirty="0" err="1"/>
              <a:t>political</a:t>
            </a:r>
            <a:endParaRPr lang="en-CA" dirty="0"/>
          </a:p>
        </p:txBody>
      </p:sp>
      <p:sp>
        <p:nvSpPr>
          <p:cNvPr id="6" name="TextBox 5">
            <a:extLst>
              <a:ext uri="{FF2B5EF4-FFF2-40B4-BE49-F238E27FC236}">
                <a16:creationId xmlns:a16="http://schemas.microsoft.com/office/drawing/2014/main" id="{B3E34AF6-CA33-47E2-B901-96AFCEE1BA59}"/>
              </a:ext>
            </a:extLst>
          </p:cNvPr>
          <p:cNvSpPr txBox="1"/>
          <p:nvPr/>
        </p:nvSpPr>
        <p:spPr>
          <a:xfrm>
            <a:off x="5410198" y="1210663"/>
            <a:ext cx="1676400" cy="461665"/>
          </a:xfrm>
          <a:prstGeom prst="rect">
            <a:avLst/>
          </a:prstGeom>
          <a:noFill/>
        </p:spPr>
        <p:txBody>
          <a:bodyPr wrap="square" rtlCol="0">
            <a:spAutoFit/>
          </a:bodyPr>
          <a:lstStyle/>
          <a:p>
            <a:r>
              <a:rPr lang="fr-CA" dirty="0"/>
              <a:t>social</a:t>
            </a:r>
            <a:endParaRPr lang="en-CA" dirty="0"/>
          </a:p>
        </p:txBody>
      </p:sp>
      <p:sp>
        <p:nvSpPr>
          <p:cNvPr id="7" name="TextBox 6">
            <a:extLst>
              <a:ext uri="{FF2B5EF4-FFF2-40B4-BE49-F238E27FC236}">
                <a16:creationId xmlns:a16="http://schemas.microsoft.com/office/drawing/2014/main" id="{10AC5C9A-F3FD-439A-952E-06A5E13F7089}"/>
              </a:ext>
            </a:extLst>
          </p:cNvPr>
          <p:cNvSpPr txBox="1"/>
          <p:nvPr/>
        </p:nvSpPr>
        <p:spPr>
          <a:xfrm>
            <a:off x="1981200" y="2573527"/>
            <a:ext cx="1676400" cy="461665"/>
          </a:xfrm>
          <a:prstGeom prst="rect">
            <a:avLst/>
          </a:prstGeom>
          <a:noFill/>
        </p:spPr>
        <p:txBody>
          <a:bodyPr wrap="square" rtlCol="0">
            <a:spAutoFit/>
          </a:bodyPr>
          <a:lstStyle/>
          <a:p>
            <a:r>
              <a:rPr lang="fr-CA" dirty="0" err="1"/>
              <a:t>economic</a:t>
            </a:r>
            <a:endParaRPr lang="en-CA" dirty="0"/>
          </a:p>
        </p:txBody>
      </p:sp>
      <p:sp>
        <p:nvSpPr>
          <p:cNvPr id="8" name="TextBox 7">
            <a:extLst>
              <a:ext uri="{FF2B5EF4-FFF2-40B4-BE49-F238E27FC236}">
                <a16:creationId xmlns:a16="http://schemas.microsoft.com/office/drawing/2014/main" id="{32B8615E-0306-464D-A2BC-1E64346395A6}"/>
              </a:ext>
            </a:extLst>
          </p:cNvPr>
          <p:cNvSpPr txBox="1"/>
          <p:nvPr/>
        </p:nvSpPr>
        <p:spPr>
          <a:xfrm>
            <a:off x="5238752" y="2592619"/>
            <a:ext cx="2286000" cy="461665"/>
          </a:xfrm>
          <a:prstGeom prst="rect">
            <a:avLst/>
          </a:prstGeom>
          <a:noFill/>
        </p:spPr>
        <p:txBody>
          <a:bodyPr wrap="square" rtlCol="0">
            <a:spAutoFit/>
          </a:bodyPr>
          <a:lstStyle/>
          <a:p>
            <a:r>
              <a:rPr lang="fr-CA" dirty="0"/>
              <a:t>cultural </a:t>
            </a:r>
            <a:r>
              <a:rPr lang="fr-CA" dirty="0" err="1"/>
              <a:t>history</a:t>
            </a:r>
            <a:endParaRPr lang="en-CA" dirty="0"/>
          </a:p>
        </p:txBody>
      </p:sp>
      <p:sp>
        <p:nvSpPr>
          <p:cNvPr id="9" name="TextBox 8">
            <a:extLst>
              <a:ext uri="{FF2B5EF4-FFF2-40B4-BE49-F238E27FC236}">
                <a16:creationId xmlns:a16="http://schemas.microsoft.com/office/drawing/2014/main" id="{02A89F21-C029-44E7-A7C7-F19BDB51B2A0}"/>
              </a:ext>
            </a:extLst>
          </p:cNvPr>
          <p:cNvSpPr txBox="1"/>
          <p:nvPr/>
        </p:nvSpPr>
        <p:spPr>
          <a:xfrm>
            <a:off x="7467600" y="3144323"/>
            <a:ext cx="1371600" cy="461665"/>
          </a:xfrm>
          <a:prstGeom prst="rect">
            <a:avLst/>
          </a:prstGeom>
          <a:noFill/>
        </p:spPr>
        <p:txBody>
          <a:bodyPr wrap="square" rtlCol="0">
            <a:spAutoFit/>
          </a:bodyPr>
          <a:lstStyle/>
          <a:p>
            <a:r>
              <a:rPr lang="fr-CA" dirty="0"/>
              <a:t>religions</a:t>
            </a:r>
            <a:endParaRPr lang="en-CA" dirty="0"/>
          </a:p>
        </p:txBody>
      </p:sp>
      <p:sp>
        <p:nvSpPr>
          <p:cNvPr id="10" name="TextBox 9">
            <a:extLst>
              <a:ext uri="{FF2B5EF4-FFF2-40B4-BE49-F238E27FC236}">
                <a16:creationId xmlns:a16="http://schemas.microsoft.com/office/drawing/2014/main" id="{9FBD7E8B-E4F4-462D-BFAD-A9B1018BF812}"/>
              </a:ext>
            </a:extLst>
          </p:cNvPr>
          <p:cNvSpPr txBox="1"/>
          <p:nvPr/>
        </p:nvSpPr>
        <p:spPr>
          <a:xfrm>
            <a:off x="167640" y="3333333"/>
            <a:ext cx="1676400" cy="461665"/>
          </a:xfrm>
          <a:prstGeom prst="rect">
            <a:avLst/>
          </a:prstGeom>
          <a:noFill/>
        </p:spPr>
        <p:txBody>
          <a:bodyPr wrap="square" rtlCol="0">
            <a:spAutoFit/>
          </a:bodyPr>
          <a:lstStyle/>
          <a:p>
            <a:r>
              <a:rPr lang="fr-CA" dirty="0"/>
              <a:t>agriculture</a:t>
            </a:r>
            <a:endParaRPr lang="en-CA" dirty="0"/>
          </a:p>
        </p:txBody>
      </p:sp>
      <p:sp>
        <p:nvSpPr>
          <p:cNvPr id="11" name="TextBox 10">
            <a:extLst>
              <a:ext uri="{FF2B5EF4-FFF2-40B4-BE49-F238E27FC236}">
                <a16:creationId xmlns:a16="http://schemas.microsoft.com/office/drawing/2014/main" id="{3C27645B-D34C-406F-8397-74BC8FBC7DE0}"/>
              </a:ext>
            </a:extLst>
          </p:cNvPr>
          <p:cNvSpPr txBox="1"/>
          <p:nvPr/>
        </p:nvSpPr>
        <p:spPr>
          <a:xfrm>
            <a:off x="342900" y="4288644"/>
            <a:ext cx="2895600" cy="461665"/>
          </a:xfrm>
          <a:prstGeom prst="rect">
            <a:avLst/>
          </a:prstGeom>
          <a:noFill/>
        </p:spPr>
        <p:txBody>
          <a:bodyPr wrap="square" rtlCol="0">
            <a:spAutoFit/>
          </a:bodyPr>
          <a:lstStyle/>
          <a:p>
            <a:r>
              <a:rPr lang="fr-CA" dirty="0" err="1"/>
              <a:t>landowners</a:t>
            </a:r>
            <a:r>
              <a:rPr lang="fr-CA" dirty="0"/>
              <a:t>/</a:t>
            </a:r>
            <a:r>
              <a:rPr lang="fr-CA" dirty="0" err="1"/>
              <a:t>laborers</a:t>
            </a:r>
            <a:endParaRPr lang="en-CA" dirty="0"/>
          </a:p>
        </p:txBody>
      </p:sp>
      <p:sp>
        <p:nvSpPr>
          <p:cNvPr id="12" name="TextBox 11">
            <a:extLst>
              <a:ext uri="{FF2B5EF4-FFF2-40B4-BE49-F238E27FC236}">
                <a16:creationId xmlns:a16="http://schemas.microsoft.com/office/drawing/2014/main" id="{DE471A10-BDDD-4900-BD4E-E3E82DEED3E2}"/>
              </a:ext>
            </a:extLst>
          </p:cNvPr>
          <p:cNvSpPr txBox="1"/>
          <p:nvPr/>
        </p:nvSpPr>
        <p:spPr>
          <a:xfrm>
            <a:off x="3813812" y="3377726"/>
            <a:ext cx="2057400" cy="830997"/>
          </a:xfrm>
          <a:prstGeom prst="rect">
            <a:avLst/>
          </a:prstGeom>
          <a:noFill/>
        </p:spPr>
        <p:txBody>
          <a:bodyPr wrap="square" rtlCol="0">
            <a:spAutoFit/>
          </a:bodyPr>
          <a:lstStyle/>
          <a:p>
            <a:r>
              <a:rPr lang="en-CA" dirty="0"/>
              <a:t>standardized currency</a:t>
            </a:r>
          </a:p>
        </p:txBody>
      </p:sp>
      <p:sp>
        <p:nvSpPr>
          <p:cNvPr id="13" name="Rectangle: Rounded Corners 12">
            <a:extLst>
              <a:ext uri="{FF2B5EF4-FFF2-40B4-BE49-F238E27FC236}">
                <a16:creationId xmlns:a16="http://schemas.microsoft.com/office/drawing/2014/main" id="{F980FDD3-843F-44C0-9F46-9B0B9E2AB836}"/>
              </a:ext>
            </a:extLst>
          </p:cNvPr>
          <p:cNvSpPr/>
          <p:nvPr/>
        </p:nvSpPr>
        <p:spPr bwMode="auto">
          <a:xfrm>
            <a:off x="3124200" y="1807517"/>
            <a:ext cx="2209800" cy="602636"/>
          </a:xfrm>
          <a:prstGeom prst="roundRect">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noFill/>
              <a:effectLst/>
              <a:latin typeface="Times" pitchFamily="-32" charset="0"/>
            </a:endParaRPr>
          </a:p>
        </p:txBody>
      </p:sp>
      <p:sp>
        <p:nvSpPr>
          <p:cNvPr id="14" name="Oval 13">
            <a:extLst>
              <a:ext uri="{FF2B5EF4-FFF2-40B4-BE49-F238E27FC236}">
                <a16:creationId xmlns:a16="http://schemas.microsoft.com/office/drawing/2014/main" id="{DB3E5303-FABE-41A0-9772-253B77183559}"/>
              </a:ext>
            </a:extLst>
          </p:cNvPr>
          <p:cNvSpPr/>
          <p:nvPr/>
        </p:nvSpPr>
        <p:spPr bwMode="auto">
          <a:xfrm>
            <a:off x="1567813" y="1416913"/>
            <a:ext cx="1447800" cy="766465"/>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15" name="Oval 14">
            <a:extLst>
              <a:ext uri="{FF2B5EF4-FFF2-40B4-BE49-F238E27FC236}">
                <a16:creationId xmlns:a16="http://schemas.microsoft.com/office/drawing/2014/main" id="{579C88A2-F3D7-40C4-A151-80E301083E6D}"/>
              </a:ext>
            </a:extLst>
          </p:cNvPr>
          <p:cNvSpPr/>
          <p:nvPr/>
        </p:nvSpPr>
        <p:spPr bwMode="auto">
          <a:xfrm>
            <a:off x="5208270" y="1157017"/>
            <a:ext cx="1447800" cy="766465"/>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16" name="Oval 15">
            <a:extLst>
              <a:ext uri="{FF2B5EF4-FFF2-40B4-BE49-F238E27FC236}">
                <a16:creationId xmlns:a16="http://schemas.microsoft.com/office/drawing/2014/main" id="{553639BB-3427-4AF6-9C50-1B5849D35CC7}"/>
              </a:ext>
            </a:extLst>
          </p:cNvPr>
          <p:cNvSpPr/>
          <p:nvPr/>
        </p:nvSpPr>
        <p:spPr bwMode="auto">
          <a:xfrm>
            <a:off x="2004060" y="2501962"/>
            <a:ext cx="1447800" cy="766465"/>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17" name="Oval 16">
            <a:extLst>
              <a:ext uri="{FF2B5EF4-FFF2-40B4-BE49-F238E27FC236}">
                <a16:creationId xmlns:a16="http://schemas.microsoft.com/office/drawing/2014/main" id="{F7651971-9CA6-420E-A9F8-AEFE276BE3D5}"/>
              </a:ext>
            </a:extLst>
          </p:cNvPr>
          <p:cNvSpPr/>
          <p:nvPr/>
        </p:nvSpPr>
        <p:spPr bwMode="auto">
          <a:xfrm>
            <a:off x="5048248" y="2421126"/>
            <a:ext cx="2286000" cy="766465"/>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19" name="Oval 18">
            <a:extLst>
              <a:ext uri="{FF2B5EF4-FFF2-40B4-BE49-F238E27FC236}">
                <a16:creationId xmlns:a16="http://schemas.microsoft.com/office/drawing/2014/main" id="{F26ACBDE-3942-4AB4-A12F-D95228B620E3}"/>
              </a:ext>
            </a:extLst>
          </p:cNvPr>
          <p:cNvSpPr/>
          <p:nvPr/>
        </p:nvSpPr>
        <p:spPr bwMode="auto">
          <a:xfrm>
            <a:off x="7368536" y="3061836"/>
            <a:ext cx="1447800" cy="766465"/>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20" name="Oval 19">
            <a:extLst>
              <a:ext uri="{FF2B5EF4-FFF2-40B4-BE49-F238E27FC236}">
                <a16:creationId xmlns:a16="http://schemas.microsoft.com/office/drawing/2014/main" id="{2B0AC5F4-5772-4827-9F00-351D17C39471}"/>
              </a:ext>
            </a:extLst>
          </p:cNvPr>
          <p:cNvSpPr/>
          <p:nvPr/>
        </p:nvSpPr>
        <p:spPr bwMode="auto">
          <a:xfrm>
            <a:off x="3589016" y="3370366"/>
            <a:ext cx="2171700" cy="85227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21" name="Oval 20">
            <a:extLst>
              <a:ext uri="{FF2B5EF4-FFF2-40B4-BE49-F238E27FC236}">
                <a16:creationId xmlns:a16="http://schemas.microsoft.com/office/drawing/2014/main" id="{F0C707D4-1691-4430-BBF8-161CBA7A6F2F}"/>
              </a:ext>
            </a:extLst>
          </p:cNvPr>
          <p:cNvSpPr/>
          <p:nvPr/>
        </p:nvSpPr>
        <p:spPr bwMode="auto">
          <a:xfrm>
            <a:off x="91440" y="3330090"/>
            <a:ext cx="1752600" cy="601562"/>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22" name="Oval 21">
            <a:extLst>
              <a:ext uri="{FF2B5EF4-FFF2-40B4-BE49-F238E27FC236}">
                <a16:creationId xmlns:a16="http://schemas.microsoft.com/office/drawing/2014/main" id="{D02A6F13-24D9-4CCE-A2D5-5669D08B6DE2}"/>
              </a:ext>
            </a:extLst>
          </p:cNvPr>
          <p:cNvSpPr/>
          <p:nvPr/>
        </p:nvSpPr>
        <p:spPr bwMode="auto">
          <a:xfrm>
            <a:off x="213360" y="4150323"/>
            <a:ext cx="2758440" cy="852278"/>
          </a:xfrm>
          <a:prstGeom prst="ellipse">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23" name="TextBox 22">
            <a:extLst>
              <a:ext uri="{FF2B5EF4-FFF2-40B4-BE49-F238E27FC236}">
                <a16:creationId xmlns:a16="http://schemas.microsoft.com/office/drawing/2014/main" id="{8883CA96-8312-42F3-B53D-B22D81F2D0E3}"/>
              </a:ext>
            </a:extLst>
          </p:cNvPr>
          <p:cNvSpPr txBox="1"/>
          <p:nvPr/>
        </p:nvSpPr>
        <p:spPr>
          <a:xfrm>
            <a:off x="5185410" y="4230004"/>
            <a:ext cx="3505200" cy="738664"/>
          </a:xfrm>
          <a:prstGeom prst="rect">
            <a:avLst/>
          </a:prstGeom>
          <a:noFill/>
        </p:spPr>
        <p:txBody>
          <a:bodyPr wrap="square" rtlCol="0">
            <a:spAutoFit/>
          </a:bodyPr>
          <a:lstStyle/>
          <a:p>
            <a:pPr algn="ctr"/>
            <a:r>
              <a:rPr lang="en-CA" dirty="0"/>
              <a:t> </a:t>
            </a:r>
            <a:r>
              <a:rPr lang="en-CA" sz="1800" dirty="0"/>
              <a:t>polytheistic civilization/monotheistic religions</a:t>
            </a:r>
          </a:p>
        </p:txBody>
      </p:sp>
      <p:sp>
        <p:nvSpPr>
          <p:cNvPr id="24" name="Oval 23">
            <a:extLst>
              <a:ext uri="{FF2B5EF4-FFF2-40B4-BE49-F238E27FC236}">
                <a16:creationId xmlns:a16="http://schemas.microsoft.com/office/drawing/2014/main" id="{C2841759-4D4E-4072-A36B-057B0592BEEA}"/>
              </a:ext>
            </a:extLst>
          </p:cNvPr>
          <p:cNvSpPr/>
          <p:nvPr/>
        </p:nvSpPr>
        <p:spPr bwMode="auto">
          <a:xfrm>
            <a:off x="5048248" y="4225939"/>
            <a:ext cx="3920488" cy="852278"/>
          </a:xfrm>
          <a:prstGeom prst="ellipse">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25" name="TextBox 24">
            <a:extLst>
              <a:ext uri="{FF2B5EF4-FFF2-40B4-BE49-F238E27FC236}">
                <a16:creationId xmlns:a16="http://schemas.microsoft.com/office/drawing/2014/main" id="{49406697-B74D-409D-A727-F64FA2BEE3DA}"/>
              </a:ext>
            </a:extLst>
          </p:cNvPr>
          <p:cNvSpPr txBox="1"/>
          <p:nvPr/>
        </p:nvSpPr>
        <p:spPr>
          <a:xfrm>
            <a:off x="4038600" y="141529"/>
            <a:ext cx="1981200" cy="830997"/>
          </a:xfrm>
          <a:prstGeom prst="rect">
            <a:avLst/>
          </a:prstGeom>
          <a:noFill/>
        </p:spPr>
        <p:txBody>
          <a:bodyPr wrap="square" rtlCol="0">
            <a:spAutoFit/>
          </a:bodyPr>
          <a:lstStyle/>
          <a:p>
            <a:r>
              <a:rPr lang="en-CA" dirty="0"/>
              <a:t>citizenship and freedom</a:t>
            </a:r>
          </a:p>
        </p:txBody>
      </p:sp>
      <p:sp>
        <p:nvSpPr>
          <p:cNvPr id="26" name="TextBox 25">
            <a:extLst>
              <a:ext uri="{FF2B5EF4-FFF2-40B4-BE49-F238E27FC236}">
                <a16:creationId xmlns:a16="http://schemas.microsoft.com/office/drawing/2014/main" id="{1FA9D8EC-A43E-467B-ACDF-B74C616D14DF}"/>
              </a:ext>
            </a:extLst>
          </p:cNvPr>
          <p:cNvSpPr txBox="1"/>
          <p:nvPr/>
        </p:nvSpPr>
        <p:spPr>
          <a:xfrm>
            <a:off x="6477000" y="285750"/>
            <a:ext cx="1981200" cy="830997"/>
          </a:xfrm>
          <a:prstGeom prst="rect">
            <a:avLst/>
          </a:prstGeom>
          <a:noFill/>
        </p:spPr>
        <p:txBody>
          <a:bodyPr wrap="square" rtlCol="0">
            <a:spAutoFit/>
          </a:bodyPr>
          <a:lstStyle/>
          <a:p>
            <a:r>
              <a:rPr lang="fr-CA" dirty="0" err="1"/>
              <a:t>wealth</a:t>
            </a:r>
            <a:r>
              <a:rPr lang="fr-CA" dirty="0"/>
              <a:t> distribution</a:t>
            </a:r>
            <a:endParaRPr lang="en-CA" dirty="0"/>
          </a:p>
        </p:txBody>
      </p:sp>
      <p:sp>
        <p:nvSpPr>
          <p:cNvPr id="27" name="TextBox 26">
            <a:extLst>
              <a:ext uri="{FF2B5EF4-FFF2-40B4-BE49-F238E27FC236}">
                <a16:creationId xmlns:a16="http://schemas.microsoft.com/office/drawing/2014/main" id="{CE05AA26-0556-4FEC-9DFD-73C1287FCD64}"/>
              </a:ext>
            </a:extLst>
          </p:cNvPr>
          <p:cNvSpPr txBox="1"/>
          <p:nvPr/>
        </p:nvSpPr>
        <p:spPr>
          <a:xfrm>
            <a:off x="190499" y="265453"/>
            <a:ext cx="2514600" cy="646331"/>
          </a:xfrm>
          <a:prstGeom prst="rect">
            <a:avLst/>
          </a:prstGeom>
          <a:noFill/>
        </p:spPr>
        <p:txBody>
          <a:bodyPr wrap="square" rtlCol="0">
            <a:spAutoFit/>
          </a:bodyPr>
          <a:lstStyle/>
          <a:p>
            <a:r>
              <a:rPr lang="fr-CA" sz="1800" dirty="0"/>
              <a:t>Dynamics </a:t>
            </a:r>
            <a:r>
              <a:rPr lang="fr-CA" sz="1800" dirty="0" err="1"/>
              <a:t>between</a:t>
            </a:r>
            <a:r>
              <a:rPr lang="fr-CA" sz="1800" dirty="0"/>
              <a:t> the </a:t>
            </a:r>
            <a:r>
              <a:rPr lang="fr-CA" sz="1800" dirty="0" err="1"/>
              <a:t>emperors</a:t>
            </a:r>
            <a:r>
              <a:rPr lang="fr-CA" sz="1800" dirty="0"/>
              <a:t> and the </a:t>
            </a:r>
            <a:r>
              <a:rPr lang="fr-CA" sz="1800" dirty="0" err="1"/>
              <a:t>Senate</a:t>
            </a:r>
            <a:endParaRPr lang="en-CA" sz="1800" dirty="0"/>
          </a:p>
        </p:txBody>
      </p:sp>
      <p:sp>
        <p:nvSpPr>
          <p:cNvPr id="28" name="Oval 27">
            <a:extLst>
              <a:ext uri="{FF2B5EF4-FFF2-40B4-BE49-F238E27FC236}">
                <a16:creationId xmlns:a16="http://schemas.microsoft.com/office/drawing/2014/main" id="{BFF2A70D-6C5C-40BE-BD7B-96F5610B3BFC}"/>
              </a:ext>
            </a:extLst>
          </p:cNvPr>
          <p:cNvSpPr/>
          <p:nvPr/>
        </p:nvSpPr>
        <p:spPr bwMode="auto">
          <a:xfrm>
            <a:off x="6248398" y="293457"/>
            <a:ext cx="2171700" cy="85227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29" name="Oval 28">
            <a:extLst>
              <a:ext uri="{FF2B5EF4-FFF2-40B4-BE49-F238E27FC236}">
                <a16:creationId xmlns:a16="http://schemas.microsoft.com/office/drawing/2014/main" id="{B2A4F25F-0497-41A4-B394-8FF0DD3DFA05}"/>
              </a:ext>
            </a:extLst>
          </p:cNvPr>
          <p:cNvSpPr/>
          <p:nvPr/>
        </p:nvSpPr>
        <p:spPr bwMode="auto">
          <a:xfrm>
            <a:off x="3714752" y="195011"/>
            <a:ext cx="2171700" cy="85227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30" name="Oval 29">
            <a:extLst>
              <a:ext uri="{FF2B5EF4-FFF2-40B4-BE49-F238E27FC236}">
                <a16:creationId xmlns:a16="http://schemas.microsoft.com/office/drawing/2014/main" id="{25B73170-7FA9-422D-828F-E3E8D5ED0E72}"/>
              </a:ext>
            </a:extLst>
          </p:cNvPr>
          <p:cNvSpPr/>
          <p:nvPr/>
        </p:nvSpPr>
        <p:spPr bwMode="auto">
          <a:xfrm>
            <a:off x="15238" y="1"/>
            <a:ext cx="2804162" cy="1116746"/>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cxnSp>
        <p:nvCxnSpPr>
          <p:cNvPr id="32" name="Straight Arrow Connector 31">
            <a:extLst>
              <a:ext uri="{FF2B5EF4-FFF2-40B4-BE49-F238E27FC236}">
                <a16:creationId xmlns:a16="http://schemas.microsoft.com/office/drawing/2014/main" id="{347DF341-FCF5-465C-AAF4-964934341906}"/>
              </a:ext>
            </a:extLst>
          </p:cNvPr>
          <p:cNvCxnSpPr>
            <a:cxnSpLocks/>
          </p:cNvCxnSpPr>
          <p:nvPr/>
        </p:nvCxnSpPr>
        <p:spPr bwMode="auto">
          <a:xfrm flipH="1" flipV="1">
            <a:off x="2712719" y="1623693"/>
            <a:ext cx="569595" cy="299789"/>
          </a:xfrm>
          <a:prstGeom prst="straightConnector1">
            <a:avLst/>
          </a:prstGeom>
          <a:ln w="762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1C39E6A6-A4E7-4C60-9EE2-5F4A29324FFD}"/>
              </a:ext>
            </a:extLst>
          </p:cNvPr>
          <p:cNvCxnSpPr>
            <a:cxnSpLocks/>
          </p:cNvCxnSpPr>
          <p:nvPr/>
        </p:nvCxnSpPr>
        <p:spPr bwMode="auto">
          <a:xfrm flipH="1">
            <a:off x="2918460" y="2416026"/>
            <a:ext cx="445770" cy="266763"/>
          </a:xfrm>
          <a:prstGeom prst="straightConnector1">
            <a:avLst/>
          </a:prstGeom>
          <a:ln w="762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a:extLst>
              <a:ext uri="{FF2B5EF4-FFF2-40B4-BE49-F238E27FC236}">
                <a16:creationId xmlns:a16="http://schemas.microsoft.com/office/drawing/2014/main" id="{2F80AE30-2542-4F1C-8767-CFAC73C16BEB}"/>
              </a:ext>
            </a:extLst>
          </p:cNvPr>
          <p:cNvCxnSpPr>
            <a:cxnSpLocks/>
            <a:stCxn id="13" idx="3"/>
          </p:cNvCxnSpPr>
          <p:nvPr/>
        </p:nvCxnSpPr>
        <p:spPr bwMode="auto">
          <a:xfrm flipV="1">
            <a:off x="5334000" y="1835973"/>
            <a:ext cx="426716" cy="272862"/>
          </a:xfrm>
          <a:prstGeom prst="straightConnector1">
            <a:avLst/>
          </a:prstGeom>
          <a:ln w="762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771E9E9E-96F5-45BB-9316-6564A1D5678A}"/>
              </a:ext>
            </a:extLst>
          </p:cNvPr>
          <p:cNvCxnSpPr>
            <a:cxnSpLocks/>
          </p:cNvCxnSpPr>
          <p:nvPr/>
        </p:nvCxnSpPr>
        <p:spPr bwMode="auto">
          <a:xfrm>
            <a:off x="5303519" y="2383832"/>
            <a:ext cx="457197" cy="298957"/>
          </a:xfrm>
          <a:prstGeom prst="straightConnector1">
            <a:avLst/>
          </a:prstGeom>
          <a:ln w="762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47" name="Straight Arrow Connector 46">
            <a:extLst>
              <a:ext uri="{FF2B5EF4-FFF2-40B4-BE49-F238E27FC236}">
                <a16:creationId xmlns:a16="http://schemas.microsoft.com/office/drawing/2014/main" id="{8A920AEA-A4D1-42DD-BA0F-F5C473C55D20}"/>
              </a:ext>
            </a:extLst>
          </p:cNvPr>
          <p:cNvCxnSpPr>
            <a:cxnSpLocks/>
          </p:cNvCxnSpPr>
          <p:nvPr/>
        </p:nvCxnSpPr>
        <p:spPr bwMode="auto">
          <a:xfrm flipH="1" flipV="1">
            <a:off x="5442588" y="865733"/>
            <a:ext cx="318128" cy="392205"/>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DCCA13D2-2A60-414A-8811-B7E2D596358B}"/>
              </a:ext>
            </a:extLst>
          </p:cNvPr>
          <p:cNvCxnSpPr>
            <a:cxnSpLocks/>
          </p:cNvCxnSpPr>
          <p:nvPr/>
        </p:nvCxnSpPr>
        <p:spPr bwMode="auto">
          <a:xfrm flipV="1">
            <a:off x="6423664" y="1012528"/>
            <a:ext cx="514346" cy="284689"/>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E2CECCC1-EBC9-4A02-8A7F-BF2EBF259173}"/>
              </a:ext>
            </a:extLst>
          </p:cNvPr>
          <p:cNvCxnSpPr>
            <a:cxnSpLocks/>
          </p:cNvCxnSpPr>
          <p:nvPr/>
        </p:nvCxnSpPr>
        <p:spPr bwMode="auto">
          <a:xfrm flipH="1">
            <a:off x="5116354" y="3036386"/>
            <a:ext cx="652468" cy="488207"/>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FE920B5C-C855-4DD2-9286-51D09A75D8CE}"/>
              </a:ext>
            </a:extLst>
          </p:cNvPr>
          <p:cNvCxnSpPr>
            <a:cxnSpLocks/>
          </p:cNvCxnSpPr>
          <p:nvPr/>
        </p:nvCxnSpPr>
        <p:spPr bwMode="auto">
          <a:xfrm>
            <a:off x="6783690" y="3096999"/>
            <a:ext cx="722002" cy="415471"/>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D4AC4011-9C21-47E4-8442-1332D132FD25}"/>
              </a:ext>
            </a:extLst>
          </p:cNvPr>
          <p:cNvCxnSpPr>
            <a:cxnSpLocks/>
          </p:cNvCxnSpPr>
          <p:nvPr/>
        </p:nvCxnSpPr>
        <p:spPr bwMode="auto">
          <a:xfrm flipH="1">
            <a:off x="1592580" y="3000461"/>
            <a:ext cx="468641" cy="524132"/>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5B66AA6A-565D-4EA2-AD62-DB8B9229659D}"/>
              </a:ext>
            </a:extLst>
          </p:cNvPr>
          <p:cNvCxnSpPr>
            <a:cxnSpLocks/>
          </p:cNvCxnSpPr>
          <p:nvPr/>
        </p:nvCxnSpPr>
        <p:spPr bwMode="auto">
          <a:xfrm flipH="1" flipV="1">
            <a:off x="1887862" y="1048800"/>
            <a:ext cx="318128" cy="392205"/>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2F73CDA7-3DE0-4D7F-9127-288DCBEEB4D8}"/>
              </a:ext>
            </a:extLst>
          </p:cNvPr>
          <p:cNvCxnSpPr/>
          <p:nvPr/>
        </p:nvCxnSpPr>
        <p:spPr bwMode="auto">
          <a:xfrm flipH="1">
            <a:off x="7696200" y="3793224"/>
            <a:ext cx="228600" cy="607326"/>
          </a:xfrm>
          <a:prstGeom prst="straightConnector1">
            <a:avLst/>
          </a:prstGeom>
          <a:ln w="28575">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62" name="Straight Arrow Connector 61">
            <a:extLst>
              <a:ext uri="{FF2B5EF4-FFF2-40B4-BE49-F238E27FC236}">
                <a16:creationId xmlns:a16="http://schemas.microsoft.com/office/drawing/2014/main" id="{04EA24B7-3A0E-49B7-B298-3C428419048C}"/>
              </a:ext>
            </a:extLst>
          </p:cNvPr>
          <p:cNvCxnSpPr>
            <a:cxnSpLocks/>
            <a:stCxn id="21" idx="4"/>
          </p:cNvCxnSpPr>
          <p:nvPr/>
        </p:nvCxnSpPr>
        <p:spPr bwMode="auto">
          <a:xfrm>
            <a:off x="967740" y="3931652"/>
            <a:ext cx="198119" cy="441984"/>
          </a:xfrm>
          <a:prstGeom prst="straightConnector1">
            <a:avLst/>
          </a:prstGeom>
          <a:ln w="2857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64" name="TextBox 63">
            <a:extLst>
              <a:ext uri="{FF2B5EF4-FFF2-40B4-BE49-F238E27FC236}">
                <a16:creationId xmlns:a16="http://schemas.microsoft.com/office/drawing/2014/main" id="{56938DD8-7DB3-4B14-BC12-D3BC248DA283}"/>
              </a:ext>
            </a:extLst>
          </p:cNvPr>
          <p:cNvSpPr txBox="1"/>
          <p:nvPr/>
        </p:nvSpPr>
        <p:spPr>
          <a:xfrm>
            <a:off x="8294729" y="1047289"/>
            <a:ext cx="553998" cy="2014547"/>
          </a:xfrm>
          <a:prstGeom prst="rect">
            <a:avLst/>
          </a:prstGeom>
          <a:noFill/>
        </p:spPr>
        <p:txBody>
          <a:bodyPr vert="eaVert" wrap="square" rtlCol="0">
            <a:spAutoFit/>
          </a:bodyPr>
          <a:lstStyle/>
          <a:p>
            <a:r>
              <a:rPr lang="fr-CA" b="1" dirty="0" err="1">
                <a:solidFill>
                  <a:srgbClr val="C00000"/>
                </a:solidFill>
              </a:rPr>
              <a:t>Mindmapping</a:t>
            </a:r>
            <a:endParaRPr lang="en-CA" b="1" dirty="0">
              <a:solidFill>
                <a:srgbClr val="C00000"/>
              </a:solidFill>
            </a:endParaRPr>
          </a:p>
        </p:txBody>
      </p:sp>
    </p:spTree>
    <p:extLst>
      <p:ext uri="{BB962C8B-B14F-4D97-AF65-F5344CB8AC3E}">
        <p14:creationId xmlns:p14="http://schemas.microsoft.com/office/powerpoint/2010/main" val="227099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CB66-0434-400D-9412-EC1205A4C8F9}"/>
              </a:ext>
            </a:extLst>
          </p:cNvPr>
          <p:cNvSpPr>
            <a:spLocks noGrp="1"/>
          </p:cNvSpPr>
          <p:nvPr>
            <p:ph type="title"/>
          </p:nvPr>
        </p:nvSpPr>
        <p:spPr/>
        <p:txBody>
          <a:bodyPr/>
          <a:lstStyle/>
          <a:p>
            <a:r>
              <a:rPr lang="en-US" dirty="0"/>
              <a:t>Serendipity</a:t>
            </a:r>
            <a:br>
              <a:rPr lang="en-US" dirty="0"/>
            </a:br>
            <a:endParaRPr lang="en-CA" dirty="0"/>
          </a:p>
        </p:txBody>
      </p:sp>
      <p:pic>
        <p:nvPicPr>
          <p:cNvPr id="2052" name="Picture 4" descr="Roman Empire | British Museum">
            <a:extLst>
              <a:ext uri="{FF2B5EF4-FFF2-40B4-BE49-F238E27FC236}">
                <a16:creationId xmlns:a16="http://schemas.microsoft.com/office/drawing/2014/main" id="{399DD7EB-8AD7-4B8A-9C6A-44415A918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7350"/>
            <a:ext cx="9144000" cy="36842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1E6B581-9829-4A90-8E06-A9A8E4FBDA39}"/>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67276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596E-D2CC-4E70-896D-32C15B7478A4}"/>
              </a:ext>
            </a:extLst>
          </p:cNvPr>
          <p:cNvSpPr>
            <a:spLocks noGrp="1"/>
          </p:cNvSpPr>
          <p:nvPr>
            <p:ph type="title"/>
          </p:nvPr>
        </p:nvSpPr>
        <p:spPr>
          <a:xfrm>
            <a:off x="609600" y="1746250"/>
            <a:ext cx="7772400" cy="857250"/>
          </a:xfrm>
        </p:spPr>
        <p:txBody>
          <a:bodyPr/>
          <a:lstStyle/>
          <a:p>
            <a:r>
              <a:rPr lang="en-CA" dirty="0"/>
              <a:t>How to find and access resources</a:t>
            </a:r>
            <a:br>
              <a:rPr lang="en-CA" dirty="0"/>
            </a:br>
            <a:endParaRPr lang="en-CA" dirty="0"/>
          </a:p>
        </p:txBody>
      </p:sp>
    </p:spTree>
    <p:extLst>
      <p:ext uri="{BB962C8B-B14F-4D97-AF65-F5344CB8AC3E}">
        <p14:creationId xmlns:p14="http://schemas.microsoft.com/office/powerpoint/2010/main" val="330088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4B77-B71C-40E4-9CCA-EB3E9E12ACB2}"/>
              </a:ext>
            </a:extLst>
          </p:cNvPr>
          <p:cNvSpPr>
            <a:spLocks noGrp="1"/>
          </p:cNvSpPr>
          <p:nvPr>
            <p:ph type="title"/>
          </p:nvPr>
        </p:nvSpPr>
        <p:spPr>
          <a:xfrm>
            <a:off x="533400" y="1657350"/>
            <a:ext cx="7772400" cy="628650"/>
          </a:xfrm>
        </p:spPr>
        <p:txBody>
          <a:bodyPr/>
          <a:lstStyle/>
          <a:p>
            <a:r>
              <a:rPr lang="en-CA" sz="3200" dirty="0"/>
              <a:t>Introduction to the Library website &amp; subject guide</a:t>
            </a:r>
            <a:br>
              <a:rPr lang="en-CA" dirty="0"/>
            </a:br>
            <a:endParaRPr lang="en-CA" dirty="0"/>
          </a:p>
        </p:txBody>
      </p:sp>
    </p:spTree>
    <p:extLst>
      <p:ext uri="{BB962C8B-B14F-4D97-AF65-F5344CB8AC3E}">
        <p14:creationId xmlns:p14="http://schemas.microsoft.com/office/powerpoint/2010/main" val="241885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6999A1-FA28-47C2-B1CE-3C97A07D9952}"/>
              </a:ext>
            </a:extLst>
          </p:cNvPr>
          <p:cNvPicPr>
            <a:picLocks noChangeAspect="1"/>
          </p:cNvPicPr>
          <p:nvPr/>
        </p:nvPicPr>
        <p:blipFill>
          <a:blip r:embed="rId2"/>
          <a:stretch>
            <a:fillRect/>
          </a:stretch>
        </p:blipFill>
        <p:spPr>
          <a:xfrm>
            <a:off x="1524000" y="285750"/>
            <a:ext cx="7239000" cy="4495800"/>
          </a:xfrm>
          <a:prstGeom prst="rect">
            <a:avLst/>
          </a:prstGeom>
        </p:spPr>
      </p:pic>
      <p:sp>
        <p:nvSpPr>
          <p:cNvPr id="3" name="Rectangle 2"/>
          <p:cNvSpPr/>
          <p:nvPr/>
        </p:nvSpPr>
        <p:spPr bwMode="auto">
          <a:xfrm>
            <a:off x="5257800" y="728293"/>
            <a:ext cx="358140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4" name="Oval 3"/>
          <p:cNvSpPr/>
          <p:nvPr/>
        </p:nvSpPr>
        <p:spPr bwMode="auto">
          <a:xfrm>
            <a:off x="1371600" y="1047750"/>
            <a:ext cx="762000" cy="381477"/>
          </a:xfrm>
          <a:prstGeom prst="ellipse">
            <a:avLst/>
          </a:prstGeom>
          <a:noFill/>
          <a:ln w="603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5" name="Rectangle 4"/>
          <p:cNvSpPr/>
          <p:nvPr/>
        </p:nvSpPr>
        <p:spPr bwMode="auto">
          <a:xfrm>
            <a:off x="7690853" y="3253205"/>
            <a:ext cx="1066800" cy="838200"/>
          </a:xfrm>
          <a:prstGeom prst="rect">
            <a:avLst/>
          </a:prstGeom>
          <a:noFill/>
          <a:ln w="571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6" name="Oval 5"/>
          <p:cNvSpPr/>
          <p:nvPr/>
        </p:nvSpPr>
        <p:spPr bwMode="auto">
          <a:xfrm>
            <a:off x="1501274" y="3215105"/>
            <a:ext cx="1066800" cy="914400"/>
          </a:xfrm>
          <a:prstGeom prst="ellipse">
            <a:avLst/>
          </a:prstGeom>
          <a:noFill/>
          <a:ln w="50800"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8" name="TextBox 7">
            <a:extLst>
              <a:ext uri="{FF2B5EF4-FFF2-40B4-BE49-F238E27FC236}">
                <a16:creationId xmlns:a16="http://schemas.microsoft.com/office/drawing/2014/main" id="{DCA2EB9E-707B-49CE-9499-45AC12F5AA01}"/>
              </a:ext>
            </a:extLst>
          </p:cNvPr>
          <p:cNvSpPr txBox="1"/>
          <p:nvPr/>
        </p:nvSpPr>
        <p:spPr>
          <a:xfrm>
            <a:off x="152400" y="54917"/>
            <a:ext cx="4343400" cy="461665"/>
          </a:xfrm>
          <a:prstGeom prst="rect">
            <a:avLst/>
          </a:prstGeom>
          <a:noFill/>
        </p:spPr>
        <p:txBody>
          <a:bodyPr wrap="square" rtlCol="0">
            <a:spAutoFit/>
          </a:bodyPr>
          <a:lstStyle/>
          <a:p>
            <a:r>
              <a:rPr lang="en-CA" b="1" dirty="0"/>
              <a:t>https://library.concordia.ca/</a:t>
            </a:r>
          </a:p>
        </p:txBody>
      </p:sp>
    </p:spTree>
    <p:extLst>
      <p:ext uri="{BB962C8B-B14F-4D97-AF65-F5344CB8AC3E}">
        <p14:creationId xmlns:p14="http://schemas.microsoft.com/office/powerpoint/2010/main" val="401783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ADC957-779E-4058-A979-B3C596B1306E}"/>
              </a:ext>
            </a:extLst>
          </p:cNvPr>
          <p:cNvPicPr>
            <a:picLocks noChangeAspect="1"/>
          </p:cNvPicPr>
          <p:nvPr/>
        </p:nvPicPr>
        <p:blipFill>
          <a:blip r:embed="rId2"/>
          <a:stretch>
            <a:fillRect/>
          </a:stretch>
        </p:blipFill>
        <p:spPr>
          <a:xfrm>
            <a:off x="1143000" y="180975"/>
            <a:ext cx="4964493" cy="4781550"/>
          </a:xfrm>
          <a:prstGeom prst="rect">
            <a:avLst/>
          </a:prstGeom>
        </p:spPr>
      </p:pic>
      <p:pic>
        <p:nvPicPr>
          <p:cNvPr id="5" name="Picture 4">
            <a:extLst>
              <a:ext uri="{FF2B5EF4-FFF2-40B4-BE49-F238E27FC236}">
                <a16:creationId xmlns:a16="http://schemas.microsoft.com/office/drawing/2014/main" id="{79C72A9D-5120-4368-9D78-07964C98E785}"/>
              </a:ext>
            </a:extLst>
          </p:cNvPr>
          <p:cNvPicPr>
            <a:picLocks noChangeAspect="1"/>
          </p:cNvPicPr>
          <p:nvPr/>
        </p:nvPicPr>
        <p:blipFill>
          <a:blip r:embed="rId3"/>
          <a:stretch>
            <a:fillRect/>
          </a:stretch>
        </p:blipFill>
        <p:spPr>
          <a:xfrm>
            <a:off x="5562600" y="1428750"/>
            <a:ext cx="3285831" cy="311158"/>
          </a:xfrm>
          <a:prstGeom prst="rect">
            <a:avLst/>
          </a:prstGeom>
          <a:solidFill>
            <a:srgbClr val="FFFF00"/>
          </a:solidFill>
          <a:ln>
            <a:solidFill>
              <a:schemeClr val="accent1"/>
            </a:solidFill>
          </a:ln>
        </p:spPr>
      </p:pic>
    </p:spTree>
    <p:extLst>
      <p:ext uri="{BB962C8B-B14F-4D97-AF65-F5344CB8AC3E}">
        <p14:creationId xmlns:p14="http://schemas.microsoft.com/office/powerpoint/2010/main" val="261363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9750"/>
            <a:ext cx="7772400" cy="857250"/>
          </a:xfrm>
        </p:spPr>
        <p:txBody>
          <a:bodyPr/>
          <a:lstStyle/>
          <a:p>
            <a:r>
              <a:rPr lang="en-CA" dirty="0"/>
              <a:t>Using Sofia and Interlibrary loans</a:t>
            </a:r>
            <a:br>
              <a:rPr lang="en-CA" dirty="0"/>
            </a:br>
            <a:br>
              <a:rPr lang="en-CA" dirty="0"/>
            </a:br>
            <a:endParaRPr lang="en-CA" dirty="0"/>
          </a:p>
        </p:txBody>
      </p:sp>
    </p:spTree>
    <p:extLst>
      <p:ext uri="{BB962C8B-B14F-4D97-AF65-F5344CB8AC3E}">
        <p14:creationId xmlns:p14="http://schemas.microsoft.com/office/powerpoint/2010/main" val="65376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0FC7-E4E6-41AD-A176-273F2634DA7A}"/>
              </a:ext>
            </a:extLst>
          </p:cNvPr>
          <p:cNvSpPr>
            <a:spLocks noGrp="1"/>
          </p:cNvSpPr>
          <p:nvPr>
            <p:ph type="title"/>
          </p:nvPr>
        </p:nvSpPr>
        <p:spPr/>
        <p:txBody>
          <a:bodyPr/>
          <a:lstStyle/>
          <a:p>
            <a:r>
              <a:rPr lang="fr-CA" dirty="0"/>
              <a:t>Advanced </a:t>
            </a:r>
            <a:r>
              <a:rPr lang="fr-CA" dirty="0" err="1"/>
              <a:t>search</a:t>
            </a:r>
            <a:r>
              <a:rPr lang="fr-CA" dirty="0"/>
              <a:t> in Sofia</a:t>
            </a:r>
            <a:endParaRPr lang="en-CA" dirty="0"/>
          </a:p>
        </p:txBody>
      </p:sp>
      <p:sp>
        <p:nvSpPr>
          <p:cNvPr id="8" name="Content Placeholder 7">
            <a:extLst>
              <a:ext uri="{FF2B5EF4-FFF2-40B4-BE49-F238E27FC236}">
                <a16:creationId xmlns:a16="http://schemas.microsoft.com/office/drawing/2014/main" id="{A87DA578-8C30-4FFA-9503-D4241A39C494}"/>
              </a:ext>
            </a:extLst>
          </p:cNvPr>
          <p:cNvSpPr>
            <a:spLocks noGrp="1"/>
          </p:cNvSpPr>
          <p:nvPr>
            <p:ph idx="1"/>
          </p:nvPr>
        </p:nvSpPr>
        <p:spPr/>
        <p:txBody>
          <a:bodyPr/>
          <a:lstStyle/>
          <a:p>
            <a:endParaRPr lang="en-CA"/>
          </a:p>
        </p:txBody>
      </p:sp>
      <p:pic>
        <p:nvPicPr>
          <p:cNvPr id="9" name="Picture 8">
            <a:extLst>
              <a:ext uri="{FF2B5EF4-FFF2-40B4-BE49-F238E27FC236}">
                <a16:creationId xmlns:a16="http://schemas.microsoft.com/office/drawing/2014/main" id="{57BE8F2F-7BA6-4064-87DF-0E1F97B58353}"/>
              </a:ext>
            </a:extLst>
          </p:cNvPr>
          <p:cNvPicPr>
            <a:picLocks noChangeAspect="1"/>
          </p:cNvPicPr>
          <p:nvPr/>
        </p:nvPicPr>
        <p:blipFill>
          <a:blip r:embed="rId2"/>
          <a:stretch>
            <a:fillRect/>
          </a:stretch>
        </p:blipFill>
        <p:spPr>
          <a:xfrm>
            <a:off x="428786" y="1047750"/>
            <a:ext cx="8001000" cy="3487918"/>
          </a:xfrm>
          <a:prstGeom prst="rect">
            <a:avLst/>
          </a:prstGeom>
        </p:spPr>
      </p:pic>
    </p:spTree>
    <p:extLst>
      <p:ext uri="{BB962C8B-B14F-4D97-AF65-F5344CB8AC3E}">
        <p14:creationId xmlns:p14="http://schemas.microsoft.com/office/powerpoint/2010/main" val="288558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95B0B-3ABA-4410-8A69-85805699509A}"/>
              </a:ext>
            </a:extLst>
          </p:cNvPr>
          <p:cNvPicPr>
            <a:picLocks noChangeAspect="1"/>
          </p:cNvPicPr>
          <p:nvPr/>
        </p:nvPicPr>
        <p:blipFill>
          <a:blip r:embed="rId2"/>
          <a:stretch>
            <a:fillRect/>
          </a:stretch>
        </p:blipFill>
        <p:spPr>
          <a:xfrm>
            <a:off x="38332" y="0"/>
            <a:ext cx="9067335" cy="5143500"/>
          </a:xfrm>
          <a:prstGeom prst="rect">
            <a:avLst/>
          </a:prstGeom>
        </p:spPr>
      </p:pic>
    </p:spTree>
    <p:extLst>
      <p:ext uri="{BB962C8B-B14F-4D97-AF65-F5344CB8AC3E}">
        <p14:creationId xmlns:p14="http://schemas.microsoft.com/office/powerpoint/2010/main" val="138759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p:txBody>
          <a:bodyPr/>
          <a:lstStyle/>
          <a:p>
            <a:pPr eaLnBrk="1" hangingPunct="1"/>
            <a:r>
              <a:rPr lang="en-US" dirty="0">
                <a:latin typeface="Arial Bold" charset="0"/>
              </a:rPr>
              <a:t>Outline</a:t>
            </a:r>
          </a:p>
        </p:txBody>
      </p:sp>
      <p:sp>
        <p:nvSpPr>
          <p:cNvPr id="8194" name="Content Placeholder 10"/>
          <p:cNvSpPr>
            <a:spLocks noGrp="1"/>
          </p:cNvSpPr>
          <p:nvPr>
            <p:ph idx="1"/>
          </p:nvPr>
        </p:nvSpPr>
        <p:spPr>
          <a:xfrm>
            <a:off x="685800" y="971550"/>
            <a:ext cx="7772400" cy="3810000"/>
          </a:xfrm>
        </p:spPr>
        <p:txBody>
          <a:bodyPr/>
          <a:lstStyle/>
          <a:p>
            <a:pPr>
              <a:buFont typeface="Arial" panose="020B0604020202020204" pitchFamily="34" charset="0"/>
              <a:buChar char="•"/>
            </a:pPr>
            <a:r>
              <a:rPr lang="en-CA" sz="2000" dirty="0"/>
              <a:t>Takeaways from the video </a:t>
            </a:r>
            <a:r>
              <a:rPr lang="en-CA" sz="2000" i="1" dirty="0"/>
              <a:t>Search Smarter, Search Faster</a:t>
            </a:r>
          </a:p>
          <a:p>
            <a:pPr>
              <a:buFont typeface="Arial" panose="020B0604020202020204" pitchFamily="34" charset="0"/>
              <a:buChar char="•"/>
            </a:pPr>
            <a:r>
              <a:rPr lang="en-CA" sz="2000" dirty="0"/>
              <a:t>How to choose a research topic</a:t>
            </a:r>
          </a:p>
          <a:p>
            <a:pPr>
              <a:buFont typeface="Arial" panose="020B0604020202020204" pitchFamily="34" charset="0"/>
              <a:buChar char="•"/>
            </a:pPr>
            <a:endParaRPr lang="en-CA" sz="2000" i="1" dirty="0"/>
          </a:p>
          <a:p>
            <a:pPr>
              <a:buFont typeface="Arial" panose="020B0604020202020204" pitchFamily="34" charset="0"/>
              <a:buChar char="•"/>
            </a:pPr>
            <a:r>
              <a:rPr lang="en-CA" sz="2000" dirty="0"/>
              <a:t>How to find and access resources</a:t>
            </a:r>
          </a:p>
          <a:p>
            <a:pPr lvl="1">
              <a:buFont typeface="Arial" panose="020B0604020202020204" pitchFamily="34" charset="0"/>
              <a:buChar char="•"/>
            </a:pPr>
            <a:r>
              <a:rPr lang="en-CA" sz="2000" dirty="0"/>
              <a:t>Introduction to the Library website &amp; subject guide</a:t>
            </a:r>
          </a:p>
          <a:p>
            <a:pPr lvl="1">
              <a:buFont typeface="Arial" panose="020B0604020202020204" pitchFamily="34" charset="0"/>
              <a:buChar char="•"/>
            </a:pPr>
            <a:r>
              <a:rPr lang="en-CA" sz="2000" dirty="0"/>
              <a:t>Using Sofia and Interlibrary loans</a:t>
            </a:r>
          </a:p>
          <a:p>
            <a:pPr lvl="1">
              <a:buFont typeface="Arial" panose="020B0604020202020204" pitchFamily="34" charset="0"/>
              <a:buChar char="•"/>
            </a:pPr>
            <a:r>
              <a:rPr lang="en-CA" sz="2000" dirty="0"/>
              <a:t>What is a scholar or peer-reviewed article?</a:t>
            </a:r>
          </a:p>
          <a:p>
            <a:pPr lvl="1">
              <a:buFont typeface="Arial" panose="020B0604020202020204" pitchFamily="34" charset="0"/>
              <a:buChar char="•"/>
            </a:pPr>
            <a:r>
              <a:rPr lang="en-CA" sz="2000" dirty="0"/>
              <a:t>Using the databases </a:t>
            </a:r>
            <a:r>
              <a:rPr lang="en-CA" sz="2000" dirty="0" err="1"/>
              <a:t>Année</a:t>
            </a:r>
            <a:r>
              <a:rPr lang="en-CA" sz="2000" dirty="0"/>
              <a:t> </a:t>
            </a:r>
            <a:r>
              <a:rPr lang="en-CA" sz="2000" dirty="0" err="1"/>
              <a:t>philologique</a:t>
            </a:r>
            <a:r>
              <a:rPr lang="en-CA" sz="2000" dirty="0"/>
              <a:t>, JSTOR and Academic Search Complete to find academic articles</a:t>
            </a:r>
          </a:p>
          <a:p>
            <a:pPr marL="457200" lvl="1" indent="0">
              <a:buNone/>
            </a:pPr>
            <a:endParaRPr lang="en-CA" sz="2000" dirty="0"/>
          </a:p>
          <a:p>
            <a:pPr marL="0" indent="0" eaLnBrk="1" hangingPunct="1">
              <a:buNone/>
            </a:pPr>
            <a:r>
              <a:rPr lang="en-US" sz="2000" dirty="0">
                <a:latin typeface="Arial"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75EBF8-BF11-490B-8CB9-3A603998BEDC}"/>
              </a:ext>
            </a:extLst>
          </p:cNvPr>
          <p:cNvPicPr>
            <a:picLocks noChangeAspect="1"/>
          </p:cNvPicPr>
          <p:nvPr/>
        </p:nvPicPr>
        <p:blipFill>
          <a:blip r:embed="rId2"/>
          <a:stretch>
            <a:fillRect/>
          </a:stretch>
        </p:blipFill>
        <p:spPr>
          <a:xfrm>
            <a:off x="2761304" y="0"/>
            <a:ext cx="3621392" cy="5143500"/>
          </a:xfrm>
          <a:prstGeom prst="rect">
            <a:avLst/>
          </a:prstGeom>
        </p:spPr>
      </p:pic>
    </p:spTree>
    <p:extLst>
      <p:ext uri="{BB962C8B-B14F-4D97-AF65-F5344CB8AC3E}">
        <p14:creationId xmlns:p14="http://schemas.microsoft.com/office/powerpoint/2010/main" val="1117834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F94AE-DD4D-450B-821E-A0B889833E21}"/>
              </a:ext>
            </a:extLst>
          </p:cNvPr>
          <p:cNvPicPr>
            <a:picLocks noChangeAspect="1"/>
          </p:cNvPicPr>
          <p:nvPr/>
        </p:nvPicPr>
        <p:blipFill>
          <a:blip r:embed="rId2"/>
          <a:stretch>
            <a:fillRect/>
          </a:stretch>
        </p:blipFill>
        <p:spPr>
          <a:xfrm>
            <a:off x="152400" y="54958"/>
            <a:ext cx="6403249" cy="4869014"/>
          </a:xfrm>
          <a:prstGeom prst="rect">
            <a:avLst/>
          </a:prstGeom>
        </p:spPr>
      </p:pic>
      <p:cxnSp>
        <p:nvCxnSpPr>
          <p:cNvPr id="4" name="Straight Connector 3">
            <a:extLst>
              <a:ext uri="{FF2B5EF4-FFF2-40B4-BE49-F238E27FC236}">
                <a16:creationId xmlns:a16="http://schemas.microsoft.com/office/drawing/2014/main" id="{82470F8C-72B1-43F2-8E43-39BF46C02F6D}"/>
              </a:ext>
            </a:extLst>
          </p:cNvPr>
          <p:cNvCxnSpPr/>
          <p:nvPr/>
        </p:nvCxnSpPr>
        <p:spPr bwMode="auto">
          <a:xfrm>
            <a:off x="1371600" y="3181350"/>
            <a:ext cx="0" cy="13716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DE6C21CD-1BC0-452A-951B-72A5D277EE85}"/>
              </a:ext>
            </a:extLst>
          </p:cNvPr>
          <p:cNvPicPr>
            <a:picLocks noChangeAspect="1"/>
          </p:cNvPicPr>
          <p:nvPr/>
        </p:nvPicPr>
        <p:blipFill>
          <a:blip r:embed="rId3"/>
          <a:stretch>
            <a:fillRect/>
          </a:stretch>
        </p:blipFill>
        <p:spPr>
          <a:xfrm>
            <a:off x="5687085" y="2535321"/>
            <a:ext cx="3304515" cy="2266950"/>
          </a:xfrm>
          <a:prstGeom prst="rect">
            <a:avLst/>
          </a:prstGeom>
        </p:spPr>
      </p:pic>
      <p:cxnSp>
        <p:nvCxnSpPr>
          <p:cNvPr id="7" name="Straight Arrow Connector 6">
            <a:extLst>
              <a:ext uri="{FF2B5EF4-FFF2-40B4-BE49-F238E27FC236}">
                <a16:creationId xmlns:a16="http://schemas.microsoft.com/office/drawing/2014/main" id="{4EA12452-ABAE-4B59-BB68-07BCD18243D7}"/>
              </a:ext>
            </a:extLst>
          </p:cNvPr>
          <p:cNvCxnSpPr/>
          <p:nvPr/>
        </p:nvCxnSpPr>
        <p:spPr bwMode="auto">
          <a:xfrm>
            <a:off x="6010752" y="1624555"/>
            <a:ext cx="533400" cy="762000"/>
          </a:xfrm>
          <a:prstGeom prst="straightConnector1">
            <a:avLst/>
          </a:prstGeom>
          <a:solidFill>
            <a:schemeClr val="accent1"/>
          </a:solidFill>
          <a:ln w="28575" cap="flat" cmpd="sng" algn="ctr">
            <a:solidFill>
              <a:schemeClr val="accent3"/>
            </a:solidFill>
            <a:prstDash val="solid"/>
            <a:round/>
            <a:headEnd type="none" w="med" len="med"/>
            <a:tailEnd type="triangle"/>
          </a:ln>
          <a:effectLst/>
        </p:spPr>
      </p:cxnSp>
      <p:sp>
        <p:nvSpPr>
          <p:cNvPr id="8" name="Oval 7">
            <a:extLst>
              <a:ext uri="{FF2B5EF4-FFF2-40B4-BE49-F238E27FC236}">
                <a16:creationId xmlns:a16="http://schemas.microsoft.com/office/drawing/2014/main" id="{E6104475-8267-4D06-BC6C-B656C5A2E7F9}"/>
              </a:ext>
            </a:extLst>
          </p:cNvPr>
          <p:cNvSpPr/>
          <p:nvPr/>
        </p:nvSpPr>
        <p:spPr bwMode="auto">
          <a:xfrm>
            <a:off x="4867752" y="341229"/>
            <a:ext cx="1676400" cy="418432"/>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9" name="Rectangle: Rounded Corners 8">
            <a:extLst>
              <a:ext uri="{FF2B5EF4-FFF2-40B4-BE49-F238E27FC236}">
                <a16:creationId xmlns:a16="http://schemas.microsoft.com/office/drawing/2014/main" id="{4B41E479-FFAD-47C0-9E52-46D343B38183}"/>
              </a:ext>
            </a:extLst>
          </p:cNvPr>
          <p:cNvSpPr/>
          <p:nvPr/>
        </p:nvSpPr>
        <p:spPr bwMode="auto">
          <a:xfrm>
            <a:off x="5105400" y="1230208"/>
            <a:ext cx="1371600" cy="304800"/>
          </a:xfrm>
          <a:prstGeom prst="roundRect">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65508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D636F7-01B2-4CD5-8711-AED904C2A25B}"/>
              </a:ext>
            </a:extLst>
          </p:cNvPr>
          <p:cNvPicPr>
            <a:picLocks noChangeAspect="1"/>
          </p:cNvPicPr>
          <p:nvPr/>
        </p:nvPicPr>
        <p:blipFill>
          <a:blip r:embed="rId2"/>
          <a:stretch>
            <a:fillRect/>
          </a:stretch>
        </p:blipFill>
        <p:spPr>
          <a:xfrm>
            <a:off x="1295400" y="0"/>
            <a:ext cx="2209800" cy="5143500"/>
          </a:xfrm>
          <a:prstGeom prst="rect">
            <a:avLst/>
          </a:prstGeom>
          <a:effectLst>
            <a:outerShdw blurRad="50800" dist="139700" dir="2700000" algn="tl" rotWithShape="0">
              <a:schemeClr val="tx1">
                <a:alpha val="39000"/>
              </a:schemeClr>
            </a:outerShdw>
          </a:effectLst>
        </p:spPr>
      </p:pic>
      <p:pic>
        <p:nvPicPr>
          <p:cNvPr id="6" name="Picture 5">
            <a:extLst>
              <a:ext uri="{FF2B5EF4-FFF2-40B4-BE49-F238E27FC236}">
                <a16:creationId xmlns:a16="http://schemas.microsoft.com/office/drawing/2014/main" id="{CBE6D7BF-57B3-45DB-BA72-571B4282CC8D}"/>
              </a:ext>
            </a:extLst>
          </p:cNvPr>
          <p:cNvPicPr>
            <a:picLocks noChangeAspect="1"/>
          </p:cNvPicPr>
          <p:nvPr/>
        </p:nvPicPr>
        <p:blipFill>
          <a:blip r:embed="rId3"/>
          <a:stretch>
            <a:fillRect/>
          </a:stretch>
        </p:blipFill>
        <p:spPr>
          <a:xfrm>
            <a:off x="3886200" y="0"/>
            <a:ext cx="5020108" cy="5143500"/>
          </a:xfrm>
          <a:prstGeom prst="rect">
            <a:avLst/>
          </a:prstGeom>
        </p:spPr>
      </p:pic>
    </p:spTree>
    <p:extLst>
      <p:ext uri="{BB962C8B-B14F-4D97-AF65-F5344CB8AC3E}">
        <p14:creationId xmlns:p14="http://schemas.microsoft.com/office/powerpoint/2010/main" val="1936595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E38C04-0370-4EB7-AB5B-FA2C7D317467}"/>
              </a:ext>
            </a:extLst>
          </p:cNvPr>
          <p:cNvPicPr>
            <a:picLocks noChangeAspect="1"/>
          </p:cNvPicPr>
          <p:nvPr/>
        </p:nvPicPr>
        <p:blipFill>
          <a:blip r:embed="rId2"/>
          <a:stretch>
            <a:fillRect/>
          </a:stretch>
        </p:blipFill>
        <p:spPr>
          <a:xfrm>
            <a:off x="25400" y="31750"/>
            <a:ext cx="9144000" cy="4703463"/>
          </a:xfrm>
          <a:prstGeom prst="rect">
            <a:avLst/>
          </a:prstGeom>
        </p:spPr>
      </p:pic>
    </p:spTree>
    <p:extLst>
      <p:ext uri="{BB962C8B-B14F-4D97-AF65-F5344CB8AC3E}">
        <p14:creationId xmlns:p14="http://schemas.microsoft.com/office/powerpoint/2010/main" val="338949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94DE37-FFE1-44D7-BCDB-E4C3D98C3EAF}"/>
              </a:ext>
            </a:extLst>
          </p:cNvPr>
          <p:cNvSpPr txBox="1"/>
          <p:nvPr/>
        </p:nvSpPr>
        <p:spPr>
          <a:xfrm>
            <a:off x="990600" y="1657350"/>
            <a:ext cx="6500192" cy="1200329"/>
          </a:xfrm>
          <a:prstGeom prst="rect">
            <a:avLst/>
          </a:prstGeom>
          <a:noFill/>
        </p:spPr>
        <p:txBody>
          <a:bodyPr wrap="square" rtlCol="0">
            <a:spAutoFit/>
          </a:bodyPr>
          <a:lstStyle/>
          <a:p>
            <a:r>
              <a:rPr lang="en-US" sz="3600" kern="0" dirty="0">
                <a:solidFill>
                  <a:srgbClr val="782336"/>
                </a:solidFill>
                <a:latin typeface="Arial Bold" charset="0"/>
              </a:rPr>
              <a:t>Using Interlibrary loans within Sofia</a:t>
            </a:r>
          </a:p>
        </p:txBody>
      </p:sp>
    </p:spTree>
    <p:extLst>
      <p:ext uri="{BB962C8B-B14F-4D97-AF65-F5344CB8AC3E}">
        <p14:creationId xmlns:p14="http://schemas.microsoft.com/office/powerpoint/2010/main" val="1199111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08B7-43D0-6AC0-EA3C-4D9E60FAD5A2}"/>
              </a:ext>
            </a:extLst>
          </p:cNvPr>
          <p:cNvSpPr>
            <a:spLocks noGrp="1"/>
          </p:cNvSpPr>
          <p:nvPr>
            <p:ph type="title"/>
          </p:nvPr>
        </p:nvSpPr>
        <p:spPr/>
        <p:txBody>
          <a:bodyPr/>
          <a:lstStyle/>
          <a:p>
            <a:r>
              <a:rPr lang="en-US" sz="3200" dirty="0">
                <a:ea typeface="ＭＳ Ｐゴシック"/>
              </a:rPr>
              <a:t>What is the new interlibrary loans (ILL) service?</a:t>
            </a:r>
            <a:endParaRPr lang="en-US" sz="3200" dirty="0"/>
          </a:p>
        </p:txBody>
      </p:sp>
      <p:sp>
        <p:nvSpPr>
          <p:cNvPr id="3" name="Content Placeholder 2">
            <a:extLst>
              <a:ext uri="{FF2B5EF4-FFF2-40B4-BE49-F238E27FC236}">
                <a16:creationId xmlns:a16="http://schemas.microsoft.com/office/drawing/2014/main" id="{5DB36706-0152-81CF-BBCA-4BA2B412E382}"/>
              </a:ext>
            </a:extLst>
          </p:cNvPr>
          <p:cNvSpPr>
            <a:spLocks noGrp="1"/>
          </p:cNvSpPr>
          <p:nvPr>
            <p:ph idx="1"/>
          </p:nvPr>
        </p:nvSpPr>
        <p:spPr>
          <a:xfrm>
            <a:off x="685800" y="1662708"/>
            <a:ext cx="7772400" cy="3086100"/>
          </a:xfrm>
        </p:spPr>
        <p:txBody>
          <a:bodyPr vert="horz" wrap="square" lIns="91440" tIns="45720" rIns="91440" bIns="45720" numCol="1" anchor="t" anchorCtr="0" compatLnSpc="1">
            <a:prstTxWarp prst="textNoShape">
              <a:avLst/>
            </a:prstTxWarp>
          </a:bodyPr>
          <a:lstStyle/>
          <a:p>
            <a:r>
              <a:rPr lang="en-US" dirty="0">
                <a:ea typeface="ＭＳ Ｐゴシック"/>
                <a:cs typeface="Arial"/>
              </a:rPr>
              <a:t>ILL requests are made directly in the Sofia Discovery tool:</a:t>
            </a:r>
            <a:endParaRPr lang="en-CA">
              <a:ea typeface="ＭＳ Ｐゴシック"/>
              <a:cs typeface="Arial"/>
            </a:endParaRPr>
          </a:p>
          <a:p>
            <a:pPr marL="800100" lvl="1" indent="-342900">
              <a:buAutoNum type="arabicPeriod"/>
            </a:pPr>
            <a:r>
              <a:rPr lang="en-US" sz="2000" dirty="0">
                <a:ea typeface="ＭＳ Ｐゴシック"/>
                <a:cs typeface="Arial"/>
              </a:rPr>
              <a:t>“</a:t>
            </a:r>
            <a:r>
              <a:rPr lang="en-US" sz="2000" b="1" dirty="0">
                <a:ea typeface="ＭＳ Ｐゴシック"/>
                <a:cs typeface="Arial"/>
              </a:rPr>
              <a:t>Request via Interlibrary Loan</a:t>
            </a:r>
            <a:r>
              <a:rPr lang="en-US" sz="2000" dirty="0">
                <a:ea typeface="ＭＳ Ｐゴシック"/>
                <a:cs typeface="Arial"/>
              </a:rPr>
              <a:t>” button </a:t>
            </a:r>
            <a:endParaRPr lang="en-CA" sz="2000">
              <a:ea typeface="ＭＳ Ｐゴシック"/>
              <a:cs typeface="Arial"/>
            </a:endParaRPr>
          </a:p>
          <a:p>
            <a:pPr marL="800100" lvl="1" indent="-342900">
              <a:buAutoNum type="arabicPeriod"/>
            </a:pPr>
            <a:r>
              <a:rPr lang="en-US" sz="2000" dirty="0">
                <a:ea typeface="ＭＳ Ｐゴシック"/>
                <a:cs typeface="Arial"/>
              </a:rPr>
              <a:t>Form available under the “Requests” tab in "My Account".</a:t>
            </a:r>
          </a:p>
          <a:p>
            <a:pPr marL="457200" lvl="1" indent="0">
              <a:buNone/>
            </a:pPr>
            <a:endParaRPr lang="en-US" sz="1800" dirty="0">
              <a:ea typeface="ＭＳ Ｐゴシック"/>
              <a:cs typeface="Arial"/>
            </a:endParaRPr>
          </a:p>
          <a:p>
            <a:endParaRPr lang="en-US" sz="2000" dirty="0">
              <a:cs typeface="Arial"/>
            </a:endParaRPr>
          </a:p>
          <a:p>
            <a:endParaRPr lang="en-US" sz="1600" dirty="0"/>
          </a:p>
        </p:txBody>
      </p:sp>
    </p:spTree>
    <p:extLst>
      <p:ext uri="{BB962C8B-B14F-4D97-AF65-F5344CB8AC3E}">
        <p14:creationId xmlns:p14="http://schemas.microsoft.com/office/powerpoint/2010/main" val="3141491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C490-6ABC-3501-19BD-370AC589ED4A}"/>
              </a:ext>
            </a:extLst>
          </p:cNvPr>
          <p:cNvSpPr>
            <a:spLocks noGrp="1"/>
          </p:cNvSpPr>
          <p:nvPr>
            <p:ph type="title"/>
          </p:nvPr>
        </p:nvSpPr>
        <p:spPr/>
        <p:txBody>
          <a:bodyPr/>
          <a:lstStyle/>
          <a:p>
            <a:r>
              <a:rPr lang="en-US" sz="3200" dirty="0">
                <a:ea typeface="ＭＳ Ｐゴシック"/>
              </a:rPr>
              <a:t>Concordia article/chapter scan &amp; deliver service</a:t>
            </a:r>
            <a:endParaRPr lang="en-US" sz="3200" dirty="0"/>
          </a:p>
        </p:txBody>
      </p:sp>
      <p:sp>
        <p:nvSpPr>
          <p:cNvPr id="3" name="Content Placeholder 2">
            <a:extLst>
              <a:ext uri="{FF2B5EF4-FFF2-40B4-BE49-F238E27FC236}">
                <a16:creationId xmlns:a16="http://schemas.microsoft.com/office/drawing/2014/main" id="{536BBE2D-9E70-6898-4EE8-6CB3DED1925E}"/>
              </a:ext>
            </a:extLst>
          </p:cNvPr>
          <p:cNvSpPr>
            <a:spLocks noGrp="1"/>
          </p:cNvSpPr>
          <p:nvPr>
            <p:ph idx="1"/>
          </p:nvPr>
        </p:nvSpPr>
        <p:spPr>
          <a:xfrm>
            <a:off x="685800" y="1582341"/>
            <a:ext cx="7772400" cy="3086100"/>
          </a:xfrm>
        </p:spPr>
        <p:txBody>
          <a:bodyPr/>
          <a:lstStyle/>
          <a:p>
            <a:r>
              <a:rPr lang="en-US" dirty="0">
                <a:ea typeface="ＭＳ Ｐゴシック"/>
                <a:cs typeface="Arial"/>
              </a:rPr>
              <a:t>Book chapter and journal article scans from Concordia’s print collection can now be requested and tracked in Sofia. </a:t>
            </a:r>
          </a:p>
          <a:p>
            <a:r>
              <a:rPr lang="en-US" dirty="0">
                <a:ea typeface="ＭＳ Ｐゴシック"/>
                <a:cs typeface="Arial"/>
              </a:rPr>
              <a:t>Look for the “</a:t>
            </a:r>
            <a:r>
              <a:rPr lang="en-US" b="1" dirty="0">
                <a:ea typeface="ＭＳ Ｐゴシック"/>
                <a:cs typeface="Arial"/>
              </a:rPr>
              <a:t>Chapter Scan</a:t>
            </a:r>
            <a:r>
              <a:rPr lang="en-US" dirty="0">
                <a:ea typeface="ＭＳ Ｐゴシック"/>
                <a:cs typeface="Arial"/>
              </a:rPr>
              <a:t>” button in the Access Options panel.</a:t>
            </a:r>
          </a:p>
        </p:txBody>
      </p:sp>
    </p:spTree>
    <p:extLst>
      <p:ext uri="{BB962C8B-B14F-4D97-AF65-F5344CB8AC3E}">
        <p14:creationId xmlns:p14="http://schemas.microsoft.com/office/powerpoint/2010/main" val="361325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C490-6ABC-3501-19BD-370AC589ED4A}"/>
              </a:ext>
            </a:extLst>
          </p:cNvPr>
          <p:cNvSpPr>
            <a:spLocks noGrp="1"/>
          </p:cNvSpPr>
          <p:nvPr>
            <p:ph type="title"/>
          </p:nvPr>
        </p:nvSpPr>
        <p:spPr/>
        <p:txBody>
          <a:bodyPr/>
          <a:lstStyle/>
          <a:p>
            <a:r>
              <a:rPr lang="en-US" sz="3200" dirty="0">
                <a:ea typeface="ＭＳ Ｐゴシック"/>
              </a:rPr>
              <a:t>Concordia article/chapter scan &amp; deliver service</a:t>
            </a:r>
            <a:endParaRPr lang="en-US" sz="3200" dirty="0"/>
          </a:p>
        </p:txBody>
      </p:sp>
      <p:sp>
        <p:nvSpPr>
          <p:cNvPr id="3" name="Content Placeholder 2">
            <a:extLst>
              <a:ext uri="{FF2B5EF4-FFF2-40B4-BE49-F238E27FC236}">
                <a16:creationId xmlns:a16="http://schemas.microsoft.com/office/drawing/2014/main" id="{536BBE2D-9E70-6898-4EE8-6CB3DED1925E}"/>
              </a:ext>
            </a:extLst>
          </p:cNvPr>
          <p:cNvSpPr>
            <a:spLocks noGrp="1"/>
          </p:cNvSpPr>
          <p:nvPr>
            <p:ph idx="1"/>
          </p:nvPr>
        </p:nvSpPr>
        <p:spPr>
          <a:xfrm>
            <a:off x="685800" y="1582341"/>
            <a:ext cx="7772400" cy="3086100"/>
          </a:xfrm>
        </p:spPr>
        <p:txBody>
          <a:bodyPr/>
          <a:lstStyle/>
          <a:p>
            <a:r>
              <a:rPr lang="en-US" dirty="0">
                <a:ea typeface="ＭＳ Ｐゴシック"/>
                <a:cs typeface="Arial"/>
              </a:rPr>
              <a:t>Book chapter and journal article scans from Concordia’s print collection can now be requested and tracked in Sofia. </a:t>
            </a:r>
          </a:p>
          <a:p>
            <a:r>
              <a:rPr lang="en-US" dirty="0">
                <a:ea typeface="ＭＳ Ｐゴシック"/>
                <a:cs typeface="Arial"/>
              </a:rPr>
              <a:t>Look for the “</a:t>
            </a:r>
            <a:r>
              <a:rPr lang="en-US" b="1" dirty="0">
                <a:ea typeface="ＭＳ Ｐゴシック"/>
                <a:cs typeface="Arial"/>
              </a:rPr>
              <a:t>Chapter Scan</a:t>
            </a:r>
            <a:r>
              <a:rPr lang="en-US" dirty="0">
                <a:ea typeface="ＭＳ Ｐゴシック"/>
                <a:cs typeface="Arial"/>
              </a:rPr>
              <a:t>” button in the Access Options panel.</a:t>
            </a:r>
          </a:p>
        </p:txBody>
      </p:sp>
    </p:spTree>
    <p:extLst>
      <p:ext uri="{BB962C8B-B14F-4D97-AF65-F5344CB8AC3E}">
        <p14:creationId xmlns:p14="http://schemas.microsoft.com/office/powerpoint/2010/main" val="37601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90718-9273-7311-3BB7-36D6876EB09B}"/>
              </a:ext>
            </a:extLst>
          </p:cNvPr>
          <p:cNvSpPr txBox="1">
            <a:spLocks/>
          </p:cNvSpPr>
          <p:nvPr/>
        </p:nvSpPr>
        <p:spPr>
          <a:xfrm>
            <a:off x="721519" y="1053703"/>
            <a:ext cx="7763470" cy="857250"/>
          </a:xfrm>
          <a:prstGeom prst="rect">
            <a:avLst/>
          </a:prstGeom>
        </p:spPr>
        <p:txBody>
          <a:bodyPr lIns="91440" tIns="45720" rIns="91440" bIns="45720" anchor="t"/>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r>
              <a:rPr lang="en-US" sz="3200" b="1" kern="0" dirty="0">
                <a:ea typeface="ＭＳ Ｐゴシック"/>
                <a:cs typeface="Arial Bold"/>
              </a:rPr>
              <a:t>Example – Request a book ("Request via Interlibrary Loan")</a:t>
            </a:r>
            <a:endParaRPr lang="en-US" b="1" dirty="0"/>
          </a:p>
        </p:txBody>
      </p:sp>
    </p:spTree>
    <p:extLst>
      <p:ext uri="{BB962C8B-B14F-4D97-AF65-F5344CB8AC3E}">
        <p14:creationId xmlns:p14="http://schemas.microsoft.com/office/powerpoint/2010/main" val="3887169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49B1C68-5525-CBEE-78BC-B8316BB07E8C}"/>
              </a:ext>
            </a:extLst>
          </p:cNvPr>
          <p:cNvPicPr>
            <a:picLocks noGrp="1" noChangeAspect="1"/>
          </p:cNvPicPr>
          <p:nvPr>
            <p:ph idx="1"/>
          </p:nvPr>
        </p:nvPicPr>
        <p:blipFill>
          <a:blip r:embed="rId3"/>
          <a:stretch>
            <a:fillRect/>
          </a:stretch>
        </p:blipFill>
        <p:spPr>
          <a:xfrm>
            <a:off x="223635" y="1501862"/>
            <a:ext cx="8696730" cy="2128992"/>
          </a:xfrm>
        </p:spPr>
      </p:pic>
      <p:sp>
        <p:nvSpPr>
          <p:cNvPr id="5" name="Oval 4">
            <a:extLst>
              <a:ext uri="{FF2B5EF4-FFF2-40B4-BE49-F238E27FC236}">
                <a16:creationId xmlns:a16="http://schemas.microsoft.com/office/drawing/2014/main" id="{A6BF9313-6EBD-4F5D-9A14-77BAC1F0FAD2}"/>
              </a:ext>
            </a:extLst>
          </p:cNvPr>
          <p:cNvSpPr/>
          <p:nvPr/>
        </p:nvSpPr>
        <p:spPr bwMode="auto">
          <a:xfrm>
            <a:off x="6804248" y="2576790"/>
            <a:ext cx="2088232" cy="504056"/>
          </a:xfrm>
          <a:prstGeom prst="ellipse">
            <a:avLst/>
          </a:prstGeom>
          <a:noFill/>
          <a:ln w="603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55736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3550"/>
            <a:ext cx="7772400" cy="1447800"/>
          </a:xfrm>
        </p:spPr>
        <p:txBody>
          <a:bodyPr/>
          <a:lstStyle/>
          <a:p>
            <a:r>
              <a:rPr lang="en-CA" dirty="0"/>
              <a:t>Takeaways from the video </a:t>
            </a:r>
            <a:r>
              <a:rPr lang="en-CA" i="1" dirty="0"/>
              <a:t>Search Smarter, Search Faster</a:t>
            </a:r>
            <a:br>
              <a:rPr lang="en-CA" dirty="0"/>
            </a:br>
            <a:br>
              <a:rPr lang="en-CA" dirty="0"/>
            </a:br>
            <a:endParaRPr lang="en-CA" dirty="0"/>
          </a:p>
        </p:txBody>
      </p:sp>
    </p:spTree>
    <p:extLst>
      <p:ext uri="{BB962C8B-B14F-4D97-AF65-F5344CB8AC3E}">
        <p14:creationId xmlns:p14="http://schemas.microsoft.com/office/powerpoint/2010/main" val="1862172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aphical user interface&#10;&#10;Description automatically generated">
            <a:extLst>
              <a:ext uri="{FF2B5EF4-FFF2-40B4-BE49-F238E27FC236}">
                <a16:creationId xmlns:a16="http://schemas.microsoft.com/office/drawing/2014/main" id="{1D70CD8A-90D6-F441-5970-5B7309ED7B2C}"/>
              </a:ext>
            </a:extLst>
          </p:cNvPr>
          <p:cNvPicPr>
            <a:picLocks noGrp="1" noChangeAspect="1"/>
          </p:cNvPicPr>
          <p:nvPr>
            <p:ph idx="1"/>
          </p:nvPr>
        </p:nvPicPr>
        <p:blipFill>
          <a:blip r:embed="rId3"/>
          <a:stretch>
            <a:fillRect/>
          </a:stretch>
        </p:blipFill>
        <p:spPr>
          <a:xfrm>
            <a:off x="1765618" y="46640"/>
            <a:ext cx="5983256" cy="4945117"/>
          </a:xfrm>
        </p:spPr>
      </p:pic>
      <p:sp>
        <p:nvSpPr>
          <p:cNvPr id="2" name="Rectangle 1">
            <a:extLst>
              <a:ext uri="{FF2B5EF4-FFF2-40B4-BE49-F238E27FC236}">
                <a16:creationId xmlns:a16="http://schemas.microsoft.com/office/drawing/2014/main" id="{E314E181-556A-7D11-B4EE-7B95BE8AE3BE}"/>
              </a:ext>
            </a:extLst>
          </p:cNvPr>
          <p:cNvSpPr/>
          <p:nvPr/>
        </p:nvSpPr>
        <p:spPr bwMode="auto">
          <a:xfrm>
            <a:off x="4902200" y="1416050"/>
            <a:ext cx="1968500" cy="838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729681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F9A8452-353E-5D18-82D2-833859EADBEE}"/>
              </a:ext>
            </a:extLst>
          </p:cNvPr>
          <p:cNvPicPr>
            <a:picLocks noGrp="1" noChangeAspect="1"/>
          </p:cNvPicPr>
          <p:nvPr>
            <p:ph idx="1"/>
          </p:nvPr>
        </p:nvPicPr>
        <p:blipFill>
          <a:blip r:embed="rId3"/>
          <a:stretch>
            <a:fillRect/>
          </a:stretch>
        </p:blipFill>
        <p:spPr>
          <a:xfrm>
            <a:off x="761281" y="1230575"/>
            <a:ext cx="7772400" cy="1873624"/>
          </a:xfrm>
        </p:spPr>
      </p:pic>
    </p:spTree>
    <p:extLst>
      <p:ext uri="{BB962C8B-B14F-4D97-AF65-F5344CB8AC3E}">
        <p14:creationId xmlns:p14="http://schemas.microsoft.com/office/powerpoint/2010/main" val="325156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1C4621B5-155E-E6BD-C173-12590C7F3CB0}"/>
              </a:ext>
            </a:extLst>
          </p:cNvPr>
          <p:cNvPicPr>
            <a:picLocks noGrp="1" noChangeAspect="1"/>
          </p:cNvPicPr>
          <p:nvPr>
            <p:ph idx="1"/>
          </p:nvPr>
        </p:nvPicPr>
        <p:blipFill rotWithShape="1">
          <a:blip r:embed="rId3"/>
          <a:srcRect r="11621" b="-370"/>
          <a:stretch/>
        </p:blipFill>
        <p:spPr>
          <a:xfrm>
            <a:off x="305210" y="795059"/>
            <a:ext cx="8541208" cy="2677436"/>
          </a:xfrm>
        </p:spPr>
      </p:pic>
      <p:sp>
        <p:nvSpPr>
          <p:cNvPr id="2" name="TextBox 1">
            <a:extLst>
              <a:ext uri="{FF2B5EF4-FFF2-40B4-BE49-F238E27FC236}">
                <a16:creationId xmlns:a16="http://schemas.microsoft.com/office/drawing/2014/main" id="{F953115B-A28D-C91E-3781-7960DFD23083}"/>
              </a:ext>
            </a:extLst>
          </p:cNvPr>
          <p:cNvSpPr txBox="1"/>
          <p:nvPr/>
        </p:nvSpPr>
        <p:spPr>
          <a:xfrm>
            <a:off x="550068" y="3971924"/>
            <a:ext cx="82367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ＭＳ Ｐゴシック"/>
              </a:rPr>
              <a:t>Check the status of your request under the "Requests" tab.</a:t>
            </a:r>
            <a:endParaRPr lang="en-US" dirty="0">
              <a:latin typeface="Arial"/>
            </a:endParaRPr>
          </a:p>
        </p:txBody>
      </p:sp>
    </p:spTree>
    <p:extLst>
      <p:ext uri="{BB962C8B-B14F-4D97-AF65-F5344CB8AC3E}">
        <p14:creationId xmlns:p14="http://schemas.microsoft.com/office/powerpoint/2010/main" val="212053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70268-C80B-2863-03B3-17E1DE763832}"/>
              </a:ext>
            </a:extLst>
          </p:cNvPr>
          <p:cNvSpPr>
            <a:spLocks noGrp="1"/>
          </p:cNvSpPr>
          <p:nvPr>
            <p:ph idx="1"/>
          </p:nvPr>
        </p:nvSpPr>
        <p:spPr>
          <a:xfrm>
            <a:off x="339892" y="547436"/>
            <a:ext cx="8464215" cy="3582402"/>
          </a:xfrm>
        </p:spPr>
        <p:txBody>
          <a:bodyPr/>
          <a:lstStyle/>
          <a:p>
            <a:pPr>
              <a:lnSpc>
                <a:spcPct val="150000"/>
              </a:lnSpc>
              <a:spcBef>
                <a:spcPts val="0"/>
              </a:spcBef>
              <a:spcAft>
                <a:spcPts val="0"/>
              </a:spcAft>
            </a:pPr>
            <a:r>
              <a:rPr lang="en-US" dirty="0">
                <a:ea typeface="ＭＳ Ｐゴシック"/>
                <a:cs typeface="Arial"/>
              </a:rPr>
              <a:t>You will receive email notifications when your ILL request is available for pickup or download. </a:t>
            </a:r>
            <a:endParaRPr lang="en-US"/>
          </a:p>
          <a:p>
            <a:pPr>
              <a:lnSpc>
                <a:spcPct val="150000"/>
              </a:lnSpc>
              <a:spcBef>
                <a:spcPts val="0"/>
              </a:spcBef>
              <a:spcAft>
                <a:spcPts val="0"/>
              </a:spcAft>
            </a:pPr>
            <a:r>
              <a:rPr lang="en-US" dirty="0">
                <a:ea typeface="ＭＳ Ｐゴシック"/>
                <a:cs typeface="Arial"/>
              </a:rPr>
              <a:t>Physical items can be picked up at the Circulation/Loans desks at either Vanier or Webster Library. </a:t>
            </a:r>
            <a:endParaRPr lang="en-US" dirty="0">
              <a:cs typeface="Arial"/>
            </a:endParaRPr>
          </a:p>
          <a:p>
            <a:pPr>
              <a:lnSpc>
                <a:spcPct val="150000"/>
              </a:lnSpc>
              <a:spcBef>
                <a:spcPts val="0"/>
              </a:spcBef>
              <a:spcAft>
                <a:spcPts val="0"/>
              </a:spcAft>
            </a:pPr>
            <a:r>
              <a:rPr lang="en-US" dirty="0">
                <a:ea typeface="ＭＳ Ｐゴシック"/>
                <a:cs typeface="Arial"/>
              </a:rPr>
              <a:t>ILL requests can be borrowed for 30 days, with up to 4 automatic renewals, or until item is recalled.</a:t>
            </a:r>
            <a:endParaRPr lang="en-US" dirty="0">
              <a:ea typeface="ＭＳ Ｐゴシック"/>
            </a:endParaRPr>
          </a:p>
        </p:txBody>
      </p:sp>
    </p:spTree>
    <p:extLst>
      <p:ext uri="{BB962C8B-B14F-4D97-AF65-F5344CB8AC3E}">
        <p14:creationId xmlns:p14="http://schemas.microsoft.com/office/powerpoint/2010/main" val="689763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90718-9273-7311-3BB7-36D6876EB09B}"/>
              </a:ext>
            </a:extLst>
          </p:cNvPr>
          <p:cNvSpPr txBox="1">
            <a:spLocks/>
          </p:cNvSpPr>
          <p:nvPr/>
        </p:nvSpPr>
        <p:spPr>
          <a:xfrm>
            <a:off x="721519" y="1053703"/>
            <a:ext cx="6163270" cy="857250"/>
          </a:xfrm>
          <a:prstGeom prst="rect">
            <a:avLst/>
          </a:prstGeom>
        </p:spPr>
        <p:txBody>
          <a:bodyPr lIns="91440" tIns="45720" rIns="91440" bIns="45720" anchor="t"/>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r>
              <a:rPr lang="en-US" sz="3200" b="1" kern="0" dirty="0">
                <a:ea typeface="ＭＳ Ｐゴシック"/>
                <a:cs typeface="Arial Bold"/>
              </a:rPr>
              <a:t>Example – Request a book (blank form)</a:t>
            </a:r>
            <a:endParaRPr lang="en-US" b="1"/>
          </a:p>
        </p:txBody>
      </p:sp>
    </p:spTree>
    <p:extLst>
      <p:ext uri="{BB962C8B-B14F-4D97-AF65-F5344CB8AC3E}">
        <p14:creationId xmlns:p14="http://schemas.microsoft.com/office/powerpoint/2010/main" val="3327556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BB90522-3BD8-489C-A7B5-AC6C3D2B8C9D}"/>
              </a:ext>
            </a:extLst>
          </p:cNvPr>
          <p:cNvPicPr>
            <a:picLocks noGrp="1" noChangeAspect="1"/>
          </p:cNvPicPr>
          <p:nvPr>
            <p:ph idx="1"/>
          </p:nvPr>
        </p:nvPicPr>
        <p:blipFill rotWithShape="1">
          <a:blip r:embed="rId3"/>
          <a:srcRect r="11160" b="709"/>
          <a:stretch/>
        </p:blipFill>
        <p:spPr>
          <a:xfrm>
            <a:off x="-3746" y="3621740"/>
            <a:ext cx="9107326" cy="1589675"/>
          </a:xfrm>
        </p:spPr>
      </p:pic>
      <p:pic>
        <p:nvPicPr>
          <p:cNvPr id="3" name="Picture 4" descr="Graphical user interface, application&#10;&#10;Description automatically generated">
            <a:extLst>
              <a:ext uri="{FF2B5EF4-FFF2-40B4-BE49-F238E27FC236}">
                <a16:creationId xmlns:a16="http://schemas.microsoft.com/office/drawing/2014/main" id="{749C2AAC-751D-8776-27DB-78360606BDF5}"/>
              </a:ext>
            </a:extLst>
          </p:cNvPr>
          <p:cNvPicPr>
            <a:picLocks noChangeAspect="1"/>
          </p:cNvPicPr>
          <p:nvPr/>
        </p:nvPicPr>
        <p:blipFill>
          <a:blip r:embed="rId4"/>
          <a:stretch>
            <a:fillRect/>
          </a:stretch>
        </p:blipFill>
        <p:spPr>
          <a:xfrm>
            <a:off x="1348650" y="101893"/>
            <a:ext cx="1464875" cy="3490661"/>
          </a:xfrm>
          <a:prstGeom prst="rect">
            <a:avLst/>
          </a:prstGeom>
        </p:spPr>
      </p:pic>
      <p:sp>
        <p:nvSpPr>
          <p:cNvPr id="5" name="Rectangle: Rounded Corners 4">
            <a:extLst>
              <a:ext uri="{FF2B5EF4-FFF2-40B4-BE49-F238E27FC236}">
                <a16:creationId xmlns:a16="http://schemas.microsoft.com/office/drawing/2014/main" id="{91642EB6-5989-B118-A1A7-DE8D1142AF4E}"/>
              </a:ext>
            </a:extLst>
          </p:cNvPr>
          <p:cNvSpPr/>
          <p:nvPr/>
        </p:nvSpPr>
        <p:spPr bwMode="auto">
          <a:xfrm>
            <a:off x="1240380" y="965158"/>
            <a:ext cx="1561097" cy="28274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TextBox 8">
            <a:extLst>
              <a:ext uri="{FF2B5EF4-FFF2-40B4-BE49-F238E27FC236}">
                <a16:creationId xmlns:a16="http://schemas.microsoft.com/office/drawing/2014/main" id="{3BF95C45-FECB-5CF8-5CCA-AE7A7ACFFC2F}"/>
              </a:ext>
            </a:extLst>
          </p:cNvPr>
          <p:cNvSpPr txBox="1"/>
          <p:nvPr/>
        </p:nvSpPr>
        <p:spPr>
          <a:xfrm>
            <a:off x="3407569" y="964406"/>
            <a:ext cx="52220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dirty="0">
                <a:latin typeface="Arial"/>
                <a:ea typeface="ＭＳ Ｐゴシック"/>
              </a:rPr>
              <a:t>Sign in to "My Account" and select "Requests".</a:t>
            </a:r>
          </a:p>
          <a:p>
            <a:pPr marL="457200" indent="-457200">
              <a:buAutoNum type="arabicPeriod"/>
            </a:pPr>
            <a:r>
              <a:rPr lang="en-US" sz="2000" dirty="0">
                <a:latin typeface="Arial"/>
                <a:ea typeface="ＭＳ Ｐゴシック"/>
              </a:rPr>
              <a:t>Click on "Create request".</a:t>
            </a:r>
            <a:endParaRPr lang="en-US" sz="2000" dirty="0">
              <a:latin typeface="Arial"/>
            </a:endParaRPr>
          </a:p>
        </p:txBody>
      </p:sp>
    </p:spTree>
    <p:extLst>
      <p:ext uri="{BB962C8B-B14F-4D97-AF65-F5344CB8AC3E}">
        <p14:creationId xmlns:p14="http://schemas.microsoft.com/office/powerpoint/2010/main" val="53681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0CC532C5-B6C7-6DB2-2C3A-8E1704140C66}"/>
              </a:ext>
            </a:extLst>
          </p:cNvPr>
          <p:cNvPicPr>
            <a:picLocks noGrp="1" noChangeAspect="1"/>
          </p:cNvPicPr>
          <p:nvPr>
            <p:ph idx="1"/>
          </p:nvPr>
        </p:nvPicPr>
        <p:blipFill>
          <a:blip r:embed="rId3"/>
          <a:stretch>
            <a:fillRect/>
          </a:stretch>
        </p:blipFill>
        <p:spPr>
          <a:xfrm>
            <a:off x="1718849" y="52837"/>
            <a:ext cx="5878830" cy="5048609"/>
          </a:xfrm>
        </p:spPr>
      </p:pic>
      <p:sp>
        <p:nvSpPr>
          <p:cNvPr id="3" name="Rectangle: Rounded Corners 2">
            <a:extLst>
              <a:ext uri="{FF2B5EF4-FFF2-40B4-BE49-F238E27FC236}">
                <a16:creationId xmlns:a16="http://schemas.microsoft.com/office/drawing/2014/main" id="{EE765F59-DC7F-AFD4-1CF4-1970A3A9E7F1}"/>
              </a:ext>
            </a:extLst>
          </p:cNvPr>
          <p:cNvSpPr/>
          <p:nvPr/>
        </p:nvSpPr>
        <p:spPr bwMode="auto">
          <a:xfrm>
            <a:off x="1611855" y="2143877"/>
            <a:ext cx="2304047" cy="55420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6" name="TextBox 5">
            <a:extLst>
              <a:ext uri="{FF2B5EF4-FFF2-40B4-BE49-F238E27FC236}">
                <a16:creationId xmlns:a16="http://schemas.microsoft.com/office/drawing/2014/main" id="{19406099-C451-270F-8491-3BE7DCF7D86F}"/>
              </a:ext>
            </a:extLst>
          </p:cNvPr>
          <p:cNvSpPr txBox="1"/>
          <p:nvPr/>
        </p:nvSpPr>
        <p:spPr>
          <a:xfrm>
            <a:off x="92869" y="2700338"/>
            <a:ext cx="16287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latin typeface="Arial"/>
                <a:ea typeface="ＭＳ Ｐゴシック"/>
              </a:rPr>
              <a:t>Select Webster or Vanier Library.</a:t>
            </a:r>
          </a:p>
        </p:txBody>
      </p:sp>
      <p:cxnSp>
        <p:nvCxnSpPr>
          <p:cNvPr id="7" name="Straight Arrow Connector 6">
            <a:extLst>
              <a:ext uri="{FF2B5EF4-FFF2-40B4-BE49-F238E27FC236}">
                <a16:creationId xmlns:a16="http://schemas.microsoft.com/office/drawing/2014/main" id="{1EA0351C-9EA7-D51D-DA7D-6573EF6EC5CE}"/>
              </a:ext>
            </a:extLst>
          </p:cNvPr>
          <p:cNvCxnSpPr/>
          <p:nvPr/>
        </p:nvCxnSpPr>
        <p:spPr bwMode="auto">
          <a:xfrm flipV="1">
            <a:off x="778669" y="2400300"/>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52141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7C18EF2-C768-600B-E877-152B686F744B}"/>
              </a:ext>
            </a:extLst>
          </p:cNvPr>
          <p:cNvPicPr>
            <a:picLocks noGrp="1" noChangeAspect="1"/>
          </p:cNvPicPr>
          <p:nvPr>
            <p:ph idx="1"/>
          </p:nvPr>
        </p:nvPicPr>
        <p:blipFill>
          <a:blip r:embed="rId3"/>
          <a:stretch>
            <a:fillRect/>
          </a:stretch>
        </p:blipFill>
        <p:spPr>
          <a:xfrm>
            <a:off x="685800" y="1124670"/>
            <a:ext cx="7772400" cy="1873624"/>
          </a:xfrm>
        </p:spPr>
      </p:pic>
    </p:spTree>
    <p:extLst>
      <p:ext uri="{BB962C8B-B14F-4D97-AF65-F5344CB8AC3E}">
        <p14:creationId xmlns:p14="http://schemas.microsoft.com/office/powerpoint/2010/main" val="136073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C09021-C4BD-44C8-8572-3B6C456AEA8D}"/>
              </a:ext>
            </a:extLst>
          </p:cNvPr>
          <p:cNvSpPr/>
          <p:nvPr/>
        </p:nvSpPr>
        <p:spPr>
          <a:xfrm>
            <a:off x="251520" y="1275606"/>
            <a:ext cx="3168352" cy="2308324"/>
          </a:xfrm>
          <a:prstGeom prst="rect">
            <a:avLst/>
          </a:prstGeom>
        </p:spPr>
        <p:txBody>
          <a:bodyPr wrap="square">
            <a:spAutoFit/>
          </a:bodyPr>
          <a:lstStyle/>
          <a:p>
            <a:pPr eaLnBrk="1" hangingPunct="1"/>
            <a:r>
              <a:rPr lang="en-US" kern="0" dirty="0">
                <a:solidFill>
                  <a:srgbClr val="782336"/>
                </a:solidFill>
                <a:latin typeface="Arial Bold" charset="0"/>
              </a:rPr>
              <a:t>If you have any difficulty finding a document,</a:t>
            </a:r>
          </a:p>
          <a:p>
            <a:pPr eaLnBrk="1" hangingPunct="1"/>
            <a:r>
              <a:rPr lang="en-US" kern="0" dirty="0">
                <a:solidFill>
                  <a:srgbClr val="782336"/>
                </a:solidFill>
                <a:latin typeface="Arial Bold" charset="0"/>
              </a:rPr>
              <a:t>reach out to the library team!</a:t>
            </a:r>
          </a:p>
          <a:p>
            <a:pPr eaLnBrk="1" hangingPunct="1"/>
            <a:endParaRPr lang="en-US" kern="0" dirty="0">
              <a:solidFill>
                <a:srgbClr val="782336"/>
              </a:solidFill>
              <a:latin typeface="Arial Bold" charset="0"/>
            </a:endParaRPr>
          </a:p>
        </p:txBody>
      </p:sp>
      <p:pic>
        <p:nvPicPr>
          <p:cNvPr id="4" name="Picture 3">
            <a:extLst>
              <a:ext uri="{FF2B5EF4-FFF2-40B4-BE49-F238E27FC236}">
                <a16:creationId xmlns:a16="http://schemas.microsoft.com/office/drawing/2014/main" id="{7E6C6A01-08B9-45D3-AAC7-4652BE5F9A2D}"/>
              </a:ext>
            </a:extLst>
          </p:cNvPr>
          <p:cNvPicPr>
            <a:picLocks noChangeAspect="1"/>
          </p:cNvPicPr>
          <p:nvPr/>
        </p:nvPicPr>
        <p:blipFill>
          <a:blip r:embed="rId2"/>
          <a:stretch>
            <a:fillRect/>
          </a:stretch>
        </p:blipFill>
        <p:spPr>
          <a:xfrm>
            <a:off x="3059832" y="-92546"/>
            <a:ext cx="5544616" cy="5143500"/>
          </a:xfrm>
          <a:prstGeom prst="rect">
            <a:avLst/>
          </a:prstGeom>
        </p:spPr>
      </p:pic>
      <p:sp>
        <p:nvSpPr>
          <p:cNvPr id="5" name="Rectangle: Rounded Corners 4">
            <a:extLst>
              <a:ext uri="{FF2B5EF4-FFF2-40B4-BE49-F238E27FC236}">
                <a16:creationId xmlns:a16="http://schemas.microsoft.com/office/drawing/2014/main" id="{20825051-1FB4-4889-A07C-AEC2FA4F5842}"/>
              </a:ext>
            </a:extLst>
          </p:cNvPr>
          <p:cNvSpPr/>
          <p:nvPr/>
        </p:nvSpPr>
        <p:spPr bwMode="auto">
          <a:xfrm>
            <a:off x="3059832" y="843558"/>
            <a:ext cx="3744416" cy="1368152"/>
          </a:xfrm>
          <a:prstGeom prst="roundRect">
            <a:avLst/>
          </a:prstGeom>
          <a:noFill/>
          <a:ln w="666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6" name="Rectangle: Rounded Corners 5">
            <a:extLst>
              <a:ext uri="{FF2B5EF4-FFF2-40B4-BE49-F238E27FC236}">
                <a16:creationId xmlns:a16="http://schemas.microsoft.com/office/drawing/2014/main" id="{07E498D0-7F3A-4A31-A2CE-FDFA608C4B42}"/>
              </a:ext>
            </a:extLst>
          </p:cNvPr>
          <p:cNvSpPr/>
          <p:nvPr/>
        </p:nvSpPr>
        <p:spPr bwMode="auto">
          <a:xfrm>
            <a:off x="7092280" y="195486"/>
            <a:ext cx="792088" cy="339422"/>
          </a:xfrm>
          <a:prstGeom prst="roundRect">
            <a:avLst/>
          </a:prstGeom>
          <a:noFill/>
          <a:ln w="984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906312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D8A6-CFAE-4699-94A4-B94315DE61C0}"/>
              </a:ext>
            </a:extLst>
          </p:cNvPr>
          <p:cNvSpPr>
            <a:spLocks noGrp="1"/>
          </p:cNvSpPr>
          <p:nvPr>
            <p:ph type="title"/>
          </p:nvPr>
        </p:nvSpPr>
        <p:spPr>
          <a:xfrm>
            <a:off x="762000" y="1657350"/>
            <a:ext cx="7315200" cy="857250"/>
          </a:xfrm>
        </p:spPr>
        <p:txBody>
          <a:bodyPr/>
          <a:lstStyle/>
          <a:p>
            <a:r>
              <a:rPr lang="en-CA" dirty="0"/>
              <a:t>What is a scholar or peer-reviewed article?</a:t>
            </a:r>
            <a:br>
              <a:rPr lang="en-CA" dirty="0"/>
            </a:br>
            <a:endParaRPr lang="en-CA" dirty="0"/>
          </a:p>
        </p:txBody>
      </p:sp>
    </p:spTree>
    <p:extLst>
      <p:ext uri="{BB962C8B-B14F-4D97-AF65-F5344CB8AC3E}">
        <p14:creationId xmlns:p14="http://schemas.microsoft.com/office/powerpoint/2010/main" val="41339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735D2A-E755-49B0-85F2-32C5F875C302}"/>
              </a:ext>
            </a:extLst>
          </p:cNvPr>
          <p:cNvPicPr>
            <a:picLocks noChangeAspect="1"/>
          </p:cNvPicPr>
          <p:nvPr/>
        </p:nvPicPr>
        <p:blipFill rotWithShape="1">
          <a:blip r:embed="rId2"/>
          <a:srcRect t="442"/>
          <a:stretch/>
        </p:blipFill>
        <p:spPr>
          <a:xfrm>
            <a:off x="20" y="10"/>
            <a:ext cx="9143980" cy="5143490"/>
          </a:xfrm>
          <a:prstGeom prst="rect">
            <a:avLst/>
          </a:prstGeom>
          <a:noFill/>
        </p:spPr>
      </p:pic>
    </p:spTree>
    <p:extLst>
      <p:ext uri="{BB962C8B-B14F-4D97-AF65-F5344CB8AC3E}">
        <p14:creationId xmlns:p14="http://schemas.microsoft.com/office/powerpoint/2010/main" val="744363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750"/>
            <a:ext cx="7091114" cy="1043862"/>
          </a:xfrm>
        </p:spPr>
        <p:txBody>
          <a:bodyPr/>
          <a:lstStyle/>
          <a:p>
            <a:r>
              <a:rPr lang="fr-FR" sz="2400" dirty="0"/>
              <a:t>The </a:t>
            </a:r>
            <a:r>
              <a:rPr lang="fr-FR" sz="2400" dirty="0" err="1"/>
              <a:t>peer-review</a:t>
            </a:r>
            <a:r>
              <a:rPr lang="fr-FR" sz="2400" dirty="0"/>
              <a:t> process</a:t>
            </a:r>
            <a:endParaRPr lang="en-CA"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059582"/>
            <a:ext cx="453650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F516E79-5818-4974-BA67-1FF8F755678F}"/>
              </a:ext>
            </a:extLst>
          </p:cNvPr>
          <p:cNvSpPr/>
          <p:nvPr/>
        </p:nvSpPr>
        <p:spPr>
          <a:xfrm>
            <a:off x="1331640" y="4371950"/>
            <a:ext cx="7091114" cy="738664"/>
          </a:xfrm>
          <a:prstGeom prst="rect">
            <a:avLst/>
          </a:prstGeom>
        </p:spPr>
        <p:txBody>
          <a:bodyPr wrap="square">
            <a:spAutoFit/>
          </a:bodyPr>
          <a:lstStyle/>
          <a:p>
            <a:r>
              <a:rPr lang="en-CA" sz="1400" dirty="0"/>
              <a:t>Yates, D. [@</a:t>
            </a:r>
            <a:r>
              <a:rPr lang="en-CA" sz="1400" dirty="0" err="1"/>
              <a:t>LegoAcademics</a:t>
            </a:r>
            <a:r>
              <a:rPr lang="en-CA" sz="1400" dirty="0"/>
              <a:t>]. (2014, August 12). </a:t>
            </a:r>
            <a:r>
              <a:rPr lang="en-CA" sz="1400" i="1" dirty="0"/>
              <a:t>Peer 1: </a:t>
            </a:r>
            <a:r>
              <a:rPr lang="en-CA" sz="1400" i="1" dirty="0" err="1"/>
              <a:t>Brillant</a:t>
            </a:r>
            <a:r>
              <a:rPr lang="en-CA" sz="1400" i="1" dirty="0"/>
              <a:t>! Accept with no changes; Peer 2: </a:t>
            </a:r>
            <a:r>
              <a:rPr lang="en-CA" sz="1400" i="1" dirty="0" err="1"/>
              <a:t>Groundbreaking</a:t>
            </a:r>
            <a:r>
              <a:rPr lang="en-CA" sz="1400" i="1" dirty="0"/>
              <a:t>! Accept with no changes; Peer 3: Reject.</a:t>
            </a:r>
            <a:r>
              <a:rPr lang="en-CA" sz="1400" dirty="0"/>
              <a:t> [Tweet]. Twitter. https://twitter.com/LegoAcademics/status/499205005468262400/photo/1</a:t>
            </a:r>
          </a:p>
        </p:txBody>
      </p:sp>
    </p:spTree>
    <p:extLst>
      <p:ext uri="{BB962C8B-B14F-4D97-AF65-F5344CB8AC3E}">
        <p14:creationId xmlns:p14="http://schemas.microsoft.com/office/powerpoint/2010/main" val="4006113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327355" y="1035170"/>
            <a:ext cx="6227506" cy="377837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7" name="Title 6"/>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a:t>What is the difference?</a:t>
            </a:r>
          </a:p>
        </p:txBody>
      </p:sp>
      <p:sp>
        <p:nvSpPr>
          <p:cNvPr id="8" name="Text Placeholder 7"/>
          <p:cNvSpPr>
            <a:spLocks noGrp="1"/>
          </p:cNvSpPr>
          <p:nvPr>
            <p:ph type="body" idx="1"/>
          </p:nvPr>
        </p:nvSpPr>
        <p:spPr>
          <a:xfrm>
            <a:off x="938759" y="1209774"/>
            <a:ext cx="3600450" cy="474397"/>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dirty="0">
                <a:solidFill>
                  <a:srgbClr val="0070C0"/>
                </a:solidFill>
                <a:latin typeface="Bookman Old Style" panose="02050604050505020204" pitchFamily="18" charset="0"/>
              </a:rPr>
              <a:t>Google scholar</a:t>
            </a:r>
          </a:p>
        </p:txBody>
      </p:sp>
      <p:pic>
        <p:nvPicPr>
          <p:cNvPr id="14" name="Content Placeholder 13" descr="A food court with tables and chairs&#10;&#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8701" y="1928008"/>
            <a:ext cx="3111692" cy="2071220"/>
          </a:xfrm>
        </p:spPr>
      </p:pic>
      <p:sp>
        <p:nvSpPr>
          <p:cNvPr id="10" name="Text Placeholder 9"/>
          <p:cNvSpPr>
            <a:spLocks noGrp="1"/>
          </p:cNvSpPr>
          <p:nvPr>
            <p:ph type="body" sz="quarter" idx="3"/>
          </p:nvPr>
        </p:nvSpPr>
        <p:spPr>
          <a:xfrm>
            <a:off x="4975398" y="1222714"/>
            <a:ext cx="3600450" cy="474397"/>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a:solidFill>
                  <a:srgbClr val="0070C0"/>
                </a:solidFill>
                <a:latin typeface="Bookman Old Style" panose="02050604050505020204" pitchFamily="18" charset="0"/>
              </a:rPr>
              <a:t>Library databases</a:t>
            </a:r>
          </a:p>
        </p:txBody>
      </p:sp>
      <p:pic>
        <p:nvPicPr>
          <p:cNvPr id="15" name="Content Placeholder 14" descr="A person preparing food in a kitchen. "/>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65296" y="1928007"/>
            <a:ext cx="3108998" cy="2074285"/>
          </a:xfrm>
        </p:spPr>
      </p:pic>
      <p:sp>
        <p:nvSpPr>
          <p:cNvPr id="19" name="Rectangle 18"/>
          <p:cNvSpPr/>
          <p:nvPr/>
        </p:nvSpPr>
        <p:spPr>
          <a:xfrm>
            <a:off x="938758" y="4159574"/>
            <a:ext cx="3227800" cy="47904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a:t>Volume | Quantity | Quick</a:t>
            </a:r>
            <a:endParaRPr lang="en-CA" sz="1013"/>
          </a:p>
          <a:p>
            <a:endParaRPr lang="en-CA" sz="1013"/>
          </a:p>
        </p:txBody>
      </p:sp>
      <p:sp>
        <p:nvSpPr>
          <p:cNvPr id="20" name="Rectangle 19"/>
          <p:cNvSpPr/>
          <p:nvPr/>
        </p:nvSpPr>
        <p:spPr>
          <a:xfrm>
            <a:off x="4983408" y="4159573"/>
            <a:ext cx="3229002" cy="323165"/>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a:t>Depth | Quality | Thorough</a:t>
            </a:r>
            <a:endParaRPr lang="en-CA" sz="1013"/>
          </a:p>
        </p:txBody>
      </p:sp>
      <p:sp>
        <p:nvSpPr>
          <p:cNvPr id="2" name="TextBox 1"/>
          <p:cNvSpPr txBox="1"/>
          <p:nvPr/>
        </p:nvSpPr>
        <p:spPr>
          <a:xfrm>
            <a:off x="986999" y="4920529"/>
            <a:ext cx="8284907"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600">
                <a:solidFill>
                  <a:schemeClr val="tx1">
                    <a:lumMod val="50000"/>
                    <a:lumOff val="50000"/>
                  </a:schemeClr>
                </a:solidFill>
              </a:rPr>
              <a:t>Left image: </a:t>
            </a:r>
            <a:r>
              <a:rPr lang="en-CA" sz="600" err="1">
                <a:solidFill>
                  <a:schemeClr val="tx1">
                    <a:lumMod val="50000"/>
                    <a:lumOff val="50000"/>
                  </a:schemeClr>
                </a:solidFill>
              </a:rPr>
              <a:t>Yinan</a:t>
            </a:r>
            <a:r>
              <a:rPr lang="en-CA" sz="600">
                <a:solidFill>
                  <a:schemeClr val="tx1">
                    <a:lumMod val="50000"/>
                    <a:lumOff val="50000"/>
                  </a:schemeClr>
                </a:solidFill>
              </a:rPr>
              <a:t> Chen, Dining Court, public domain, </a:t>
            </a:r>
            <a:r>
              <a:rPr lang="en-CA" sz="600">
                <a:hlinkClick r:id="rId5"/>
              </a:rPr>
              <a:t>https://pixabay.com/photos/dining-court-shopping-mall-corridor-347314/</a:t>
            </a:r>
            <a:endParaRPr lang="en-CA" sz="600"/>
          </a:p>
          <a:p>
            <a:r>
              <a:rPr lang="en-CA" sz="600">
                <a:solidFill>
                  <a:schemeClr val="tx1">
                    <a:lumMod val="50000"/>
                    <a:lumOff val="50000"/>
                  </a:schemeClr>
                </a:solidFill>
              </a:rPr>
              <a:t>Right image: Jason Briscoe, Cooking, public domain, </a:t>
            </a:r>
            <a:r>
              <a:rPr lang="en-CA" sz="600">
                <a:hlinkClick r:id="rId6"/>
              </a:rPr>
              <a:t>https://unsplash.com/photos/VBsG1VOgLIU</a:t>
            </a:r>
            <a:r>
              <a:rPr lang="en-CA" sz="600"/>
              <a:t>   </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a:t>Where should you search?</a:t>
            </a:r>
          </a:p>
        </p:txBody>
      </p:sp>
      <p:sp>
        <p:nvSpPr>
          <p:cNvPr id="47" name="Oval 46"/>
          <p:cNvSpPr/>
          <p:nvPr/>
        </p:nvSpPr>
        <p:spPr>
          <a:xfrm>
            <a:off x="3439237" y="1903864"/>
            <a:ext cx="3817961" cy="31321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a:solidFill>
                  <a:schemeClr val="accent1">
                    <a:lumMod val="50000"/>
                  </a:schemeClr>
                </a:solidFill>
              </a:rPr>
              <a:t>Google Scholar</a:t>
            </a:r>
          </a:p>
        </p:txBody>
      </p:sp>
      <p:sp>
        <p:nvSpPr>
          <p:cNvPr id="48" name="Oval 47"/>
          <p:cNvSpPr/>
          <p:nvPr/>
        </p:nvSpPr>
        <p:spPr>
          <a:xfrm>
            <a:off x="2239392" y="983681"/>
            <a:ext cx="3173105" cy="27461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6">
                    <a:lumMod val="50000"/>
                  </a:schemeClr>
                </a:solidFill>
              </a:rPr>
              <a:t>Library Discovery Tool</a:t>
            </a:r>
          </a:p>
        </p:txBody>
      </p:sp>
      <p:sp>
        <p:nvSpPr>
          <p:cNvPr id="51" name="Oval 50"/>
          <p:cNvSpPr/>
          <p:nvPr/>
        </p:nvSpPr>
        <p:spPr>
          <a:xfrm>
            <a:off x="1187460" y="2179443"/>
            <a:ext cx="3490310" cy="257099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4">
                    <a:lumMod val="50000"/>
                  </a:schemeClr>
                </a:solidFill>
              </a:rPr>
              <a:t>Eureka.cc</a:t>
            </a:r>
          </a:p>
          <a:p>
            <a:pPr algn="ctr"/>
            <a:r>
              <a:rPr lang="en-CA" sz="1013" dirty="0">
                <a:solidFill>
                  <a:schemeClr val="accent4">
                    <a:lumMod val="50000"/>
                  </a:schemeClr>
                </a:solidFill>
              </a:rPr>
              <a:t>(Library Database)</a:t>
            </a:r>
          </a:p>
        </p:txBody>
      </p:sp>
      <p:sp>
        <p:nvSpPr>
          <p:cNvPr id="52" name="Oval 51"/>
          <p:cNvSpPr/>
          <p:nvPr/>
        </p:nvSpPr>
        <p:spPr>
          <a:xfrm>
            <a:off x="4386589" y="1179086"/>
            <a:ext cx="3130550" cy="22314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5">
                    <a:lumMod val="50000"/>
                  </a:schemeClr>
                </a:solidFill>
              </a:rPr>
              <a:t>Academic Search Complete</a:t>
            </a:r>
          </a:p>
          <a:p>
            <a:pPr algn="ctr"/>
            <a:r>
              <a:rPr lang="en-CA" sz="1013" dirty="0">
                <a:solidFill>
                  <a:schemeClr val="accent5">
                    <a:lumMod val="50000"/>
                  </a:schemeClr>
                </a:solidFill>
              </a:rPr>
              <a:t>(Library Database)</a:t>
            </a:r>
          </a:p>
        </p:txBody>
      </p:sp>
      <p:sp>
        <p:nvSpPr>
          <p:cNvPr id="53" name="Oval 52"/>
          <p:cNvSpPr/>
          <p:nvPr/>
        </p:nvSpPr>
        <p:spPr>
          <a:xfrm>
            <a:off x="3733411" y="3041490"/>
            <a:ext cx="4488409" cy="1289168"/>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3">
                    <a:lumMod val="50000"/>
                  </a:schemeClr>
                </a:solidFill>
              </a:rPr>
              <a:t>Grey literature (e.g. government documents, NGO reports, working papers, newsletters, preprints)</a:t>
            </a:r>
          </a:p>
        </p:txBody>
      </p:sp>
    </p:spTree>
    <p:extLst>
      <p:ext uri="{BB962C8B-B14F-4D97-AF65-F5344CB8AC3E}">
        <p14:creationId xmlns:p14="http://schemas.microsoft.com/office/powerpoint/2010/main" val="206552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A89156-4313-4ED1-86D9-875F51E2A28A}"/>
              </a:ext>
            </a:extLst>
          </p:cNvPr>
          <p:cNvSpPr/>
          <p:nvPr/>
        </p:nvSpPr>
        <p:spPr>
          <a:xfrm>
            <a:off x="1007604" y="955923"/>
            <a:ext cx="7128792" cy="3231654"/>
          </a:xfrm>
          <a:prstGeom prst="rect">
            <a:avLst/>
          </a:prstGeom>
        </p:spPr>
        <p:txBody>
          <a:bodyPr wrap="square">
            <a:spAutoFit/>
          </a:bodyPr>
          <a:lstStyle/>
          <a:p>
            <a:r>
              <a:rPr lang="en-CA" sz="3600" kern="0" dirty="0">
                <a:solidFill>
                  <a:srgbClr val="782336"/>
                </a:solidFill>
                <a:latin typeface="Arial Bold" charset="0"/>
              </a:rPr>
              <a:t>Using</a:t>
            </a:r>
            <a:r>
              <a:rPr lang="en-CA" sz="3600" dirty="0"/>
              <a:t> </a:t>
            </a:r>
            <a:r>
              <a:rPr lang="en-CA" sz="3600" kern="0" dirty="0">
                <a:solidFill>
                  <a:srgbClr val="782336"/>
                </a:solidFill>
                <a:latin typeface="Arial Bold" charset="0"/>
              </a:rPr>
              <a:t>the databases </a:t>
            </a:r>
          </a:p>
          <a:p>
            <a:pPr marL="571500" indent="-571500">
              <a:buFont typeface="Arial" panose="020B0604020202020204" pitchFamily="34" charset="0"/>
              <a:buChar char="•"/>
            </a:pPr>
            <a:r>
              <a:rPr lang="en-CA" sz="3600" kern="0" dirty="0" err="1">
                <a:solidFill>
                  <a:srgbClr val="782336"/>
                </a:solidFill>
                <a:latin typeface="Arial Bold" charset="0"/>
              </a:rPr>
              <a:t>Année</a:t>
            </a:r>
            <a:r>
              <a:rPr lang="en-CA" sz="3600" kern="0" dirty="0">
                <a:solidFill>
                  <a:srgbClr val="782336"/>
                </a:solidFill>
                <a:latin typeface="Arial Bold" charset="0"/>
              </a:rPr>
              <a:t> </a:t>
            </a:r>
            <a:r>
              <a:rPr lang="en-CA" sz="3600" kern="0" dirty="0" err="1">
                <a:solidFill>
                  <a:srgbClr val="782336"/>
                </a:solidFill>
                <a:latin typeface="Arial Bold" charset="0"/>
              </a:rPr>
              <a:t>philologique</a:t>
            </a:r>
            <a:r>
              <a:rPr lang="en-CA" sz="3600" kern="0" dirty="0">
                <a:solidFill>
                  <a:srgbClr val="782336"/>
                </a:solidFill>
                <a:latin typeface="Arial Bold" charset="0"/>
              </a:rPr>
              <a:t>, </a:t>
            </a:r>
          </a:p>
          <a:p>
            <a:pPr marL="571500" indent="-571500">
              <a:buFont typeface="Arial" panose="020B0604020202020204" pitchFamily="34" charset="0"/>
              <a:buChar char="•"/>
            </a:pPr>
            <a:r>
              <a:rPr lang="en-CA" sz="3600" kern="0" dirty="0">
                <a:solidFill>
                  <a:srgbClr val="782336"/>
                </a:solidFill>
                <a:latin typeface="Arial Bold" charset="0"/>
              </a:rPr>
              <a:t>JSTOR and </a:t>
            </a:r>
          </a:p>
          <a:p>
            <a:pPr marL="571500" indent="-571500">
              <a:buFont typeface="Arial" panose="020B0604020202020204" pitchFamily="34" charset="0"/>
              <a:buChar char="•"/>
            </a:pPr>
            <a:r>
              <a:rPr lang="en-CA" sz="3600" kern="0" dirty="0">
                <a:solidFill>
                  <a:srgbClr val="782336"/>
                </a:solidFill>
                <a:latin typeface="Arial Bold" charset="0"/>
              </a:rPr>
              <a:t>Academic Search Complete </a:t>
            </a:r>
          </a:p>
          <a:p>
            <a:r>
              <a:rPr lang="en-CA" sz="3600" kern="0" dirty="0">
                <a:solidFill>
                  <a:srgbClr val="782336"/>
                </a:solidFill>
                <a:latin typeface="Arial Bold" charset="0"/>
              </a:rPr>
              <a:t>to find academic articles</a:t>
            </a:r>
          </a:p>
          <a:p>
            <a:endParaRPr lang="en-CA" dirty="0"/>
          </a:p>
        </p:txBody>
      </p:sp>
    </p:spTree>
    <p:extLst>
      <p:ext uri="{BB962C8B-B14F-4D97-AF65-F5344CB8AC3E}">
        <p14:creationId xmlns:p14="http://schemas.microsoft.com/office/powerpoint/2010/main" val="1486519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B1A9CEA6-0238-4652-A784-09B2E5F7255F}"/>
              </a:ext>
            </a:extLst>
          </p:cNvPr>
          <p:cNvPicPr>
            <a:picLocks noChangeAspect="1"/>
          </p:cNvPicPr>
          <p:nvPr/>
        </p:nvPicPr>
        <p:blipFill>
          <a:blip r:embed="rId2"/>
          <a:stretch>
            <a:fillRect/>
          </a:stretch>
        </p:blipFill>
        <p:spPr>
          <a:xfrm>
            <a:off x="1360599" y="50800"/>
            <a:ext cx="6422803" cy="5041900"/>
          </a:xfrm>
          <a:prstGeom prst="rect">
            <a:avLst/>
          </a:prstGeom>
          <a:noFill/>
        </p:spPr>
      </p:pic>
      <p:sp>
        <p:nvSpPr>
          <p:cNvPr id="3" name="Oval 2">
            <a:extLst>
              <a:ext uri="{FF2B5EF4-FFF2-40B4-BE49-F238E27FC236}">
                <a16:creationId xmlns:a16="http://schemas.microsoft.com/office/drawing/2014/main" id="{58CDAE27-6734-4C2B-AE34-1B6FAC85288D}"/>
              </a:ext>
            </a:extLst>
          </p:cNvPr>
          <p:cNvSpPr/>
          <p:nvPr/>
        </p:nvSpPr>
        <p:spPr bwMode="auto">
          <a:xfrm>
            <a:off x="1360598" y="3651869"/>
            <a:ext cx="1123170" cy="976103"/>
          </a:xfrm>
          <a:prstGeom prst="ellipse">
            <a:avLst/>
          </a:prstGeom>
          <a:noFill/>
          <a:ln w="476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873262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135E21-4B08-462C-BDC5-75E32E6E32F5}"/>
              </a:ext>
            </a:extLst>
          </p:cNvPr>
          <p:cNvPicPr>
            <a:picLocks noChangeAspect="1"/>
          </p:cNvPicPr>
          <p:nvPr/>
        </p:nvPicPr>
        <p:blipFill>
          <a:blip r:embed="rId2"/>
          <a:stretch>
            <a:fillRect/>
          </a:stretch>
        </p:blipFill>
        <p:spPr>
          <a:xfrm>
            <a:off x="0" y="987574"/>
            <a:ext cx="3635896" cy="576064"/>
          </a:xfrm>
          <a:prstGeom prst="rect">
            <a:avLst/>
          </a:prstGeom>
        </p:spPr>
      </p:pic>
      <p:pic>
        <p:nvPicPr>
          <p:cNvPr id="4" name="Picture 3">
            <a:extLst>
              <a:ext uri="{FF2B5EF4-FFF2-40B4-BE49-F238E27FC236}">
                <a16:creationId xmlns:a16="http://schemas.microsoft.com/office/drawing/2014/main" id="{02CB6E42-4262-4AEC-A5BA-61F96E1CCFA2}"/>
              </a:ext>
            </a:extLst>
          </p:cNvPr>
          <p:cNvPicPr>
            <a:picLocks noChangeAspect="1"/>
          </p:cNvPicPr>
          <p:nvPr/>
        </p:nvPicPr>
        <p:blipFill>
          <a:blip r:embed="rId3"/>
          <a:stretch>
            <a:fillRect/>
          </a:stretch>
        </p:blipFill>
        <p:spPr>
          <a:xfrm>
            <a:off x="4038600" y="23283"/>
            <a:ext cx="4572000" cy="5143500"/>
          </a:xfrm>
          <a:prstGeom prst="rect">
            <a:avLst/>
          </a:prstGeom>
        </p:spPr>
      </p:pic>
    </p:spTree>
    <p:extLst>
      <p:ext uri="{BB962C8B-B14F-4D97-AF65-F5344CB8AC3E}">
        <p14:creationId xmlns:p14="http://schemas.microsoft.com/office/powerpoint/2010/main" val="2195074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9D9D-1048-423E-A454-9D87330E13B7}"/>
              </a:ext>
            </a:extLst>
          </p:cNvPr>
          <p:cNvSpPr>
            <a:spLocks noGrp="1"/>
          </p:cNvSpPr>
          <p:nvPr>
            <p:ph type="title"/>
          </p:nvPr>
        </p:nvSpPr>
        <p:spPr>
          <a:xfrm>
            <a:off x="457200" y="1962150"/>
            <a:ext cx="7772400" cy="857250"/>
          </a:xfrm>
        </p:spPr>
        <p:txBody>
          <a:bodyPr/>
          <a:lstStyle/>
          <a:p>
            <a:r>
              <a:rPr lang="fr-CA" dirty="0"/>
              <a:t>L’Année philologique</a:t>
            </a:r>
            <a:endParaRPr lang="en-CA" dirty="0"/>
          </a:p>
        </p:txBody>
      </p:sp>
      <p:pic>
        <p:nvPicPr>
          <p:cNvPr id="4" name="Content Placeholder 3">
            <a:extLst>
              <a:ext uri="{FF2B5EF4-FFF2-40B4-BE49-F238E27FC236}">
                <a16:creationId xmlns:a16="http://schemas.microsoft.com/office/drawing/2014/main" id="{6BC69AE1-41EF-4613-AB0E-EDAE81504241}"/>
              </a:ext>
            </a:extLst>
          </p:cNvPr>
          <p:cNvPicPr>
            <a:picLocks noGrp="1" noChangeAspect="1"/>
          </p:cNvPicPr>
          <p:nvPr>
            <p:ph idx="1"/>
          </p:nvPr>
        </p:nvPicPr>
        <p:blipFill>
          <a:blip r:embed="rId2"/>
          <a:stretch>
            <a:fillRect/>
          </a:stretch>
        </p:blipFill>
        <p:spPr>
          <a:xfrm>
            <a:off x="4343400" y="3028950"/>
            <a:ext cx="3086100" cy="601093"/>
          </a:xfrm>
          <a:prstGeom prst="rect">
            <a:avLst/>
          </a:prstGeom>
        </p:spPr>
      </p:pic>
    </p:spTree>
    <p:extLst>
      <p:ext uri="{BB962C8B-B14F-4D97-AF65-F5344CB8AC3E}">
        <p14:creationId xmlns:p14="http://schemas.microsoft.com/office/powerpoint/2010/main" val="454594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99E92-E0AF-472C-B3A9-42085E40887E}"/>
              </a:ext>
            </a:extLst>
          </p:cNvPr>
          <p:cNvPicPr>
            <a:picLocks noChangeAspect="1"/>
          </p:cNvPicPr>
          <p:nvPr/>
        </p:nvPicPr>
        <p:blipFill>
          <a:blip r:embed="rId2"/>
          <a:stretch>
            <a:fillRect/>
          </a:stretch>
        </p:blipFill>
        <p:spPr>
          <a:xfrm>
            <a:off x="1579471" y="0"/>
            <a:ext cx="5985057" cy="5143500"/>
          </a:xfrm>
          <a:prstGeom prst="rect">
            <a:avLst/>
          </a:prstGeom>
        </p:spPr>
      </p:pic>
      <p:pic>
        <p:nvPicPr>
          <p:cNvPr id="3" name="Picture 2">
            <a:extLst>
              <a:ext uri="{FF2B5EF4-FFF2-40B4-BE49-F238E27FC236}">
                <a16:creationId xmlns:a16="http://schemas.microsoft.com/office/drawing/2014/main" id="{427BE2E6-F4BF-42B0-9F9D-2D7C626756F8}"/>
              </a:ext>
            </a:extLst>
          </p:cNvPr>
          <p:cNvPicPr>
            <a:picLocks noChangeAspect="1"/>
          </p:cNvPicPr>
          <p:nvPr/>
        </p:nvPicPr>
        <p:blipFill>
          <a:blip r:embed="rId3"/>
          <a:stretch>
            <a:fillRect/>
          </a:stretch>
        </p:blipFill>
        <p:spPr>
          <a:xfrm rot="5400000">
            <a:off x="6699117" y="1767933"/>
            <a:ext cx="4010025" cy="781050"/>
          </a:xfrm>
          <a:prstGeom prst="rect">
            <a:avLst/>
          </a:prstGeom>
        </p:spPr>
      </p:pic>
    </p:spTree>
    <p:extLst>
      <p:ext uri="{BB962C8B-B14F-4D97-AF65-F5344CB8AC3E}">
        <p14:creationId xmlns:p14="http://schemas.microsoft.com/office/powerpoint/2010/main" val="306681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4689BB-89A1-459A-B6FD-59DADEC9E746}"/>
              </a:ext>
            </a:extLst>
          </p:cNvPr>
          <p:cNvPicPr>
            <a:picLocks noChangeAspect="1"/>
          </p:cNvPicPr>
          <p:nvPr/>
        </p:nvPicPr>
        <p:blipFill>
          <a:blip r:embed="rId2"/>
          <a:stretch>
            <a:fillRect/>
          </a:stretch>
        </p:blipFill>
        <p:spPr>
          <a:xfrm>
            <a:off x="245811" y="0"/>
            <a:ext cx="8652377" cy="5143500"/>
          </a:xfrm>
          <a:prstGeom prst="rect">
            <a:avLst/>
          </a:prstGeom>
        </p:spPr>
      </p:pic>
    </p:spTree>
    <p:extLst>
      <p:ext uri="{BB962C8B-B14F-4D97-AF65-F5344CB8AC3E}">
        <p14:creationId xmlns:p14="http://schemas.microsoft.com/office/powerpoint/2010/main" val="766019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303EC-E28C-478E-ADA9-CC005203F7B9}"/>
              </a:ext>
            </a:extLst>
          </p:cNvPr>
          <p:cNvPicPr>
            <a:picLocks noChangeAspect="1"/>
          </p:cNvPicPr>
          <p:nvPr/>
        </p:nvPicPr>
        <p:blipFill>
          <a:blip r:embed="rId2"/>
          <a:stretch>
            <a:fillRect/>
          </a:stretch>
        </p:blipFill>
        <p:spPr>
          <a:xfrm>
            <a:off x="2089101" y="0"/>
            <a:ext cx="4965798" cy="5143500"/>
          </a:xfrm>
          <a:prstGeom prst="rect">
            <a:avLst/>
          </a:prstGeom>
        </p:spPr>
      </p:pic>
    </p:spTree>
    <p:extLst>
      <p:ext uri="{BB962C8B-B14F-4D97-AF65-F5344CB8AC3E}">
        <p14:creationId xmlns:p14="http://schemas.microsoft.com/office/powerpoint/2010/main" val="117485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leans as venn diagram">
            <a:extLst>
              <a:ext uri="{FF2B5EF4-FFF2-40B4-BE49-F238E27FC236}">
                <a16:creationId xmlns:a16="http://schemas.microsoft.com/office/drawing/2014/main" id="{1CD16E03-ADFC-48D8-BCEA-ADE5051110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846367"/>
            <a:ext cx="8963025" cy="3450765"/>
          </a:xfrm>
          <a:prstGeom prst="rect">
            <a:avLst/>
          </a:prstGeom>
          <a:solidFill>
            <a:srgbClr val="FFFFFF"/>
          </a:solidFill>
        </p:spPr>
      </p:pic>
      <p:sp>
        <p:nvSpPr>
          <p:cNvPr id="2" name="TextBox 1">
            <a:extLst>
              <a:ext uri="{FF2B5EF4-FFF2-40B4-BE49-F238E27FC236}">
                <a16:creationId xmlns:a16="http://schemas.microsoft.com/office/drawing/2014/main" id="{62392DE2-B1DE-4A1E-986F-428E548CC80C}"/>
              </a:ext>
            </a:extLst>
          </p:cNvPr>
          <p:cNvSpPr txBox="1"/>
          <p:nvPr/>
        </p:nvSpPr>
        <p:spPr>
          <a:xfrm>
            <a:off x="228599" y="4476750"/>
            <a:ext cx="8824913" cy="307777"/>
          </a:xfrm>
          <a:prstGeom prst="rect">
            <a:avLst/>
          </a:prstGeom>
          <a:noFill/>
        </p:spPr>
        <p:txBody>
          <a:bodyPr wrap="square" rtlCol="0">
            <a:spAutoFit/>
          </a:bodyPr>
          <a:lstStyle/>
          <a:p>
            <a:r>
              <a:rPr lang="fr-CA" sz="1400" dirty="0" err="1"/>
              <a:t>From</a:t>
            </a:r>
            <a:r>
              <a:rPr lang="fr-CA" sz="1400" dirty="0"/>
              <a:t>: The Library of </a:t>
            </a:r>
            <a:r>
              <a:rPr lang="fr-CA" sz="1400" dirty="0" err="1"/>
              <a:t>Antiquity</a:t>
            </a:r>
            <a:r>
              <a:rPr lang="fr-CA" sz="1400" dirty="0"/>
              <a:t>, https://libraryofantiquity.wordpress.com/2016/10/07/forgotten-skills-boolean-searches/</a:t>
            </a:r>
            <a:endParaRPr lang="en-CA" sz="1400" dirty="0"/>
          </a:p>
        </p:txBody>
      </p:sp>
    </p:spTree>
    <p:extLst>
      <p:ext uri="{BB962C8B-B14F-4D97-AF65-F5344CB8AC3E}">
        <p14:creationId xmlns:p14="http://schemas.microsoft.com/office/powerpoint/2010/main" val="605273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841E4D-4195-4114-A5A0-42B913F7A2C6}"/>
              </a:ext>
            </a:extLst>
          </p:cNvPr>
          <p:cNvPicPr>
            <a:picLocks noChangeAspect="1"/>
          </p:cNvPicPr>
          <p:nvPr/>
        </p:nvPicPr>
        <p:blipFill>
          <a:blip r:embed="rId2"/>
          <a:stretch>
            <a:fillRect/>
          </a:stretch>
        </p:blipFill>
        <p:spPr>
          <a:xfrm>
            <a:off x="2264486" y="0"/>
            <a:ext cx="4615027" cy="5143500"/>
          </a:xfrm>
          <a:prstGeom prst="rect">
            <a:avLst/>
          </a:prstGeom>
        </p:spPr>
      </p:pic>
    </p:spTree>
    <p:extLst>
      <p:ext uri="{BB962C8B-B14F-4D97-AF65-F5344CB8AC3E}">
        <p14:creationId xmlns:p14="http://schemas.microsoft.com/office/powerpoint/2010/main" val="526128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6481-FB14-4F40-B125-E17A88B3E702}"/>
              </a:ext>
            </a:extLst>
          </p:cNvPr>
          <p:cNvSpPr>
            <a:spLocks noGrp="1"/>
          </p:cNvSpPr>
          <p:nvPr>
            <p:ph type="title"/>
          </p:nvPr>
        </p:nvSpPr>
        <p:spPr>
          <a:xfrm>
            <a:off x="685800" y="1504950"/>
            <a:ext cx="7772400" cy="857250"/>
          </a:xfrm>
        </p:spPr>
        <p:txBody>
          <a:bodyPr/>
          <a:lstStyle/>
          <a:p>
            <a:r>
              <a:rPr lang="fr-CA" dirty="0"/>
              <a:t>JSTOR</a:t>
            </a:r>
            <a:endParaRPr lang="en-CA" dirty="0"/>
          </a:p>
        </p:txBody>
      </p:sp>
      <p:pic>
        <p:nvPicPr>
          <p:cNvPr id="4" name="Picture 3">
            <a:extLst>
              <a:ext uri="{FF2B5EF4-FFF2-40B4-BE49-F238E27FC236}">
                <a16:creationId xmlns:a16="http://schemas.microsoft.com/office/drawing/2014/main" id="{6170B463-76D9-41D5-825A-7321994EAC16}"/>
              </a:ext>
            </a:extLst>
          </p:cNvPr>
          <p:cNvPicPr>
            <a:picLocks noChangeAspect="1"/>
          </p:cNvPicPr>
          <p:nvPr/>
        </p:nvPicPr>
        <p:blipFill>
          <a:blip r:embed="rId2"/>
          <a:stretch>
            <a:fillRect/>
          </a:stretch>
        </p:blipFill>
        <p:spPr>
          <a:xfrm>
            <a:off x="6096000" y="2603500"/>
            <a:ext cx="781050" cy="1085850"/>
          </a:xfrm>
          <a:prstGeom prst="rect">
            <a:avLst/>
          </a:prstGeom>
        </p:spPr>
      </p:pic>
    </p:spTree>
    <p:extLst>
      <p:ext uri="{BB962C8B-B14F-4D97-AF65-F5344CB8AC3E}">
        <p14:creationId xmlns:p14="http://schemas.microsoft.com/office/powerpoint/2010/main" val="4116143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4D962-964C-4197-867B-54B7026BFF3B}"/>
              </a:ext>
            </a:extLst>
          </p:cNvPr>
          <p:cNvPicPr>
            <a:picLocks noChangeAspect="1"/>
          </p:cNvPicPr>
          <p:nvPr/>
        </p:nvPicPr>
        <p:blipFill>
          <a:blip r:embed="rId2"/>
          <a:stretch>
            <a:fillRect/>
          </a:stretch>
        </p:blipFill>
        <p:spPr>
          <a:xfrm>
            <a:off x="2670663" y="0"/>
            <a:ext cx="3802673" cy="5143500"/>
          </a:xfrm>
          <a:prstGeom prst="rect">
            <a:avLst/>
          </a:prstGeom>
        </p:spPr>
      </p:pic>
      <p:pic>
        <p:nvPicPr>
          <p:cNvPr id="3" name="Picture 2">
            <a:extLst>
              <a:ext uri="{FF2B5EF4-FFF2-40B4-BE49-F238E27FC236}">
                <a16:creationId xmlns:a16="http://schemas.microsoft.com/office/drawing/2014/main" id="{63C8A3B4-9E8C-4702-B327-353AAD7B87BB}"/>
              </a:ext>
            </a:extLst>
          </p:cNvPr>
          <p:cNvPicPr>
            <a:picLocks noChangeAspect="1"/>
          </p:cNvPicPr>
          <p:nvPr/>
        </p:nvPicPr>
        <p:blipFill>
          <a:blip r:embed="rId3"/>
          <a:stretch>
            <a:fillRect/>
          </a:stretch>
        </p:blipFill>
        <p:spPr>
          <a:xfrm>
            <a:off x="533400" y="1200150"/>
            <a:ext cx="781050" cy="1085850"/>
          </a:xfrm>
          <a:prstGeom prst="rect">
            <a:avLst/>
          </a:prstGeom>
        </p:spPr>
      </p:pic>
    </p:spTree>
    <p:extLst>
      <p:ext uri="{BB962C8B-B14F-4D97-AF65-F5344CB8AC3E}">
        <p14:creationId xmlns:p14="http://schemas.microsoft.com/office/powerpoint/2010/main" val="3936163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A4B95-C158-4050-88A6-E00E27BADDEA}"/>
              </a:ext>
            </a:extLst>
          </p:cNvPr>
          <p:cNvPicPr>
            <a:picLocks noChangeAspect="1"/>
          </p:cNvPicPr>
          <p:nvPr/>
        </p:nvPicPr>
        <p:blipFill>
          <a:blip r:embed="rId2"/>
          <a:stretch>
            <a:fillRect/>
          </a:stretch>
        </p:blipFill>
        <p:spPr>
          <a:xfrm>
            <a:off x="609600" y="-95250"/>
            <a:ext cx="5836626" cy="5143500"/>
          </a:xfrm>
          <a:prstGeom prst="rect">
            <a:avLst/>
          </a:prstGeom>
        </p:spPr>
      </p:pic>
    </p:spTree>
    <p:extLst>
      <p:ext uri="{BB962C8B-B14F-4D97-AF65-F5344CB8AC3E}">
        <p14:creationId xmlns:p14="http://schemas.microsoft.com/office/powerpoint/2010/main" val="1505472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5872B9-2D32-4B31-98F8-FBCF2A87EE82}"/>
              </a:ext>
            </a:extLst>
          </p:cNvPr>
          <p:cNvPicPr>
            <a:picLocks noChangeAspect="1"/>
          </p:cNvPicPr>
          <p:nvPr/>
        </p:nvPicPr>
        <p:blipFill>
          <a:blip r:embed="rId2"/>
          <a:stretch>
            <a:fillRect/>
          </a:stretch>
        </p:blipFill>
        <p:spPr>
          <a:xfrm>
            <a:off x="1565031" y="0"/>
            <a:ext cx="6013938" cy="5143500"/>
          </a:xfrm>
          <a:prstGeom prst="rect">
            <a:avLst/>
          </a:prstGeom>
        </p:spPr>
      </p:pic>
    </p:spTree>
    <p:extLst>
      <p:ext uri="{BB962C8B-B14F-4D97-AF65-F5344CB8AC3E}">
        <p14:creationId xmlns:p14="http://schemas.microsoft.com/office/powerpoint/2010/main" val="1542584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E03CB7-F020-4693-A0ED-DD747AEBC586}"/>
              </a:ext>
            </a:extLst>
          </p:cNvPr>
          <p:cNvPicPr>
            <a:picLocks noChangeAspect="1"/>
          </p:cNvPicPr>
          <p:nvPr/>
        </p:nvPicPr>
        <p:blipFill>
          <a:blip r:embed="rId2"/>
          <a:stretch>
            <a:fillRect/>
          </a:stretch>
        </p:blipFill>
        <p:spPr>
          <a:xfrm>
            <a:off x="76200" y="209550"/>
            <a:ext cx="9144000" cy="4416862"/>
          </a:xfrm>
          <a:prstGeom prst="rect">
            <a:avLst/>
          </a:prstGeom>
        </p:spPr>
      </p:pic>
    </p:spTree>
    <p:extLst>
      <p:ext uri="{BB962C8B-B14F-4D97-AF65-F5344CB8AC3E}">
        <p14:creationId xmlns:p14="http://schemas.microsoft.com/office/powerpoint/2010/main" val="795001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2E37-2900-43A3-99F1-2B6B1C5D2E7B}"/>
              </a:ext>
            </a:extLst>
          </p:cNvPr>
          <p:cNvSpPr>
            <a:spLocks noGrp="1"/>
          </p:cNvSpPr>
          <p:nvPr>
            <p:ph type="title"/>
          </p:nvPr>
        </p:nvSpPr>
        <p:spPr>
          <a:xfrm>
            <a:off x="533400" y="1714500"/>
            <a:ext cx="7772400" cy="857250"/>
          </a:xfrm>
        </p:spPr>
        <p:txBody>
          <a:bodyPr/>
          <a:lstStyle/>
          <a:p>
            <a:r>
              <a:rPr lang="fr-CA" dirty="0"/>
              <a:t>Academic </a:t>
            </a:r>
            <a:r>
              <a:rPr lang="fr-CA" dirty="0" err="1"/>
              <a:t>Search</a:t>
            </a:r>
            <a:r>
              <a:rPr lang="fr-CA" dirty="0"/>
              <a:t> Complete</a:t>
            </a:r>
            <a:endParaRPr lang="en-CA" dirty="0"/>
          </a:p>
        </p:txBody>
      </p:sp>
    </p:spTree>
    <p:extLst>
      <p:ext uri="{BB962C8B-B14F-4D97-AF65-F5344CB8AC3E}">
        <p14:creationId xmlns:p14="http://schemas.microsoft.com/office/powerpoint/2010/main" val="597205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222D1-4556-4896-B8DF-B3C9B867756A}"/>
              </a:ext>
            </a:extLst>
          </p:cNvPr>
          <p:cNvPicPr>
            <a:picLocks noChangeAspect="1"/>
          </p:cNvPicPr>
          <p:nvPr/>
        </p:nvPicPr>
        <p:blipFill>
          <a:blip r:embed="rId2"/>
          <a:stretch>
            <a:fillRect/>
          </a:stretch>
        </p:blipFill>
        <p:spPr>
          <a:xfrm>
            <a:off x="1103766" y="0"/>
            <a:ext cx="6936467" cy="5143500"/>
          </a:xfrm>
          <a:prstGeom prst="rect">
            <a:avLst/>
          </a:prstGeom>
        </p:spPr>
      </p:pic>
      <p:pic>
        <p:nvPicPr>
          <p:cNvPr id="3" name="Graphic 2" descr="Magnifying glass">
            <a:extLst>
              <a:ext uri="{FF2B5EF4-FFF2-40B4-BE49-F238E27FC236}">
                <a16:creationId xmlns:a16="http://schemas.microsoft.com/office/drawing/2014/main" id="{FE54A250-3AEC-4BA6-886F-9E40EFBF60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195106">
            <a:off x="939305" y="2574363"/>
            <a:ext cx="381000" cy="381000"/>
          </a:xfrm>
          <a:prstGeom prst="rect">
            <a:avLst/>
          </a:prstGeom>
        </p:spPr>
      </p:pic>
      <p:pic>
        <p:nvPicPr>
          <p:cNvPr id="4" name="Graphic 3" descr="Magnifying glass">
            <a:extLst>
              <a:ext uri="{FF2B5EF4-FFF2-40B4-BE49-F238E27FC236}">
                <a16:creationId xmlns:a16="http://schemas.microsoft.com/office/drawing/2014/main" id="{875F5153-1E9C-4436-98E6-A2709206C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8901" y="2803459"/>
            <a:ext cx="381000" cy="381000"/>
          </a:xfrm>
          <a:prstGeom prst="rect">
            <a:avLst/>
          </a:prstGeom>
        </p:spPr>
      </p:pic>
      <p:sp>
        <p:nvSpPr>
          <p:cNvPr id="5" name="Oval 4">
            <a:extLst>
              <a:ext uri="{FF2B5EF4-FFF2-40B4-BE49-F238E27FC236}">
                <a16:creationId xmlns:a16="http://schemas.microsoft.com/office/drawing/2014/main" id="{4882787F-BDB3-43F1-9D97-88AE754CD7AD}"/>
              </a:ext>
            </a:extLst>
          </p:cNvPr>
          <p:cNvSpPr/>
          <p:nvPr/>
        </p:nvSpPr>
        <p:spPr bwMode="auto">
          <a:xfrm>
            <a:off x="2209801" y="1581150"/>
            <a:ext cx="762000" cy="228600"/>
          </a:xfrm>
          <a:prstGeom prst="ellipse">
            <a:avLst/>
          </a:prstGeom>
          <a:no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6" name="Oval 5">
            <a:extLst>
              <a:ext uri="{FF2B5EF4-FFF2-40B4-BE49-F238E27FC236}">
                <a16:creationId xmlns:a16="http://schemas.microsoft.com/office/drawing/2014/main" id="{33FC34F4-0CDF-4B1E-B3E9-3BC87D7DF4FB}"/>
              </a:ext>
            </a:extLst>
          </p:cNvPr>
          <p:cNvSpPr/>
          <p:nvPr/>
        </p:nvSpPr>
        <p:spPr bwMode="auto">
          <a:xfrm>
            <a:off x="2286000" y="3070159"/>
            <a:ext cx="762000" cy="228600"/>
          </a:xfrm>
          <a:prstGeom prst="ellipse">
            <a:avLst/>
          </a:prstGeom>
          <a:no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1102213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73B1C4-96A2-4999-8FD4-E5E758181FAE}"/>
              </a:ext>
            </a:extLst>
          </p:cNvPr>
          <p:cNvPicPr>
            <a:picLocks noChangeAspect="1"/>
          </p:cNvPicPr>
          <p:nvPr/>
        </p:nvPicPr>
        <p:blipFill>
          <a:blip r:embed="rId2"/>
          <a:stretch>
            <a:fillRect/>
          </a:stretch>
        </p:blipFill>
        <p:spPr>
          <a:xfrm>
            <a:off x="0" y="209550"/>
            <a:ext cx="9144000" cy="4494202"/>
          </a:xfrm>
          <a:prstGeom prst="rect">
            <a:avLst/>
          </a:prstGeom>
        </p:spPr>
      </p:pic>
      <p:sp>
        <p:nvSpPr>
          <p:cNvPr id="3" name="Rectangle: Rounded Corners 2">
            <a:extLst>
              <a:ext uri="{FF2B5EF4-FFF2-40B4-BE49-F238E27FC236}">
                <a16:creationId xmlns:a16="http://schemas.microsoft.com/office/drawing/2014/main" id="{81BD9F3A-9DA5-44D5-B02E-E0604C2918C3}"/>
              </a:ext>
            </a:extLst>
          </p:cNvPr>
          <p:cNvSpPr/>
          <p:nvPr/>
        </p:nvSpPr>
        <p:spPr bwMode="auto">
          <a:xfrm>
            <a:off x="762000" y="1200150"/>
            <a:ext cx="5334000" cy="3352800"/>
          </a:xfrm>
          <a:prstGeom prst="round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4" name="Rectangle: Rounded Corners 3">
            <a:extLst>
              <a:ext uri="{FF2B5EF4-FFF2-40B4-BE49-F238E27FC236}">
                <a16:creationId xmlns:a16="http://schemas.microsoft.com/office/drawing/2014/main" id="{D426CFB5-6B91-4DB5-A956-3B7F127E71CA}"/>
              </a:ext>
            </a:extLst>
          </p:cNvPr>
          <p:cNvSpPr/>
          <p:nvPr/>
        </p:nvSpPr>
        <p:spPr bwMode="auto">
          <a:xfrm>
            <a:off x="0" y="1200150"/>
            <a:ext cx="609600" cy="1143000"/>
          </a:xfrm>
          <a:prstGeom prst="round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5" name="Rectangle: Rounded Corners 4">
            <a:extLst>
              <a:ext uri="{FF2B5EF4-FFF2-40B4-BE49-F238E27FC236}">
                <a16:creationId xmlns:a16="http://schemas.microsoft.com/office/drawing/2014/main" id="{03BA50C9-8E9B-43FA-AD6F-0588BA316ADD}"/>
              </a:ext>
            </a:extLst>
          </p:cNvPr>
          <p:cNvSpPr/>
          <p:nvPr/>
        </p:nvSpPr>
        <p:spPr bwMode="auto">
          <a:xfrm>
            <a:off x="8534400" y="1047750"/>
            <a:ext cx="609600" cy="1981200"/>
          </a:xfrm>
          <a:prstGeom prst="round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801671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4A5299-1176-4AA0-B609-28D1DE94E11A}"/>
              </a:ext>
            </a:extLst>
          </p:cNvPr>
          <p:cNvPicPr>
            <a:picLocks noChangeAspect="1"/>
          </p:cNvPicPr>
          <p:nvPr/>
        </p:nvPicPr>
        <p:blipFill>
          <a:blip r:embed="rId2"/>
          <a:stretch>
            <a:fillRect/>
          </a:stretch>
        </p:blipFill>
        <p:spPr>
          <a:xfrm>
            <a:off x="2133600" y="0"/>
            <a:ext cx="4800600" cy="5143500"/>
          </a:xfrm>
          <a:prstGeom prst="rect">
            <a:avLst/>
          </a:prstGeom>
        </p:spPr>
      </p:pic>
      <p:sp>
        <p:nvSpPr>
          <p:cNvPr id="3" name="Rectangle: Rounded Corners 2">
            <a:extLst>
              <a:ext uri="{FF2B5EF4-FFF2-40B4-BE49-F238E27FC236}">
                <a16:creationId xmlns:a16="http://schemas.microsoft.com/office/drawing/2014/main" id="{E3C07B94-601E-4FF1-8E45-683B40515AE7}"/>
              </a:ext>
            </a:extLst>
          </p:cNvPr>
          <p:cNvSpPr/>
          <p:nvPr/>
        </p:nvSpPr>
        <p:spPr bwMode="auto">
          <a:xfrm>
            <a:off x="2133600" y="542925"/>
            <a:ext cx="457200" cy="2362200"/>
          </a:xfrm>
          <a:prstGeom prst="roundRect">
            <a:avLst/>
          </a:prstGeom>
          <a:noFill/>
          <a:ln w="254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4" name="TextBox 3">
            <a:extLst>
              <a:ext uri="{FF2B5EF4-FFF2-40B4-BE49-F238E27FC236}">
                <a16:creationId xmlns:a16="http://schemas.microsoft.com/office/drawing/2014/main" id="{DE2F118C-28EA-454B-82F1-1B240D72C459}"/>
              </a:ext>
            </a:extLst>
          </p:cNvPr>
          <p:cNvSpPr txBox="1"/>
          <p:nvPr/>
        </p:nvSpPr>
        <p:spPr>
          <a:xfrm>
            <a:off x="381000" y="1352550"/>
            <a:ext cx="1447800" cy="830997"/>
          </a:xfrm>
          <a:prstGeom prst="rect">
            <a:avLst/>
          </a:prstGeom>
          <a:noFill/>
        </p:spPr>
        <p:txBody>
          <a:bodyPr wrap="square" rtlCol="0">
            <a:spAutoFit/>
          </a:bodyPr>
          <a:lstStyle/>
          <a:p>
            <a:r>
              <a:rPr lang="en-US" dirty="0">
                <a:latin typeface="Arial" panose="020B0604020202020204" pitchFamily="34" charset="0"/>
                <a:ea typeface="STXihei" panose="020B0503020204020204" pitchFamily="2" charset="-122"/>
                <a:cs typeface="Arial" panose="020B0604020202020204" pitchFamily="34" charset="0"/>
              </a:rPr>
              <a:t>Link resolver</a:t>
            </a:r>
            <a:endParaRPr lang="en-CA" dirty="0">
              <a:latin typeface="Arial" panose="020B0604020202020204" pitchFamily="34" charset="0"/>
              <a:ea typeface="STXihei" panose="020B0503020204020204" pitchFamily="2" charset="-122"/>
              <a:cs typeface="Arial" panose="020B0604020202020204" pitchFamily="34" charset="0"/>
            </a:endParaRPr>
          </a:p>
        </p:txBody>
      </p:sp>
    </p:spTree>
    <p:extLst>
      <p:ext uri="{BB962C8B-B14F-4D97-AF65-F5344CB8AC3E}">
        <p14:creationId xmlns:p14="http://schemas.microsoft.com/office/powerpoint/2010/main" val="383255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432C-81FC-4403-B580-72C6F95F5AB1}"/>
              </a:ext>
            </a:extLst>
          </p:cNvPr>
          <p:cNvSpPr>
            <a:spLocks noGrp="1"/>
          </p:cNvSpPr>
          <p:nvPr>
            <p:ph type="title"/>
          </p:nvPr>
        </p:nvSpPr>
        <p:spPr/>
        <p:txBody>
          <a:bodyPr/>
          <a:lstStyle/>
          <a:p>
            <a:r>
              <a:rPr lang="en-CA" dirty="0"/>
              <a:t>Other search operators</a:t>
            </a:r>
          </a:p>
        </p:txBody>
      </p:sp>
      <p:sp>
        <p:nvSpPr>
          <p:cNvPr id="3" name="Content Placeholder 2">
            <a:extLst>
              <a:ext uri="{FF2B5EF4-FFF2-40B4-BE49-F238E27FC236}">
                <a16:creationId xmlns:a16="http://schemas.microsoft.com/office/drawing/2014/main" id="{5B7AA22F-0B92-427B-80F5-94C73A0D3141}"/>
              </a:ext>
            </a:extLst>
          </p:cNvPr>
          <p:cNvSpPr>
            <a:spLocks noGrp="1"/>
          </p:cNvSpPr>
          <p:nvPr>
            <p:ph idx="1"/>
          </p:nvPr>
        </p:nvSpPr>
        <p:spPr/>
        <p:txBody>
          <a:bodyPr/>
          <a:lstStyle/>
          <a:p>
            <a:pPr marL="320040" lvl="1" indent="-320040">
              <a:spcBef>
                <a:spcPts val="700"/>
              </a:spcBef>
              <a:buClr>
                <a:schemeClr val="accent2"/>
              </a:buClr>
              <a:buSzPct val="60000"/>
              <a:buFont typeface="Wingdings"/>
              <a:buChar char=""/>
            </a:pPr>
            <a:r>
              <a:rPr lang="fr-CA" altLang="en-US" sz="2000" dirty="0" err="1">
                <a:ea typeface="ＭＳ Ｐゴシック" panose="020B0600070205080204" pitchFamily="34" charset="-128"/>
              </a:rPr>
              <a:t>Searching</a:t>
            </a:r>
            <a:r>
              <a:rPr lang="fr-CA" altLang="en-US" sz="2000" dirty="0">
                <a:ea typeface="ＭＳ Ｐゴシック" panose="020B0600070205080204" pitchFamily="34" charset="-128"/>
              </a:rPr>
              <a:t> for an exact phrase (</a:t>
            </a:r>
            <a:r>
              <a:rPr lang="fr-CA" altLang="en-US" sz="2000" i="1" dirty="0">
                <a:ea typeface="ＭＳ Ｐゴシック" panose="020B0600070205080204" pitchFamily="34" charset="-128"/>
              </a:rPr>
              <a:t>phrase </a:t>
            </a:r>
            <a:r>
              <a:rPr lang="fr-CA" altLang="en-US" sz="2000" i="1" dirty="0" err="1">
                <a:ea typeface="ＭＳ Ｐゴシック" panose="020B0600070205080204" pitchFamily="34" charset="-128"/>
              </a:rPr>
              <a:t>searching</a:t>
            </a:r>
            <a:r>
              <a:rPr lang="fr-CA" altLang="en-US" sz="2000" dirty="0">
                <a:ea typeface="ＭＳ Ｐゴシック" panose="020B0600070205080204" pitchFamily="34" charset="-128"/>
              </a:rPr>
              <a:t>): </a:t>
            </a:r>
            <a:br>
              <a:rPr lang="fr-CA" altLang="en-US" sz="2000" dirty="0">
                <a:ea typeface="ＭＳ Ｐゴシック" panose="020B0600070205080204" pitchFamily="34" charset="-128"/>
              </a:rPr>
            </a:br>
            <a:r>
              <a:rPr lang="fr-CA" altLang="en-US" sz="2000" dirty="0">
                <a:ea typeface="ＭＳ Ｐゴシック" panose="020B0600070205080204" pitchFamily="34" charset="-128"/>
              </a:rPr>
              <a:t>Quotation marks: </a:t>
            </a:r>
            <a:r>
              <a:rPr lang="en-CA" altLang="en-US" sz="2000" dirty="0">
                <a:ea typeface="ＭＳ Ｐゴシック" panose="020B0600070205080204" pitchFamily="34" charset="-128"/>
              </a:rPr>
              <a:t>“   ”, looks for adjacent words</a:t>
            </a:r>
            <a:endParaRPr lang="fr-CA" altLang="en-US" sz="2000" dirty="0">
              <a:ea typeface="ＭＳ Ｐゴシック" panose="020B0600070205080204" pitchFamily="34" charset="-128"/>
            </a:endParaRPr>
          </a:p>
          <a:p>
            <a:pPr lvl="1"/>
            <a:r>
              <a:rPr lang="en-CA" altLang="en-US" sz="2000" dirty="0">
                <a:solidFill>
                  <a:schemeClr val="tx2"/>
                </a:solidFill>
                <a:ea typeface="ＭＳ Ｐゴシック" panose="020B0600070205080204" pitchFamily="34" charset="-128"/>
              </a:rPr>
              <a:t>“Roman Empire”, “service desk”</a:t>
            </a:r>
          </a:p>
          <a:p>
            <a:endParaRPr lang="en-CA" altLang="en-US" sz="2000" dirty="0">
              <a:ea typeface="ＭＳ Ｐゴシック" panose="020B0600070205080204" pitchFamily="34" charset="-128"/>
            </a:endParaRPr>
          </a:p>
          <a:p>
            <a:pPr marL="320040" lvl="1" indent="-320040">
              <a:spcBef>
                <a:spcPts val="700"/>
              </a:spcBef>
              <a:buClr>
                <a:schemeClr val="accent2"/>
              </a:buClr>
              <a:buSzPct val="60000"/>
              <a:buFont typeface="Wingdings"/>
              <a:buChar char=""/>
            </a:pPr>
            <a:r>
              <a:rPr lang="en-CA" altLang="en-US" sz="2000" dirty="0">
                <a:ea typeface="ＭＳ Ｐゴシック" panose="020B0600070205080204" pitchFamily="34" charset="-128"/>
              </a:rPr>
              <a:t>Truncation: * </a:t>
            </a:r>
          </a:p>
          <a:p>
            <a:pPr lvl="1"/>
            <a:r>
              <a:rPr lang="en-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ions</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are</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ious</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ieux</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ieuse</a:t>
            </a:r>
          </a:p>
          <a:p>
            <a:endParaRPr lang="en-CA" sz="1200" dirty="0"/>
          </a:p>
        </p:txBody>
      </p:sp>
    </p:spTree>
    <p:extLst>
      <p:ext uri="{BB962C8B-B14F-4D97-AF65-F5344CB8AC3E}">
        <p14:creationId xmlns:p14="http://schemas.microsoft.com/office/powerpoint/2010/main" val="975376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7925-D787-4189-B1C6-BA7F678AC448}"/>
              </a:ext>
            </a:extLst>
          </p:cNvPr>
          <p:cNvSpPr>
            <a:spLocks noGrp="1"/>
          </p:cNvSpPr>
          <p:nvPr>
            <p:ph type="title"/>
          </p:nvPr>
        </p:nvSpPr>
        <p:spPr>
          <a:xfrm>
            <a:off x="457200" y="1657350"/>
            <a:ext cx="7772400" cy="857250"/>
          </a:xfrm>
        </p:spPr>
        <p:txBody>
          <a:bodyPr/>
          <a:lstStyle/>
          <a:p>
            <a:r>
              <a:rPr lang="en-CA" dirty="0"/>
              <a:t>Quiz</a:t>
            </a:r>
            <a:br>
              <a:rPr lang="en-CA" dirty="0"/>
            </a:br>
            <a:endParaRPr lang="en-CA" dirty="0"/>
          </a:p>
        </p:txBody>
      </p:sp>
    </p:spTree>
    <p:extLst>
      <p:ext uri="{BB962C8B-B14F-4D97-AF65-F5344CB8AC3E}">
        <p14:creationId xmlns:p14="http://schemas.microsoft.com/office/powerpoint/2010/main" val="1544068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0" y="590550"/>
            <a:ext cx="5109027" cy="3721253"/>
          </a:xfrm>
          <a:prstGeom prst="rect">
            <a:avLst/>
          </a:prstGeom>
        </p:spPr>
      </p:pic>
    </p:spTree>
    <p:extLst>
      <p:ext uri="{BB962C8B-B14F-4D97-AF65-F5344CB8AC3E}">
        <p14:creationId xmlns:p14="http://schemas.microsoft.com/office/powerpoint/2010/main" val="3905804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2E542-4213-4784-9EA7-45FB527CBC80}"/>
              </a:ext>
            </a:extLst>
          </p:cNvPr>
          <p:cNvPicPr>
            <a:picLocks noChangeAspect="1"/>
          </p:cNvPicPr>
          <p:nvPr/>
        </p:nvPicPr>
        <p:blipFill>
          <a:blip r:embed="rId2"/>
          <a:stretch>
            <a:fillRect/>
          </a:stretch>
        </p:blipFill>
        <p:spPr>
          <a:xfrm>
            <a:off x="990600" y="895350"/>
            <a:ext cx="5715000" cy="1581150"/>
          </a:xfrm>
          <a:prstGeom prst="rect">
            <a:avLst/>
          </a:prstGeom>
        </p:spPr>
      </p:pic>
      <p:pic>
        <p:nvPicPr>
          <p:cNvPr id="4" name="Picture 3">
            <a:extLst>
              <a:ext uri="{FF2B5EF4-FFF2-40B4-BE49-F238E27FC236}">
                <a16:creationId xmlns:a16="http://schemas.microsoft.com/office/drawing/2014/main" id="{9C88233F-46F0-4A6C-8D60-1C9D899358AA}"/>
              </a:ext>
            </a:extLst>
          </p:cNvPr>
          <p:cNvPicPr>
            <a:picLocks noChangeAspect="1"/>
          </p:cNvPicPr>
          <p:nvPr/>
        </p:nvPicPr>
        <p:blipFill>
          <a:blip r:embed="rId3"/>
          <a:stretch>
            <a:fillRect/>
          </a:stretch>
        </p:blipFill>
        <p:spPr>
          <a:xfrm>
            <a:off x="5105400" y="3105150"/>
            <a:ext cx="2514600" cy="457200"/>
          </a:xfrm>
          <a:prstGeom prst="rect">
            <a:avLst/>
          </a:prstGeom>
        </p:spPr>
      </p:pic>
    </p:spTree>
    <p:extLst>
      <p:ext uri="{BB962C8B-B14F-4D97-AF65-F5344CB8AC3E}">
        <p14:creationId xmlns:p14="http://schemas.microsoft.com/office/powerpoint/2010/main" val="220974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04950"/>
            <a:ext cx="7772400" cy="857250"/>
          </a:xfrm>
        </p:spPr>
        <p:txBody>
          <a:bodyPr/>
          <a:lstStyle/>
          <a:p>
            <a:pPr algn="ctr"/>
            <a:r>
              <a:rPr lang="fr-CA" dirty="0" err="1"/>
              <a:t>Thank</a:t>
            </a:r>
            <a:r>
              <a:rPr lang="fr-CA" dirty="0"/>
              <a:t> </a:t>
            </a:r>
            <a:r>
              <a:rPr lang="fr-CA" dirty="0" err="1"/>
              <a:t>you</a:t>
            </a:r>
            <a:r>
              <a:rPr lang="fr-CA" dirty="0"/>
              <a:t> for </a:t>
            </a:r>
            <a:r>
              <a:rPr lang="fr-CA" dirty="0" err="1"/>
              <a:t>your</a:t>
            </a:r>
            <a:r>
              <a:rPr lang="fr-CA" dirty="0"/>
              <a:t> participation! </a:t>
            </a:r>
            <a:endParaRPr lang="en-CA" dirty="0"/>
          </a:p>
        </p:txBody>
      </p:sp>
      <p:sp>
        <p:nvSpPr>
          <p:cNvPr id="3" name="Content Placeholder 2"/>
          <p:cNvSpPr>
            <a:spLocks noGrp="1"/>
          </p:cNvSpPr>
          <p:nvPr>
            <p:ph idx="1"/>
          </p:nvPr>
        </p:nvSpPr>
        <p:spPr>
          <a:xfrm>
            <a:off x="685800" y="3257550"/>
            <a:ext cx="7772400" cy="1143000"/>
          </a:xfrm>
        </p:spPr>
        <p:txBody>
          <a:bodyPr/>
          <a:lstStyle/>
          <a:p>
            <a:pPr marL="0" indent="0">
              <a:buNone/>
            </a:pPr>
            <a:r>
              <a:rPr lang="fr-CA" dirty="0" err="1"/>
              <a:t>Éthel</a:t>
            </a:r>
            <a:r>
              <a:rPr lang="fr-CA" dirty="0"/>
              <a:t> Gamache</a:t>
            </a:r>
          </a:p>
          <a:p>
            <a:pPr marL="0" indent="0">
              <a:buNone/>
            </a:pPr>
            <a:r>
              <a:rPr lang="fr-CA" dirty="0"/>
              <a:t>ethel.gamache@concordia.ca</a:t>
            </a:r>
            <a:endParaRPr lang="en-CA" dirty="0"/>
          </a:p>
        </p:txBody>
      </p:sp>
    </p:spTree>
    <p:extLst>
      <p:ext uri="{BB962C8B-B14F-4D97-AF65-F5344CB8AC3E}">
        <p14:creationId xmlns:p14="http://schemas.microsoft.com/office/powerpoint/2010/main" val="3707749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35B5-C213-4AA4-928C-DEFDA853C8E3}"/>
              </a:ext>
            </a:extLst>
          </p:cNvPr>
          <p:cNvSpPr>
            <a:spLocks noGrp="1"/>
          </p:cNvSpPr>
          <p:nvPr>
            <p:ph type="title"/>
          </p:nvPr>
        </p:nvSpPr>
        <p:spPr>
          <a:xfrm>
            <a:off x="685800" y="1885950"/>
            <a:ext cx="7772400" cy="857250"/>
          </a:xfrm>
        </p:spPr>
        <p:txBody>
          <a:bodyPr/>
          <a:lstStyle/>
          <a:p>
            <a:r>
              <a:rPr lang="en-CA" dirty="0"/>
              <a:t>How to choose a research topic</a:t>
            </a:r>
            <a:br>
              <a:rPr lang="en-CA" dirty="0"/>
            </a:br>
            <a:endParaRPr lang="en-CA" dirty="0"/>
          </a:p>
        </p:txBody>
      </p:sp>
    </p:spTree>
    <p:extLst>
      <p:ext uri="{BB962C8B-B14F-4D97-AF65-F5344CB8AC3E}">
        <p14:creationId xmlns:p14="http://schemas.microsoft.com/office/powerpoint/2010/main" val="202895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96B1-9A8F-4079-BAB5-8F15FF7BF5DB}"/>
              </a:ext>
            </a:extLst>
          </p:cNvPr>
          <p:cNvSpPr>
            <a:spLocks noGrp="1"/>
          </p:cNvSpPr>
          <p:nvPr>
            <p:ph type="title"/>
          </p:nvPr>
        </p:nvSpPr>
        <p:spPr/>
        <p:txBody>
          <a:bodyPr/>
          <a:lstStyle/>
          <a:p>
            <a:r>
              <a:rPr lang="fr-CA" dirty="0" err="1"/>
              <a:t>It’s</a:t>
            </a:r>
            <a:r>
              <a:rPr lang="fr-CA" dirty="0"/>
              <a:t> a process</a:t>
            </a:r>
            <a:endParaRPr lang="en-CA" dirty="0"/>
          </a:p>
        </p:txBody>
      </p:sp>
      <p:sp>
        <p:nvSpPr>
          <p:cNvPr id="3" name="Content Placeholder 2">
            <a:extLst>
              <a:ext uri="{FF2B5EF4-FFF2-40B4-BE49-F238E27FC236}">
                <a16:creationId xmlns:a16="http://schemas.microsoft.com/office/drawing/2014/main" id="{DA0E74EA-1BA1-4B17-AED6-84457DD51719}"/>
              </a:ext>
            </a:extLst>
          </p:cNvPr>
          <p:cNvSpPr>
            <a:spLocks noGrp="1"/>
          </p:cNvSpPr>
          <p:nvPr>
            <p:ph idx="1"/>
          </p:nvPr>
        </p:nvSpPr>
        <p:spPr/>
        <p:txBody>
          <a:bodyPr/>
          <a:lstStyle/>
          <a:p>
            <a:r>
              <a:rPr lang="fr-CA" dirty="0" err="1"/>
              <a:t>Choosing</a:t>
            </a:r>
            <a:r>
              <a:rPr lang="fr-CA" dirty="0"/>
              <a:t> a </a:t>
            </a:r>
            <a:r>
              <a:rPr lang="fr-CA" dirty="0" err="1"/>
              <a:t>research</a:t>
            </a:r>
            <a:r>
              <a:rPr lang="fr-CA" dirty="0"/>
              <a:t> topic </a:t>
            </a:r>
            <a:r>
              <a:rPr lang="fr-CA" dirty="0" err="1"/>
              <a:t>is</a:t>
            </a:r>
            <a:r>
              <a:rPr lang="fr-CA" dirty="0"/>
              <a:t> </a:t>
            </a:r>
            <a:r>
              <a:rPr lang="fr-CA" dirty="0" err="1"/>
              <a:t>research</a:t>
            </a:r>
            <a:r>
              <a:rPr lang="fr-CA" dirty="0"/>
              <a:t>.</a:t>
            </a:r>
          </a:p>
          <a:p>
            <a:r>
              <a:rPr lang="fr-CA" dirty="0"/>
              <a:t>The process </a:t>
            </a:r>
            <a:r>
              <a:rPr lang="fr-CA" dirty="0" err="1"/>
              <a:t>is</a:t>
            </a:r>
            <a:r>
              <a:rPr lang="fr-CA" dirty="0"/>
              <a:t> </a:t>
            </a:r>
            <a:r>
              <a:rPr lang="fr-CA" dirty="0" err="1"/>
              <a:t>iterative</a:t>
            </a:r>
            <a:r>
              <a:rPr lang="fr-CA" dirty="0"/>
              <a:t>, not </a:t>
            </a:r>
            <a:r>
              <a:rPr lang="fr-CA" dirty="0" err="1"/>
              <a:t>linear</a:t>
            </a:r>
            <a:r>
              <a:rPr lang="fr-CA" dirty="0"/>
              <a:t>.  </a:t>
            </a:r>
          </a:p>
          <a:p>
            <a:endParaRPr lang="fr-CA" dirty="0"/>
          </a:p>
          <a:p>
            <a:endParaRPr lang="en-CA" dirty="0"/>
          </a:p>
        </p:txBody>
      </p:sp>
      <p:pic>
        <p:nvPicPr>
          <p:cNvPr id="5" name="research as an iterative process">
            <a:hlinkClick r:id="" action="ppaction://media"/>
            <a:extLst>
              <a:ext uri="{FF2B5EF4-FFF2-40B4-BE49-F238E27FC236}">
                <a16:creationId xmlns:a16="http://schemas.microsoft.com/office/drawing/2014/main" id="{71E3B100-E856-4CEE-B8C7-8B74B9AF1E5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11760" y="2283718"/>
            <a:ext cx="3590925" cy="2574032"/>
          </a:xfrm>
          <a:prstGeom prst="rect">
            <a:avLst/>
          </a:prstGeom>
        </p:spPr>
      </p:pic>
    </p:spTree>
    <p:extLst>
      <p:ext uri="{BB962C8B-B14F-4D97-AF65-F5344CB8AC3E}">
        <p14:creationId xmlns:p14="http://schemas.microsoft.com/office/powerpoint/2010/main" val="6316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C716-96B4-4964-9C8D-6C067B8A7A09}"/>
              </a:ext>
            </a:extLst>
          </p:cNvPr>
          <p:cNvSpPr>
            <a:spLocks noGrp="1"/>
          </p:cNvSpPr>
          <p:nvPr>
            <p:ph type="title"/>
          </p:nvPr>
        </p:nvSpPr>
        <p:spPr/>
        <p:txBody>
          <a:bodyPr/>
          <a:lstStyle/>
          <a:p>
            <a:r>
              <a:rPr lang="en-US" dirty="0"/>
              <a:t>Techniques to limit your topic</a:t>
            </a:r>
            <a:endParaRPr lang="en-CA" dirty="0"/>
          </a:p>
        </p:txBody>
      </p:sp>
      <p:sp>
        <p:nvSpPr>
          <p:cNvPr id="3" name="Content Placeholder 2">
            <a:extLst>
              <a:ext uri="{FF2B5EF4-FFF2-40B4-BE49-F238E27FC236}">
                <a16:creationId xmlns:a16="http://schemas.microsoft.com/office/drawing/2014/main" id="{5DFFDAA8-4A1E-4360-9B46-C8FA8C9B0E4B}"/>
              </a:ext>
            </a:extLst>
          </p:cNvPr>
          <p:cNvSpPr>
            <a:spLocks noGrp="1"/>
          </p:cNvSpPr>
          <p:nvPr>
            <p:ph idx="1"/>
          </p:nvPr>
        </p:nvSpPr>
        <p:spPr>
          <a:xfrm>
            <a:off x="678543" y="1143000"/>
            <a:ext cx="7772400" cy="3052374"/>
          </a:xfrm>
        </p:spPr>
        <p:txBody>
          <a:bodyPr/>
          <a:lstStyle/>
          <a:p>
            <a:r>
              <a:rPr lang="en-US" dirty="0"/>
              <a:t>The 5W … and 1H: Who? What? When? Where? Why? How?</a:t>
            </a:r>
          </a:p>
          <a:p>
            <a:pPr marL="0" indent="0">
              <a:buNone/>
            </a:pPr>
            <a:r>
              <a:rPr lang="en-US" dirty="0"/>
              <a:t>    </a:t>
            </a:r>
            <a:endParaRPr lang="en-CA" dirty="0"/>
          </a:p>
          <a:p>
            <a:r>
              <a:rPr lang="en-CA" dirty="0" err="1"/>
              <a:t>Mindmapping</a:t>
            </a:r>
            <a:r>
              <a:rPr lang="en-CA" dirty="0"/>
              <a:t> </a:t>
            </a:r>
          </a:p>
          <a:p>
            <a:endParaRPr lang="en-CA" dirty="0"/>
          </a:p>
          <a:p>
            <a:r>
              <a:rPr lang="en-US" dirty="0"/>
              <a:t>Serendipity</a:t>
            </a:r>
          </a:p>
          <a:p>
            <a:pPr marL="0" indent="0" algn="ctr">
              <a:buNone/>
            </a:pPr>
            <a:endParaRPr lang="en-US" sz="1800" dirty="0"/>
          </a:p>
        </p:txBody>
      </p:sp>
      <p:pic>
        <p:nvPicPr>
          <p:cNvPr id="7" name="Picture 6">
            <a:extLst>
              <a:ext uri="{FF2B5EF4-FFF2-40B4-BE49-F238E27FC236}">
                <a16:creationId xmlns:a16="http://schemas.microsoft.com/office/drawing/2014/main" id="{296F8966-B60B-4C2D-A18D-D3DB5B088F09}"/>
              </a:ext>
            </a:extLst>
          </p:cNvPr>
          <p:cNvPicPr>
            <a:picLocks noChangeAspect="1"/>
          </p:cNvPicPr>
          <p:nvPr/>
        </p:nvPicPr>
        <p:blipFill>
          <a:blip r:embed="rId2"/>
          <a:stretch>
            <a:fillRect/>
          </a:stretch>
        </p:blipFill>
        <p:spPr>
          <a:xfrm>
            <a:off x="2627784" y="3147814"/>
            <a:ext cx="936104" cy="720080"/>
          </a:xfrm>
          <a:prstGeom prst="rect">
            <a:avLst/>
          </a:prstGeom>
        </p:spPr>
      </p:pic>
      <p:pic>
        <p:nvPicPr>
          <p:cNvPr id="9" name="Picture 8">
            <a:extLst>
              <a:ext uri="{FF2B5EF4-FFF2-40B4-BE49-F238E27FC236}">
                <a16:creationId xmlns:a16="http://schemas.microsoft.com/office/drawing/2014/main" id="{B7D71D4F-9A34-40AD-BA43-C7D284833652}"/>
              </a:ext>
            </a:extLst>
          </p:cNvPr>
          <p:cNvPicPr>
            <a:picLocks noChangeAspect="1"/>
          </p:cNvPicPr>
          <p:nvPr/>
        </p:nvPicPr>
        <p:blipFill>
          <a:blip r:embed="rId3"/>
          <a:stretch>
            <a:fillRect/>
          </a:stretch>
        </p:blipFill>
        <p:spPr>
          <a:xfrm>
            <a:off x="3203848" y="2309960"/>
            <a:ext cx="720080" cy="555526"/>
          </a:xfrm>
          <a:prstGeom prst="rect">
            <a:avLst/>
          </a:prstGeom>
        </p:spPr>
      </p:pic>
      <p:pic>
        <p:nvPicPr>
          <p:cNvPr id="11" name="Picture 10">
            <a:extLst>
              <a:ext uri="{FF2B5EF4-FFF2-40B4-BE49-F238E27FC236}">
                <a16:creationId xmlns:a16="http://schemas.microsoft.com/office/drawing/2014/main" id="{0DC78280-9C0E-473D-8F93-1A2CE7C4DA22}"/>
              </a:ext>
            </a:extLst>
          </p:cNvPr>
          <p:cNvPicPr>
            <a:picLocks noChangeAspect="1"/>
          </p:cNvPicPr>
          <p:nvPr/>
        </p:nvPicPr>
        <p:blipFill>
          <a:blip r:embed="rId4"/>
          <a:stretch>
            <a:fillRect/>
          </a:stretch>
        </p:blipFill>
        <p:spPr>
          <a:xfrm>
            <a:off x="2818073" y="1552470"/>
            <a:ext cx="555526" cy="483518"/>
          </a:xfrm>
          <a:prstGeom prst="rect">
            <a:avLst/>
          </a:prstGeom>
        </p:spPr>
      </p:pic>
    </p:spTree>
    <p:extLst>
      <p:ext uri="{BB962C8B-B14F-4D97-AF65-F5344CB8AC3E}">
        <p14:creationId xmlns:p14="http://schemas.microsoft.com/office/powerpoint/2010/main" val="1525315745"/>
      </p:ext>
    </p:extLst>
  </p:cSld>
  <p:clrMapOvr>
    <a:masterClrMapping/>
  </p:clrMapOvr>
</p:sld>
</file>

<file path=ppt/theme/theme1.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5768</TotalTime>
  <Words>1441</Words>
  <Application>Microsoft Office PowerPoint</Application>
  <PresentationFormat>On-screen Show (16:9)</PresentationFormat>
  <Paragraphs>153</Paragraphs>
  <Slides>64</Slides>
  <Notes>15</Notes>
  <HiddenSlides>1</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64</vt:i4>
      </vt:variant>
    </vt:vector>
  </HeadingPairs>
  <TitlesOfParts>
    <vt:vector size="76" baseType="lpstr">
      <vt:lpstr>Gill Sans</vt:lpstr>
      <vt:lpstr>GillSans Bold</vt:lpstr>
      <vt:lpstr>Arial</vt:lpstr>
      <vt:lpstr>Arial Bold</vt:lpstr>
      <vt:lpstr>Bookman Old Style</vt:lpstr>
      <vt:lpstr>Bradley Hand ITC</vt:lpstr>
      <vt:lpstr>Calibri</vt:lpstr>
      <vt:lpstr>Times</vt:lpstr>
      <vt:lpstr>Wingdings</vt:lpstr>
      <vt:lpstr>T17-32986-LIBR-Powerpoint-Template-16x9-v1</vt:lpstr>
      <vt:lpstr>T17-32986-LIBR-Powerpoint-Template-16x9-v1</vt:lpstr>
      <vt:lpstr>T17-32986-LIBR-Powerpoint-Template-16x9-v1</vt:lpstr>
      <vt:lpstr>CLAS 343/ HIST 227: History of the Roman Empire (31 BCE - 476 CE)  Library workshop</vt:lpstr>
      <vt:lpstr>Outline</vt:lpstr>
      <vt:lpstr>Takeaways from the video Search Smarter, Search Faster  </vt:lpstr>
      <vt:lpstr>PowerPoint Presentation</vt:lpstr>
      <vt:lpstr>PowerPoint Presentation</vt:lpstr>
      <vt:lpstr>Other search operators</vt:lpstr>
      <vt:lpstr>How to choose a research topic </vt:lpstr>
      <vt:lpstr>It’s a process</vt:lpstr>
      <vt:lpstr>Techniques to limit your topic</vt:lpstr>
      <vt:lpstr>5W and 1H</vt:lpstr>
      <vt:lpstr>PowerPoint Presentation</vt:lpstr>
      <vt:lpstr>Serendipity </vt:lpstr>
      <vt:lpstr>How to find and access resources </vt:lpstr>
      <vt:lpstr>Introduction to the Library website &amp; subject guide </vt:lpstr>
      <vt:lpstr>PowerPoint Presentation</vt:lpstr>
      <vt:lpstr>PowerPoint Presentation</vt:lpstr>
      <vt:lpstr>Using Sofia and Interlibrary loans  </vt:lpstr>
      <vt:lpstr>Advanced search in Sofia</vt:lpstr>
      <vt:lpstr>PowerPoint Presentation</vt:lpstr>
      <vt:lpstr>PowerPoint Presentation</vt:lpstr>
      <vt:lpstr>PowerPoint Presentation</vt:lpstr>
      <vt:lpstr>PowerPoint Presentation</vt:lpstr>
      <vt:lpstr>PowerPoint Presentation</vt:lpstr>
      <vt:lpstr>PowerPoint Presentation</vt:lpstr>
      <vt:lpstr>What is the new interlibrary loans (ILL) service?</vt:lpstr>
      <vt:lpstr>Concordia article/chapter scan &amp; deliver service</vt:lpstr>
      <vt:lpstr>Concordia article/chapter scan &amp; deliver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scholar or peer-reviewed article? </vt:lpstr>
      <vt:lpstr>The peer-review process</vt:lpstr>
      <vt:lpstr>What is the difference?</vt:lpstr>
      <vt:lpstr>Where should you search?</vt:lpstr>
      <vt:lpstr>PowerPoint Presentation</vt:lpstr>
      <vt:lpstr>PowerPoint Presentation</vt:lpstr>
      <vt:lpstr>PowerPoint Presentation</vt:lpstr>
      <vt:lpstr>L’Année philologique</vt:lpstr>
      <vt:lpstr>PowerPoint Presentation</vt:lpstr>
      <vt:lpstr>PowerPoint Presentation</vt:lpstr>
      <vt:lpstr>PowerPoint Presentation</vt:lpstr>
      <vt:lpstr>PowerPoint Presentation</vt:lpstr>
      <vt:lpstr>JSTOR</vt:lpstr>
      <vt:lpstr>PowerPoint Presentation</vt:lpstr>
      <vt:lpstr>PowerPoint Presentation</vt:lpstr>
      <vt:lpstr>PowerPoint Presentation</vt:lpstr>
      <vt:lpstr>PowerPoint Presentation</vt:lpstr>
      <vt:lpstr>Academic Search Complete</vt:lpstr>
      <vt:lpstr>PowerPoint Presentation</vt:lpstr>
      <vt:lpstr>PowerPoint Presentation</vt:lpstr>
      <vt:lpstr>PowerPoint Presentation</vt:lpstr>
      <vt:lpstr>Quiz </vt:lpstr>
      <vt:lpstr>PowerPoint Presentation</vt:lpstr>
      <vt:lpstr>PowerPoint Presentation</vt:lpstr>
      <vt:lpstr>Thank you for your participation!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409: METHODOLOGY AND THE STUDY OF RELIGION  Library workshop</dc:title>
  <dc:creator>Ethel Gamache</dc:creator>
  <cp:lastModifiedBy>Ethel Gamache</cp:lastModifiedBy>
  <cp:revision>36</cp:revision>
  <dcterms:created xsi:type="dcterms:W3CDTF">2022-10-17T15:56:49Z</dcterms:created>
  <dcterms:modified xsi:type="dcterms:W3CDTF">2023-01-23T16:59:11Z</dcterms:modified>
</cp:coreProperties>
</file>