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3"/>
  </p:notesMasterIdLst>
  <p:sldIdLst>
    <p:sldId id="320" r:id="rId2"/>
    <p:sldId id="344" r:id="rId3"/>
    <p:sldId id="322" r:id="rId4"/>
    <p:sldId id="345" r:id="rId5"/>
    <p:sldId id="336" r:id="rId6"/>
    <p:sldId id="337" r:id="rId7"/>
    <p:sldId id="341" r:id="rId8"/>
    <p:sldId id="342" r:id="rId9"/>
    <p:sldId id="335" r:id="rId10"/>
    <p:sldId id="347" r:id="rId11"/>
    <p:sldId id="348"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533F"/>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82" autoAdjust="0"/>
  </p:normalViewPr>
  <p:slideViewPr>
    <p:cSldViewPr>
      <p:cViewPr varScale="1">
        <p:scale>
          <a:sx n="69" d="100"/>
          <a:sy n="69" d="100"/>
        </p:scale>
        <p:origin x="13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D8CA1A-FA87-4D1C-A682-94F28ACBD56A}" type="slidenum">
              <a:rPr lang="en-US">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25099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Arial"/>
                <a:ea typeface="ＭＳ Ｐゴシック" charset="0"/>
                <a:cs typeface="ＭＳ Ｐゴシック" charset="0"/>
              </a:rPr>
              <a:t>General Education elective (3)</a:t>
            </a:r>
            <a:endParaRPr lang="en-CA" dirty="0"/>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7</a:t>
            </a:fld>
            <a:endParaRPr lang="en-US" dirty="0"/>
          </a:p>
        </p:txBody>
      </p:sp>
    </p:spTree>
    <p:extLst>
      <p:ext uri="{BB962C8B-B14F-4D97-AF65-F5344CB8AC3E}">
        <p14:creationId xmlns:p14="http://schemas.microsoft.com/office/powerpoint/2010/main" val="328599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a:ea typeface="ＭＳ Ｐゴシック" charset="0"/>
                <a:cs typeface="ＭＳ Ｐゴシック" charset="0"/>
              </a:rPr>
              <a:t>Courses are listed in groups to facilitate course selection</a:t>
            </a:r>
            <a:endParaRPr lang="en-CA"/>
          </a:p>
          <a:p>
            <a:endParaRPr lang="en-CA" dirty="0"/>
          </a:p>
          <a:p>
            <a:r>
              <a:rPr lang="en-CA" dirty="0"/>
              <a:t>For example if you choose biological and biomedical option </a:t>
            </a:r>
            <a:r>
              <a:rPr lang="en-US" sz="1200" b="0" i="0" kern="1200" dirty="0">
                <a:solidFill>
                  <a:schemeClr val="tx1"/>
                </a:solidFill>
                <a:effectLst/>
                <a:latin typeface="Arial"/>
                <a:ea typeface="ＭＳ Ｐゴシック" charset="0"/>
                <a:cs typeface="ＭＳ Ｐゴシック" charset="0"/>
              </a:rPr>
              <a:t>At least 9 of these credits must be taken from the</a:t>
            </a:r>
            <a:br>
              <a:rPr lang="en-US" dirty="0"/>
            </a:br>
            <a:r>
              <a:rPr lang="en-US" sz="1200" b="0" i="0" kern="1200" dirty="0">
                <a:solidFill>
                  <a:schemeClr val="tx1"/>
                </a:solidFill>
                <a:effectLst/>
                <a:latin typeface="Arial"/>
                <a:ea typeface="ＭＳ Ｐゴシック" charset="0"/>
                <a:cs typeface="ＭＳ Ｐゴシック" charset="0"/>
              </a:rPr>
              <a:t>Biological and Biomedical Engineering Option Electives list</a:t>
            </a:r>
          </a:p>
          <a:p>
            <a:endParaRPr lang="en-US" sz="1200" b="0" i="0" kern="1200" dirty="0">
              <a:solidFill>
                <a:schemeClr val="tx1"/>
              </a:solidFill>
              <a:effectLst/>
              <a:latin typeface="Arial"/>
              <a:ea typeface="ＭＳ Ｐゴシック" charset="0"/>
            </a:endParaRPr>
          </a:p>
          <a:p>
            <a:endParaRPr lang="en-CA" dirty="0"/>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8</a:t>
            </a:fld>
            <a:endParaRPr lang="en-US" dirty="0"/>
          </a:p>
        </p:txBody>
      </p:sp>
    </p:spTree>
    <p:extLst>
      <p:ext uri="{BB962C8B-B14F-4D97-AF65-F5344CB8AC3E}">
        <p14:creationId xmlns:p14="http://schemas.microsoft.com/office/powerpoint/2010/main" val="262301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example all three work terms can not be in summer, or you can not finish your study by work term and there should be at least one study term. You should be full time all the semesters to remain in COOP</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a:solidFill>
                  <a:schemeClr val="tx1"/>
                </a:solidFill>
                <a:effectLst/>
                <a:latin typeface="Arial"/>
                <a:ea typeface="ＭＳ Ｐゴシック" charset="0"/>
                <a:cs typeface="ＭＳ Ｐゴシック" charset="0"/>
              </a:rPr>
              <a:t>C-Edge12 to 17 weeks </a:t>
            </a:r>
          </a:p>
          <a:p>
            <a:endParaRPr lang="en-CA" dirty="0"/>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9</a:t>
            </a:fld>
            <a:endParaRPr lang="en-US" dirty="0"/>
          </a:p>
        </p:txBody>
      </p:sp>
    </p:spTree>
    <p:extLst>
      <p:ext uri="{BB962C8B-B14F-4D97-AF65-F5344CB8AC3E}">
        <p14:creationId xmlns:p14="http://schemas.microsoft.com/office/powerpoint/2010/main" val="3983229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91680" y="2348880"/>
            <a:ext cx="5257800" cy="1583432"/>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1691680" y="4293096"/>
            <a:ext cx="5257800" cy="766936"/>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Lst>
  <p:hf hdr="0" ft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s://users.encs.concordia.ca/~mariaf/C-Edge/C-Edge.pdf" TargetMode="External"/><Relationship Id="rId2" Type="http://schemas.openxmlformats.org/officeDocument/2006/relationships/hyperlink" Target="https://www.concordia.ca/academics/co-op/programs/career-edg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cordia.ca/academics/undergraduate/calendar/current.html" TargetMode="External"/><Relationship Id="rId2" Type="http://schemas.openxmlformats.org/officeDocument/2006/relationships/hyperlink" Target="http://www.concordia.ca/eceugra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cordia.ca/ginacody/electrical-computer-eng/programs/electrical-eng/bachelor/course-sequences.html" TargetMode="External"/><Relationship Id="rId2" Type="http://schemas.openxmlformats.org/officeDocument/2006/relationships/hyperlink" Target="https://www.concordia.ca/academics/undergraduate/calendar/current/sec71/71-10.html#b71.20.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oncordia.ca/academics/undergraduate/calendar/current/sec71/71-30.html#b71.3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ncordia.ca/academics/undergraduate/calendar/current/sec71/71-30.html#b71.30.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sers.encs.concordia.ca/~mariaf/ECE_Coop/ECE_COOP.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0893" y="0"/>
            <a:ext cx="2913107" cy="2462168"/>
          </a:xfrm>
        </p:spPr>
        <p:txBody>
          <a:bodyPr>
            <a:normAutofit/>
          </a:bodyPr>
          <a:lstStyle/>
          <a:p>
            <a:r>
              <a:rPr lang="en-US" altLang="en-US" b="1" i="1" dirty="0">
                <a:solidFill>
                  <a:srgbClr val="800000"/>
                </a:solidFill>
              </a:rPr>
              <a:t>Winter 2022</a:t>
            </a:r>
            <a:br>
              <a:rPr lang="en-US" altLang="en-US" b="1" i="1" dirty="0">
                <a:solidFill>
                  <a:srgbClr val="800000"/>
                </a:solidFill>
              </a:rPr>
            </a:br>
            <a:r>
              <a:rPr lang="en-US" altLang="en-US" b="1" i="1" dirty="0">
                <a:solidFill>
                  <a:srgbClr val="800000"/>
                </a:solidFill>
              </a:rPr>
              <a:t>Orientation Session</a:t>
            </a:r>
            <a:br>
              <a:rPr lang="en-US" altLang="en-US" dirty="0">
                <a:solidFill>
                  <a:srgbClr val="800000"/>
                </a:solidFill>
              </a:rPr>
            </a:br>
            <a:endParaRPr lang="en-US" dirty="0">
              <a:solidFill>
                <a:srgbClr val="800000"/>
              </a:solidFill>
            </a:endParaRPr>
          </a:p>
        </p:txBody>
      </p:sp>
      <p:sp>
        <p:nvSpPr>
          <p:cNvPr id="3" name="Subtitle 2"/>
          <p:cNvSpPr>
            <a:spLocks noGrp="1"/>
          </p:cNvSpPr>
          <p:nvPr>
            <p:ph type="subTitle" idx="1"/>
          </p:nvPr>
        </p:nvSpPr>
        <p:spPr>
          <a:xfrm>
            <a:off x="1475656" y="4941168"/>
            <a:ext cx="7416824" cy="1655762"/>
          </a:xfrm>
        </p:spPr>
        <p:txBody>
          <a:bodyPr>
            <a:normAutofit/>
          </a:bodyPr>
          <a:lstStyle/>
          <a:p>
            <a:pPr algn="ctr">
              <a:lnSpc>
                <a:spcPct val="110000"/>
              </a:lnSpc>
            </a:pPr>
            <a:r>
              <a:rPr lang="en-US" altLang="en-US" sz="2400" dirty="0"/>
              <a:t>Welcome to the </a:t>
            </a:r>
          </a:p>
          <a:p>
            <a:pPr algn="ctr">
              <a:lnSpc>
                <a:spcPct val="110000"/>
              </a:lnSpc>
            </a:pPr>
            <a:r>
              <a:rPr lang="en-US" altLang="en-US" sz="2400" dirty="0"/>
              <a:t>Department of </a:t>
            </a:r>
            <a:r>
              <a:rPr lang="en-US" altLang="en-US" sz="2400" b="1" i="1" dirty="0"/>
              <a:t>E</a:t>
            </a:r>
            <a:r>
              <a:rPr lang="en-US" altLang="en-US" sz="2400" dirty="0"/>
              <a:t>lectrical and </a:t>
            </a:r>
            <a:r>
              <a:rPr lang="en-US" altLang="en-US" sz="2400" b="1" i="1" dirty="0"/>
              <a:t>C</a:t>
            </a:r>
            <a:r>
              <a:rPr lang="en-US" altLang="en-US" sz="2400" dirty="0"/>
              <a:t>omputer </a:t>
            </a:r>
            <a:r>
              <a:rPr lang="en-US" altLang="en-US" sz="2400" b="1" i="1" dirty="0"/>
              <a:t>E</a:t>
            </a:r>
            <a:r>
              <a:rPr lang="en-US" altLang="en-US" sz="2400" dirty="0"/>
              <a:t>ngineering!</a:t>
            </a:r>
          </a:p>
          <a:p>
            <a:pPr algn="ctr">
              <a:lnSpc>
                <a:spcPct val="110000"/>
              </a:lnSpc>
            </a:pPr>
            <a:endParaRPr lang="en-US" alt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41" y="1484784"/>
            <a:ext cx="3107723" cy="344753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844824"/>
            <a:ext cx="2445315" cy="23105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8361" y="1562013"/>
            <a:ext cx="3348681" cy="3128630"/>
          </a:xfrm>
          <a:prstGeom prst="rect">
            <a:avLst/>
          </a:prstGeom>
        </p:spPr>
      </p:pic>
    </p:spTree>
    <p:extLst>
      <p:ext uri="{BB962C8B-B14F-4D97-AF65-F5344CB8AC3E}">
        <p14:creationId xmlns:p14="http://schemas.microsoft.com/office/powerpoint/2010/main" val="224422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AA56-78C2-406A-9F6D-C9A1035737DC}"/>
              </a:ext>
            </a:extLst>
          </p:cNvPr>
          <p:cNvSpPr>
            <a:spLocks noGrp="1"/>
          </p:cNvSpPr>
          <p:nvPr>
            <p:ph type="title"/>
          </p:nvPr>
        </p:nvSpPr>
        <p:spPr/>
        <p:txBody>
          <a:bodyPr/>
          <a:lstStyle/>
          <a:p>
            <a:r>
              <a:rPr lang="en-US" dirty="0"/>
              <a:t>Mandatory Work Term (Cont.)</a:t>
            </a:r>
            <a:endParaRPr lang="en-CA" dirty="0"/>
          </a:p>
        </p:txBody>
      </p:sp>
      <p:sp>
        <p:nvSpPr>
          <p:cNvPr id="3" name="Content Placeholder 2">
            <a:extLst>
              <a:ext uri="{FF2B5EF4-FFF2-40B4-BE49-F238E27FC236}">
                <a16:creationId xmlns:a16="http://schemas.microsoft.com/office/drawing/2014/main" id="{CF12DAB8-1948-4DD5-9DAB-BDE7825C9A71}"/>
              </a:ext>
            </a:extLst>
          </p:cNvPr>
          <p:cNvSpPr>
            <a:spLocks noGrp="1"/>
          </p:cNvSpPr>
          <p:nvPr>
            <p:ph idx="1"/>
          </p:nvPr>
        </p:nvSpPr>
        <p:spPr>
          <a:xfrm>
            <a:off x="685800" y="1371600"/>
            <a:ext cx="7772400" cy="4114800"/>
          </a:xfrm>
        </p:spPr>
        <p:txBody>
          <a:bodyPr/>
          <a:lstStyle/>
          <a:p>
            <a:r>
              <a:rPr lang="en-US" sz="2200" b="1" dirty="0"/>
              <a:t>C-Edge:</a:t>
            </a:r>
            <a:endParaRPr lang="en-US" sz="1700" b="1" dirty="0"/>
          </a:p>
          <a:p>
            <a:pPr marL="747713">
              <a:spcBef>
                <a:spcPts val="1000"/>
              </a:spcBef>
            </a:pPr>
            <a:r>
              <a:rPr lang="en-US" sz="1800" dirty="0"/>
              <a:t>1 work term</a:t>
            </a:r>
          </a:p>
          <a:p>
            <a:pPr marL="747713"/>
            <a:r>
              <a:rPr lang="en-US" sz="1800" dirty="0"/>
              <a:t>C-Edge allows for one work terms for non-co-op students</a:t>
            </a:r>
          </a:p>
          <a:p>
            <a:pPr marL="747713"/>
            <a:r>
              <a:rPr lang="en-US" sz="1800" dirty="0"/>
              <a:t>With this program, undergraduate students in eligible programs can obtain one, relevant, paid internship to better your transition to the workplace.</a:t>
            </a:r>
          </a:p>
          <a:p>
            <a:pPr marL="747713"/>
            <a:r>
              <a:rPr lang="en-US" sz="1800" dirty="0"/>
              <a:t>Eligibility: Minimum of 60 credits of 120 credit program </a:t>
            </a:r>
          </a:p>
          <a:p>
            <a:pPr marL="747713"/>
            <a:r>
              <a:rPr lang="en-US" sz="1800" dirty="0"/>
              <a:t>Work terms are assigned by the department in the 3rd year of studies.</a:t>
            </a:r>
          </a:p>
          <a:p>
            <a:pPr marL="747713"/>
            <a:r>
              <a:rPr lang="en-US" sz="1800" dirty="0"/>
              <a:t>Students may make a request to change the work term to the Undergraduate Program Director.</a:t>
            </a:r>
          </a:p>
          <a:p>
            <a:pPr marL="747713" lvl="1" indent="-342900">
              <a:buFont typeface="Arial" panose="020B0604020202020204" pitchFamily="34" charset="0"/>
              <a:buChar char="•"/>
            </a:pPr>
            <a:r>
              <a:rPr lang="en-US" sz="1800" dirty="0">
                <a:hlinkClick r:id="rId2"/>
              </a:rPr>
              <a:t>https://www.concordia.ca/academics/co-op/programs/career-edge.html</a:t>
            </a:r>
            <a:endParaRPr lang="en-US" sz="1800" dirty="0"/>
          </a:p>
          <a:p>
            <a:pPr marL="747713" lvl="1" indent="-342900">
              <a:buFont typeface="Arial" panose="020B0604020202020204" pitchFamily="34" charset="0"/>
              <a:buChar char="•"/>
            </a:pPr>
            <a:r>
              <a:rPr lang="en-US" sz="1800" dirty="0">
                <a:hlinkClick r:id="rId3"/>
              </a:rPr>
              <a:t>https://users.encs.concordia.ca/~mariaf/C-Edge/C-Edge.pdf </a:t>
            </a:r>
            <a:endParaRPr lang="en-US" sz="1800" dirty="0"/>
          </a:p>
          <a:p>
            <a:pPr marL="404813" lvl="1" indent="0">
              <a:buNone/>
            </a:pPr>
            <a:endParaRPr lang="en-US" sz="1800" dirty="0"/>
          </a:p>
          <a:p>
            <a:endParaRPr lang="en-CA" dirty="0"/>
          </a:p>
        </p:txBody>
      </p:sp>
      <p:sp>
        <p:nvSpPr>
          <p:cNvPr id="4" name="Slide Number Placeholder 4">
            <a:extLst>
              <a:ext uri="{FF2B5EF4-FFF2-40B4-BE49-F238E27FC236}">
                <a16:creationId xmlns:a16="http://schemas.microsoft.com/office/drawing/2014/main" id="{ACB6B9FA-B73C-4ABC-81D8-3F8340AF6A22}"/>
              </a:ext>
            </a:extLst>
          </p:cNvPr>
          <p:cNvSpPr txBox="1">
            <a:spLocks/>
          </p:cNvSpPr>
          <p:nvPr/>
        </p:nvSpPr>
        <p:spPr>
          <a:xfrm>
            <a:off x="708660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1DAF6F-DC25-4252-99AC-1B2161F10A34}" type="slidenum">
              <a:rPr kumimoji="0" lang="en-US" sz="2400" b="0" i="0" u="none" strike="noStrike" kern="1200" cap="none" spc="0" normalizeH="0" baseline="0" noProof="0" smtClean="0">
                <a:ln>
                  <a:noFill/>
                </a:ln>
                <a:solidFill>
                  <a:schemeClr val="tx1"/>
                </a:solidFill>
                <a:effectLst/>
                <a:uLnTx/>
                <a:uFillTx/>
                <a:latin typeface="Times" charset="0"/>
                <a:ea typeface="ＭＳ Ｐゴシック" charset="0"/>
                <a:cs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2400" b="0" i="0" u="none" strike="noStrike" kern="1200" cap="none" spc="0" normalizeH="0" baseline="0" noProof="0" dirty="0">
              <a:ln>
                <a:noFill/>
              </a:ln>
              <a:solidFill>
                <a:schemeClr val="tx1"/>
              </a:solidFill>
              <a:effectLst/>
              <a:uLnTx/>
              <a:uFillTx/>
              <a:latin typeface="Times" charset="0"/>
              <a:ea typeface="ＭＳ Ｐゴシック" charset="0"/>
              <a:cs typeface="ＭＳ Ｐゴシック" charset="0"/>
            </a:endParaRPr>
          </a:p>
        </p:txBody>
      </p:sp>
    </p:spTree>
    <p:extLst>
      <p:ext uri="{BB962C8B-B14F-4D97-AF65-F5344CB8AC3E}">
        <p14:creationId xmlns:p14="http://schemas.microsoft.com/office/powerpoint/2010/main" val="154250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E2BF-B92C-476F-A5D3-2DFE8E463CD8}"/>
              </a:ext>
            </a:extLst>
          </p:cNvPr>
          <p:cNvSpPr>
            <a:spLocks noGrp="1"/>
          </p:cNvSpPr>
          <p:nvPr>
            <p:ph type="title"/>
          </p:nvPr>
        </p:nvSpPr>
        <p:spPr>
          <a:xfrm>
            <a:off x="755576" y="629388"/>
            <a:ext cx="7772400" cy="1143000"/>
          </a:xfrm>
        </p:spPr>
        <p:txBody>
          <a:bodyPr/>
          <a:lstStyle/>
          <a:p>
            <a:r>
              <a:rPr lang="en-US" dirty="0"/>
              <a:t>Some academic regulations</a:t>
            </a:r>
            <a:endParaRPr lang="en-CA" dirty="0"/>
          </a:p>
        </p:txBody>
      </p:sp>
      <p:sp>
        <p:nvSpPr>
          <p:cNvPr id="3" name="Content Placeholder 2">
            <a:extLst>
              <a:ext uri="{FF2B5EF4-FFF2-40B4-BE49-F238E27FC236}">
                <a16:creationId xmlns:a16="http://schemas.microsoft.com/office/drawing/2014/main" id="{DD139658-5001-4D2B-A6CE-23D06D542D89}"/>
              </a:ext>
            </a:extLst>
          </p:cNvPr>
          <p:cNvSpPr>
            <a:spLocks noGrp="1"/>
          </p:cNvSpPr>
          <p:nvPr>
            <p:ph idx="1"/>
          </p:nvPr>
        </p:nvSpPr>
        <p:spPr>
          <a:xfrm>
            <a:off x="685800" y="1628800"/>
            <a:ext cx="7772400" cy="4028312"/>
          </a:xfrm>
        </p:spPr>
        <p:txBody>
          <a:bodyPr/>
          <a:lstStyle/>
          <a:p>
            <a:pPr marL="263525" indent="-263525">
              <a:spcAft>
                <a:spcPts val="1200"/>
              </a:spcAft>
              <a:buFont typeface="Wingdings" panose="05000000000000000000" pitchFamily="2" charset="2"/>
              <a:buChar char="§"/>
              <a:tabLst>
                <a:tab pos="263525" algn="l"/>
              </a:tabLst>
            </a:pPr>
            <a:r>
              <a:rPr lang="en-CA" altLang="ja-JP" sz="2000" dirty="0">
                <a:latin typeface="Arial" panose="020B0604020202020204" pitchFamily="34" charset="0"/>
                <a:cs typeface="Arial" panose="020B0604020202020204" pitchFamily="34" charset="0"/>
              </a:rPr>
              <a:t>The last day for course changes (without any penalty) is called the “add/drop date” or the “Did Not Enter” (DNE) date.</a:t>
            </a:r>
            <a:r>
              <a:rPr lang="en-CA" altLang="en-US" sz="2000" dirty="0"/>
              <a:t> </a:t>
            </a:r>
          </a:p>
          <a:p>
            <a:pPr marL="285750" indent="-285750">
              <a:spcAft>
                <a:spcPts val="1200"/>
              </a:spcAft>
              <a:buFont typeface="Wingdings" panose="05000000000000000000" pitchFamily="2" charset="2"/>
              <a:buChar char="§"/>
            </a:pPr>
            <a:r>
              <a:rPr lang="en-CA" altLang="en-US" sz="2000" dirty="0">
                <a:latin typeface="Arial" panose="020B0604020202020204" pitchFamily="34" charset="0"/>
                <a:cs typeface="Arial" panose="020B0604020202020204" pitchFamily="34" charset="0"/>
              </a:rPr>
              <a:t>You can discontinue courses after DNE date. In this case,   You must pay the fees and the course will remain on your record with the notation DISC or “discontinued</a:t>
            </a:r>
            <a:r>
              <a:rPr lang="en-CA" altLang="en-US" sz="2000" dirty="0"/>
              <a:t>”. </a:t>
            </a:r>
          </a:p>
          <a:p>
            <a:pPr marL="285750" indent="-285750">
              <a:spcAft>
                <a:spcPts val="1200"/>
              </a:spcAft>
              <a:buFont typeface="Wingdings" panose="05000000000000000000" pitchFamily="2" charset="2"/>
              <a:buChar char="§"/>
            </a:pPr>
            <a:r>
              <a:rPr lang="en-US" sz="2000" dirty="0"/>
              <a:t>All 200-level courses within the program which are prerequisites for other courses must be completed with a C- or higher. </a:t>
            </a:r>
          </a:p>
          <a:p>
            <a:pPr marL="285750" indent="-285750">
              <a:spcAft>
                <a:spcPts val="1200"/>
              </a:spcAft>
              <a:buFont typeface="Wingdings" panose="05000000000000000000" pitchFamily="2" charset="2"/>
              <a:buChar char="§"/>
            </a:pPr>
            <a:r>
              <a:rPr lang="en-US" sz="2000" dirty="0"/>
              <a:t>All students in engineering programs must complete all 200-level courses in their programs prior to commencing courses at the 400-level.</a:t>
            </a:r>
          </a:p>
          <a:p>
            <a:pPr>
              <a:spcAft>
                <a:spcPts val="1200"/>
              </a:spcAft>
            </a:pPr>
            <a:endParaRPr lang="en-CA" sz="2000" dirty="0"/>
          </a:p>
        </p:txBody>
      </p:sp>
    </p:spTree>
    <p:extLst>
      <p:ext uri="{BB962C8B-B14F-4D97-AF65-F5344CB8AC3E}">
        <p14:creationId xmlns:p14="http://schemas.microsoft.com/office/powerpoint/2010/main" val="109177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96213" y="957649"/>
            <a:ext cx="7818738" cy="57273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000000"/>
              </a:solidFill>
            </a:endParaRPr>
          </a:p>
          <a:p>
            <a:endParaRPr lang="en-US" altLang="en-US" sz="2000" dirty="0">
              <a:solidFill>
                <a:srgbClr val="000000"/>
              </a:solidFill>
            </a:endParaRPr>
          </a:p>
          <a:p>
            <a:endParaRPr lang="en-US" altLang="en-US" dirty="0">
              <a:solidFill>
                <a:srgbClr val="000000"/>
              </a:solidFill>
            </a:endParaRPr>
          </a:p>
          <a:p>
            <a:endParaRPr lang="en-US" altLang="en-US" dirty="0">
              <a:solidFill>
                <a:srgbClr val="000000"/>
              </a:solidFill>
            </a:endParaRPr>
          </a:p>
        </p:txBody>
      </p:sp>
      <p:sp>
        <p:nvSpPr>
          <p:cNvPr id="2" name="Title 1"/>
          <p:cNvSpPr>
            <a:spLocks noGrp="1"/>
          </p:cNvSpPr>
          <p:nvPr>
            <p:ph type="title"/>
          </p:nvPr>
        </p:nvSpPr>
        <p:spPr>
          <a:xfrm>
            <a:off x="619382" y="349679"/>
            <a:ext cx="7772400" cy="1143000"/>
          </a:xfrm>
        </p:spPr>
        <p:txBody>
          <a:bodyPr/>
          <a:lstStyle/>
          <a:p>
            <a:r>
              <a:rPr lang="en-US" dirty="0"/>
              <a:t>Welcome to GCS and ECE</a:t>
            </a:r>
          </a:p>
        </p:txBody>
      </p:sp>
      <p:sp>
        <p:nvSpPr>
          <p:cNvPr id="6" name="Content Placeholder 5"/>
          <p:cNvSpPr>
            <a:spLocks noGrp="1"/>
          </p:cNvSpPr>
          <p:nvPr>
            <p:ph idx="1"/>
          </p:nvPr>
        </p:nvSpPr>
        <p:spPr>
          <a:xfrm>
            <a:off x="639103" y="1210320"/>
            <a:ext cx="7772400" cy="5328592"/>
          </a:xfrm>
          <a:solidFill>
            <a:schemeClr val="bg1"/>
          </a:solidFill>
        </p:spPr>
        <p:txBody>
          <a:bodyPr>
            <a:normAutofit fontScale="77500" lnSpcReduction="20000"/>
          </a:bodyPr>
          <a:lstStyle/>
          <a:p>
            <a:pPr>
              <a:spcAft>
                <a:spcPts val="200"/>
              </a:spcAft>
            </a:pPr>
            <a:r>
              <a:rPr lang="en-US" altLang="en-US" b="1" dirty="0"/>
              <a:t>Leadership</a:t>
            </a:r>
          </a:p>
          <a:p>
            <a:pPr lvl="1">
              <a:spcAft>
                <a:spcPts val="200"/>
              </a:spcAft>
              <a:buFont typeface="Wingdings" panose="05000000000000000000" pitchFamily="2" charset="2"/>
              <a:buChar char="Ø"/>
            </a:pPr>
            <a:r>
              <a:rPr lang="en-US" altLang="en-US" b="1" dirty="0"/>
              <a:t> </a:t>
            </a:r>
            <a:r>
              <a:rPr lang="en-US" altLang="en-US" dirty="0"/>
              <a:t>Dr. Mourad Debbabi (Dean)</a:t>
            </a:r>
          </a:p>
          <a:p>
            <a:pPr lvl="1">
              <a:spcAft>
                <a:spcPts val="200"/>
              </a:spcAft>
              <a:buFont typeface="Wingdings" panose="05000000000000000000" pitchFamily="2" charset="2"/>
              <a:buChar char="Ø"/>
            </a:pPr>
            <a:r>
              <a:rPr lang="en-US" altLang="en-US" dirty="0"/>
              <a:t> Dr. Yousef Shayan (Chair)</a:t>
            </a:r>
          </a:p>
          <a:p>
            <a:pPr marL="457200" lvl="1" indent="0">
              <a:spcAft>
                <a:spcPts val="200"/>
              </a:spcAft>
              <a:buNone/>
            </a:pPr>
            <a:endParaRPr lang="en-US" altLang="en-US" b="1" dirty="0"/>
          </a:p>
          <a:p>
            <a:pPr>
              <a:spcAft>
                <a:spcPts val="200"/>
              </a:spcAft>
            </a:pPr>
            <a:r>
              <a:rPr lang="en-US" altLang="en-US" b="1" dirty="0"/>
              <a:t>Introduction to Programs</a:t>
            </a:r>
          </a:p>
          <a:p>
            <a:pPr lvl="1">
              <a:spcAft>
                <a:spcPts val="200"/>
              </a:spcAft>
              <a:buFont typeface="Wingdings" panose="05000000000000000000" pitchFamily="2" charset="2"/>
              <a:buChar char="Ø"/>
            </a:pPr>
            <a:r>
              <a:rPr lang="en-US" altLang="en-US" dirty="0"/>
              <a:t>Overview of ECE U/G programs (Dr. Wahab Hamou-Lhadj, Associate Chair, U/G Studies)</a:t>
            </a:r>
          </a:p>
          <a:p>
            <a:pPr lvl="1">
              <a:spcAft>
                <a:spcPts val="200"/>
              </a:spcAft>
              <a:buFont typeface="Wingdings" panose="05000000000000000000" pitchFamily="2" charset="2"/>
              <a:buChar char="Ø"/>
            </a:pPr>
            <a:r>
              <a:rPr lang="en-US" altLang="en-US" dirty="0"/>
              <a:t>ELEC program (Dr. M. </a:t>
            </a:r>
            <a:r>
              <a:rPr lang="en-US" altLang="en-US" dirty="0" err="1"/>
              <a:t>Zahangir</a:t>
            </a:r>
            <a:r>
              <a:rPr lang="en-US" altLang="en-US" dirty="0"/>
              <a:t> Kabir, U/G Program Director, ELEC)</a:t>
            </a:r>
          </a:p>
          <a:p>
            <a:pPr lvl="1">
              <a:spcAft>
                <a:spcPts val="200"/>
              </a:spcAft>
              <a:buFont typeface="Wingdings" panose="05000000000000000000" pitchFamily="2" charset="2"/>
              <a:buChar char="Ø"/>
            </a:pPr>
            <a:r>
              <a:rPr lang="en-US" altLang="en-US" dirty="0"/>
              <a:t>COEN program (Dr. Bahareh Goodarzi, U/G Program Director, COEN) </a:t>
            </a:r>
          </a:p>
          <a:p>
            <a:pPr marL="457200" lvl="1" indent="0">
              <a:spcAft>
                <a:spcPts val="200"/>
              </a:spcAft>
              <a:buNone/>
            </a:pPr>
            <a:endParaRPr lang="en-US" altLang="en-US" dirty="0"/>
          </a:p>
          <a:p>
            <a:pPr>
              <a:spcAft>
                <a:spcPts val="200"/>
              </a:spcAft>
            </a:pPr>
            <a:r>
              <a:rPr lang="en-US" altLang="en-US" b="1" dirty="0"/>
              <a:t>Administrative Information</a:t>
            </a:r>
          </a:p>
          <a:p>
            <a:pPr lvl="1">
              <a:spcAft>
                <a:spcPts val="200"/>
              </a:spcAft>
              <a:buFont typeface="Wingdings" panose="05000000000000000000" pitchFamily="2" charset="2"/>
              <a:buChar char="Ø"/>
            </a:pPr>
            <a:r>
              <a:rPr lang="en-US" altLang="en-US" dirty="0"/>
              <a:t>Academic Regulations (Ms. Tina De Stefano, U/G Program Assistant)</a:t>
            </a:r>
          </a:p>
          <a:p>
            <a:pPr lvl="1">
              <a:spcAft>
                <a:spcPts val="200"/>
              </a:spcAft>
              <a:buFont typeface="Wingdings" panose="05000000000000000000" pitchFamily="2" charset="2"/>
              <a:buChar char="Ø"/>
            </a:pPr>
            <a:r>
              <a:rPr lang="en-US" altLang="en-US" dirty="0"/>
              <a:t>Campus Resources (Ms. Tina De Stefano)</a:t>
            </a:r>
          </a:p>
          <a:p>
            <a:pPr marL="457200" lvl="1" indent="0">
              <a:spcAft>
                <a:spcPts val="200"/>
              </a:spcAft>
              <a:buNone/>
            </a:pPr>
            <a:endParaRPr lang="en-US" altLang="en-US" b="1" dirty="0"/>
          </a:p>
          <a:p>
            <a:pPr>
              <a:spcAft>
                <a:spcPts val="200"/>
              </a:spcAft>
            </a:pPr>
            <a:r>
              <a:rPr lang="en-US" altLang="en-US" b="1" dirty="0"/>
              <a:t>Labs</a:t>
            </a:r>
          </a:p>
          <a:p>
            <a:pPr lvl="1">
              <a:spcAft>
                <a:spcPts val="200"/>
              </a:spcAft>
              <a:buFont typeface="Wingdings" panose="05000000000000000000" pitchFamily="2" charset="2"/>
              <a:buChar char="Ø"/>
            </a:pPr>
            <a:r>
              <a:rPr lang="en-US" altLang="en-US" dirty="0"/>
              <a:t>Remote and in-person labs </a:t>
            </a:r>
          </a:p>
          <a:p>
            <a:pPr marL="457200" lvl="1" indent="0">
              <a:spcAft>
                <a:spcPts val="200"/>
              </a:spcAft>
              <a:buNone/>
            </a:pPr>
            <a:r>
              <a:rPr lang="en-US" altLang="en-US" b="1" dirty="0"/>
              <a:t>         </a:t>
            </a:r>
            <a:r>
              <a:rPr lang="en-US" altLang="en-US" dirty="0"/>
              <a:t>(Mr. Dmitry  Rozhdestvenskiy, Engineer in Residence)</a:t>
            </a:r>
          </a:p>
          <a:p>
            <a:pPr marL="0" indent="0">
              <a:spcAft>
                <a:spcPts val="200"/>
              </a:spcAft>
              <a:buNone/>
            </a:pPr>
            <a:endParaRPr lang="en-CA" b="1" dirty="0"/>
          </a:p>
        </p:txBody>
      </p:sp>
      <p:sp>
        <p:nvSpPr>
          <p:cNvPr id="5" name="Slide Number Placeholder 4"/>
          <p:cNvSpPr>
            <a:spLocks noGrp="1"/>
          </p:cNvSpPr>
          <p:nvPr>
            <p:ph type="sldNum" sz="quarter" idx="4294967295"/>
          </p:nvPr>
        </p:nvSpPr>
        <p:spPr>
          <a:xfrm>
            <a:off x="7086600" y="6356350"/>
            <a:ext cx="2057400" cy="365125"/>
          </a:xfrm>
          <a:prstGeom prst="rect">
            <a:avLst/>
          </a:prstGeom>
        </p:spPr>
        <p:txBody>
          <a:bodyPr/>
          <a:lstStyle/>
          <a:p>
            <a:fld id="{DF1DAF6F-DC25-4252-99AC-1B2161F10A34}"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25037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a:xfrm>
            <a:off x="729239" y="1268760"/>
            <a:ext cx="7772400" cy="4114800"/>
          </a:xfrm>
          <a:noFill/>
        </p:spPr>
        <p:txBody>
          <a:bodyPr>
            <a:noAutofit/>
          </a:bodyPr>
          <a:lstStyle/>
          <a:p>
            <a:r>
              <a:rPr lang="en-US" altLang="en-US" sz="2200" b="1" dirty="0"/>
              <a:t>U/G programs offered: </a:t>
            </a:r>
          </a:p>
          <a:p>
            <a:pPr lvl="1">
              <a:buFont typeface="Wingdings" panose="05000000000000000000" pitchFamily="2" charset="2"/>
              <a:buChar char="§"/>
            </a:pPr>
            <a:r>
              <a:rPr lang="en-US" altLang="en-US" dirty="0" err="1"/>
              <a:t>B.Eng</a:t>
            </a:r>
            <a:r>
              <a:rPr lang="en-US" altLang="en-US" dirty="0"/>
              <a:t> in Computer Engineering</a:t>
            </a:r>
          </a:p>
          <a:p>
            <a:pPr lvl="1">
              <a:buFont typeface="Wingdings" panose="05000000000000000000" pitchFamily="2" charset="2"/>
              <a:buChar char="§"/>
            </a:pPr>
            <a:r>
              <a:rPr lang="en-US" altLang="en-US" dirty="0" err="1"/>
              <a:t>B.Eng</a:t>
            </a:r>
            <a:r>
              <a:rPr lang="en-US" altLang="en-US" dirty="0"/>
              <a:t> in Electrical Engineering</a:t>
            </a:r>
          </a:p>
          <a:p>
            <a:pPr lvl="1">
              <a:buFont typeface="Wingdings" panose="05000000000000000000" pitchFamily="2" charset="2"/>
              <a:buChar char="Ø"/>
            </a:pPr>
            <a:endParaRPr lang="en-US" altLang="en-US" dirty="0"/>
          </a:p>
          <a:p>
            <a:r>
              <a:rPr lang="en-US" sz="2200" b="1" dirty="0"/>
              <a:t>Information sources:</a:t>
            </a:r>
          </a:p>
          <a:p>
            <a:pPr lvl="1"/>
            <a:r>
              <a:rPr lang="en-US" dirty="0"/>
              <a:t>ECE website &gt; Students &gt; Undergraduate students</a:t>
            </a:r>
          </a:p>
          <a:p>
            <a:pPr marL="857250" lvl="2" indent="0">
              <a:buNone/>
            </a:pPr>
            <a:r>
              <a:rPr lang="en-US" sz="2200" u="sng" dirty="0">
                <a:hlinkClick r:id="rId2"/>
              </a:rPr>
              <a:t>http://www.</a:t>
            </a:r>
            <a:r>
              <a:rPr lang="en-CA" sz="2200" u="sng" dirty="0">
                <a:hlinkClick r:id="rId2"/>
              </a:rPr>
              <a:t>concordia.ca/</a:t>
            </a:r>
            <a:r>
              <a:rPr lang="en-CA" sz="2200" u="sng" dirty="0" err="1">
                <a:hlinkClick r:id="rId2"/>
              </a:rPr>
              <a:t>eceugrad</a:t>
            </a:r>
            <a:endParaRPr lang="en-CA" sz="2200" u="sng" dirty="0">
              <a:hlinkClick r:id="rId2"/>
            </a:endParaRPr>
          </a:p>
          <a:p>
            <a:pPr marL="857250" lvl="2" indent="0">
              <a:buNone/>
            </a:pPr>
            <a:r>
              <a:rPr lang="en-CA" sz="2200" u="sng" dirty="0">
                <a:hlinkClick r:id="rId2"/>
              </a:rPr>
              <a:t> </a:t>
            </a:r>
            <a:endParaRPr lang="en-CA" sz="2200" u="sng" dirty="0"/>
          </a:p>
          <a:p>
            <a:pPr lvl="1">
              <a:buFont typeface="Wingdings" panose="05000000000000000000" pitchFamily="2" charset="2"/>
              <a:buChar char="§"/>
            </a:pPr>
            <a:r>
              <a:rPr lang="en-US" dirty="0"/>
              <a:t>Undergraduate Calendar: </a:t>
            </a:r>
          </a:p>
          <a:p>
            <a:pPr marL="858838" lvl="1" indent="0">
              <a:buNone/>
            </a:pPr>
            <a:r>
              <a:rPr lang="en-US" dirty="0">
                <a:hlinkClick r:id="rId3"/>
              </a:rPr>
              <a:t>https://www.concordia.ca/academics/undergraduate/calendar/current.html</a:t>
            </a:r>
            <a:endParaRPr lang="en-US" dirty="0"/>
          </a:p>
          <a:p>
            <a:pPr marL="914400" lvl="1" indent="-457200">
              <a:buFont typeface="Wingdings" panose="05000000000000000000" pitchFamily="2" charset="2"/>
              <a:buChar char="Ø"/>
            </a:pPr>
            <a:endParaRPr lang="en-CA" dirty="0"/>
          </a:p>
          <a:p>
            <a:pPr marL="857250" lvl="2" indent="0">
              <a:buNone/>
            </a:pPr>
            <a:endParaRPr lang="en-CA" sz="2200" u="sng" dirty="0"/>
          </a:p>
          <a:p>
            <a:r>
              <a:rPr lang="en-US" altLang="en-US" sz="2200" dirty="0"/>
              <a:t>	</a:t>
            </a:r>
            <a:endParaRPr lang="en-US" sz="2200" dirty="0"/>
          </a:p>
        </p:txBody>
      </p:sp>
      <p:sp>
        <p:nvSpPr>
          <p:cNvPr id="9" name="Slide Number Placeholder 4"/>
          <p:cNvSpPr>
            <a:spLocks noGrp="1"/>
          </p:cNvSpPr>
          <p:nvPr>
            <p:ph type="sldNum" sz="quarter" idx="4294967295"/>
          </p:nvPr>
        </p:nvSpPr>
        <p:spPr>
          <a:xfrm>
            <a:off x="7086600" y="6356350"/>
            <a:ext cx="2057400" cy="365125"/>
          </a:xfrm>
          <a:prstGeom prst="rect">
            <a:avLst/>
          </a:prstGeom>
        </p:spPr>
        <p:txBody>
          <a:bodyPr/>
          <a:lstStyle/>
          <a:p>
            <a:fld id="{DF1DAF6F-DC25-4252-99AC-1B2161F10A34}" type="slidenum">
              <a:rPr lang="en-US" sz="2400" smtClean="0">
                <a:solidFill>
                  <a:schemeClr val="tx1"/>
                </a:solidFill>
              </a:rPr>
              <a:pPr/>
              <a:t>3</a:t>
            </a:fld>
            <a:endParaRPr lang="en-US" sz="2400" dirty="0">
              <a:solidFill>
                <a:schemeClr val="tx1"/>
              </a:solidFill>
            </a:endParaRPr>
          </a:p>
        </p:txBody>
      </p:sp>
      <p:sp>
        <p:nvSpPr>
          <p:cNvPr id="10" name="Title 9"/>
          <p:cNvSpPr>
            <a:spLocks noGrp="1"/>
          </p:cNvSpPr>
          <p:nvPr>
            <p:ph type="title"/>
          </p:nvPr>
        </p:nvSpPr>
        <p:spPr>
          <a:xfrm>
            <a:off x="611560" y="332656"/>
            <a:ext cx="7772400" cy="1143000"/>
          </a:xfrm>
        </p:spPr>
        <p:txBody>
          <a:bodyPr/>
          <a:lstStyle/>
          <a:p>
            <a:r>
              <a:rPr lang="en-US" altLang="en-US" b="1" dirty="0"/>
              <a:t>Overview of ECE programs </a:t>
            </a:r>
            <a:br>
              <a:rPr lang="en-US" altLang="en-US" b="1" dirty="0"/>
            </a:br>
            <a:endParaRPr lang="en-US" dirty="0"/>
          </a:p>
        </p:txBody>
      </p:sp>
    </p:spTree>
    <p:extLst>
      <p:ext uri="{BB962C8B-B14F-4D97-AF65-F5344CB8AC3E}">
        <p14:creationId xmlns:p14="http://schemas.microsoft.com/office/powerpoint/2010/main" val="301636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1697"/>
            <a:ext cx="7772400" cy="1143000"/>
          </a:xfrm>
        </p:spPr>
        <p:txBody>
          <a:bodyPr/>
          <a:lstStyle/>
          <a:p>
            <a:r>
              <a:rPr lang="en-US" dirty="0"/>
              <a:t>Program Structure</a:t>
            </a:r>
          </a:p>
        </p:txBody>
      </p:sp>
      <p:sp>
        <p:nvSpPr>
          <p:cNvPr id="3" name="Content Placeholder 2"/>
          <p:cNvSpPr>
            <a:spLocks noGrp="1"/>
          </p:cNvSpPr>
          <p:nvPr>
            <p:ph idx="1"/>
          </p:nvPr>
        </p:nvSpPr>
        <p:spPr>
          <a:xfrm>
            <a:off x="692918" y="1124744"/>
            <a:ext cx="7772400" cy="4608512"/>
          </a:xfrm>
          <a:solidFill>
            <a:schemeClr val="bg1"/>
          </a:solidFill>
        </p:spPr>
        <p:txBody>
          <a:bodyPr/>
          <a:lstStyle/>
          <a:p>
            <a:r>
              <a:rPr lang="en-US" b="1" dirty="0"/>
              <a:t>Total:</a:t>
            </a:r>
            <a:r>
              <a:rPr lang="en-US" dirty="0"/>
              <a:t> 120 credits (CEGEP graduates) + additional credits required for other students</a:t>
            </a:r>
          </a:p>
          <a:p>
            <a:pPr marL="0" indent="0">
              <a:buNone/>
            </a:pPr>
            <a:endParaRPr lang="en-US" dirty="0"/>
          </a:p>
          <a:p>
            <a:pPr lvl="1">
              <a:buFont typeface="Wingdings" panose="05000000000000000000" pitchFamily="2" charset="2"/>
              <a:buChar char="Ø"/>
            </a:pPr>
            <a:r>
              <a:rPr lang="en-US" b="1" dirty="0"/>
              <a:t>Engineering Core </a:t>
            </a:r>
            <a:r>
              <a:rPr lang="en-US" dirty="0"/>
              <a:t>(30.5 credits)</a:t>
            </a:r>
          </a:p>
          <a:p>
            <a:pPr lvl="1">
              <a:buFont typeface="Wingdings" panose="05000000000000000000" pitchFamily="2" charset="2"/>
              <a:buChar char="Ø"/>
            </a:pPr>
            <a:r>
              <a:rPr lang="en-US" b="1" dirty="0"/>
              <a:t>Program (COEN / ELEC) Core</a:t>
            </a:r>
            <a:endParaRPr lang="en-US" dirty="0"/>
          </a:p>
          <a:p>
            <a:pPr lvl="1">
              <a:buFont typeface="Wingdings" panose="05000000000000000000" pitchFamily="2" charset="2"/>
              <a:buChar char="Ø"/>
            </a:pPr>
            <a:r>
              <a:rPr lang="en-US" b="1" dirty="0"/>
              <a:t>Technical Electives</a:t>
            </a:r>
          </a:p>
          <a:p>
            <a:pPr marL="457200" lvl="1" indent="0">
              <a:buNone/>
            </a:pPr>
            <a:endParaRPr lang="en-US" b="1" dirty="0"/>
          </a:p>
          <a:p>
            <a:pPr marL="57150" indent="0">
              <a:buNone/>
            </a:pPr>
            <a:r>
              <a:rPr lang="en-US" b="1" dirty="0"/>
              <a:t>More info: </a:t>
            </a:r>
            <a:r>
              <a:rPr lang="en-US" dirty="0"/>
              <a:t>U/G Calendar, Sec. 71.10 to 71.30. </a:t>
            </a:r>
          </a:p>
          <a:p>
            <a:pPr marL="57150" indent="0">
              <a:buNone/>
            </a:pPr>
            <a:endParaRPr lang="en-US" dirty="0"/>
          </a:p>
          <a:p>
            <a:pPr marL="457200" lvl="1" indent="0">
              <a:buNone/>
            </a:pPr>
            <a:endParaRPr lang="en-US" dirty="0"/>
          </a:p>
          <a:p>
            <a:pPr lvl="1">
              <a:buNone/>
            </a:pPr>
            <a:endParaRPr lang="en-US" dirty="0"/>
          </a:p>
        </p:txBody>
      </p:sp>
      <p:sp>
        <p:nvSpPr>
          <p:cNvPr id="4" name="Slide Number Placeholder 4"/>
          <p:cNvSpPr txBox="1">
            <a:spLocks/>
          </p:cNvSpPr>
          <p:nvPr/>
        </p:nvSpPr>
        <p:spPr>
          <a:xfrm>
            <a:off x="7086600" y="6356350"/>
            <a:ext cx="2057400" cy="365125"/>
          </a:xfrm>
          <a:prstGeom prst="rect">
            <a:avLst/>
          </a:prstGeom>
        </p:spPr>
        <p:txBody>
          <a:bodyPr/>
          <a:lstStyle/>
          <a:p>
            <a:pPr>
              <a:defRPr/>
            </a:pPr>
            <a:fld id="{DF1DAF6F-DC25-4252-99AC-1B2161F10A34}"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03101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4290"/>
            <a:ext cx="7772400" cy="1143000"/>
          </a:xfrm>
        </p:spPr>
        <p:txBody>
          <a:bodyPr/>
          <a:lstStyle/>
          <a:p>
            <a:r>
              <a:rPr lang="en-US" dirty="0"/>
              <a:t>ELEC Program</a:t>
            </a:r>
          </a:p>
        </p:txBody>
      </p:sp>
      <p:sp>
        <p:nvSpPr>
          <p:cNvPr id="3" name="Content Placeholder 2"/>
          <p:cNvSpPr>
            <a:spLocks noGrp="1"/>
          </p:cNvSpPr>
          <p:nvPr>
            <p:ph idx="1"/>
          </p:nvPr>
        </p:nvSpPr>
        <p:spPr>
          <a:xfrm>
            <a:off x="679796" y="1188333"/>
            <a:ext cx="7772400" cy="2746759"/>
          </a:xfrm>
          <a:solidFill>
            <a:schemeClr val="bg1"/>
          </a:solidFill>
        </p:spPr>
        <p:txBody>
          <a:bodyPr/>
          <a:lstStyle/>
          <a:p>
            <a:r>
              <a:rPr lang="en-US" b="1" dirty="0"/>
              <a:t>Total</a:t>
            </a:r>
            <a:r>
              <a:rPr lang="en-US" dirty="0"/>
              <a:t>: 120 credits (CEGEP graduate) + additional credits required for other students</a:t>
            </a:r>
          </a:p>
          <a:p>
            <a:pPr lvl="1">
              <a:buFont typeface="Wingdings" panose="05000000000000000000" pitchFamily="2" charset="2"/>
              <a:buChar char="Ø"/>
            </a:pPr>
            <a:r>
              <a:rPr lang="en-US" dirty="0"/>
              <a:t>Engineering Core (30.5 credits)</a:t>
            </a:r>
            <a:r>
              <a:rPr lang="en-CA" dirty="0">
                <a:hlinkClick r:id="rId2"/>
              </a:rPr>
              <a:t> §71.20.5</a:t>
            </a:r>
            <a:r>
              <a:rPr lang="en-CA" dirty="0"/>
              <a:t>.</a:t>
            </a:r>
            <a:endParaRPr lang="en-US" dirty="0"/>
          </a:p>
          <a:p>
            <a:pPr lvl="1">
              <a:buFont typeface="Wingdings" panose="05000000000000000000" pitchFamily="2" charset="2"/>
              <a:buChar char="Ø"/>
            </a:pPr>
            <a:r>
              <a:rPr lang="en-US" dirty="0"/>
              <a:t>ELEC (General stream) Core (70 credits), </a:t>
            </a:r>
          </a:p>
          <a:p>
            <a:pPr lvl="1">
              <a:buFont typeface="Wingdings" panose="05000000000000000000" pitchFamily="2" charset="2"/>
              <a:buChar char="Ø"/>
            </a:pPr>
            <a:r>
              <a:rPr lang="en-US" dirty="0"/>
              <a:t>Electives (19.5 credits), in final year</a:t>
            </a:r>
          </a:p>
        </p:txBody>
      </p:sp>
      <p:sp>
        <p:nvSpPr>
          <p:cNvPr id="4" name="Slide Number Placeholder 4"/>
          <p:cNvSpPr txBox="1">
            <a:spLocks/>
          </p:cNvSpPr>
          <p:nvPr/>
        </p:nvSpPr>
        <p:spPr>
          <a:xfrm>
            <a:off x="708660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1DAF6F-DC25-4252-99AC-1B2161F10A34}" type="slidenum">
              <a:rPr kumimoji="0" lang="en-US" sz="2400" b="0" i="0" u="none" strike="noStrike" kern="1200" cap="none" spc="0" normalizeH="0" baseline="0" noProof="0" smtClean="0">
                <a:ln>
                  <a:noFill/>
                </a:ln>
                <a:solidFill>
                  <a:schemeClr val="tx1"/>
                </a:solidFill>
                <a:effectLst/>
                <a:uLnTx/>
                <a:uFillTx/>
                <a:latin typeface="Times" charset="0"/>
                <a:ea typeface="ＭＳ Ｐゴシック" charset="0"/>
                <a:cs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2400" b="0" i="0" u="none" strike="noStrike" kern="1200" cap="none" spc="0" normalizeH="0" baseline="0" noProof="0" dirty="0">
              <a:ln>
                <a:noFill/>
              </a:ln>
              <a:solidFill>
                <a:schemeClr val="tx1"/>
              </a:solidFill>
              <a:effectLst/>
              <a:uLnTx/>
              <a:uFillTx/>
              <a:latin typeface="Times" charset="0"/>
              <a:ea typeface="ＭＳ Ｐゴシック" charset="0"/>
              <a:cs typeface="ＭＳ Ｐゴシック" charset="0"/>
            </a:endParaRPr>
          </a:p>
        </p:txBody>
      </p:sp>
      <p:sp>
        <p:nvSpPr>
          <p:cNvPr id="5" name="TextBox 4">
            <a:extLst>
              <a:ext uri="{FF2B5EF4-FFF2-40B4-BE49-F238E27FC236}">
                <a16:creationId xmlns:a16="http://schemas.microsoft.com/office/drawing/2014/main" id="{8F6C14C8-A3AD-43DD-B5DD-079D45685A3D}"/>
              </a:ext>
            </a:extLst>
          </p:cNvPr>
          <p:cNvSpPr txBox="1"/>
          <p:nvPr/>
        </p:nvSpPr>
        <p:spPr>
          <a:xfrm>
            <a:off x="659872" y="3484779"/>
            <a:ext cx="2853666" cy="461665"/>
          </a:xfrm>
          <a:prstGeom prst="rect">
            <a:avLst/>
          </a:prstGeom>
          <a:noFill/>
        </p:spPr>
        <p:txBody>
          <a:bodyPr wrap="none" rtlCol="0">
            <a:spAutoFit/>
          </a:bodyPr>
          <a:lstStyle/>
          <a:p>
            <a:r>
              <a:rPr lang="en-CA" b="1" dirty="0">
                <a:latin typeface="Arial" panose="020B0604020202020204" pitchFamily="34" charset="0"/>
                <a:cs typeface="Arial" panose="020B0604020202020204" pitchFamily="34" charset="0"/>
              </a:rPr>
              <a:t>Course sequence:</a:t>
            </a:r>
          </a:p>
        </p:txBody>
      </p:sp>
      <p:sp>
        <p:nvSpPr>
          <p:cNvPr id="7" name="TextBox 6">
            <a:extLst>
              <a:ext uri="{FF2B5EF4-FFF2-40B4-BE49-F238E27FC236}">
                <a16:creationId xmlns:a16="http://schemas.microsoft.com/office/drawing/2014/main" id="{0FFFCB3C-5191-41F2-A85E-C40889A1D2B5}"/>
              </a:ext>
            </a:extLst>
          </p:cNvPr>
          <p:cNvSpPr txBox="1"/>
          <p:nvPr/>
        </p:nvSpPr>
        <p:spPr>
          <a:xfrm>
            <a:off x="971600" y="3944655"/>
            <a:ext cx="7772400" cy="923330"/>
          </a:xfrm>
          <a:prstGeom prst="rect">
            <a:avLst/>
          </a:prstGeom>
          <a:noFill/>
        </p:spPr>
        <p:txBody>
          <a:bodyPr wrap="square">
            <a:spAutoFit/>
          </a:bodyPr>
          <a:lstStyle/>
          <a:p>
            <a:r>
              <a:rPr lang="en-CA" sz="1800" dirty="0">
                <a:latin typeface="Arial" panose="020B0604020202020204" pitchFamily="34" charset="0"/>
                <a:cs typeface="Arial" panose="020B0604020202020204" pitchFamily="34" charset="0"/>
                <a:hlinkClick r:id="rId3"/>
              </a:rPr>
              <a:t>https://www.concordia.ca/ginacody/electrical-computer-eng/programs/electrical-eng/bachelor/course-sequences.html</a:t>
            </a:r>
            <a:endParaRPr lang="en-CA" sz="18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3A4587AB-105E-4B69-9742-2AB7F0A0649B}"/>
              </a:ext>
            </a:extLst>
          </p:cNvPr>
          <p:cNvSpPr txBox="1">
            <a:spLocks/>
          </p:cNvSpPr>
          <p:nvPr/>
        </p:nvSpPr>
        <p:spPr bwMode="auto">
          <a:xfrm>
            <a:off x="1259632" y="4716193"/>
            <a:ext cx="7772400" cy="1440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a:lstStyle>
          <a:p>
            <a:r>
              <a:rPr lang="en-US" sz="2200" kern="0" dirty="0"/>
              <a:t>Students can take any courses during study term (provided prerequisites are  satisfied).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5000"/>
            <a:ext cx="7772400" cy="1143000"/>
          </a:xfrm>
        </p:spPr>
        <p:txBody>
          <a:bodyPr/>
          <a:lstStyle/>
          <a:p>
            <a:r>
              <a:rPr lang="en-US" dirty="0"/>
              <a:t>ELEC Program: Elective Groups </a:t>
            </a:r>
          </a:p>
        </p:txBody>
      </p:sp>
      <p:sp>
        <p:nvSpPr>
          <p:cNvPr id="3" name="Content Placeholder 2"/>
          <p:cNvSpPr>
            <a:spLocks noGrp="1"/>
          </p:cNvSpPr>
          <p:nvPr>
            <p:ph idx="1"/>
          </p:nvPr>
        </p:nvSpPr>
        <p:spPr>
          <a:xfrm>
            <a:off x="539552" y="1298570"/>
            <a:ext cx="7772400" cy="3426574"/>
          </a:xfrm>
          <a:solidFill>
            <a:schemeClr val="bg1"/>
          </a:solidFill>
        </p:spPr>
        <p:txBody>
          <a:bodyPr>
            <a:normAutofit/>
          </a:bodyPr>
          <a:lstStyle/>
          <a:p>
            <a:pPr marL="0" lvl="0" indent="0">
              <a:buNone/>
              <a:tabLst>
                <a:tab pos="234950" algn="l"/>
              </a:tabLst>
            </a:pPr>
            <a:r>
              <a:rPr lang="en-US" b="1" dirty="0">
                <a:solidFill>
                  <a:srgbClr val="000000"/>
                </a:solidFill>
              </a:rPr>
              <a:t>  Elective Groups</a:t>
            </a:r>
          </a:p>
          <a:p>
            <a:pPr lvl="1"/>
            <a:r>
              <a:rPr lang="en-US" dirty="0">
                <a:solidFill>
                  <a:srgbClr val="000000"/>
                </a:solidFill>
              </a:rPr>
              <a:t>Telecommunication Networks and Signal Processing</a:t>
            </a:r>
          </a:p>
          <a:p>
            <a:pPr lvl="1"/>
            <a:r>
              <a:rPr lang="en-US" dirty="0" err="1">
                <a:solidFill>
                  <a:srgbClr val="000000"/>
                </a:solidFill>
              </a:rPr>
              <a:t>Microdevices</a:t>
            </a:r>
            <a:r>
              <a:rPr lang="en-US" dirty="0">
                <a:solidFill>
                  <a:srgbClr val="000000"/>
                </a:solidFill>
              </a:rPr>
              <a:t>, Electronics and VLSI </a:t>
            </a:r>
          </a:p>
          <a:p>
            <a:pPr lvl="1"/>
            <a:r>
              <a:rPr lang="en-US" dirty="0">
                <a:solidFill>
                  <a:srgbClr val="000000"/>
                </a:solidFill>
              </a:rPr>
              <a:t>Power and Renewable Energy Systems</a:t>
            </a:r>
          </a:p>
          <a:p>
            <a:pPr lvl="1"/>
            <a:r>
              <a:rPr lang="en-US" dirty="0">
                <a:solidFill>
                  <a:srgbClr val="000000"/>
                </a:solidFill>
              </a:rPr>
              <a:t>Controls, Robotics and Avionics</a:t>
            </a:r>
          </a:p>
          <a:p>
            <a:pPr lvl="1"/>
            <a:r>
              <a:rPr lang="en-US" dirty="0">
                <a:solidFill>
                  <a:srgbClr val="000000"/>
                </a:solidFill>
              </a:rPr>
              <a:t>Waves and Electromagnetics</a:t>
            </a:r>
          </a:p>
          <a:p>
            <a:pPr lvl="1"/>
            <a:r>
              <a:rPr lang="en-US" dirty="0">
                <a:solidFill>
                  <a:srgbClr val="000000"/>
                </a:solidFill>
              </a:rPr>
              <a:t>Computer Systems</a:t>
            </a:r>
          </a:p>
          <a:p>
            <a:pPr lvl="1"/>
            <a:r>
              <a:rPr lang="en-US" dirty="0">
                <a:solidFill>
                  <a:srgbClr val="000000"/>
                </a:solidFill>
              </a:rPr>
              <a:t>Biological and Biomedical Engineering </a:t>
            </a:r>
            <a:r>
              <a:rPr lang="en-US" dirty="0"/>
              <a:t>   </a:t>
            </a:r>
          </a:p>
        </p:txBody>
      </p:sp>
      <p:sp>
        <p:nvSpPr>
          <p:cNvPr id="4" name="Slide Number Placeholder 4"/>
          <p:cNvSpPr txBox="1">
            <a:spLocks/>
          </p:cNvSpPr>
          <p:nvPr/>
        </p:nvSpPr>
        <p:spPr>
          <a:xfrm>
            <a:off x="708660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1DAF6F-DC25-4252-99AC-1B2161F10A34}" type="slidenum">
              <a:rPr kumimoji="0" lang="en-US" sz="2400" b="0" i="0" u="none" strike="noStrike" kern="1200" cap="none" spc="0" normalizeH="0" baseline="0" noProof="0" smtClean="0">
                <a:ln>
                  <a:noFill/>
                </a:ln>
                <a:solidFill>
                  <a:schemeClr val="tx1"/>
                </a:solidFill>
                <a:effectLst/>
                <a:uLnTx/>
                <a:uFillTx/>
                <a:latin typeface="Times" charset="0"/>
                <a:ea typeface="ＭＳ Ｐゴシック" charset="0"/>
                <a:cs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2400" b="0" i="0" u="none" strike="noStrike" kern="1200" cap="none" spc="0" normalizeH="0" baseline="0" noProof="0" dirty="0">
              <a:ln>
                <a:noFill/>
              </a:ln>
              <a:solidFill>
                <a:schemeClr val="tx1"/>
              </a:solidFill>
              <a:effectLst/>
              <a:uLnTx/>
              <a:uFillTx/>
              <a:latin typeface="Times" charset="0"/>
              <a:ea typeface="ＭＳ Ｐゴシック" charset="0"/>
              <a:cs typeface="ＭＳ Ｐゴシック" charset="0"/>
            </a:endParaRPr>
          </a:p>
        </p:txBody>
      </p:sp>
      <p:sp>
        <p:nvSpPr>
          <p:cNvPr id="6" name="TextBox 5">
            <a:extLst>
              <a:ext uri="{FF2B5EF4-FFF2-40B4-BE49-F238E27FC236}">
                <a16:creationId xmlns:a16="http://schemas.microsoft.com/office/drawing/2014/main" id="{00C8000F-8B01-493E-ACE5-D86C5B8C1180}"/>
              </a:ext>
            </a:extLst>
          </p:cNvPr>
          <p:cNvSpPr txBox="1"/>
          <p:nvPr/>
        </p:nvSpPr>
        <p:spPr>
          <a:xfrm>
            <a:off x="1037928" y="4848249"/>
            <a:ext cx="6048672" cy="461665"/>
          </a:xfrm>
          <a:prstGeom prst="rect">
            <a:avLst/>
          </a:prstGeom>
          <a:noFill/>
        </p:spPr>
        <p:txBody>
          <a:bodyPr wrap="square">
            <a:spAutoFit/>
          </a:bodyPr>
          <a:lstStyle/>
          <a:p>
            <a:pPr marL="57150" indent="0">
              <a:buNone/>
            </a:pPr>
            <a:r>
              <a:rPr lang="en-US" b="1" dirty="0">
                <a:latin typeface="Arial" panose="020B0604020202020204" pitchFamily="34" charset="0"/>
                <a:cs typeface="Arial" panose="020B0604020202020204" pitchFamily="34" charset="0"/>
              </a:rPr>
              <a:t>More info: </a:t>
            </a:r>
            <a:r>
              <a:rPr lang="en-US" dirty="0">
                <a:latin typeface="Arial" panose="020B0604020202020204" pitchFamily="34" charset="0"/>
                <a:cs typeface="Arial" panose="020B0604020202020204" pitchFamily="34" charset="0"/>
              </a:rPr>
              <a:t>U/G Calendar, Sec. </a:t>
            </a:r>
            <a:r>
              <a:rPr lang="en-US" dirty="0">
                <a:latin typeface="Arial" panose="020B0604020202020204" pitchFamily="34" charset="0"/>
                <a:cs typeface="Arial" panose="020B0604020202020204" pitchFamily="34" charset="0"/>
                <a:hlinkClick r:id="rId2"/>
              </a:rPr>
              <a:t>71.30.1</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63" y="332656"/>
            <a:ext cx="7772400" cy="1143000"/>
          </a:xfrm>
        </p:spPr>
        <p:txBody>
          <a:bodyPr/>
          <a:lstStyle/>
          <a:p>
            <a:r>
              <a:rPr lang="en-US" dirty="0"/>
              <a:t>COEN Program</a:t>
            </a:r>
          </a:p>
        </p:txBody>
      </p:sp>
      <p:sp>
        <p:nvSpPr>
          <p:cNvPr id="3" name="Content Placeholder 2"/>
          <p:cNvSpPr>
            <a:spLocks noGrp="1"/>
          </p:cNvSpPr>
          <p:nvPr>
            <p:ph idx="1"/>
          </p:nvPr>
        </p:nvSpPr>
        <p:spPr>
          <a:xfrm>
            <a:off x="755576" y="1575743"/>
            <a:ext cx="7772400" cy="4680520"/>
          </a:xfrm>
          <a:solidFill>
            <a:schemeClr val="bg1"/>
          </a:solidFill>
        </p:spPr>
        <p:txBody>
          <a:bodyPr/>
          <a:lstStyle/>
          <a:p>
            <a:pPr>
              <a:spcAft>
                <a:spcPts val="300"/>
              </a:spcAft>
            </a:pPr>
            <a:r>
              <a:rPr lang="en-US" b="1" dirty="0"/>
              <a:t>Total</a:t>
            </a:r>
            <a:r>
              <a:rPr lang="en-US" dirty="0"/>
              <a:t>: 120 credits (CEGEP graduate) + additional credits required for other students</a:t>
            </a:r>
          </a:p>
          <a:p>
            <a:pPr lvl="1">
              <a:spcBef>
                <a:spcPts val="600"/>
              </a:spcBef>
            </a:pPr>
            <a:r>
              <a:rPr lang="en-US" sz="2400" dirty="0"/>
              <a:t>Engineering Core (27.5 credits) + General Elective (3 credits)</a:t>
            </a:r>
          </a:p>
          <a:p>
            <a:pPr lvl="1">
              <a:spcBef>
                <a:spcPts val="600"/>
              </a:spcBef>
            </a:pPr>
            <a:r>
              <a:rPr lang="en-US" sz="2400" dirty="0"/>
              <a:t>Computer Engineering Core (72.50 credits)</a:t>
            </a:r>
          </a:p>
          <a:p>
            <a:pPr lvl="1">
              <a:spcBef>
                <a:spcPts val="600"/>
              </a:spcBef>
            </a:pPr>
            <a:r>
              <a:rPr lang="en-US" sz="2400" dirty="0"/>
              <a:t>Electives (17 credits)</a:t>
            </a:r>
          </a:p>
          <a:p>
            <a:endParaRPr lang="en-US" sz="2200" b="1" dirty="0"/>
          </a:p>
          <a:p>
            <a:pPr lvl="1"/>
            <a:endParaRPr lang="en-US" dirty="0"/>
          </a:p>
        </p:txBody>
      </p:sp>
      <p:sp>
        <p:nvSpPr>
          <p:cNvPr id="4" name="Slide Number Placeholder 4"/>
          <p:cNvSpPr txBox="1">
            <a:spLocks/>
          </p:cNvSpPr>
          <p:nvPr/>
        </p:nvSpPr>
        <p:spPr>
          <a:xfrm>
            <a:off x="708660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1DAF6F-DC25-4252-99AC-1B2161F10A34}" type="slidenum">
              <a:rPr kumimoji="0" lang="en-US" sz="2400" b="0" i="0" u="none" strike="noStrike" kern="1200" cap="none" spc="0" normalizeH="0" baseline="0" noProof="0" smtClean="0">
                <a:ln>
                  <a:noFill/>
                </a:ln>
                <a:solidFill>
                  <a:schemeClr val="tx1"/>
                </a:solidFill>
                <a:effectLst/>
                <a:uLnTx/>
                <a:uFillTx/>
                <a:latin typeface="Times" charset="0"/>
                <a:ea typeface="ＭＳ Ｐゴシック" charset="0"/>
                <a:cs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2400" b="0" i="0" u="none" strike="noStrike" kern="1200" cap="none" spc="0" normalizeH="0" baseline="0" noProof="0" dirty="0">
              <a:ln>
                <a:noFill/>
              </a:ln>
              <a:solidFill>
                <a:schemeClr val="tx1"/>
              </a:solidFill>
              <a:effectLst/>
              <a:uLnTx/>
              <a:uFillTx/>
              <a:latin typeface="Times" charset="0"/>
              <a:ea typeface="ＭＳ Ｐゴシック" charset="0"/>
              <a:cs typeface="ＭＳ Ｐゴシック" charset="0"/>
            </a:endParaRPr>
          </a:p>
        </p:txBody>
      </p:sp>
    </p:spTree>
    <p:extLst>
      <p:ext uri="{BB962C8B-B14F-4D97-AF65-F5344CB8AC3E}">
        <p14:creationId xmlns:p14="http://schemas.microsoft.com/office/powerpoint/2010/main" val="41403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COEN Electives</a:t>
            </a:r>
            <a:endParaRPr lang="en-US" dirty="0"/>
          </a:p>
        </p:txBody>
      </p:sp>
      <p:sp>
        <p:nvSpPr>
          <p:cNvPr id="3" name="Content Placeholder 2"/>
          <p:cNvSpPr>
            <a:spLocks noGrp="1"/>
          </p:cNvSpPr>
          <p:nvPr>
            <p:ph idx="1"/>
          </p:nvPr>
        </p:nvSpPr>
        <p:spPr>
          <a:xfrm>
            <a:off x="685800" y="1290145"/>
            <a:ext cx="8206680" cy="4114800"/>
          </a:xfrm>
        </p:spPr>
        <p:txBody>
          <a:bodyPr/>
          <a:lstStyle/>
          <a:p>
            <a:r>
              <a:rPr lang="en-US" sz="2300" dirty="0"/>
              <a:t>Computer Engineering Electives</a:t>
            </a:r>
          </a:p>
          <a:p>
            <a:pPr lvl="1"/>
            <a:r>
              <a:rPr lang="en-US" sz="2100" dirty="0"/>
              <a:t>Hardware/Electronics/VLSI</a:t>
            </a:r>
            <a:endParaRPr lang="en-US" sz="2100" b="1" dirty="0"/>
          </a:p>
          <a:p>
            <a:pPr lvl="1"/>
            <a:r>
              <a:rPr lang="en-US" sz="2100" dirty="0"/>
              <a:t>Software and System Design</a:t>
            </a:r>
          </a:p>
          <a:p>
            <a:pPr lvl="1"/>
            <a:r>
              <a:rPr lang="en-US" sz="2100" dirty="0"/>
              <a:t>Biological and Biomedical Engineering</a:t>
            </a:r>
          </a:p>
          <a:p>
            <a:pPr lvl="1"/>
            <a:r>
              <a:rPr lang="en-US" sz="2100" dirty="0"/>
              <a:t>Computer Science and Software Engineering</a:t>
            </a:r>
          </a:p>
          <a:p>
            <a:pPr lvl="1"/>
            <a:r>
              <a:rPr lang="en-US" sz="2100" dirty="0"/>
              <a:t>Telecommunications, Networking and Signal Processing</a:t>
            </a:r>
          </a:p>
          <a:p>
            <a:pPr lvl="1"/>
            <a:r>
              <a:rPr lang="en-US" sz="2100" dirty="0"/>
              <a:t>Control, Robotics and Avionics</a:t>
            </a:r>
          </a:p>
          <a:p>
            <a:pPr lvl="1"/>
            <a:r>
              <a:rPr lang="en-US" sz="2100" dirty="0"/>
              <a:t>Other</a:t>
            </a:r>
          </a:p>
          <a:p>
            <a:pPr marL="457200" lvl="1" indent="0">
              <a:buNone/>
            </a:pPr>
            <a:endParaRPr lang="en-US" dirty="0"/>
          </a:p>
          <a:p>
            <a:pPr marL="457200" lvl="1" indent="0">
              <a:buNone/>
            </a:pPr>
            <a:endParaRPr lang="en-US" dirty="0"/>
          </a:p>
          <a:p>
            <a:pPr marL="457200" lvl="1" indent="0">
              <a:buNone/>
            </a:pPr>
            <a:endParaRPr lang="en-US" dirty="0"/>
          </a:p>
          <a:p>
            <a:endParaRPr lang="en-US" dirty="0"/>
          </a:p>
        </p:txBody>
      </p:sp>
      <p:sp>
        <p:nvSpPr>
          <p:cNvPr id="4" name="Rectangle 3"/>
          <p:cNvSpPr/>
          <p:nvPr/>
        </p:nvSpPr>
        <p:spPr>
          <a:xfrm>
            <a:off x="1235015" y="4797152"/>
            <a:ext cx="7632848"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List of courses for each category: </a:t>
            </a:r>
            <a:r>
              <a:rPr lang="en-US" sz="2000" dirty="0">
                <a:hlinkClick r:id="rId3"/>
              </a:rPr>
              <a:t>Computer Engineering Options</a:t>
            </a:r>
            <a:endParaRPr lang="en-US" sz="2000" dirty="0"/>
          </a:p>
        </p:txBody>
      </p:sp>
      <p:sp>
        <p:nvSpPr>
          <p:cNvPr id="5" name="Slide Number Placeholder 4"/>
          <p:cNvSpPr txBox="1">
            <a:spLocks/>
          </p:cNvSpPr>
          <p:nvPr/>
        </p:nvSpPr>
        <p:spPr>
          <a:xfrm>
            <a:off x="708660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1DAF6F-DC25-4252-99AC-1B2161F10A34}" type="slidenum">
              <a:rPr kumimoji="0" lang="en-US" sz="2400" b="0" i="0" u="none" strike="noStrike" kern="1200" cap="none" spc="0" normalizeH="0" baseline="0" noProof="0" smtClean="0">
                <a:ln>
                  <a:noFill/>
                </a:ln>
                <a:solidFill>
                  <a:schemeClr val="tx1"/>
                </a:solidFill>
                <a:effectLst/>
                <a:uLnTx/>
                <a:uFillTx/>
                <a:latin typeface="Times" charset="0"/>
                <a:ea typeface="ＭＳ Ｐゴシック" charset="0"/>
                <a:cs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2400" b="0" i="0" u="none" strike="noStrike" kern="1200" cap="none" spc="0" normalizeH="0" baseline="0" noProof="0" dirty="0">
              <a:ln>
                <a:noFill/>
              </a:ln>
              <a:solidFill>
                <a:schemeClr val="tx1"/>
              </a:solidFill>
              <a:effectLst/>
              <a:uLnTx/>
              <a:uFillTx/>
              <a:latin typeface="Times" charset="0"/>
              <a:ea typeface="ＭＳ Ｐゴシック" charset="0"/>
              <a:cs typeface="ＭＳ Ｐゴシック" charset="0"/>
            </a:endParaRPr>
          </a:p>
        </p:txBody>
      </p:sp>
    </p:spTree>
    <p:extLst>
      <p:ext uri="{BB962C8B-B14F-4D97-AF65-F5344CB8AC3E}">
        <p14:creationId xmlns:p14="http://schemas.microsoft.com/office/powerpoint/2010/main" val="305578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 and Mandatory Work Term</a:t>
            </a:r>
          </a:p>
        </p:txBody>
      </p:sp>
      <p:sp>
        <p:nvSpPr>
          <p:cNvPr id="3" name="Content Placeholder 2"/>
          <p:cNvSpPr>
            <a:spLocks noGrp="1"/>
          </p:cNvSpPr>
          <p:nvPr>
            <p:ph idx="1"/>
          </p:nvPr>
        </p:nvSpPr>
        <p:spPr>
          <a:xfrm>
            <a:off x="755576" y="1268760"/>
            <a:ext cx="7772400" cy="4608512"/>
          </a:xfrm>
          <a:solidFill>
            <a:schemeClr val="bg1"/>
          </a:solidFill>
        </p:spPr>
        <p:txBody>
          <a:bodyPr/>
          <a:lstStyle/>
          <a:p>
            <a:r>
              <a:rPr lang="en-US" sz="2000" dirty="0"/>
              <a:t>Students in ECE programs are required to be either in the CO-OP program or C-Edge (Career Edge) program.</a:t>
            </a:r>
          </a:p>
          <a:p>
            <a:pPr>
              <a:spcBef>
                <a:spcPts val="1200"/>
              </a:spcBef>
            </a:pPr>
            <a:r>
              <a:rPr lang="en-US" sz="2000" dirty="0"/>
              <a:t>Co-op students:</a:t>
            </a:r>
          </a:p>
          <a:p>
            <a:pPr lvl="1"/>
            <a:r>
              <a:rPr lang="en-US" sz="2000" dirty="0"/>
              <a:t>3 work terms</a:t>
            </a:r>
          </a:p>
          <a:p>
            <a:pPr lvl="1"/>
            <a:r>
              <a:rPr lang="en-US" sz="2000" dirty="0"/>
              <a:t>2.5 minimum GPA (Also required to stay in Coop)</a:t>
            </a:r>
          </a:p>
          <a:p>
            <a:pPr lvl="1"/>
            <a:r>
              <a:rPr lang="en-US" sz="2000" dirty="0"/>
              <a:t>12 credits minimum per term</a:t>
            </a:r>
          </a:p>
          <a:p>
            <a:pPr lvl="1"/>
            <a:r>
              <a:rPr lang="en-US" sz="2000" dirty="0"/>
              <a:t>Complete ENCS 282 before the first work term</a:t>
            </a:r>
          </a:p>
          <a:p>
            <a:pPr lvl="1"/>
            <a:r>
              <a:rPr lang="en-US" sz="2000" dirty="0"/>
              <a:t>Can not start and end the course plan with a work term</a:t>
            </a:r>
          </a:p>
          <a:p>
            <a:pPr>
              <a:spcBef>
                <a:spcPts val="1200"/>
              </a:spcBef>
            </a:pPr>
            <a:r>
              <a:rPr lang="en-US" sz="2000" dirty="0"/>
              <a:t>To apply:</a:t>
            </a:r>
          </a:p>
          <a:p>
            <a:pPr lvl="1"/>
            <a:r>
              <a:rPr lang="en-US" sz="2000" dirty="0"/>
              <a:t>Fill out a form</a:t>
            </a:r>
          </a:p>
          <a:p>
            <a:pPr lvl="1"/>
            <a:r>
              <a:rPr lang="en-US" sz="2000" dirty="0"/>
              <a:t>Propose a sequence</a:t>
            </a:r>
          </a:p>
          <a:p>
            <a:pPr lvl="1">
              <a:buFont typeface="Arial" panose="020B0604020202020204" pitchFamily="34" charset="0"/>
              <a:buChar char="•"/>
            </a:pPr>
            <a:r>
              <a:rPr lang="en-US" sz="1700" dirty="0">
                <a:hlinkClick r:id="rId3"/>
              </a:rPr>
              <a:t>https://users.encs.concordia.ca/~mariaf/ECE_Coop/ECE_COOP.pdf</a:t>
            </a:r>
            <a:endParaRPr lang="en-US" sz="1700" dirty="0"/>
          </a:p>
        </p:txBody>
      </p:sp>
      <p:sp>
        <p:nvSpPr>
          <p:cNvPr id="4" name="Slide Number Placeholder 4"/>
          <p:cNvSpPr txBox="1">
            <a:spLocks/>
          </p:cNvSpPr>
          <p:nvPr/>
        </p:nvSpPr>
        <p:spPr>
          <a:xfrm>
            <a:off x="7086600" y="6356350"/>
            <a:ext cx="2057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1DAF6F-DC25-4252-99AC-1B2161F10A34}" type="slidenum">
              <a:rPr kumimoji="0" lang="en-US" sz="2400" b="0" i="0" u="none" strike="noStrike" kern="1200" cap="none" spc="0" normalizeH="0" baseline="0" noProof="0" smtClean="0">
                <a:ln>
                  <a:noFill/>
                </a:ln>
                <a:solidFill>
                  <a:schemeClr val="tx1"/>
                </a:solidFill>
                <a:effectLst/>
                <a:uLnTx/>
                <a:uFillTx/>
                <a:latin typeface="Times" charset="0"/>
                <a:ea typeface="ＭＳ Ｐゴシック" charset="0"/>
                <a:cs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2400" b="0" i="0" u="none" strike="noStrike" kern="1200" cap="none" spc="0" normalizeH="0" baseline="0" noProof="0" dirty="0">
              <a:ln>
                <a:noFill/>
              </a:ln>
              <a:solidFill>
                <a:schemeClr val="tx1"/>
              </a:solidFill>
              <a:effectLst/>
              <a:uLnTx/>
              <a:uFillTx/>
              <a:latin typeface="Times" charset="0"/>
              <a:ea typeface="ＭＳ Ｐゴシック" charset="0"/>
              <a:cs typeface="ＭＳ Ｐゴシック" charset="0"/>
            </a:endParaRPr>
          </a:p>
        </p:txBody>
      </p:sp>
    </p:spTree>
  </p:cSld>
  <p:clrMapOvr>
    <a:masterClrMapping/>
  </p:clrMapOvr>
</p:sld>
</file>

<file path=ppt/theme/theme1.xml><?xml version="1.0" encoding="utf-8"?>
<a:theme xmlns:a="http://schemas.openxmlformats.org/drawingml/2006/main" name="Default Theme">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29064</TotalTime>
  <Words>900</Words>
  <Application>Microsoft Office PowerPoint</Application>
  <PresentationFormat>On-screen Show (4:3)</PresentationFormat>
  <Paragraphs>127</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Arial</vt:lpstr>
      <vt:lpstr>Arial Bold</vt:lpstr>
      <vt:lpstr>Gill Sans</vt:lpstr>
      <vt:lpstr>GillSans Bold</vt:lpstr>
      <vt:lpstr>Times</vt:lpstr>
      <vt:lpstr>Wingdings</vt:lpstr>
      <vt:lpstr>Default Theme</vt:lpstr>
      <vt:lpstr>Winter 2022 Orientation Session </vt:lpstr>
      <vt:lpstr>Welcome to GCS and ECE</vt:lpstr>
      <vt:lpstr>Overview of ECE programs  </vt:lpstr>
      <vt:lpstr>Program Structure</vt:lpstr>
      <vt:lpstr>ELEC Program</vt:lpstr>
      <vt:lpstr>ELEC Program: Elective Groups </vt:lpstr>
      <vt:lpstr>COEN Program</vt:lpstr>
      <vt:lpstr>COEN Electives</vt:lpstr>
      <vt:lpstr>Co-op and Mandatory Work Term</vt:lpstr>
      <vt:lpstr>Mandatory Work Term (Cont.)</vt:lpstr>
      <vt:lpstr>Some academic regulations</vt:lpstr>
    </vt:vector>
  </TitlesOfParts>
  <Company>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Alleyne</dc:creator>
  <cp:lastModifiedBy>Abdelwahab Hamou-Lhadj</cp:lastModifiedBy>
  <cp:revision>317</cp:revision>
  <dcterms:created xsi:type="dcterms:W3CDTF">2011-06-22T22:00:22Z</dcterms:created>
  <dcterms:modified xsi:type="dcterms:W3CDTF">2022-01-28T01:58:27Z</dcterms:modified>
</cp:coreProperties>
</file>