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82" r:id="rId6"/>
    <p:sldId id="283" r:id="rId7"/>
    <p:sldId id="284" r:id="rId8"/>
    <p:sldId id="285" r:id="rId9"/>
    <p:sldId id="286" r:id="rId10"/>
    <p:sldId id="287" r:id="rId11"/>
    <p:sldId id="292" r:id="rId12"/>
    <p:sldId id="293" r:id="rId13"/>
    <p:sldId id="294" r:id="rId14"/>
    <p:sldId id="295" r:id="rId15"/>
    <p:sldId id="281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40" y="1486915"/>
            <a:ext cx="4061460" cy="3591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218175"/>
            <a:ext cx="8997695" cy="16398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385064"/>
            <a:ext cx="74288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3066340"/>
            <a:ext cx="3989070" cy="178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ginacody/computer-science-software-eng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concordia.ca/ginacody/students/association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ginacody/computer-science-software-eng.html" TargetMode="External"/><Relationship Id="rId2" Type="http://schemas.openxmlformats.org/officeDocument/2006/relationships/hyperlink" Target="https://www.concordia.ca/academics/undergraduate/calenda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ugpd-compsci@concordia.ca" TargetMode="External"/><Relationship Id="rId7" Type="http://schemas.openxmlformats.org/officeDocument/2006/relationships/hyperlink" Target="https://www.concordia.ca/ginacody/computer-science-software-eng/students/undergraduate.html" TargetMode="External"/><Relationship Id="rId2" Type="http://schemas.openxmlformats.org/officeDocument/2006/relationships/hyperlink" Target="https://www.concordia.ca/ginacody/computer-science-software-e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se-ugrad@concordia.ca" TargetMode="External"/><Relationship Id="rId5" Type="http://schemas.openxmlformats.org/officeDocument/2006/relationships/hyperlink" Target="mailto:joey.paquet@concordia.ca" TargetMode="External"/><Relationship Id="rId4" Type="http://schemas.openxmlformats.org/officeDocument/2006/relationships/hyperlink" Target="mailto:peter.rigby@concordia.c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5-minor-in-computer-science.html" TargetMode="External"/><Relationship Id="rId3" Type="http://schemas.openxmlformats.org/officeDocument/2006/relationships/hyperlink" Target="https://www.concordia.ca/academics/undergraduate/computer-science.html" TargetMode="External"/><Relationship Id="rId7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2" TargetMode="External"/><Relationship Id="rId2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9-degree-requirements-for-the-beng-in-software-engineer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cordia.ca/academics/undergraduate/calendar/current/section-71-gina-cody-school-of-engineering-and-computer-science/section-71-80-computation-arts-and-computer-science/bcompsc-joint-major-in-computation-arts-and-computer-science.html" TargetMode="External"/><Relationship Id="rId11" Type="http://schemas.openxmlformats.org/officeDocument/2006/relationships/hyperlink" Target="https://www.concordia.ca/academics/undergraduate/calendar/current/section-71-gina-cody-school-of-engineering-and-computer-science/section-71-20-beng/section-71-20-2-alternative-entry-programs.html" TargetMode="External"/><Relationship Id="rId5" Type="http://schemas.openxmlformats.org/officeDocument/2006/relationships/hyperlink" Target="https://www.concordia.ca/academics/undergraduate/calendar/current/section-71-gina-cody-school-of-engineering-and-computer-science/section-71-85-data-science/bcompsc-joint-major-in-data-science.html" TargetMode="External"/><Relationship Id="rId10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3" TargetMode="External"/><Relationship Id="rId4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2-degree-requirements-bcompsc-.html" TargetMode="External"/><Relationship Id="rId9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3-extended-credit-program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oncordia.ca/students/registra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oncordia.ca/ginacody/computer-science-software-eng/programs/course-sequen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oncordia.ca/academics/undergraduate/calendar/current/quick-links/gina-cody-school-of-engineering-and-computer-science-cours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oncordia.ca/events/academic-dat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yakumar@cse.concordia.ca" TargetMode="External"/><Relationship Id="rId2" Type="http://schemas.openxmlformats.org/officeDocument/2006/relationships/hyperlink" Target="https://www.concordia.ca/academics/co-o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info.coop@concordia.c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s-front-desk@encs.concordia.ca" TargetMode="External"/><Relationship Id="rId2" Type="http://schemas.openxmlformats.org/officeDocument/2006/relationships/hyperlink" Target="https://www.concordia.ca/ginacody/students/academic-servic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concordia.ca/ginacody/students/academic-services/undergraduate/reques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983"/>
            <a:ext cx="5754623" cy="62240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2994" y="2678315"/>
            <a:ext cx="45326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Academic</a:t>
            </a:r>
            <a:r>
              <a:rPr sz="2800" spc="-95" dirty="0"/>
              <a:t> </a:t>
            </a:r>
            <a:r>
              <a:rPr sz="2800" dirty="0"/>
              <a:t>Advising</a:t>
            </a:r>
            <a:r>
              <a:rPr sz="2800" spc="-100" dirty="0"/>
              <a:t> </a:t>
            </a:r>
            <a:r>
              <a:rPr sz="2800" dirty="0"/>
              <a:t>Session</a:t>
            </a:r>
            <a:r>
              <a:rPr sz="2800" spc="-110" dirty="0"/>
              <a:t> </a:t>
            </a:r>
            <a:r>
              <a:rPr sz="2800" spc="-25" dirty="0"/>
              <a:t>For </a:t>
            </a:r>
            <a:r>
              <a:rPr sz="2800" dirty="0"/>
              <a:t>Newly</a:t>
            </a:r>
            <a:r>
              <a:rPr sz="2800" spc="-80" dirty="0"/>
              <a:t> </a:t>
            </a:r>
            <a:r>
              <a:rPr sz="2800" dirty="0"/>
              <a:t>Admitted</a:t>
            </a:r>
            <a:r>
              <a:rPr sz="2800" spc="-85" dirty="0"/>
              <a:t> </a:t>
            </a:r>
            <a:r>
              <a:rPr sz="2800" spc="-10" dirty="0"/>
              <a:t>Students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778418" y="4256012"/>
            <a:ext cx="3084830" cy="1104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Computer</a:t>
            </a:r>
            <a:r>
              <a:rPr lang="en-US" sz="1800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Science</a:t>
            </a:r>
            <a:r>
              <a:rPr lang="en-US" sz="1800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&amp;</a:t>
            </a:r>
            <a:r>
              <a:rPr lang="en-US" sz="1800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Software</a:t>
            </a:r>
            <a:r>
              <a:rPr lang="en-US" sz="1800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Engineering</a:t>
            </a:r>
            <a:r>
              <a:rPr lang="en-US" sz="1800" spc="-1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(CSSE):</a:t>
            </a:r>
          </a:p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FB21-4830-48FC-910F-28A3BD9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428865" cy="938719"/>
          </a:xfrm>
        </p:spPr>
        <p:txBody>
          <a:bodyPr/>
          <a:lstStyle/>
          <a:p>
            <a:r>
              <a:rPr lang="en-US" sz="25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Student Clubs and Associations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B754F-4540-49D0-8327-4DE5F1A2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6858000" cy="4114800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Student Associations</a:t>
            </a:r>
            <a:r>
              <a:rPr lang="en-US" dirty="0"/>
              <a:t> 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67217-DA3E-4BC1-A2F3-E9C217203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457254"/>
            <a:ext cx="5009207" cy="540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1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47EA-5660-46D0-B8BB-D0E0A05F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7428865" cy="574040"/>
          </a:xfrm>
        </p:spPr>
        <p:txBody>
          <a:bodyPr/>
          <a:lstStyle/>
          <a:p>
            <a:r>
              <a:rPr lang="en-US" dirty="0"/>
              <a:t>Useful Resources: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3E775-DA3F-48C7-962C-6ABA94F83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543800" cy="3739485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sz="2500" u="sng" dirty="0">
                <a:hlinkClick r:id="rId2"/>
              </a:rPr>
              <a:t>Undergraduate Calendar</a:t>
            </a:r>
            <a:r>
              <a:rPr lang="en-US" sz="2500" dirty="0"/>
              <a:t>  </a:t>
            </a:r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>
              <a:spcBef>
                <a:spcPts val="25"/>
              </a:spcBef>
            </a:pPr>
            <a:r>
              <a:rPr lang="en-US" sz="2500" u="sng" dirty="0">
                <a:hlinkClick r:id="rId3"/>
              </a:rPr>
              <a:t>Department of Computer Science and Software Engineering (CSSE)</a:t>
            </a:r>
            <a:r>
              <a:rPr lang="en-US" sz="25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4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4991" y="2779775"/>
            <a:ext cx="5779007" cy="40782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99D7-EB16-40FD-9ED9-9459CB84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0" y="385064"/>
            <a:ext cx="8303260" cy="1661993"/>
          </a:xfrm>
        </p:spPr>
        <p:txBody>
          <a:bodyPr/>
          <a:lstStyle/>
          <a:p>
            <a:pPr algn="ctr"/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Computer</a:t>
            </a:r>
            <a:r>
              <a:rPr lang="en-US" spc="-4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Science</a:t>
            </a:r>
            <a:r>
              <a:rPr lang="en-US" spc="-3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&amp;</a:t>
            </a:r>
            <a:r>
              <a:rPr lang="en-US" spc="-70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Software</a:t>
            </a:r>
            <a:r>
              <a:rPr lang="en-US" spc="-2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pc="-10" dirty="0">
                <a:uFill>
                  <a:solidFill>
                    <a:srgbClr val="000000"/>
                  </a:solidFill>
                </a:uFill>
                <a:hlinkClick r:id="rId2"/>
              </a:rPr>
              <a:t>Engineering</a:t>
            </a:r>
            <a:r>
              <a:rPr lang="en-US" spc="-10" dirty="0"/>
              <a:t> </a:t>
            </a:r>
            <a:r>
              <a:rPr lang="en-US" dirty="0">
                <a:solidFill>
                  <a:srgbClr val="007CA8"/>
                </a:solidFill>
              </a:rPr>
              <a:t>(CSSE):</a:t>
            </a: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47B0E-2AF7-4F21-8AA7-D85A2CFB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1631"/>
            <a:ext cx="8839200" cy="3754874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Two programs: </a:t>
            </a:r>
          </a:p>
          <a:p>
            <a:r>
              <a:rPr lang="en-US" dirty="0"/>
              <a:t>               1. Bachelor of Computer Science   (Dr. Wang </a:t>
            </a:r>
            <a:r>
              <a:rPr lang="en-US" dirty="0">
                <a:hlinkClick r:id="rId3"/>
              </a:rPr>
              <a:t>ugpd-compsci@concordia.ca</a:t>
            </a:r>
            <a:r>
              <a:rPr lang="en-US" dirty="0"/>
              <a:t> )</a:t>
            </a:r>
          </a:p>
          <a:p>
            <a:r>
              <a:rPr lang="en-US" dirty="0"/>
              <a:t>               2. Software Engineering (Dr. Rigby </a:t>
            </a:r>
            <a:r>
              <a:rPr lang="en-US" dirty="0">
                <a:hlinkClick r:id="rId4"/>
              </a:rPr>
              <a:t>peter.rigby@concordia.ca</a:t>
            </a:r>
            <a:r>
              <a:rPr lang="en-US" dirty="0"/>
              <a:t>  )</a:t>
            </a:r>
          </a:p>
          <a:p>
            <a:r>
              <a:rPr lang="en-US" dirty="0"/>
              <a:t>               3. Chair of the Department: (Dr. Paquet </a:t>
            </a:r>
            <a:r>
              <a:rPr lang="en-US" dirty="0">
                <a:hlinkClick r:id="rId5"/>
              </a:rPr>
              <a:t>joey.paquet@concordia.ca</a:t>
            </a:r>
            <a:r>
              <a:rPr lang="en-US" dirty="0"/>
              <a:t> )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Programs’ assistant: </a:t>
            </a:r>
            <a:r>
              <a:rPr lang="en-US" dirty="0"/>
              <a:t>Natallia Lapko and Carly Carruthers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to contact us:</a:t>
            </a:r>
          </a:p>
          <a:p>
            <a:r>
              <a:rPr lang="en-US" dirty="0"/>
              <a:t>               1. </a:t>
            </a:r>
            <a:r>
              <a:rPr lang="en-CA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hlinkClick r:id="rId6"/>
              </a:rPr>
              <a:t>cse-ugrad@concordia.ca</a:t>
            </a:r>
            <a:endParaRPr lang="en-CA" u="sng" spc="-10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  <a:p>
            <a:r>
              <a:rPr lang="en-US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               </a:t>
            </a:r>
            <a:r>
              <a:rPr lang="en-US" dirty="0"/>
              <a:t>2. in person: ER Building 10</a:t>
            </a:r>
            <a:r>
              <a:rPr lang="en-US" baseline="30000" dirty="0"/>
              <a:t>th</a:t>
            </a:r>
            <a:r>
              <a:rPr lang="en-US" dirty="0"/>
              <a:t> floor</a:t>
            </a:r>
          </a:p>
          <a:p>
            <a:r>
              <a:rPr lang="en-US" dirty="0"/>
              <a:t>               3. drop-in sessions and booked appointments: </a:t>
            </a:r>
          </a:p>
          <a:p>
            <a:r>
              <a:rPr lang="en-US" sz="1000" dirty="0">
                <a:hlinkClick r:id="rId7"/>
              </a:rPr>
              <a:t>https://www.concordia.ca/ginacody/computer-science-software-eng/students/undergraduate.html</a:t>
            </a:r>
            <a:r>
              <a:rPr lang="en-US" sz="1000" dirty="0"/>
              <a:t> </a:t>
            </a: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120B7-DB96-49D5-921B-F70C3CCCCD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3003624"/>
            <a:ext cx="29120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90EB-26CB-422D-8E40-3D546801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0" y="385064"/>
            <a:ext cx="7428865" cy="1661993"/>
          </a:xfrm>
        </p:spPr>
        <p:txBody>
          <a:bodyPr/>
          <a:lstStyle/>
          <a:p>
            <a:pPr rtl="0"/>
            <a:r>
              <a:rPr lang="en-US" dirty="0"/>
              <a:t>Program Requirements: </a:t>
            </a:r>
            <a:br>
              <a:rPr lang="en-US" dirty="0"/>
            </a:b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E649C-49F7-4EDD-A3F0-3011AB487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794458"/>
            <a:ext cx="8229600" cy="5678478"/>
          </a:xfrm>
        </p:spPr>
        <p:txBody>
          <a:bodyPr/>
          <a:lstStyle/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Bachelor of Engineering, Software Engineering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endParaRPr lang="en-US" u="sng" dirty="0">
              <a:hlinkClick r:id="rId3"/>
            </a:endParaRP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4"/>
              </a:rPr>
              <a:t>Bachelor of Computer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5"/>
              </a:rPr>
              <a:t>Bachelor of Computer Science Joint Major in Data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6"/>
              </a:rPr>
              <a:t>Bachelor of Computer Science Joint Major in Computation Arts and Computer Science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7"/>
              </a:rPr>
              <a:t>Bachelor of Computer Science in Health and Life Sciences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8"/>
              </a:rPr>
              <a:t>Minor in Computer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endParaRPr lang="en-US" dirty="0"/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9"/>
              </a:rPr>
              <a:t>Extended Credit Program (BCompSc, including Joint Majors)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10"/>
              </a:rPr>
              <a:t>Extended Credit Program (BCompSc Health and Life Sciences)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11"/>
              </a:rPr>
              <a:t>Extended Credit Program (SOEN)</a:t>
            </a:r>
            <a:r>
              <a:rPr lang="en-US" dirty="0">
                <a:hlinkClick r:id="rId11"/>
              </a:rPr>
              <a:t> </a:t>
            </a:r>
            <a:endParaRPr lang="en-US" dirty="0"/>
          </a:p>
          <a:p>
            <a:pPr algn="just" rtl="0" fontAlgn="base">
              <a:lnSpc>
                <a:spcPct val="150000"/>
              </a:lnSpc>
            </a:pPr>
            <a:endParaRPr lang="en-US" dirty="0"/>
          </a:p>
          <a:p>
            <a:pPr rtl="0" fontAlgn="base">
              <a:lnSpc>
                <a:spcPct val="150000"/>
              </a:lnSpc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718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6E27-2279-4952-8F2A-592E8935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0"/>
            <a:ext cx="7428865" cy="1508105"/>
          </a:xfrm>
        </p:spPr>
        <p:txBody>
          <a:bodyPr/>
          <a:lstStyle/>
          <a:p>
            <a:pPr rtl="0"/>
            <a:r>
              <a:rPr lang="en-US" sz="26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to register for a course? </a:t>
            </a: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EF6FC-88E7-4F3C-A2BD-57B6AB2A0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540" y="1676400"/>
            <a:ext cx="7312660" cy="4720336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CA" dirty="0">
                <a:hlinkClick r:id="rId2"/>
              </a:rPr>
              <a:t>Course</a:t>
            </a:r>
            <a:r>
              <a:rPr lang="en-CA" spc="-45" dirty="0">
                <a:hlinkClick r:id="rId2"/>
              </a:rPr>
              <a:t> </a:t>
            </a:r>
            <a:r>
              <a:rPr lang="en-CA" dirty="0">
                <a:hlinkClick r:id="rId2"/>
              </a:rPr>
              <a:t>registration</a:t>
            </a:r>
            <a:r>
              <a:rPr lang="en-CA" spc="-15" dirty="0">
                <a:hlinkClick r:id="rId2"/>
              </a:rPr>
              <a:t> </a:t>
            </a:r>
            <a:r>
              <a:rPr lang="en-CA" spc="-10" dirty="0">
                <a:hlinkClick r:id="rId2"/>
              </a:rPr>
              <a:t>guide</a:t>
            </a:r>
            <a:endParaRPr lang="en-CA" spc="-10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CA" sz="1750" dirty="0"/>
          </a:p>
          <a:p>
            <a:pPr rtl="0" fontAlgn="base"/>
            <a:endParaRPr lang="en-US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687747-2438-49B6-93F1-5BBF5F57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217" y="838200"/>
            <a:ext cx="446978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5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5594-DFD6-40CC-A3B8-6FE64221A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7428865" cy="938719"/>
          </a:xfrm>
        </p:spPr>
        <p:txBody>
          <a:bodyPr/>
          <a:lstStyle/>
          <a:p>
            <a:r>
              <a:rPr lang="en-US" sz="25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can I know what courses to take?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5566-3A9F-4B7F-AC37-1E8126F2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045" y="1447800"/>
            <a:ext cx="3989070" cy="961802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dirty="0">
                <a:hlinkClick r:id="rId2"/>
              </a:rPr>
              <a:t>Course sequences</a:t>
            </a:r>
            <a:endParaRPr lang="en-US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CA" sz="175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A2A61-CABD-4F3D-8DBD-54142F5F0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2123076"/>
            <a:ext cx="5334000" cy="17933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47E50B-0930-4F84-93B0-F50CFEB1F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584" y="4343400"/>
            <a:ext cx="5130832" cy="188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6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39CD-AADE-41B8-AAB8-807CB13D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737"/>
            <a:ext cx="7428865" cy="861774"/>
          </a:xfrm>
        </p:spPr>
        <p:txBody>
          <a:bodyPr/>
          <a:lstStyle/>
          <a:p>
            <a:r>
              <a:rPr lang="en-US" sz="20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What the course is about?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CCA20-8E02-466C-B907-785CABEC6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8361" y="1447800"/>
            <a:ext cx="3989070" cy="692497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Course Descriptions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92102E-9BE3-48E0-B394-A3C80C3FD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489" y="1981200"/>
            <a:ext cx="5275883" cy="418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9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F3AA-3133-45EE-831C-2705ADF7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428865" cy="861774"/>
          </a:xfrm>
        </p:spPr>
        <p:txBody>
          <a:bodyPr/>
          <a:lstStyle/>
          <a:p>
            <a:r>
              <a:rPr lang="en-US" sz="20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To know </a:t>
            </a:r>
            <a:r>
              <a:rPr lang="en-US" i="1" dirty="0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781E3-5228-4449-BB7E-9FF7A6862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540" y="1524000"/>
            <a:ext cx="3989070" cy="692497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Important Academic Dates</a:t>
            </a:r>
            <a:r>
              <a:rPr lang="en-US" dirty="0">
                <a:hlinkClick r:id="rId2"/>
              </a:rPr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BB1FB3-9DB6-4BC4-BD5B-D7E6F7983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480" y="2216497"/>
            <a:ext cx="5636260" cy="401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7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3FE2-5F88-4F9F-B2EB-C7498C2F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553998"/>
          </a:xfrm>
        </p:spPr>
        <p:txBody>
          <a:bodyPr/>
          <a:lstStyle/>
          <a:p>
            <a:pPr algn="l"/>
            <a:r>
              <a:rPr lang="en-US" sz="2500" dirty="0"/>
              <a:t>Useful Resources: </a:t>
            </a:r>
            <a:r>
              <a:rPr lang="en-US" dirty="0">
                <a:solidFill>
                  <a:srgbClr val="FF0000"/>
                </a:solidFill>
              </a:rPr>
              <a:t>Coop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615C4-37B4-490C-A094-A7E4E88B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7010400" cy="1107996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Institute for Co-operative Education</a:t>
            </a:r>
            <a:endParaRPr lang="en-US" u="sng" dirty="0"/>
          </a:p>
          <a:p>
            <a:pPr rtl="0" fontAlgn="base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COOP Director Dr. Jayakumar: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jayakumar@cse.concordia.ca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General inquiries: </a:t>
            </a:r>
            <a:r>
              <a:rPr lang="en-US" dirty="0">
                <a:hlinkClick r:id="rId4"/>
              </a:rPr>
              <a:t>info.coop@concordia.ca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D041F3-853C-46BB-88E9-869F38C1E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743200"/>
            <a:ext cx="6372225" cy="290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2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C33E-8344-4161-B331-A2ECB249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428865" cy="615553"/>
          </a:xfrm>
        </p:spPr>
        <p:txBody>
          <a:bodyPr/>
          <a:lstStyle/>
          <a:p>
            <a:r>
              <a:rPr lang="en-US" dirty="0"/>
              <a:t>Useful Resources: </a:t>
            </a:r>
            <a:r>
              <a:rPr lang="en-US" sz="4000" dirty="0">
                <a:solidFill>
                  <a:srgbClr val="FF0000"/>
                </a:solidFill>
              </a:rPr>
              <a:t>SAS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12EE1-8548-40C3-8D9F-B8333348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915400" cy="2215991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Student Academic Services Office (SAS)</a:t>
            </a:r>
            <a:r>
              <a:rPr lang="en-US" dirty="0"/>
              <a:t> </a:t>
            </a:r>
          </a:p>
          <a:p>
            <a:pPr rtl="0" fontAlgn="base">
              <a:lnSpc>
                <a:spcPct val="150000"/>
              </a:lnSpc>
            </a:pPr>
            <a:endParaRPr lang="en-US" dirty="0"/>
          </a:p>
          <a:p>
            <a:pPr rtl="0" fontAlgn="base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</a:rPr>
              <a:t>General inquiries</a:t>
            </a:r>
            <a:r>
              <a:rPr lang="en-US" sz="1600" dirty="0"/>
              <a:t>: </a:t>
            </a:r>
            <a:r>
              <a:rPr lang="en-US" sz="1600" u="sng" dirty="0">
                <a:hlinkClick r:id="rId3"/>
              </a:rPr>
              <a:t>sas-front-desk@encs.concordia.ca</a:t>
            </a:r>
            <a:endParaRPr lang="en-US" sz="1600" u="sng" dirty="0"/>
          </a:p>
          <a:p>
            <a:pPr rtl="0" fontAlgn="base">
              <a:lnSpc>
                <a:spcPct val="150000"/>
              </a:lnSpc>
            </a:pPr>
            <a:r>
              <a:rPr lang="en-US" sz="1600" u="sng" dirty="0">
                <a:solidFill>
                  <a:srgbClr val="FF0000"/>
                </a:solidFill>
              </a:rPr>
              <a:t>Student requests and forms:</a:t>
            </a:r>
            <a:r>
              <a:rPr lang="en-US" sz="1600" u="sng" dirty="0"/>
              <a:t> </a:t>
            </a:r>
            <a:r>
              <a:rPr lang="en-US" sz="1600" u="sng" dirty="0">
                <a:hlinkClick r:id="rId4"/>
              </a:rPr>
              <a:t>https://www.concordia.ca/ginacody/students/academic-services/undergraduate/requests.html</a:t>
            </a:r>
            <a:r>
              <a:rPr lang="en-US" sz="1600" u="sng" dirty="0"/>
              <a:t> 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35D02-031B-4183-B0B6-D4C7400F7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2713254"/>
            <a:ext cx="3633787" cy="37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6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5C65480C5C1F4599F1B59CBC78E3CC" ma:contentTypeVersion="6" ma:contentTypeDescription="Create a new document." ma:contentTypeScope="" ma:versionID="b108ba029b4f533ddd3847e29246aea4">
  <xsd:schema xmlns:xsd="http://www.w3.org/2001/XMLSchema" xmlns:xs="http://www.w3.org/2001/XMLSchema" xmlns:p="http://schemas.microsoft.com/office/2006/metadata/properties" xmlns:ns2="a28ab514-3c66-48e3-84db-c95b9b59311a" xmlns:ns3="8168f5b1-1151-488a-a6b0-38043a6fcc33" targetNamespace="http://schemas.microsoft.com/office/2006/metadata/properties" ma:root="true" ma:fieldsID="cd8cce3c490635d770487ef74997c5de" ns2:_="" ns3:_="">
    <xsd:import namespace="a28ab514-3c66-48e3-84db-c95b9b59311a"/>
    <xsd:import namespace="8168f5b1-1151-488a-a6b0-38043a6fcc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ab514-3c66-48e3-84db-c95b9b593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8f5b1-1151-488a-a6b0-38043a6fcc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0BEBC-48F3-4F25-ABAE-41BC3135AB6C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168f5b1-1151-488a-a6b0-38043a6fcc33"/>
    <ds:schemaRef ds:uri="a28ab514-3c66-48e3-84db-c95b9b59311a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A2488D4-502A-405E-86B5-F8F1FC62C4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8ab514-3c66-48e3-84db-c95b9b59311a"/>
    <ds:schemaRef ds:uri="8168f5b1-1151-488a-a6b0-38043a6fcc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8566EF-E4B8-4F84-8C22-8CED3807E6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367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Courier New</vt:lpstr>
      <vt:lpstr>Office Theme</vt:lpstr>
      <vt:lpstr>Academic Advising Session For Newly Admitted Students</vt:lpstr>
      <vt:lpstr>Computer Science &amp; Software Engineering (CSSE): </vt:lpstr>
      <vt:lpstr>Program Requirements:   </vt:lpstr>
      <vt:lpstr>Useful Resources:  How to register for a course?  </vt:lpstr>
      <vt:lpstr>Useful Resources:  How can I know what courses to take?</vt:lpstr>
      <vt:lpstr>Useful Resources:  What the course is about?</vt:lpstr>
      <vt:lpstr>Useful Resources:  To know WHEN</vt:lpstr>
      <vt:lpstr>Useful Resources: Coop</vt:lpstr>
      <vt:lpstr>Useful Resources: SAS</vt:lpstr>
      <vt:lpstr>Useful Resources:  Student Clubs and Associations</vt:lpstr>
      <vt:lpstr>Useful Resources:</vt:lpstr>
      <vt:lpstr>PowerPoint Presentation</vt:lpstr>
    </vt:vector>
  </TitlesOfParts>
  <Company>Marketing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Vahid Jabarouti</cp:lastModifiedBy>
  <cp:revision>21</cp:revision>
  <dcterms:created xsi:type="dcterms:W3CDTF">2022-10-26T12:29:23Z</dcterms:created>
  <dcterms:modified xsi:type="dcterms:W3CDTF">2023-11-17T18:25:04Z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0x010100B65C65480C5C1F4599F1B59CBC78E3CC</vt:lpwstr>
  </property>
  <property fmtid="{D5CDD505-2E9C-101B-9397-08002B2CF9AE}" pid="3" name="Created">
    <vt:filetime>2022-04-20T00:00:00Z</vt:filetime>
  </property>
  <property fmtid="{D5CDD505-2E9C-101B-9397-08002B2CF9AE}" pid="4" name="Creator">
    <vt:lpwstr>Acrobat PDFMaker 15 for PowerPoint</vt:lpwstr>
  </property>
  <property fmtid="{D5CDD505-2E9C-101B-9397-08002B2CF9AE}" pid="5" name="LastSaved">
    <vt:filetime>2022-10-26T00:00:00Z</vt:filetime>
  </property>
  <property fmtid="{D5CDD505-2E9C-101B-9397-08002B2CF9AE}" pid="6" name="Producer">
    <vt:lpwstr>Adobe PDF Library 15.0</vt:lpwstr>
  </property>
</Properties>
</file>